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72" r:id="rId5"/>
    <p:sldId id="259" r:id="rId6"/>
    <p:sldId id="266" r:id="rId7"/>
    <p:sldId id="267" r:id="rId8"/>
    <p:sldId id="260" r:id="rId9"/>
    <p:sldId id="261" r:id="rId10"/>
    <p:sldId id="268" r:id="rId11"/>
    <p:sldId id="262" r:id="rId12"/>
    <p:sldId id="263" r:id="rId13"/>
    <p:sldId id="270" r:id="rId14"/>
    <p:sldId id="269" r:id="rId15"/>
    <p:sldId id="271" r:id="rId16"/>
    <p:sldId id="264" r:id="rId17"/>
    <p:sldId id="265" r:id="rId1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40" autoAdjust="0"/>
    <p:restoredTop sz="89659" autoAdjust="0"/>
  </p:normalViewPr>
  <p:slideViewPr>
    <p:cSldViewPr snapToGrid="0" snapToObjects="1">
      <p:cViewPr varScale="1">
        <p:scale>
          <a:sx n="88" d="100"/>
          <a:sy n="88" d="100"/>
        </p:scale>
        <p:origin x="644" y="60"/>
      </p:cViewPr>
      <p:guideLst/>
    </p:cSldViewPr>
  </p:slideViewPr>
  <p:outlineViewPr>
    <p:cViewPr>
      <p:scale>
        <a:sx n="33" d="100"/>
        <a:sy n="33" d="100"/>
      </p:scale>
      <p:origin x="0" y="0"/>
    </p:cViewPr>
  </p:outlineViewPr>
  <p:notesTextViewPr>
    <p:cViewPr>
      <p:scale>
        <a:sx n="1" d="1"/>
        <a:sy n="1" d="1"/>
      </p:scale>
      <p:origin x="0" y="-2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6386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dirty="0"/>
              <a:t>Salam </a:t>
            </a:r>
            <a:r>
              <a:rPr lang="en-ID" dirty="0" err="1"/>
              <a:t>pembuka</a:t>
            </a:r>
            <a:br>
              <a:rPr lang="en-ID" dirty="0"/>
            </a:br>
            <a:r>
              <a:rPr lang="en-ID" dirty="0"/>
              <a:t>• “</a:t>
            </a:r>
            <a:r>
              <a:rPr lang="en-ID" dirty="0" err="1"/>
              <a:t>Assalamu’alaikum</a:t>
            </a:r>
            <a:r>
              <a:rPr lang="en-ID" dirty="0"/>
              <a:t> </a:t>
            </a:r>
            <a:r>
              <a:rPr lang="en-ID" dirty="0" err="1"/>
              <a:t>warahmatullahi</a:t>
            </a:r>
            <a:r>
              <a:rPr lang="en-ID" dirty="0"/>
              <a:t> </a:t>
            </a:r>
            <a:r>
              <a:rPr lang="en-ID" dirty="0" err="1"/>
              <a:t>wabarakatuh</a:t>
            </a:r>
            <a:r>
              <a:rPr lang="en-ID" dirty="0"/>
              <a:t>.”</a:t>
            </a:r>
            <a:br>
              <a:rPr lang="en-ID" dirty="0"/>
            </a:br>
            <a:r>
              <a:rPr lang="en-ID" dirty="0"/>
              <a:t>• “Selamat </a:t>
            </a:r>
            <a:r>
              <a:rPr lang="en-ID" dirty="0" err="1"/>
              <a:t>pagi</a:t>
            </a:r>
            <a:r>
              <a:rPr lang="en-ID" dirty="0"/>
              <a:t>/</a:t>
            </a:r>
            <a:r>
              <a:rPr lang="en-ID" dirty="0" err="1"/>
              <a:t>siang</a:t>
            </a:r>
            <a:r>
              <a:rPr lang="en-ID" dirty="0"/>
              <a:t> </a:t>
            </a:r>
            <a:r>
              <a:rPr lang="en-ID" dirty="0" err="1"/>
              <a:t>semuanya</a:t>
            </a:r>
            <a:r>
              <a:rPr lang="en-ID" dirty="0"/>
              <a:t>.”</a:t>
            </a:r>
          </a:p>
          <a:p>
            <a:r>
              <a:rPr lang="en-ID" dirty="0" err="1"/>
              <a:t>Sapaan</a:t>
            </a:r>
            <a:r>
              <a:rPr lang="en-ID" dirty="0"/>
              <a:t> </a:t>
            </a:r>
            <a:r>
              <a:rPr lang="en-ID" dirty="0" err="1"/>
              <a:t>kepada</a:t>
            </a:r>
            <a:r>
              <a:rPr lang="en-ID" dirty="0"/>
              <a:t> </a:t>
            </a:r>
            <a:r>
              <a:rPr lang="en-ID" dirty="0" err="1"/>
              <a:t>mahasiswa</a:t>
            </a:r>
            <a:br>
              <a:rPr lang="en-ID" dirty="0"/>
            </a:br>
            <a:r>
              <a:rPr lang="en-ID" dirty="0"/>
              <a:t>• “Selamat </a:t>
            </a:r>
            <a:r>
              <a:rPr lang="en-ID" dirty="0" err="1"/>
              <a:t>pagi</a:t>
            </a:r>
            <a:r>
              <a:rPr lang="en-ID" dirty="0"/>
              <a:t> </a:t>
            </a:r>
            <a:r>
              <a:rPr lang="en-ID" dirty="0" err="1"/>
              <a:t>mahasiswa</a:t>
            </a:r>
            <a:r>
              <a:rPr lang="en-ID" dirty="0"/>
              <a:t> </a:t>
            </a:r>
            <a:r>
              <a:rPr lang="en-ID" dirty="0" err="1"/>
              <a:t>sekalian</a:t>
            </a:r>
            <a:r>
              <a:rPr lang="en-ID" dirty="0"/>
              <a:t>.”</a:t>
            </a:r>
            <a:br>
              <a:rPr lang="en-ID" dirty="0"/>
            </a:br>
            <a:r>
              <a:rPr lang="en-ID" dirty="0"/>
              <a:t>• “</a:t>
            </a:r>
            <a:r>
              <a:rPr lang="en-ID" dirty="0" err="1"/>
              <a:t>Semoga</a:t>
            </a:r>
            <a:r>
              <a:rPr lang="en-ID" dirty="0"/>
              <a:t> kalian </a:t>
            </a:r>
            <a:r>
              <a:rPr lang="en-ID" dirty="0" err="1"/>
              <a:t>dalam</a:t>
            </a:r>
            <a:r>
              <a:rPr lang="en-ID" dirty="0"/>
              <a:t> </a:t>
            </a:r>
            <a:r>
              <a:rPr lang="en-ID" dirty="0" err="1"/>
              <a:t>keadaan</a:t>
            </a:r>
            <a:r>
              <a:rPr lang="en-ID" dirty="0"/>
              <a:t> </a:t>
            </a:r>
            <a:r>
              <a:rPr lang="en-ID" dirty="0" err="1"/>
              <a:t>sehat</a:t>
            </a:r>
            <a:r>
              <a:rPr lang="en-ID" dirty="0"/>
              <a:t> dan </a:t>
            </a:r>
            <a:r>
              <a:rPr lang="en-ID" dirty="0" err="1"/>
              <a:t>siap</a:t>
            </a:r>
            <a:r>
              <a:rPr lang="en-ID" dirty="0"/>
              <a:t> </a:t>
            </a:r>
            <a:r>
              <a:rPr lang="en-ID" dirty="0" err="1"/>
              <a:t>mengikuti</a:t>
            </a:r>
            <a:r>
              <a:rPr lang="en-ID" dirty="0"/>
              <a:t> </a:t>
            </a:r>
            <a:r>
              <a:rPr lang="en-ID" dirty="0" err="1"/>
              <a:t>perkuliahan</a:t>
            </a:r>
            <a:r>
              <a:rPr lang="en-ID" dirty="0"/>
              <a:t> </a:t>
            </a:r>
            <a:r>
              <a:rPr lang="en-ID" dirty="0" err="1"/>
              <a:t>hari</a:t>
            </a:r>
            <a:r>
              <a:rPr lang="en-ID" dirty="0"/>
              <a:t> </a:t>
            </a:r>
            <a:r>
              <a:rPr lang="en-ID" dirty="0" err="1"/>
              <a:t>ini</a:t>
            </a:r>
            <a:r>
              <a:rPr lang="en-ID" dirty="0"/>
              <a:t>.”</a:t>
            </a:r>
          </a:p>
          <a:p>
            <a:r>
              <a:rPr lang="en-ID" dirty="0" err="1"/>
              <a:t>Perkenalan</a:t>
            </a:r>
            <a:r>
              <a:rPr lang="en-ID" dirty="0"/>
              <a:t> </a:t>
            </a:r>
            <a:r>
              <a:rPr lang="en-ID" dirty="0" err="1"/>
              <a:t>atau</a:t>
            </a:r>
            <a:r>
              <a:rPr lang="en-ID" dirty="0"/>
              <a:t> </a:t>
            </a:r>
            <a:r>
              <a:rPr lang="en-ID" dirty="0" err="1"/>
              <a:t>pengingat</a:t>
            </a:r>
            <a:r>
              <a:rPr lang="en-ID" dirty="0"/>
              <a:t> </a:t>
            </a:r>
            <a:r>
              <a:rPr lang="en-ID" dirty="0" err="1"/>
              <a:t>dosen</a:t>
            </a:r>
            <a:r>
              <a:rPr lang="en-ID" dirty="0"/>
              <a:t> (</a:t>
            </a:r>
            <a:r>
              <a:rPr lang="en-ID" dirty="0" err="1"/>
              <a:t>jika</a:t>
            </a:r>
            <a:r>
              <a:rPr lang="en-ID" dirty="0"/>
              <a:t> </a:t>
            </a:r>
            <a:r>
              <a:rPr lang="en-ID" dirty="0" err="1"/>
              <a:t>perlu</a:t>
            </a:r>
            <a:r>
              <a:rPr lang="en-ID" dirty="0"/>
              <a:t>)</a:t>
            </a:r>
            <a:br>
              <a:rPr lang="en-ID" dirty="0"/>
            </a:br>
            <a:r>
              <a:rPr lang="en-ID" dirty="0"/>
              <a:t>• “</a:t>
            </a:r>
            <a:r>
              <a:rPr lang="en-ID" dirty="0" err="1"/>
              <a:t>Perkenalkan</a:t>
            </a:r>
            <a:r>
              <a:rPr lang="en-ID" dirty="0"/>
              <a:t>, </a:t>
            </a:r>
            <a:r>
              <a:rPr lang="en-ID" dirty="0" err="1"/>
              <a:t>saya</a:t>
            </a:r>
            <a:r>
              <a:rPr lang="en-ID" dirty="0"/>
              <a:t> … yang </a:t>
            </a:r>
            <a:r>
              <a:rPr lang="en-ID" dirty="0" err="1"/>
              <a:t>akan</a:t>
            </a:r>
            <a:r>
              <a:rPr lang="en-ID" dirty="0"/>
              <a:t> </a:t>
            </a:r>
            <a:r>
              <a:rPr lang="en-ID" dirty="0" err="1"/>
              <a:t>mengampu</a:t>
            </a:r>
            <a:r>
              <a:rPr lang="en-ID" dirty="0"/>
              <a:t> </a:t>
            </a:r>
            <a:r>
              <a:rPr lang="en-ID" dirty="0" err="1"/>
              <a:t>mata</a:t>
            </a:r>
            <a:r>
              <a:rPr lang="en-ID" dirty="0"/>
              <a:t> </a:t>
            </a:r>
            <a:r>
              <a:rPr lang="en-ID" dirty="0" err="1"/>
              <a:t>kuliah</a:t>
            </a:r>
            <a:r>
              <a:rPr lang="en-ID" dirty="0"/>
              <a:t> … pada </a:t>
            </a:r>
            <a:r>
              <a:rPr lang="en-ID" dirty="0" err="1"/>
              <a:t>pertemuan</a:t>
            </a:r>
            <a:r>
              <a:rPr lang="en-ID" dirty="0"/>
              <a:t> </a:t>
            </a:r>
            <a:r>
              <a:rPr lang="en-ID" dirty="0" err="1"/>
              <a:t>hari</a:t>
            </a:r>
            <a:r>
              <a:rPr lang="en-ID" dirty="0"/>
              <a:t> </a:t>
            </a:r>
            <a:r>
              <a:rPr lang="en-ID" dirty="0" err="1"/>
              <a:t>ini</a:t>
            </a:r>
            <a:r>
              <a:rPr lang="en-ID" dirty="0"/>
              <a:t>.”</a:t>
            </a:r>
          </a:p>
          <a:p>
            <a:r>
              <a:rPr lang="en-ID" dirty="0" err="1"/>
              <a:t>Mengecek</a:t>
            </a:r>
            <a:r>
              <a:rPr lang="en-ID" dirty="0"/>
              <a:t> </a:t>
            </a:r>
            <a:r>
              <a:rPr lang="en-ID" dirty="0" err="1"/>
              <a:t>kehadiran</a:t>
            </a:r>
            <a:r>
              <a:rPr lang="en-ID" dirty="0"/>
              <a:t> dan </a:t>
            </a:r>
            <a:r>
              <a:rPr lang="en-ID" dirty="0" err="1"/>
              <a:t>kesiapan</a:t>
            </a:r>
            <a:r>
              <a:rPr lang="en-ID" dirty="0"/>
              <a:t> </a:t>
            </a:r>
            <a:r>
              <a:rPr lang="en-ID" dirty="0" err="1"/>
              <a:t>kelas</a:t>
            </a:r>
            <a:br>
              <a:rPr lang="en-ID" dirty="0"/>
            </a:br>
            <a:r>
              <a:rPr lang="en-ID" dirty="0"/>
              <a:t>• “</a:t>
            </a:r>
            <a:r>
              <a:rPr lang="en-ID" dirty="0" err="1"/>
              <a:t>Sebelum</a:t>
            </a:r>
            <a:r>
              <a:rPr lang="en-ID" dirty="0"/>
              <a:t> </a:t>
            </a:r>
            <a:r>
              <a:rPr lang="en-ID" dirty="0" err="1"/>
              <a:t>kita</a:t>
            </a:r>
            <a:r>
              <a:rPr lang="en-ID" dirty="0"/>
              <a:t> </a:t>
            </a:r>
            <a:r>
              <a:rPr lang="en-ID" dirty="0" err="1"/>
              <a:t>mulai</a:t>
            </a:r>
            <a:r>
              <a:rPr lang="en-ID" dirty="0"/>
              <a:t>, </a:t>
            </a:r>
            <a:r>
              <a:rPr lang="en-ID" dirty="0" err="1"/>
              <a:t>saya</a:t>
            </a:r>
            <a:r>
              <a:rPr lang="en-ID" dirty="0"/>
              <a:t> </a:t>
            </a:r>
            <a:r>
              <a:rPr lang="en-ID" dirty="0" err="1"/>
              <a:t>ingin</a:t>
            </a:r>
            <a:r>
              <a:rPr lang="en-ID" dirty="0"/>
              <a:t> </a:t>
            </a:r>
            <a:r>
              <a:rPr lang="en-ID" dirty="0" err="1"/>
              <a:t>memastikan</a:t>
            </a:r>
            <a:r>
              <a:rPr lang="en-ID" dirty="0"/>
              <a:t> </a:t>
            </a:r>
            <a:r>
              <a:rPr lang="en-ID" dirty="0" err="1"/>
              <a:t>kehadiran</a:t>
            </a:r>
            <a:r>
              <a:rPr lang="en-ID" dirty="0"/>
              <a:t> kalian.”</a:t>
            </a:r>
            <a:br>
              <a:rPr lang="en-ID" dirty="0"/>
            </a:br>
            <a:r>
              <a:rPr lang="en-ID" dirty="0"/>
              <a:t>• “Apakah </a:t>
            </a:r>
            <a:r>
              <a:rPr lang="en-ID" dirty="0" err="1"/>
              <a:t>semua</a:t>
            </a:r>
            <a:r>
              <a:rPr lang="en-ID" dirty="0"/>
              <a:t> </a:t>
            </a:r>
            <a:r>
              <a:rPr lang="en-ID" dirty="0" err="1"/>
              <a:t>sudah</a:t>
            </a:r>
            <a:r>
              <a:rPr lang="en-ID" dirty="0"/>
              <a:t> </a:t>
            </a:r>
            <a:r>
              <a:rPr lang="en-ID" dirty="0" err="1"/>
              <a:t>siap</a:t>
            </a:r>
            <a:r>
              <a:rPr lang="en-ID" dirty="0"/>
              <a:t> </a:t>
            </a:r>
            <a:r>
              <a:rPr lang="en-ID" dirty="0" err="1"/>
              <a:t>untuk</a:t>
            </a:r>
            <a:r>
              <a:rPr lang="en-ID" dirty="0"/>
              <a:t> </a:t>
            </a:r>
            <a:r>
              <a:rPr lang="en-ID" dirty="0" err="1"/>
              <a:t>mengikuti</a:t>
            </a:r>
            <a:r>
              <a:rPr lang="en-ID" dirty="0"/>
              <a:t> </a:t>
            </a:r>
            <a:r>
              <a:rPr lang="en-ID" dirty="0" err="1"/>
              <a:t>perkuliahan</a:t>
            </a:r>
            <a:r>
              <a:rPr lang="en-ID" dirty="0"/>
              <a:t> </a:t>
            </a:r>
            <a:r>
              <a:rPr lang="en-ID" dirty="0" err="1"/>
              <a:t>hari</a:t>
            </a:r>
            <a:r>
              <a:rPr lang="en-ID" dirty="0"/>
              <a:t> </a:t>
            </a:r>
            <a:r>
              <a:rPr lang="en-ID" dirty="0" err="1"/>
              <a:t>ini</a:t>
            </a:r>
            <a:r>
              <a:rPr lang="en-ID" dirty="0"/>
              <a:t>?”</a:t>
            </a:r>
          </a:p>
          <a:p>
            <a:r>
              <a:rPr lang="en-ID" dirty="0" err="1"/>
              <a:t>Menyampaikan</a:t>
            </a:r>
            <a:r>
              <a:rPr lang="en-ID" dirty="0"/>
              <a:t> </a:t>
            </a:r>
            <a:r>
              <a:rPr lang="en-ID" dirty="0" err="1"/>
              <a:t>tujuan</a:t>
            </a:r>
            <a:r>
              <a:rPr lang="en-ID" dirty="0"/>
              <a:t> </a:t>
            </a:r>
            <a:r>
              <a:rPr lang="en-ID" dirty="0" err="1"/>
              <a:t>perkuliahan</a:t>
            </a:r>
            <a:br>
              <a:rPr lang="en-ID" dirty="0"/>
            </a:br>
            <a:r>
              <a:rPr lang="en-ID" dirty="0"/>
              <a:t>• “Pada </a:t>
            </a:r>
            <a:r>
              <a:rPr lang="en-ID" dirty="0" err="1"/>
              <a:t>pertemuan</a:t>
            </a:r>
            <a:r>
              <a:rPr lang="en-ID" dirty="0"/>
              <a:t> </a:t>
            </a:r>
            <a:r>
              <a:rPr lang="en-ID" dirty="0" err="1"/>
              <a:t>hari</a:t>
            </a:r>
            <a:r>
              <a:rPr lang="en-ID" dirty="0"/>
              <a:t> </a:t>
            </a:r>
            <a:r>
              <a:rPr lang="en-ID" dirty="0" err="1"/>
              <a:t>ini</a:t>
            </a:r>
            <a:r>
              <a:rPr lang="en-ID" dirty="0"/>
              <a:t> </a:t>
            </a:r>
            <a:r>
              <a:rPr lang="en-ID" dirty="0" err="1"/>
              <a:t>kita</a:t>
            </a:r>
            <a:r>
              <a:rPr lang="en-ID" dirty="0"/>
              <a:t> </a:t>
            </a:r>
            <a:r>
              <a:rPr lang="en-ID" dirty="0" err="1"/>
              <a:t>akan</a:t>
            </a:r>
            <a:r>
              <a:rPr lang="en-ID" dirty="0"/>
              <a:t> </a:t>
            </a:r>
            <a:r>
              <a:rPr lang="en-ID" dirty="0" err="1"/>
              <a:t>mempelajari</a:t>
            </a:r>
            <a:r>
              <a:rPr lang="en-ID" dirty="0"/>
              <a:t> </a:t>
            </a:r>
            <a:r>
              <a:rPr lang="en-ID" dirty="0" err="1"/>
              <a:t>tentang</a:t>
            </a:r>
            <a:r>
              <a:rPr lang="en-ID" dirty="0"/>
              <a:t> ….”</a:t>
            </a:r>
            <a:br>
              <a:rPr lang="en-ID" dirty="0"/>
            </a:br>
            <a:r>
              <a:rPr lang="en-ID" dirty="0"/>
              <a:t>• “</a:t>
            </a:r>
            <a:r>
              <a:rPr lang="en-ID" dirty="0" err="1"/>
              <a:t>Diharapkan</a:t>
            </a:r>
            <a:r>
              <a:rPr lang="en-ID" dirty="0"/>
              <a:t> </a:t>
            </a:r>
            <a:r>
              <a:rPr lang="en-ID" dirty="0" err="1"/>
              <a:t>setelah</a:t>
            </a:r>
            <a:r>
              <a:rPr lang="en-ID" dirty="0"/>
              <a:t> </a:t>
            </a:r>
            <a:r>
              <a:rPr lang="en-ID" dirty="0" err="1"/>
              <a:t>perkuliahan</a:t>
            </a:r>
            <a:r>
              <a:rPr lang="en-ID" dirty="0"/>
              <a:t> </a:t>
            </a:r>
            <a:r>
              <a:rPr lang="en-ID" dirty="0" err="1"/>
              <a:t>ini</a:t>
            </a:r>
            <a:r>
              <a:rPr lang="en-ID" dirty="0"/>
              <a:t> kalian </a:t>
            </a:r>
            <a:r>
              <a:rPr lang="en-ID" dirty="0" err="1"/>
              <a:t>dapat</a:t>
            </a:r>
            <a:r>
              <a:rPr lang="en-ID" dirty="0"/>
              <a:t> </a:t>
            </a:r>
            <a:r>
              <a:rPr lang="en-ID" dirty="0" err="1"/>
              <a:t>memahami</a:t>
            </a:r>
            <a:r>
              <a:rPr lang="en-ID" dirty="0"/>
              <a:t> ….”</a:t>
            </a:r>
          </a:p>
          <a:p>
            <a:r>
              <a:rPr lang="en-ID" dirty="0" err="1"/>
              <a:t>Mengajak</a:t>
            </a:r>
            <a:r>
              <a:rPr lang="en-ID" dirty="0"/>
              <a:t> </a:t>
            </a:r>
            <a:r>
              <a:rPr lang="en-ID" dirty="0" err="1"/>
              <a:t>mahasiswa</a:t>
            </a:r>
            <a:r>
              <a:rPr lang="en-ID" dirty="0"/>
              <a:t> </a:t>
            </a:r>
            <a:r>
              <a:rPr lang="en-ID" dirty="0" err="1"/>
              <a:t>aktif</a:t>
            </a:r>
            <a:br>
              <a:rPr lang="en-ID" dirty="0"/>
            </a:br>
            <a:r>
              <a:rPr lang="en-ID" dirty="0"/>
              <a:t>• “</a:t>
            </a:r>
            <a:r>
              <a:rPr lang="en-ID" dirty="0" err="1"/>
              <a:t>Silakan</a:t>
            </a:r>
            <a:r>
              <a:rPr lang="en-ID" dirty="0"/>
              <a:t> </a:t>
            </a:r>
            <a:r>
              <a:rPr lang="en-ID" dirty="0" err="1"/>
              <a:t>jika</a:t>
            </a:r>
            <a:r>
              <a:rPr lang="en-ID" dirty="0"/>
              <a:t> </a:t>
            </a:r>
            <a:r>
              <a:rPr lang="en-ID" dirty="0" err="1"/>
              <a:t>ada</a:t>
            </a:r>
            <a:r>
              <a:rPr lang="en-ID" dirty="0"/>
              <a:t> </a:t>
            </a:r>
            <a:r>
              <a:rPr lang="en-ID" dirty="0" err="1"/>
              <a:t>pertanyaan</a:t>
            </a:r>
            <a:r>
              <a:rPr lang="en-ID" dirty="0"/>
              <a:t> </a:t>
            </a:r>
            <a:r>
              <a:rPr lang="en-ID" dirty="0" err="1"/>
              <a:t>atau</a:t>
            </a:r>
            <a:r>
              <a:rPr lang="en-ID" dirty="0"/>
              <a:t> </a:t>
            </a:r>
            <a:r>
              <a:rPr lang="en-ID" dirty="0" err="1"/>
              <a:t>pendapat</a:t>
            </a:r>
            <a:r>
              <a:rPr lang="en-ID" dirty="0"/>
              <a:t> </a:t>
            </a:r>
            <a:r>
              <a:rPr lang="en-ID" dirty="0" err="1"/>
              <a:t>selama</a:t>
            </a:r>
            <a:r>
              <a:rPr lang="en-ID" dirty="0"/>
              <a:t> </a:t>
            </a:r>
            <a:r>
              <a:rPr lang="en-ID" dirty="0" err="1"/>
              <a:t>perkuliahan</a:t>
            </a:r>
            <a:r>
              <a:rPr lang="en-ID" dirty="0"/>
              <a:t> </a:t>
            </a:r>
            <a:r>
              <a:rPr lang="en-ID" dirty="0" err="1"/>
              <a:t>berlangsung</a:t>
            </a:r>
            <a:r>
              <a:rPr lang="en-ID" dirty="0"/>
              <a:t>.”</a:t>
            </a:r>
            <a:br>
              <a:rPr lang="en-ID" dirty="0"/>
            </a:br>
            <a:r>
              <a:rPr lang="en-ID" dirty="0"/>
              <a:t>• “Saya </a:t>
            </a:r>
            <a:r>
              <a:rPr lang="en-ID" dirty="0" err="1"/>
              <a:t>berharap</a:t>
            </a:r>
            <a:r>
              <a:rPr lang="en-ID" dirty="0"/>
              <a:t> </a:t>
            </a:r>
            <a:r>
              <a:rPr lang="en-ID" dirty="0" err="1"/>
              <a:t>kita</a:t>
            </a:r>
            <a:r>
              <a:rPr lang="en-ID" dirty="0"/>
              <a:t> </a:t>
            </a:r>
            <a:r>
              <a:rPr lang="en-ID" dirty="0" err="1"/>
              <a:t>bisa</a:t>
            </a:r>
            <a:r>
              <a:rPr lang="en-ID" dirty="0"/>
              <a:t> </a:t>
            </a:r>
            <a:r>
              <a:rPr lang="en-ID" dirty="0" err="1"/>
              <a:t>berdiskusi</a:t>
            </a:r>
            <a:r>
              <a:rPr lang="en-ID" dirty="0"/>
              <a:t> </a:t>
            </a:r>
            <a:r>
              <a:rPr lang="en-ID" dirty="0" err="1"/>
              <a:t>dengan</a:t>
            </a:r>
            <a:r>
              <a:rPr lang="en-ID" dirty="0"/>
              <a:t> </a:t>
            </a:r>
            <a:r>
              <a:rPr lang="en-ID" dirty="0" err="1"/>
              <a:t>baik</a:t>
            </a:r>
            <a:r>
              <a:rPr lang="en-ID" dirty="0"/>
              <a: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b="1" dirty="0" err="1"/>
              <a:t>Rentang</a:t>
            </a:r>
            <a:r>
              <a:rPr lang="en-ID" b="1" dirty="0"/>
              <a:t> ±2 SD</a:t>
            </a:r>
            <a:br>
              <a:rPr lang="en-ID" dirty="0"/>
            </a:br>
            <a:r>
              <a:rPr lang="en-ID" dirty="0" err="1"/>
              <a:t>Artinya</a:t>
            </a:r>
            <a:r>
              <a:rPr lang="en-ID" dirty="0"/>
              <a:t> batas </a:t>
            </a:r>
            <a:r>
              <a:rPr lang="en-ID" dirty="0" err="1"/>
              <a:t>kontrol</a:t>
            </a:r>
            <a:r>
              <a:rPr lang="en-ID" dirty="0"/>
              <a:t> </a:t>
            </a:r>
            <a:r>
              <a:rPr lang="en-ID" dirty="0" err="1"/>
              <a:t>adalah</a:t>
            </a:r>
            <a:r>
              <a:rPr lang="en-ID" dirty="0"/>
              <a:t>:</a:t>
            </a:r>
          </a:p>
          <a:p>
            <a:r>
              <a:rPr lang="en-ID" dirty="0"/>
              <a:t>Mean − 2SD </a:t>
            </a:r>
            <a:r>
              <a:rPr lang="en-ID" dirty="0" err="1"/>
              <a:t>sampai</a:t>
            </a:r>
            <a:r>
              <a:rPr lang="en-ID" dirty="0"/>
              <a:t> Mean + 2SD</a:t>
            </a:r>
          </a:p>
          <a:p>
            <a:r>
              <a:rPr lang="en-ID" dirty="0" err="1"/>
              <a:t>Penjelasan</a:t>
            </a:r>
            <a:r>
              <a:rPr lang="en-ID" dirty="0"/>
              <a:t> </a:t>
            </a:r>
            <a:r>
              <a:rPr lang="en-ID" dirty="0" err="1"/>
              <a:t>sederhana</a:t>
            </a:r>
            <a:br>
              <a:rPr lang="en-ID" dirty="0"/>
            </a:br>
            <a:r>
              <a:rPr lang="en-ID" dirty="0" err="1"/>
              <a:t>Sekitar</a:t>
            </a:r>
            <a:r>
              <a:rPr lang="en-ID" dirty="0"/>
              <a:t> </a:t>
            </a:r>
            <a:r>
              <a:rPr lang="en-ID" b="1" dirty="0"/>
              <a:t>95% </a:t>
            </a:r>
            <a:r>
              <a:rPr lang="en-ID" b="1" dirty="0" err="1"/>
              <a:t>hasil</a:t>
            </a:r>
            <a:r>
              <a:rPr lang="en-ID" b="1" dirty="0"/>
              <a:t> </a:t>
            </a:r>
            <a:r>
              <a:rPr lang="en-ID" b="1" dirty="0" err="1"/>
              <a:t>pemeriksaan</a:t>
            </a:r>
            <a:r>
              <a:rPr lang="en-ID" b="1" dirty="0"/>
              <a:t> normal</a:t>
            </a:r>
            <a:r>
              <a:rPr lang="en-ID" dirty="0"/>
              <a:t> </a:t>
            </a:r>
            <a:r>
              <a:rPr lang="en-ID" dirty="0" err="1"/>
              <a:t>akan</a:t>
            </a:r>
            <a:r>
              <a:rPr lang="en-ID" dirty="0"/>
              <a:t> </a:t>
            </a:r>
            <a:r>
              <a:rPr lang="en-ID" dirty="0" err="1"/>
              <a:t>berada</a:t>
            </a:r>
            <a:r>
              <a:rPr lang="en-ID" dirty="0"/>
              <a:t> </a:t>
            </a:r>
            <a:r>
              <a:rPr lang="en-ID" dirty="0" err="1"/>
              <a:t>dalam</a:t>
            </a:r>
            <a:r>
              <a:rPr lang="en-ID" dirty="0"/>
              <a:t> </a:t>
            </a:r>
            <a:r>
              <a:rPr lang="en-ID" dirty="0" err="1"/>
              <a:t>rentang</a:t>
            </a:r>
            <a:r>
              <a:rPr lang="en-ID" dirty="0"/>
              <a:t> </a:t>
            </a:r>
            <a:r>
              <a:rPr lang="en-ID" dirty="0" err="1"/>
              <a:t>ini</a:t>
            </a:r>
            <a:r>
              <a:rPr lang="en-ID" dirty="0"/>
              <a:t>.</a:t>
            </a:r>
            <a:br>
              <a:rPr lang="en-ID" dirty="0"/>
            </a:br>
            <a:r>
              <a:rPr lang="en-ID" dirty="0"/>
              <a:t>Jika </a:t>
            </a:r>
            <a:r>
              <a:rPr lang="en-ID" dirty="0" err="1"/>
              <a:t>hasil</a:t>
            </a:r>
            <a:r>
              <a:rPr lang="en-ID" dirty="0"/>
              <a:t> </a:t>
            </a:r>
            <a:r>
              <a:rPr lang="en-ID" dirty="0" err="1"/>
              <a:t>kontrol</a:t>
            </a:r>
            <a:r>
              <a:rPr lang="en-ID" dirty="0"/>
              <a:t> </a:t>
            </a:r>
            <a:r>
              <a:rPr lang="en-ID" dirty="0" err="1"/>
              <a:t>masih</a:t>
            </a:r>
            <a:r>
              <a:rPr lang="en-ID" dirty="0"/>
              <a:t> di </a:t>
            </a:r>
            <a:r>
              <a:rPr lang="en-ID" dirty="0" err="1"/>
              <a:t>dalam</a:t>
            </a:r>
            <a:r>
              <a:rPr lang="en-ID" dirty="0"/>
              <a:t> </a:t>
            </a:r>
            <a:r>
              <a:rPr lang="en-ID" dirty="0" err="1"/>
              <a:t>rentang</a:t>
            </a:r>
            <a:r>
              <a:rPr lang="en-ID" dirty="0"/>
              <a:t> </a:t>
            </a:r>
            <a:r>
              <a:rPr lang="en-ID" dirty="0" err="1"/>
              <a:t>ini</a:t>
            </a:r>
            <a:r>
              <a:rPr lang="en-ID" dirty="0"/>
              <a:t>, </a:t>
            </a:r>
            <a:r>
              <a:rPr lang="en-ID" dirty="0" err="1"/>
              <a:t>maka</a:t>
            </a:r>
            <a:r>
              <a:rPr lang="en-ID" dirty="0"/>
              <a:t> </a:t>
            </a:r>
            <a:r>
              <a:rPr lang="en-ID" b="1" dirty="0" err="1"/>
              <a:t>alat</a:t>
            </a:r>
            <a:r>
              <a:rPr lang="en-ID" b="1" dirty="0"/>
              <a:t> dan </a:t>
            </a:r>
            <a:r>
              <a:rPr lang="en-ID" b="1" dirty="0" err="1"/>
              <a:t>pemeriksaan</a:t>
            </a:r>
            <a:r>
              <a:rPr lang="en-ID" b="1" dirty="0"/>
              <a:t> </a:t>
            </a:r>
            <a:r>
              <a:rPr lang="en-ID" b="1" dirty="0" err="1"/>
              <a:t>dianggap</a:t>
            </a:r>
            <a:r>
              <a:rPr lang="en-ID" b="1" dirty="0"/>
              <a:t> </a:t>
            </a:r>
            <a:r>
              <a:rPr lang="en-ID" b="1" dirty="0" err="1"/>
              <a:t>masih</a:t>
            </a:r>
            <a:r>
              <a:rPr lang="en-ID" b="1" dirty="0"/>
              <a:t> </a:t>
            </a:r>
            <a:r>
              <a:rPr lang="en-ID" b="1" dirty="0" err="1"/>
              <a:t>baik</a:t>
            </a:r>
            <a:r>
              <a:rPr lang="en-ID" dirty="0"/>
              <a:t>.</a:t>
            </a:r>
          </a:p>
          <a:p>
            <a:br>
              <a:rPr lang="en-US" dirty="0"/>
            </a:br>
            <a:r>
              <a:rPr lang="en-ID" b="1" dirty="0" err="1"/>
              <a:t>Rentang</a:t>
            </a:r>
            <a:r>
              <a:rPr lang="en-ID" b="1" dirty="0"/>
              <a:t> ±3 SD</a:t>
            </a:r>
            <a:br>
              <a:rPr lang="en-ID" dirty="0"/>
            </a:br>
            <a:r>
              <a:rPr lang="en-ID" dirty="0" err="1"/>
              <a:t>Artinya</a:t>
            </a:r>
            <a:r>
              <a:rPr lang="en-ID" dirty="0"/>
              <a:t> batas </a:t>
            </a:r>
            <a:r>
              <a:rPr lang="en-ID" dirty="0" err="1"/>
              <a:t>kontrol</a:t>
            </a:r>
            <a:r>
              <a:rPr lang="en-ID" dirty="0"/>
              <a:t> </a:t>
            </a:r>
            <a:r>
              <a:rPr lang="en-ID" dirty="0" err="1"/>
              <a:t>adalah</a:t>
            </a:r>
            <a:r>
              <a:rPr lang="en-ID" dirty="0"/>
              <a:t>:</a:t>
            </a:r>
          </a:p>
          <a:p>
            <a:r>
              <a:rPr lang="en-ID" dirty="0"/>
              <a:t>Mean − 3SD </a:t>
            </a:r>
            <a:r>
              <a:rPr lang="en-ID" dirty="0" err="1"/>
              <a:t>sampai</a:t>
            </a:r>
            <a:r>
              <a:rPr lang="en-ID" dirty="0"/>
              <a:t> Mean + 3SD</a:t>
            </a:r>
          </a:p>
          <a:p>
            <a:r>
              <a:rPr lang="en-ID" dirty="0" err="1"/>
              <a:t>Penjelasan</a:t>
            </a:r>
            <a:r>
              <a:rPr lang="en-ID" dirty="0"/>
              <a:t> </a:t>
            </a:r>
            <a:r>
              <a:rPr lang="en-ID" dirty="0" err="1"/>
              <a:t>sederhana</a:t>
            </a:r>
            <a:br>
              <a:rPr lang="en-ID" dirty="0"/>
            </a:br>
            <a:r>
              <a:rPr lang="en-ID" dirty="0" err="1"/>
              <a:t>Sekitar</a:t>
            </a:r>
            <a:r>
              <a:rPr lang="en-ID" dirty="0"/>
              <a:t> </a:t>
            </a:r>
            <a:r>
              <a:rPr lang="en-ID" b="1" dirty="0"/>
              <a:t>99,7% </a:t>
            </a:r>
            <a:r>
              <a:rPr lang="en-ID" b="1" dirty="0" err="1"/>
              <a:t>hasil</a:t>
            </a:r>
            <a:r>
              <a:rPr lang="en-ID" b="1" dirty="0"/>
              <a:t> normal</a:t>
            </a:r>
            <a:r>
              <a:rPr lang="en-ID" dirty="0"/>
              <a:t> </a:t>
            </a:r>
            <a:r>
              <a:rPr lang="en-ID" dirty="0" err="1"/>
              <a:t>berada</a:t>
            </a:r>
            <a:r>
              <a:rPr lang="en-ID" dirty="0"/>
              <a:t> </a:t>
            </a:r>
            <a:r>
              <a:rPr lang="en-ID" dirty="0" err="1"/>
              <a:t>dalam</a:t>
            </a:r>
            <a:r>
              <a:rPr lang="en-ID" dirty="0"/>
              <a:t> </a:t>
            </a:r>
            <a:r>
              <a:rPr lang="en-ID" dirty="0" err="1"/>
              <a:t>rentang</a:t>
            </a:r>
            <a:r>
              <a:rPr lang="en-ID" dirty="0"/>
              <a:t> </a:t>
            </a:r>
            <a:r>
              <a:rPr lang="en-ID" dirty="0" err="1"/>
              <a:t>ini</a:t>
            </a:r>
            <a:r>
              <a:rPr lang="en-ID" dirty="0"/>
              <a:t>.</a:t>
            </a:r>
            <a:br>
              <a:rPr lang="en-ID" dirty="0"/>
            </a:br>
            <a:r>
              <a:rPr lang="en-ID" dirty="0"/>
              <a:t>Jika </a:t>
            </a:r>
            <a:r>
              <a:rPr lang="en-ID" dirty="0" err="1"/>
              <a:t>hasil</a:t>
            </a:r>
            <a:r>
              <a:rPr lang="en-ID" dirty="0"/>
              <a:t> </a:t>
            </a:r>
            <a:r>
              <a:rPr lang="en-ID" dirty="0" err="1"/>
              <a:t>kontrol</a:t>
            </a:r>
            <a:r>
              <a:rPr lang="en-ID" dirty="0"/>
              <a:t> </a:t>
            </a:r>
            <a:r>
              <a:rPr lang="en-ID" b="1" dirty="0" err="1"/>
              <a:t>melewati</a:t>
            </a:r>
            <a:r>
              <a:rPr lang="en-ID" b="1" dirty="0"/>
              <a:t> ±3 SD</a:t>
            </a:r>
            <a:r>
              <a:rPr lang="en-ID" dirty="0"/>
              <a:t>, </a:t>
            </a:r>
            <a:r>
              <a:rPr lang="en-ID" dirty="0" err="1"/>
              <a:t>biasanya</a:t>
            </a:r>
            <a:r>
              <a:rPr lang="en-ID" dirty="0"/>
              <a:t> </a:t>
            </a:r>
            <a:r>
              <a:rPr lang="en-ID" dirty="0" err="1"/>
              <a:t>dianggap</a:t>
            </a:r>
            <a:r>
              <a:rPr lang="en-ID" dirty="0"/>
              <a:t> </a:t>
            </a:r>
            <a:r>
              <a:rPr lang="en-ID" b="1" dirty="0" err="1"/>
              <a:t>kesalahan</a:t>
            </a:r>
            <a:r>
              <a:rPr lang="en-ID" b="1" dirty="0"/>
              <a:t> </a:t>
            </a:r>
            <a:r>
              <a:rPr lang="en-ID" b="1" dirty="0" err="1"/>
              <a:t>serius</a:t>
            </a:r>
            <a:r>
              <a:rPr lang="en-ID" dirty="0"/>
              <a:t> dan </a:t>
            </a:r>
            <a:r>
              <a:rPr lang="en-ID" dirty="0" err="1"/>
              <a:t>pemeriksaan</a:t>
            </a:r>
            <a:r>
              <a:rPr lang="en-ID" dirty="0"/>
              <a:t> </a:t>
            </a:r>
            <a:r>
              <a:rPr lang="en-ID" dirty="0" err="1"/>
              <a:t>harus</a:t>
            </a:r>
            <a:r>
              <a:rPr lang="en-ID" dirty="0"/>
              <a:t> </a:t>
            </a:r>
            <a:r>
              <a:rPr lang="en-ID" dirty="0" err="1"/>
              <a:t>dihentikan</a:t>
            </a:r>
            <a:r>
              <a:rPr lang="en-ID" dirty="0"/>
              <a:t> </a:t>
            </a:r>
            <a:r>
              <a:rPr lang="en-ID" dirty="0" err="1"/>
              <a:t>serta</a:t>
            </a:r>
            <a:r>
              <a:rPr lang="en-ID" dirty="0"/>
              <a:t> </a:t>
            </a:r>
            <a:r>
              <a:rPr lang="en-ID" dirty="0" err="1"/>
              <a:t>dicek</a:t>
            </a:r>
            <a:r>
              <a:rPr lang="en-ID" dirty="0"/>
              <a:t> </a:t>
            </a:r>
            <a:r>
              <a:rPr lang="en-ID" dirty="0" err="1"/>
              <a:t>penyebabnya</a:t>
            </a:r>
            <a:r>
              <a:rPr lang="en-ID" dirty="0"/>
              <a:t>.</a:t>
            </a:r>
            <a:br>
              <a:rPr lang="en-ID" dirty="0"/>
            </a:br>
            <a:br>
              <a:rPr lang="en-ID" dirty="0"/>
            </a:br>
            <a:r>
              <a:rPr lang="en-ID" dirty="0"/>
              <a:t>Kesimpulan </a:t>
            </a:r>
            <a:r>
              <a:rPr lang="en-ID" dirty="0" err="1"/>
              <a:t>sederhana</a:t>
            </a:r>
            <a:r>
              <a:rPr lang="en-ID" dirty="0"/>
              <a:t> </a:t>
            </a:r>
            <a:r>
              <a:rPr lang="en-ID" dirty="0" err="1"/>
              <a:t>untuk</a:t>
            </a:r>
            <a:r>
              <a:rPr lang="en-ID" dirty="0"/>
              <a:t> </a:t>
            </a:r>
            <a:r>
              <a:rPr lang="en-ID" dirty="0" err="1"/>
              <a:t>mahasiswa</a:t>
            </a:r>
            <a:r>
              <a:rPr lang="en-ID" dirty="0"/>
              <a:t> TLM</a:t>
            </a:r>
            <a:br>
              <a:rPr lang="en-ID" dirty="0"/>
            </a:br>
            <a:r>
              <a:rPr lang="en-ID" dirty="0"/>
              <a:t>• Mean </a:t>
            </a:r>
            <a:r>
              <a:rPr lang="en-ID" dirty="0" err="1"/>
              <a:t>didapat</a:t>
            </a:r>
            <a:r>
              <a:rPr lang="en-ID" dirty="0"/>
              <a:t> </a:t>
            </a:r>
            <a:r>
              <a:rPr lang="en-ID" dirty="0" err="1"/>
              <a:t>dari</a:t>
            </a:r>
            <a:r>
              <a:rPr lang="en-ID" dirty="0"/>
              <a:t> </a:t>
            </a:r>
            <a:r>
              <a:rPr lang="en-ID" dirty="0" err="1"/>
              <a:t>pemeriksaan</a:t>
            </a:r>
            <a:r>
              <a:rPr lang="en-ID" dirty="0"/>
              <a:t> </a:t>
            </a:r>
            <a:r>
              <a:rPr lang="en-ID" dirty="0" err="1"/>
              <a:t>kontrol</a:t>
            </a:r>
            <a:r>
              <a:rPr lang="en-ID" dirty="0"/>
              <a:t> </a:t>
            </a:r>
            <a:r>
              <a:rPr lang="en-ID" dirty="0" err="1"/>
              <a:t>berulang</a:t>
            </a:r>
            <a:br>
              <a:rPr lang="en-ID" dirty="0"/>
            </a:br>
            <a:r>
              <a:rPr lang="en-ID" dirty="0"/>
              <a:t>• SD </a:t>
            </a:r>
            <a:r>
              <a:rPr lang="en-ID" dirty="0" err="1"/>
              <a:t>menunjukkan</a:t>
            </a:r>
            <a:r>
              <a:rPr lang="en-ID" dirty="0"/>
              <a:t> </a:t>
            </a:r>
            <a:r>
              <a:rPr lang="en-ID" dirty="0" err="1"/>
              <a:t>seberapa</a:t>
            </a:r>
            <a:r>
              <a:rPr lang="en-ID" dirty="0"/>
              <a:t> </a:t>
            </a:r>
            <a:r>
              <a:rPr lang="en-ID" dirty="0" err="1"/>
              <a:t>besar</a:t>
            </a:r>
            <a:r>
              <a:rPr lang="en-ID" dirty="0"/>
              <a:t> </a:t>
            </a:r>
            <a:r>
              <a:rPr lang="en-ID" dirty="0" err="1"/>
              <a:t>variasi</a:t>
            </a:r>
            <a:r>
              <a:rPr lang="en-ID" dirty="0"/>
              <a:t> </a:t>
            </a:r>
            <a:r>
              <a:rPr lang="en-ID" dirty="0" err="1"/>
              <a:t>hasil</a:t>
            </a:r>
            <a:br>
              <a:rPr lang="en-ID" dirty="0"/>
            </a:br>
            <a:r>
              <a:rPr lang="en-ID" dirty="0"/>
              <a:t>• ±2SD = batas </a:t>
            </a:r>
            <a:r>
              <a:rPr lang="en-ID" dirty="0" err="1"/>
              <a:t>kontrol</a:t>
            </a:r>
            <a:r>
              <a:rPr lang="en-ID" dirty="0"/>
              <a:t> </a:t>
            </a:r>
            <a:r>
              <a:rPr lang="en-ID" dirty="0" err="1"/>
              <a:t>umum</a:t>
            </a:r>
            <a:r>
              <a:rPr lang="en-ID" dirty="0"/>
              <a:t> (95%)</a:t>
            </a:r>
            <a:br>
              <a:rPr lang="en-ID" dirty="0"/>
            </a:br>
            <a:r>
              <a:rPr lang="en-ID" dirty="0"/>
              <a:t>• ±3SD = batas </a:t>
            </a:r>
            <a:r>
              <a:rPr lang="en-ID" dirty="0" err="1"/>
              <a:t>kesalahan</a:t>
            </a:r>
            <a:r>
              <a:rPr lang="en-ID" dirty="0"/>
              <a:t> </a:t>
            </a:r>
            <a:r>
              <a:rPr lang="en-ID" dirty="0" err="1"/>
              <a:t>besar</a:t>
            </a:r>
            <a:r>
              <a:rPr lang="en-ID" dirty="0"/>
              <a:t> (99,7%)</a:t>
            </a:r>
            <a:br>
              <a:rPr lang="en-ID" dirty="0"/>
            </a:br>
            <a:r>
              <a:rPr lang="en-ID" dirty="0"/>
              <a:t>• Jika </a:t>
            </a:r>
            <a:r>
              <a:rPr lang="en-ID" dirty="0" err="1"/>
              <a:t>melewati</a:t>
            </a:r>
            <a:r>
              <a:rPr lang="en-ID" dirty="0"/>
              <a:t> batas → </a:t>
            </a:r>
            <a:r>
              <a:rPr lang="en-ID" dirty="0" err="1"/>
              <a:t>hasil</a:t>
            </a:r>
            <a:r>
              <a:rPr lang="en-ID" dirty="0"/>
              <a:t> </a:t>
            </a:r>
            <a:r>
              <a:rPr lang="en-ID" dirty="0" err="1"/>
              <a:t>pemeriksaan</a:t>
            </a:r>
            <a:r>
              <a:rPr lang="en-ID" dirty="0"/>
              <a:t> </a:t>
            </a:r>
            <a:r>
              <a:rPr lang="en-ID" dirty="0" err="1"/>
              <a:t>harus</a:t>
            </a:r>
            <a:r>
              <a:rPr lang="en-ID" dirty="0"/>
              <a:t> </a:t>
            </a:r>
            <a:r>
              <a:rPr lang="en-ID" dirty="0" err="1"/>
              <a:t>dievaluasi</a:t>
            </a:r>
            <a:r>
              <a:rPr lang="en-ID" dirty="0"/>
              <a:t>.</a:t>
            </a:r>
            <a:br>
              <a:rPr lang="en-ID" dirty="0"/>
            </a:br>
            <a:endParaRPr lang="en-ID"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ID" dirty="0"/>
              <a:t>Agar </a:t>
            </a:r>
            <a:r>
              <a:rPr lang="en-ID" dirty="0" err="1"/>
              <a:t>mudah</a:t>
            </a:r>
            <a:r>
              <a:rPr lang="en-ID" dirty="0"/>
              <a:t> </a:t>
            </a:r>
            <a:r>
              <a:rPr lang="en-ID" dirty="0" err="1"/>
              <a:t>dipahami</a:t>
            </a:r>
            <a:r>
              <a:rPr lang="en-ID" dirty="0"/>
              <a:t>, </a:t>
            </a:r>
            <a:r>
              <a:rPr lang="en-ID" b="1" dirty="0" err="1"/>
              <a:t>Aturan</a:t>
            </a:r>
            <a:r>
              <a:rPr lang="en-ID" b="1" dirty="0"/>
              <a:t> Westgard</a:t>
            </a:r>
            <a:r>
              <a:rPr lang="en-ID" dirty="0"/>
              <a:t> </a:t>
            </a:r>
            <a:r>
              <a:rPr lang="en-ID" dirty="0" err="1"/>
              <a:t>digunakan</a:t>
            </a:r>
            <a:r>
              <a:rPr lang="en-ID" dirty="0"/>
              <a:t> </a:t>
            </a:r>
            <a:r>
              <a:rPr lang="en-ID" dirty="0" err="1"/>
              <a:t>untuk</a:t>
            </a:r>
            <a:r>
              <a:rPr lang="en-ID" dirty="0"/>
              <a:t> </a:t>
            </a:r>
            <a:r>
              <a:rPr lang="en-ID" dirty="0" err="1"/>
              <a:t>menilai</a:t>
            </a:r>
            <a:r>
              <a:rPr lang="en-ID" dirty="0"/>
              <a:t> </a:t>
            </a:r>
            <a:r>
              <a:rPr lang="en-ID" dirty="0" err="1"/>
              <a:t>apakah</a:t>
            </a:r>
            <a:r>
              <a:rPr lang="en-ID" dirty="0"/>
              <a:t> </a:t>
            </a:r>
            <a:r>
              <a:rPr lang="en-ID" b="1" dirty="0" err="1"/>
              <a:t>hasil</a:t>
            </a:r>
            <a:r>
              <a:rPr lang="en-ID" b="1" dirty="0"/>
              <a:t> </a:t>
            </a:r>
            <a:r>
              <a:rPr lang="en-ID" b="1" dirty="0" err="1"/>
              <a:t>kontrol</a:t>
            </a:r>
            <a:r>
              <a:rPr lang="en-ID" b="1" dirty="0"/>
              <a:t> </a:t>
            </a:r>
            <a:r>
              <a:rPr lang="en-ID" b="1" dirty="0" err="1"/>
              <a:t>masih</a:t>
            </a:r>
            <a:r>
              <a:rPr lang="en-ID" b="1" dirty="0"/>
              <a:t> normal </a:t>
            </a:r>
            <a:r>
              <a:rPr lang="en-ID" b="1" dirty="0" err="1"/>
              <a:t>atau</a:t>
            </a:r>
            <a:r>
              <a:rPr lang="en-ID" b="1" dirty="0"/>
              <a:t> </a:t>
            </a:r>
            <a:r>
              <a:rPr lang="en-ID" b="1" dirty="0" err="1"/>
              <a:t>sudah</a:t>
            </a:r>
            <a:r>
              <a:rPr lang="en-ID" b="1" dirty="0"/>
              <a:t> </a:t>
            </a:r>
            <a:r>
              <a:rPr lang="en-ID" b="1" dirty="0" err="1"/>
              <a:t>terjadi</a:t>
            </a:r>
            <a:r>
              <a:rPr lang="en-ID" b="1" dirty="0"/>
              <a:t> </a:t>
            </a:r>
            <a:r>
              <a:rPr lang="en-ID" b="1" dirty="0" err="1"/>
              <a:t>kesalahan</a:t>
            </a:r>
            <a:r>
              <a:rPr lang="en-ID" b="1" dirty="0"/>
              <a:t> pada </a:t>
            </a:r>
            <a:r>
              <a:rPr lang="en-ID" b="1" dirty="0" err="1"/>
              <a:t>pemeriksaan</a:t>
            </a:r>
            <a:r>
              <a:rPr lang="en-ID" b="1" dirty="0"/>
              <a:t> </a:t>
            </a:r>
            <a:r>
              <a:rPr lang="en-ID" b="1" dirty="0" err="1"/>
              <a:t>laboratorium</a:t>
            </a:r>
            <a:r>
              <a:rPr lang="en-ID" dirty="0"/>
              <a:t>. </a:t>
            </a:r>
            <a:r>
              <a:rPr lang="en-ID" dirty="0" err="1"/>
              <a:t>Aturan</a:t>
            </a:r>
            <a:r>
              <a:rPr lang="en-ID" dirty="0"/>
              <a:t> </a:t>
            </a:r>
            <a:r>
              <a:rPr lang="en-ID" dirty="0" err="1"/>
              <a:t>ini</a:t>
            </a:r>
            <a:r>
              <a:rPr lang="en-ID" dirty="0"/>
              <a:t> </a:t>
            </a:r>
            <a:r>
              <a:rPr lang="en-ID" dirty="0" err="1"/>
              <a:t>biasanya</a:t>
            </a:r>
            <a:r>
              <a:rPr lang="en-ID" dirty="0"/>
              <a:t> </a:t>
            </a:r>
            <a:r>
              <a:rPr lang="en-ID" dirty="0" err="1"/>
              <a:t>dilihat</a:t>
            </a:r>
            <a:r>
              <a:rPr lang="en-ID" dirty="0"/>
              <a:t> pada </a:t>
            </a:r>
            <a:r>
              <a:rPr lang="en-ID" b="1" dirty="0" err="1"/>
              <a:t>grafik</a:t>
            </a:r>
            <a:r>
              <a:rPr lang="en-ID" b="1" dirty="0"/>
              <a:t> Levey-Jennings</a:t>
            </a:r>
            <a:r>
              <a:rPr lang="en-ID" dirty="0"/>
              <a:t>.</a:t>
            </a:r>
          </a:p>
          <a:p>
            <a:r>
              <a:rPr lang="en-ID" dirty="0"/>
              <a:t>Tujuan </a:t>
            </a:r>
            <a:r>
              <a:rPr lang="en-ID" dirty="0" err="1"/>
              <a:t>utamanya</a:t>
            </a:r>
            <a:r>
              <a:rPr lang="en-ID" dirty="0"/>
              <a:t> </a:t>
            </a:r>
            <a:r>
              <a:rPr lang="en-ID" dirty="0" err="1"/>
              <a:t>adalah</a:t>
            </a:r>
            <a:r>
              <a:rPr lang="en-ID" dirty="0"/>
              <a:t> </a:t>
            </a:r>
            <a:r>
              <a:rPr lang="en-ID" b="1" dirty="0" err="1"/>
              <a:t>membedakan</a:t>
            </a:r>
            <a:r>
              <a:rPr lang="en-ID" b="1" dirty="0"/>
              <a:t> dua </a:t>
            </a:r>
            <a:r>
              <a:rPr lang="en-ID" b="1" dirty="0" err="1"/>
              <a:t>jenis</a:t>
            </a:r>
            <a:r>
              <a:rPr lang="en-ID" b="1" dirty="0"/>
              <a:t> </a:t>
            </a:r>
            <a:r>
              <a:rPr lang="en-ID" b="1" dirty="0" err="1"/>
              <a:t>kesalahan</a:t>
            </a:r>
            <a:endParaRPr lang="en-ID" dirty="0"/>
          </a:p>
          <a:p>
            <a:r>
              <a:rPr lang="en-ID" b="1" dirty="0" err="1"/>
              <a:t>Kesalahan</a:t>
            </a:r>
            <a:r>
              <a:rPr lang="en-ID" b="1" dirty="0"/>
              <a:t> </a:t>
            </a:r>
            <a:r>
              <a:rPr lang="en-ID" b="1" dirty="0" err="1"/>
              <a:t>acak</a:t>
            </a:r>
            <a:r>
              <a:rPr lang="en-ID" b="1" dirty="0"/>
              <a:t> (random error)</a:t>
            </a:r>
            <a:r>
              <a:rPr lang="en-ID" dirty="0"/>
              <a:t> → </a:t>
            </a:r>
            <a:r>
              <a:rPr lang="en-ID" dirty="0" err="1"/>
              <a:t>terjadi</a:t>
            </a:r>
            <a:r>
              <a:rPr lang="en-ID" dirty="0"/>
              <a:t> </a:t>
            </a:r>
            <a:r>
              <a:rPr lang="en-ID" dirty="0" err="1"/>
              <a:t>tiba-tiba</a:t>
            </a:r>
            <a:r>
              <a:rPr lang="en-ID" dirty="0"/>
              <a:t>, </a:t>
            </a:r>
            <a:r>
              <a:rPr lang="en-ID" dirty="0" err="1"/>
              <a:t>tidak</a:t>
            </a:r>
            <a:r>
              <a:rPr lang="en-ID" dirty="0"/>
              <a:t> </a:t>
            </a:r>
            <a:r>
              <a:rPr lang="en-ID" dirty="0" err="1"/>
              <a:t>terduga</a:t>
            </a:r>
            <a:r>
              <a:rPr lang="en-ID" dirty="0"/>
              <a:t>.</a:t>
            </a:r>
          </a:p>
          <a:p>
            <a:r>
              <a:rPr lang="en-ID" b="1" dirty="0" err="1"/>
              <a:t>Kesalahan</a:t>
            </a:r>
            <a:r>
              <a:rPr lang="en-ID" b="1" dirty="0"/>
              <a:t> </a:t>
            </a:r>
            <a:r>
              <a:rPr lang="en-ID" b="1" dirty="0" err="1"/>
              <a:t>sistematis</a:t>
            </a:r>
            <a:r>
              <a:rPr lang="en-ID" b="1" dirty="0"/>
              <a:t> (systematic error)</a:t>
            </a:r>
            <a:r>
              <a:rPr lang="en-ID" dirty="0"/>
              <a:t> → </a:t>
            </a:r>
            <a:r>
              <a:rPr lang="en-ID" dirty="0" err="1"/>
              <a:t>terjadi</a:t>
            </a:r>
            <a:r>
              <a:rPr lang="en-ID" dirty="0"/>
              <a:t> </a:t>
            </a:r>
            <a:r>
              <a:rPr lang="en-ID" dirty="0" err="1"/>
              <a:t>terus</a:t>
            </a:r>
            <a:r>
              <a:rPr lang="en-ID" dirty="0"/>
              <a:t> </a:t>
            </a:r>
            <a:r>
              <a:rPr lang="en-ID" dirty="0" err="1"/>
              <a:t>menerus</a:t>
            </a:r>
            <a:r>
              <a:rPr lang="en-ID" dirty="0"/>
              <a:t> </a:t>
            </a:r>
            <a:r>
              <a:rPr lang="en-ID" dirty="0" err="1"/>
              <a:t>karena</a:t>
            </a:r>
            <a:r>
              <a:rPr lang="en-ID" dirty="0"/>
              <a:t> </a:t>
            </a:r>
            <a:r>
              <a:rPr lang="en-ID" dirty="0" err="1"/>
              <a:t>ada</a:t>
            </a:r>
            <a:r>
              <a:rPr lang="en-ID" dirty="0"/>
              <a:t> </a:t>
            </a:r>
            <a:r>
              <a:rPr lang="en-ID" dirty="0" err="1"/>
              <a:t>masalah</a:t>
            </a:r>
            <a:r>
              <a:rPr lang="en-ID" dirty="0"/>
              <a:t> pada </a:t>
            </a:r>
            <a:r>
              <a:rPr lang="en-ID" dirty="0" err="1"/>
              <a:t>alat</a:t>
            </a:r>
            <a:r>
              <a:rPr lang="en-ID" dirty="0"/>
              <a:t>, </a:t>
            </a:r>
            <a:r>
              <a:rPr lang="en-ID" dirty="0" err="1"/>
              <a:t>reagen</a:t>
            </a:r>
            <a:r>
              <a:rPr lang="en-ID" dirty="0"/>
              <a:t>, </a:t>
            </a:r>
            <a:r>
              <a:rPr lang="en-ID" dirty="0" err="1"/>
              <a:t>atau</a:t>
            </a:r>
            <a:r>
              <a:rPr lang="en-ID" dirty="0"/>
              <a:t> </a:t>
            </a:r>
            <a:r>
              <a:rPr lang="en-ID" dirty="0" err="1"/>
              <a:t>kalibrasi</a:t>
            </a:r>
            <a:r>
              <a:rPr lang="en-ID" dirty="0"/>
              <a:t>.</a:t>
            </a:r>
          </a:p>
          <a:p>
            <a:r>
              <a:rPr lang="en-ID" dirty="0" err="1"/>
              <a:t>Berikut</a:t>
            </a:r>
            <a:r>
              <a:rPr lang="en-ID" dirty="0"/>
              <a:t> </a:t>
            </a:r>
            <a:r>
              <a:rPr lang="en-ID" dirty="0" err="1"/>
              <a:t>penjelasan</a:t>
            </a:r>
            <a:r>
              <a:rPr lang="en-ID" dirty="0"/>
              <a:t> </a:t>
            </a:r>
            <a:r>
              <a:rPr lang="en-ID" dirty="0" err="1"/>
              <a:t>sederhana</a:t>
            </a:r>
            <a:r>
              <a:rPr lang="en-ID" dirty="0"/>
              <a:t> </a:t>
            </a:r>
            <a:r>
              <a:rPr lang="en-ID" dirty="0" err="1"/>
              <a:t>tiap</a:t>
            </a:r>
            <a:r>
              <a:rPr lang="en-ID" dirty="0"/>
              <a:t> </a:t>
            </a:r>
            <a:r>
              <a:rPr lang="en-ID" dirty="0" err="1"/>
              <a:t>aturan</a:t>
            </a:r>
            <a:r>
              <a:rPr lang="en-ID" dirty="0"/>
              <a:t> Westgard.</a:t>
            </a:r>
          </a:p>
          <a:p>
            <a:r>
              <a:rPr lang="en-ID" b="1" dirty="0"/>
              <a:t>1 2s (12s)</a:t>
            </a:r>
            <a:br>
              <a:rPr lang="en-ID" dirty="0"/>
            </a:br>
            <a:r>
              <a:rPr lang="en-ID" dirty="0" err="1"/>
              <a:t>Artinya</a:t>
            </a:r>
            <a:r>
              <a:rPr lang="en-ID" dirty="0"/>
              <a:t> </a:t>
            </a:r>
            <a:r>
              <a:rPr lang="en-ID" b="1" dirty="0" err="1"/>
              <a:t>satu</a:t>
            </a:r>
            <a:r>
              <a:rPr lang="en-ID" b="1" dirty="0"/>
              <a:t> </a:t>
            </a:r>
            <a:r>
              <a:rPr lang="en-ID" b="1" dirty="0" err="1"/>
              <a:t>hasil</a:t>
            </a:r>
            <a:r>
              <a:rPr lang="en-ID" b="1" dirty="0"/>
              <a:t> </a:t>
            </a:r>
            <a:r>
              <a:rPr lang="en-ID" b="1" dirty="0" err="1"/>
              <a:t>kontrol</a:t>
            </a:r>
            <a:r>
              <a:rPr lang="en-ID" b="1" dirty="0"/>
              <a:t> </a:t>
            </a:r>
            <a:r>
              <a:rPr lang="en-ID" b="1" dirty="0" err="1"/>
              <a:t>melewati</a:t>
            </a:r>
            <a:r>
              <a:rPr lang="en-ID" b="1" dirty="0"/>
              <a:t> batas ±2 SD</a:t>
            </a:r>
            <a:r>
              <a:rPr lang="en-ID" dirty="0"/>
              <a:t>.</a:t>
            </a:r>
            <a:br>
              <a:rPr lang="en-ID" dirty="0"/>
            </a:br>
            <a:r>
              <a:rPr lang="en-ID" dirty="0"/>
              <a:t>Ini </a:t>
            </a:r>
            <a:r>
              <a:rPr lang="en-ID" b="1" dirty="0" err="1"/>
              <a:t>masih</a:t>
            </a:r>
            <a:r>
              <a:rPr lang="en-ID" b="1" dirty="0"/>
              <a:t> </a:t>
            </a:r>
            <a:r>
              <a:rPr lang="en-ID" b="1" dirty="0" err="1"/>
              <a:t>dianggap</a:t>
            </a:r>
            <a:r>
              <a:rPr lang="en-ID" b="1" dirty="0"/>
              <a:t> </a:t>
            </a:r>
            <a:r>
              <a:rPr lang="en-ID" b="1" dirty="0" err="1"/>
              <a:t>peringatan</a:t>
            </a:r>
            <a:r>
              <a:rPr lang="en-ID" b="1" dirty="0"/>
              <a:t> (warning)</a:t>
            </a:r>
            <a:r>
              <a:rPr lang="en-ID" dirty="0"/>
              <a:t>, </a:t>
            </a:r>
            <a:r>
              <a:rPr lang="en-ID" dirty="0" err="1"/>
              <a:t>bukan</a:t>
            </a:r>
            <a:r>
              <a:rPr lang="en-ID" dirty="0"/>
              <a:t> </a:t>
            </a:r>
            <a:r>
              <a:rPr lang="en-ID" dirty="0" err="1"/>
              <a:t>langsung</a:t>
            </a:r>
            <a:r>
              <a:rPr lang="en-ID" dirty="0"/>
              <a:t> </a:t>
            </a:r>
            <a:r>
              <a:rPr lang="en-ID" dirty="0" err="1"/>
              <a:t>ditolak</a:t>
            </a:r>
            <a:r>
              <a:rPr lang="en-ID" dirty="0"/>
              <a:t>.</a:t>
            </a:r>
            <a:br>
              <a:rPr lang="en-ID" dirty="0"/>
            </a:br>
            <a:r>
              <a:rPr lang="en-ID" dirty="0" err="1"/>
              <a:t>Pemeriksaan</a:t>
            </a:r>
            <a:r>
              <a:rPr lang="en-ID" dirty="0"/>
              <a:t> </a:t>
            </a:r>
            <a:r>
              <a:rPr lang="en-ID" dirty="0" err="1"/>
              <a:t>masih</a:t>
            </a:r>
            <a:r>
              <a:rPr lang="en-ID" dirty="0"/>
              <a:t> </a:t>
            </a:r>
            <a:r>
              <a:rPr lang="en-ID" dirty="0" err="1"/>
              <a:t>boleh</a:t>
            </a:r>
            <a:r>
              <a:rPr lang="en-ID" dirty="0"/>
              <a:t> </a:t>
            </a:r>
            <a:r>
              <a:rPr lang="en-ID" dirty="0" err="1"/>
              <a:t>dilanjutkan</a:t>
            </a:r>
            <a:r>
              <a:rPr lang="en-ID" dirty="0"/>
              <a:t> </a:t>
            </a:r>
            <a:r>
              <a:rPr lang="en-ID" dirty="0" err="1"/>
              <a:t>tetapi</a:t>
            </a:r>
            <a:r>
              <a:rPr lang="en-ID" dirty="0"/>
              <a:t> </a:t>
            </a:r>
            <a:r>
              <a:rPr lang="en-ID" dirty="0" err="1"/>
              <a:t>harus</a:t>
            </a:r>
            <a:r>
              <a:rPr lang="en-ID" dirty="0"/>
              <a:t> </a:t>
            </a:r>
            <a:r>
              <a:rPr lang="en-ID" dirty="0" err="1"/>
              <a:t>lebih</a:t>
            </a:r>
            <a:r>
              <a:rPr lang="en-ID" dirty="0"/>
              <a:t> </a:t>
            </a:r>
            <a:r>
              <a:rPr lang="en-ID" dirty="0" err="1"/>
              <a:t>hati-hati</a:t>
            </a:r>
            <a:r>
              <a:rPr lang="en-ID" dirty="0"/>
              <a:t>.</a:t>
            </a:r>
          </a:p>
          <a:p>
            <a:r>
              <a:rPr lang="en-ID" dirty="0" err="1"/>
              <a:t>Contoh</a:t>
            </a:r>
            <a:br>
              <a:rPr lang="en-ID" dirty="0"/>
            </a:br>
            <a:r>
              <a:rPr lang="en-ID" dirty="0"/>
              <a:t>Nilai </a:t>
            </a:r>
            <a:r>
              <a:rPr lang="en-ID" dirty="0" err="1"/>
              <a:t>kontrol</a:t>
            </a:r>
            <a:r>
              <a:rPr lang="en-ID" dirty="0"/>
              <a:t> </a:t>
            </a:r>
            <a:r>
              <a:rPr lang="en-ID" dirty="0" err="1"/>
              <a:t>tiba-tiba</a:t>
            </a:r>
            <a:r>
              <a:rPr lang="en-ID" dirty="0"/>
              <a:t> </a:t>
            </a:r>
            <a:r>
              <a:rPr lang="en-ID" dirty="0" err="1"/>
              <a:t>berada</a:t>
            </a:r>
            <a:r>
              <a:rPr lang="en-ID" dirty="0"/>
              <a:t> di </a:t>
            </a:r>
            <a:r>
              <a:rPr lang="en-ID" dirty="0" err="1"/>
              <a:t>atas</a:t>
            </a:r>
            <a:r>
              <a:rPr lang="en-ID" dirty="0"/>
              <a:t> +2SD.</a:t>
            </a:r>
          </a:p>
          <a:p>
            <a:r>
              <a:rPr lang="en-ID" b="1" dirty="0"/>
              <a:t>1 3s (13s)</a:t>
            </a:r>
            <a:br>
              <a:rPr lang="en-ID" dirty="0"/>
            </a:br>
            <a:r>
              <a:rPr lang="en-ID" dirty="0" err="1"/>
              <a:t>Artinya</a:t>
            </a:r>
            <a:r>
              <a:rPr lang="en-ID" dirty="0"/>
              <a:t> </a:t>
            </a:r>
            <a:r>
              <a:rPr lang="en-ID" b="1" dirty="0" err="1"/>
              <a:t>satu</a:t>
            </a:r>
            <a:r>
              <a:rPr lang="en-ID" b="1" dirty="0"/>
              <a:t> </a:t>
            </a:r>
            <a:r>
              <a:rPr lang="en-ID" b="1" dirty="0" err="1"/>
              <a:t>hasil</a:t>
            </a:r>
            <a:r>
              <a:rPr lang="en-ID" b="1" dirty="0"/>
              <a:t> </a:t>
            </a:r>
            <a:r>
              <a:rPr lang="en-ID" b="1" dirty="0" err="1"/>
              <a:t>kontrol</a:t>
            </a:r>
            <a:r>
              <a:rPr lang="en-ID" b="1" dirty="0"/>
              <a:t> </a:t>
            </a:r>
            <a:r>
              <a:rPr lang="en-ID" b="1" dirty="0" err="1"/>
              <a:t>melewati</a:t>
            </a:r>
            <a:r>
              <a:rPr lang="en-ID" b="1" dirty="0"/>
              <a:t> batas ±3 SD</a:t>
            </a:r>
            <a:r>
              <a:rPr lang="en-ID" dirty="0"/>
              <a:t>.</a:t>
            </a:r>
            <a:br>
              <a:rPr lang="en-ID" dirty="0"/>
            </a:br>
            <a:r>
              <a:rPr lang="en-ID" dirty="0"/>
              <a:t>Ini </a:t>
            </a:r>
            <a:r>
              <a:rPr lang="en-ID" dirty="0" err="1"/>
              <a:t>menunjukkan</a:t>
            </a:r>
            <a:r>
              <a:rPr lang="en-ID" dirty="0"/>
              <a:t> </a:t>
            </a:r>
            <a:r>
              <a:rPr lang="en-ID" b="1" dirty="0" err="1"/>
              <a:t>kesalahan</a:t>
            </a:r>
            <a:r>
              <a:rPr lang="en-ID" b="1" dirty="0"/>
              <a:t> </a:t>
            </a:r>
            <a:r>
              <a:rPr lang="en-ID" b="1" dirty="0" err="1"/>
              <a:t>besar</a:t>
            </a:r>
            <a:r>
              <a:rPr lang="en-ID" dirty="0"/>
              <a:t>, </a:t>
            </a:r>
            <a:r>
              <a:rPr lang="en-ID" dirty="0" err="1"/>
              <a:t>sehingga</a:t>
            </a:r>
            <a:r>
              <a:rPr lang="en-ID" dirty="0"/>
              <a:t> </a:t>
            </a:r>
            <a:r>
              <a:rPr lang="en-ID" b="1" dirty="0"/>
              <a:t>run </a:t>
            </a:r>
            <a:r>
              <a:rPr lang="en-ID" b="1" dirty="0" err="1"/>
              <a:t>pemeriksaan</a:t>
            </a:r>
            <a:r>
              <a:rPr lang="en-ID" b="1" dirty="0"/>
              <a:t> </a:t>
            </a:r>
            <a:r>
              <a:rPr lang="en-ID" b="1" dirty="0" err="1"/>
              <a:t>harus</a:t>
            </a:r>
            <a:r>
              <a:rPr lang="en-ID" b="1" dirty="0"/>
              <a:t> </a:t>
            </a:r>
            <a:r>
              <a:rPr lang="en-ID" b="1" dirty="0" err="1"/>
              <a:t>ditolak</a:t>
            </a:r>
            <a:r>
              <a:rPr lang="en-ID" dirty="0"/>
              <a:t>.</a:t>
            </a:r>
          </a:p>
          <a:p>
            <a:r>
              <a:rPr lang="en-ID" dirty="0" err="1"/>
              <a:t>Biasanya</a:t>
            </a:r>
            <a:r>
              <a:rPr lang="en-ID" dirty="0"/>
              <a:t> </a:t>
            </a:r>
            <a:r>
              <a:rPr lang="en-ID" dirty="0" err="1"/>
              <a:t>menandakan</a:t>
            </a:r>
            <a:r>
              <a:rPr lang="en-ID" dirty="0"/>
              <a:t> </a:t>
            </a:r>
            <a:r>
              <a:rPr lang="en-ID" b="1" dirty="0" err="1"/>
              <a:t>kesalahan</a:t>
            </a:r>
            <a:r>
              <a:rPr lang="en-ID" b="1" dirty="0"/>
              <a:t> </a:t>
            </a:r>
            <a:r>
              <a:rPr lang="en-ID" b="1" dirty="0" err="1"/>
              <a:t>acak</a:t>
            </a:r>
            <a:r>
              <a:rPr lang="en-ID" dirty="0"/>
              <a:t>.</a:t>
            </a:r>
          </a:p>
          <a:p>
            <a:r>
              <a:rPr lang="en-ID" b="1" dirty="0"/>
              <a:t>2 2s (22s)</a:t>
            </a:r>
            <a:br>
              <a:rPr lang="en-ID" dirty="0"/>
            </a:br>
            <a:r>
              <a:rPr lang="en-ID" dirty="0" err="1"/>
              <a:t>Artinya</a:t>
            </a:r>
            <a:r>
              <a:rPr lang="en-ID" dirty="0"/>
              <a:t> </a:t>
            </a:r>
            <a:r>
              <a:rPr lang="en-ID" b="1" dirty="0"/>
              <a:t>dua </a:t>
            </a:r>
            <a:r>
              <a:rPr lang="en-ID" b="1" dirty="0" err="1"/>
              <a:t>hasil</a:t>
            </a:r>
            <a:r>
              <a:rPr lang="en-ID" b="1" dirty="0"/>
              <a:t> </a:t>
            </a:r>
            <a:r>
              <a:rPr lang="en-ID" b="1" dirty="0" err="1"/>
              <a:t>kontrol</a:t>
            </a:r>
            <a:r>
              <a:rPr lang="en-ID" b="1" dirty="0"/>
              <a:t> </a:t>
            </a:r>
            <a:r>
              <a:rPr lang="en-ID" b="1" dirty="0" err="1"/>
              <a:t>berturut-turut</a:t>
            </a:r>
            <a:r>
              <a:rPr lang="en-ID" b="1" dirty="0"/>
              <a:t> </a:t>
            </a:r>
            <a:r>
              <a:rPr lang="en-ID" b="1" dirty="0" err="1"/>
              <a:t>melewati</a:t>
            </a:r>
            <a:r>
              <a:rPr lang="en-ID" b="1" dirty="0"/>
              <a:t> ±2 SD pada </a:t>
            </a:r>
            <a:r>
              <a:rPr lang="en-ID" b="1" dirty="0" err="1"/>
              <a:t>sisi</a:t>
            </a:r>
            <a:r>
              <a:rPr lang="en-ID" b="1" dirty="0"/>
              <a:t> yang </a:t>
            </a:r>
            <a:r>
              <a:rPr lang="en-ID" b="1" dirty="0" err="1"/>
              <a:t>sama</a:t>
            </a:r>
            <a:r>
              <a:rPr lang="en-ID" dirty="0"/>
              <a:t>.</a:t>
            </a:r>
            <a:br>
              <a:rPr lang="en-ID" dirty="0"/>
            </a:br>
            <a:r>
              <a:rPr lang="en-ID" dirty="0"/>
              <a:t>Ini </a:t>
            </a:r>
            <a:r>
              <a:rPr lang="en-ID" dirty="0" err="1"/>
              <a:t>menunjukkan</a:t>
            </a:r>
            <a:r>
              <a:rPr lang="en-ID" dirty="0"/>
              <a:t> </a:t>
            </a:r>
            <a:r>
              <a:rPr lang="en-ID" b="1" dirty="0" err="1"/>
              <a:t>kesalahan</a:t>
            </a:r>
            <a:r>
              <a:rPr lang="en-ID" b="1" dirty="0"/>
              <a:t> </a:t>
            </a:r>
            <a:r>
              <a:rPr lang="en-ID" b="1" dirty="0" err="1"/>
              <a:t>sistematis</a:t>
            </a:r>
            <a:r>
              <a:rPr lang="en-ID" dirty="0"/>
              <a:t>.</a:t>
            </a:r>
          </a:p>
          <a:p>
            <a:r>
              <a:rPr lang="en-ID" dirty="0" err="1"/>
              <a:t>Contoh</a:t>
            </a:r>
            <a:br>
              <a:rPr lang="en-ID" dirty="0"/>
            </a:br>
            <a:r>
              <a:rPr lang="en-ID" dirty="0"/>
              <a:t>Dua </a:t>
            </a:r>
            <a:r>
              <a:rPr lang="en-ID" dirty="0" err="1"/>
              <a:t>hari</a:t>
            </a:r>
            <a:r>
              <a:rPr lang="en-ID" dirty="0"/>
              <a:t> </a:t>
            </a:r>
            <a:r>
              <a:rPr lang="en-ID" dirty="0" err="1"/>
              <a:t>berturut-turut</a:t>
            </a:r>
            <a:r>
              <a:rPr lang="en-ID" dirty="0"/>
              <a:t> </a:t>
            </a:r>
            <a:r>
              <a:rPr lang="en-ID" dirty="0" err="1"/>
              <a:t>hasil</a:t>
            </a:r>
            <a:r>
              <a:rPr lang="en-ID" dirty="0"/>
              <a:t> </a:t>
            </a:r>
            <a:r>
              <a:rPr lang="en-ID" dirty="0" err="1"/>
              <a:t>kontrol</a:t>
            </a:r>
            <a:r>
              <a:rPr lang="en-ID" dirty="0"/>
              <a:t> </a:t>
            </a:r>
            <a:r>
              <a:rPr lang="en-ID" dirty="0" err="1"/>
              <a:t>berada</a:t>
            </a:r>
            <a:r>
              <a:rPr lang="en-ID" dirty="0"/>
              <a:t> di </a:t>
            </a:r>
            <a:r>
              <a:rPr lang="en-ID" dirty="0" err="1"/>
              <a:t>atas</a:t>
            </a:r>
            <a:r>
              <a:rPr lang="en-ID" dirty="0"/>
              <a:t> +2SD.</a:t>
            </a:r>
          </a:p>
          <a:p>
            <a:r>
              <a:rPr lang="en-ID" b="1" dirty="0"/>
              <a:t>R 4s (R4s)</a:t>
            </a:r>
            <a:br>
              <a:rPr lang="en-ID" dirty="0"/>
            </a:br>
            <a:r>
              <a:rPr lang="en-ID" dirty="0" err="1"/>
              <a:t>Artinya</a:t>
            </a:r>
            <a:r>
              <a:rPr lang="en-ID" dirty="0"/>
              <a:t> </a:t>
            </a:r>
            <a:r>
              <a:rPr lang="en-ID" b="1" dirty="0" err="1"/>
              <a:t>selisih</a:t>
            </a:r>
            <a:r>
              <a:rPr lang="en-ID" b="1" dirty="0"/>
              <a:t> </a:t>
            </a:r>
            <a:r>
              <a:rPr lang="en-ID" b="1" dirty="0" err="1"/>
              <a:t>antara</a:t>
            </a:r>
            <a:r>
              <a:rPr lang="en-ID" b="1" dirty="0"/>
              <a:t> dua </a:t>
            </a:r>
            <a:r>
              <a:rPr lang="en-ID" b="1" dirty="0" err="1"/>
              <a:t>kontrol</a:t>
            </a:r>
            <a:r>
              <a:rPr lang="en-ID" b="1" dirty="0"/>
              <a:t> </a:t>
            </a:r>
            <a:r>
              <a:rPr lang="en-ID" b="1" dirty="0" err="1"/>
              <a:t>dalam</a:t>
            </a:r>
            <a:r>
              <a:rPr lang="en-ID" b="1" dirty="0"/>
              <a:t> </a:t>
            </a:r>
            <a:r>
              <a:rPr lang="en-ID" b="1" dirty="0" err="1"/>
              <a:t>satu</a:t>
            </a:r>
            <a:r>
              <a:rPr lang="en-ID" b="1" dirty="0"/>
              <a:t> run </a:t>
            </a:r>
            <a:r>
              <a:rPr lang="en-ID" b="1" dirty="0" err="1"/>
              <a:t>lebih</a:t>
            </a:r>
            <a:r>
              <a:rPr lang="en-ID" b="1" dirty="0"/>
              <a:t> </a:t>
            </a:r>
            <a:r>
              <a:rPr lang="en-ID" b="1" dirty="0" err="1"/>
              <a:t>dari</a:t>
            </a:r>
            <a:r>
              <a:rPr lang="en-ID" b="1" dirty="0"/>
              <a:t> 4 SD</a:t>
            </a:r>
            <a:r>
              <a:rPr lang="en-ID" dirty="0"/>
              <a:t>.</a:t>
            </a:r>
            <a:br>
              <a:rPr lang="en-ID" dirty="0"/>
            </a:br>
            <a:r>
              <a:rPr lang="en-ID" dirty="0" err="1"/>
              <a:t>Misalnya</a:t>
            </a:r>
            <a:r>
              <a:rPr lang="en-ID" dirty="0"/>
              <a:t> </a:t>
            </a:r>
            <a:r>
              <a:rPr lang="en-ID" dirty="0" err="1"/>
              <a:t>satu</a:t>
            </a:r>
            <a:r>
              <a:rPr lang="en-ID" dirty="0"/>
              <a:t> </a:t>
            </a:r>
            <a:r>
              <a:rPr lang="en-ID" dirty="0" err="1"/>
              <a:t>kontrol</a:t>
            </a:r>
            <a:r>
              <a:rPr lang="en-ID" dirty="0"/>
              <a:t> di +2SD dan yang lain di −2SD.</a:t>
            </a:r>
          </a:p>
          <a:p>
            <a:r>
              <a:rPr lang="en-ID" dirty="0"/>
              <a:t>Ini </a:t>
            </a:r>
            <a:r>
              <a:rPr lang="en-ID" dirty="0" err="1"/>
              <a:t>menunjukkan</a:t>
            </a:r>
            <a:r>
              <a:rPr lang="en-ID" dirty="0"/>
              <a:t> </a:t>
            </a:r>
            <a:r>
              <a:rPr lang="en-ID" b="1" dirty="0" err="1"/>
              <a:t>kesalahan</a:t>
            </a:r>
            <a:r>
              <a:rPr lang="en-ID" b="1" dirty="0"/>
              <a:t> </a:t>
            </a:r>
            <a:r>
              <a:rPr lang="en-ID" b="1" dirty="0" err="1"/>
              <a:t>acak</a:t>
            </a:r>
            <a:r>
              <a:rPr lang="en-ID" dirty="0"/>
              <a:t>.</a:t>
            </a:r>
          </a:p>
          <a:p>
            <a:r>
              <a:rPr lang="en-ID" b="1" dirty="0"/>
              <a:t>4 1s (41s)</a:t>
            </a:r>
            <a:br>
              <a:rPr lang="en-ID" dirty="0"/>
            </a:br>
            <a:r>
              <a:rPr lang="en-ID" dirty="0" err="1"/>
              <a:t>Artinya</a:t>
            </a:r>
            <a:r>
              <a:rPr lang="en-ID" dirty="0"/>
              <a:t> </a:t>
            </a:r>
            <a:r>
              <a:rPr lang="en-ID" b="1" dirty="0" err="1"/>
              <a:t>empat</a:t>
            </a:r>
            <a:r>
              <a:rPr lang="en-ID" b="1" dirty="0"/>
              <a:t> </a:t>
            </a:r>
            <a:r>
              <a:rPr lang="en-ID" b="1" dirty="0" err="1"/>
              <a:t>hasil</a:t>
            </a:r>
            <a:r>
              <a:rPr lang="en-ID" b="1" dirty="0"/>
              <a:t> </a:t>
            </a:r>
            <a:r>
              <a:rPr lang="en-ID" b="1" dirty="0" err="1"/>
              <a:t>kontrol</a:t>
            </a:r>
            <a:r>
              <a:rPr lang="en-ID" b="1" dirty="0"/>
              <a:t> </a:t>
            </a:r>
            <a:r>
              <a:rPr lang="en-ID" b="1" dirty="0" err="1"/>
              <a:t>berturut-turut</a:t>
            </a:r>
            <a:r>
              <a:rPr lang="en-ID" b="1" dirty="0"/>
              <a:t> </a:t>
            </a:r>
            <a:r>
              <a:rPr lang="en-ID" b="1" dirty="0" err="1"/>
              <a:t>melewati</a:t>
            </a:r>
            <a:r>
              <a:rPr lang="en-ID" b="1" dirty="0"/>
              <a:t> ±1 SD pada </a:t>
            </a:r>
            <a:r>
              <a:rPr lang="en-ID" b="1" dirty="0" err="1"/>
              <a:t>sisi</a:t>
            </a:r>
            <a:r>
              <a:rPr lang="en-ID" b="1" dirty="0"/>
              <a:t> yang </a:t>
            </a:r>
            <a:r>
              <a:rPr lang="en-ID" b="1" dirty="0" err="1"/>
              <a:t>sama</a:t>
            </a:r>
            <a:r>
              <a:rPr lang="en-ID" dirty="0"/>
              <a:t>.</a:t>
            </a:r>
          </a:p>
          <a:p>
            <a:r>
              <a:rPr lang="en-ID" dirty="0"/>
              <a:t>Ini </a:t>
            </a:r>
            <a:r>
              <a:rPr lang="en-ID" dirty="0" err="1"/>
              <a:t>menunjukkan</a:t>
            </a:r>
            <a:r>
              <a:rPr lang="en-ID" dirty="0"/>
              <a:t> </a:t>
            </a:r>
            <a:r>
              <a:rPr lang="en-ID" b="1" dirty="0" err="1"/>
              <a:t>kesalahan</a:t>
            </a:r>
            <a:r>
              <a:rPr lang="en-ID" b="1" dirty="0"/>
              <a:t> </a:t>
            </a:r>
            <a:r>
              <a:rPr lang="en-ID" b="1" dirty="0" err="1"/>
              <a:t>sistematis</a:t>
            </a:r>
            <a:r>
              <a:rPr lang="en-ID" dirty="0"/>
              <a:t>.</a:t>
            </a:r>
            <a:br>
              <a:rPr lang="en-ID" dirty="0"/>
            </a:br>
            <a:r>
              <a:rPr lang="en-ID" dirty="0" err="1"/>
              <a:t>Biasanya</a:t>
            </a:r>
            <a:r>
              <a:rPr lang="en-ID" dirty="0"/>
              <a:t> </a:t>
            </a:r>
            <a:r>
              <a:rPr lang="en-ID" dirty="0" err="1"/>
              <a:t>alat</a:t>
            </a:r>
            <a:r>
              <a:rPr lang="en-ID" dirty="0"/>
              <a:t> </a:t>
            </a:r>
            <a:r>
              <a:rPr lang="en-ID" dirty="0" err="1"/>
              <a:t>mulai</a:t>
            </a:r>
            <a:r>
              <a:rPr lang="en-ID" dirty="0"/>
              <a:t> </a:t>
            </a:r>
            <a:r>
              <a:rPr lang="en-ID" b="1" dirty="0"/>
              <a:t>drift </a:t>
            </a:r>
            <a:r>
              <a:rPr lang="en-ID" b="1" dirty="0" err="1"/>
              <a:t>atau</a:t>
            </a:r>
            <a:r>
              <a:rPr lang="en-ID" b="1" dirty="0"/>
              <a:t> </a:t>
            </a:r>
            <a:r>
              <a:rPr lang="en-ID" b="1" dirty="0" err="1"/>
              <a:t>bergeser</a:t>
            </a:r>
            <a:r>
              <a:rPr lang="en-ID" dirty="0"/>
              <a:t>.</a:t>
            </a:r>
          </a:p>
          <a:p>
            <a:r>
              <a:rPr lang="en-ID" b="1" dirty="0"/>
              <a:t>10x (10x)</a:t>
            </a:r>
            <a:br>
              <a:rPr lang="en-ID" dirty="0"/>
            </a:br>
            <a:r>
              <a:rPr lang="en-ID" dirty="0" err="1"/>
              <a:t>Artinya</a:t>
            </a:r>
            <a:r>
              <a:rPr lang="en-ID" dirty="0"/>
              <a:t> </a:t>
            </a:r>
            <a:r>
              <a:rPr lang="en-ID" b="1" dirty="0" err="1"/>
              <a:t>sepuluh</a:t>
            </a:r>
            <a:r>
              <a:rPr lang="en-ID" b="1" dirty="0"/>
              <a:t> </a:t>
            </a:r>
            <a:r>
              <a:rPr lang="en-ID" b="1" dirty="0" err="1"/>
              <a:t>hasil</a:t>
            </a:r>
            <a:r>
              <a:rPr lang="en-ID" b="1" dirty="0"/>
              <a:t> </a:t>
            </a:r>
            <a:r>
              <a:rPr lang="en-ID" b="1" dirty="0" err="1"/>
              <a:t>kontrol</a:t>
            </a:r>
            <a:r>
              <a:rPr lang="en-ID" b="1" dirty="0"/>
              <a:t> </a:t>
            </a:r>
            <a:r>
              <a:rPr lang="en-ID" b="1" dirty="0" err="1"/>
              <a:t>berturut-turut</a:t>
            </a:r>
            <a:r>
              <a:rPr lang="en-ID" b="1" dirty="0"/>
              <a:t> </a:t>
            </a:r>
            <a:r>
              <a:rPr lang="en-ID" b="1" dirty="0" err="1"/>
              <a:t>berada</a:t>
            </a:r>
            <a:r>
              <a:rPr lang="en-ID" b="1" dirty="0"/>
              <a:t> di </a:t>
            </a:r>
            <a:r>
              <a:rPr lang="en-ID" b="1" dirty="0" err="1"/>
              <a:t>satu</a:t>
            </a:r>
            <a:r>
              <a:rPr lang="en-ID" b="1" dirty="0"/>
              <a:t> </a:t>
            </a:r>
            <a:r>
              <a:rPr lang="en-ID" b="1" dirty="0" err="1"/>
              <a:t>sisi</a:t>
            </a:r>
            <a:r>
              <a:rPr lang="en-ID" b="1" dirty="0"/>
              <a:t> mean</a:t>
            </a:r>
            <a:r>
              <a:rPr lang="en-ID" dirty="0"/>
              <a:t>.</a:t>
            </a:r>
          </a:p>
          <a:p>
            <a:r>
              <a:rPr lang="en-ID" dirty="0"/>
              <a:t>Ini juga </a:t>
            </a:r>
            <a:r>
              <a:rPr lang="en-ID" dirty="0" err="1"/>
              <a:t>menunjukkan</a:t>
            </a:r>
            <a:r>
              <a:rPr lang="en-ID" dirty="0"/>
              <a:t> </a:t>
            </a:r>
            <a:r>
              <a:rPr lang="en-ID" b="1" dirty="0" err="1"/>
              <a:t>kesalahan</a:t>
            </a:r>
            <a:r>
              <a:rPr lang="en-ID" b="1" dirty="0"/>
              <a:t> </a:t>
            </a:r>
            <a:r>
              <a:rPr lang="en-ID" b="1" dirty="0" err="1"/>
              <a:t>sistematis</a:t>
            </a:r>
            <a:r>
              <a:rPr lang="en-ID" dirty="0"/>
              <a:t>, </a:t>
            </a:r>
            <a:r>
              <a:rPr lang="en-ID" dirty="0" err="1"/>
              <a:t>walaupun</a:t>
            </a:r>
            <a:r>
              <a:rPr lang="en-ID" dirty="0"/>
              <a:t> </a:t>
            </a:r>
            <a:r>
              <a:rPr lang="en-ID" dirty="0" err="1"/>
              <a:t>masih</a:t>
            </a:r>
            <a:r>
              <a:rPr lang="en-ID" dirty="0"/>
              <a:t> </a:t>
            </a:r>
            <a:r>
              <a:rPr lang="en-ID" dirty="0" err="1"/>
              <a:t>dalam</a:t>
            </a:r>
            <a:r>
              <a:rPr lang="en-ID" dirty="0"/>
              <a:t> batas SD.</a:t>
            </a:r>
          </a:p>
          <a:p>
            <a:r>
              <a:rPr lang="en-ID" dirty="0"/>
              <a:t>Kesimpulan </a:t>
            </a:r>
            <a:r>
              <a:rPr lang="en-ID" dirty="0" err="1"/>
              <a:t>sederhana</a:t>
            </a:r>
            <a:r>
              <a:rPr lang="en-ID" dirty="0"/>
              <a:t> </a:t>
            </a:r>
            <a:r>
              <a:rPr lang="en-ID" dirty="0" err="1"/>
              <a:t>untuk</a:t>
            </a:r>
            <a:r>
              <a:rPr lang="en-ID" dirty="0"/>
              <a:t> </a:t>
            </a:r>
            <a:r>
              <a:rPr lang="en-ID" dirty="0" err="1"/>
              <a:t>mahasiswa</a:t>
            </a:r>
            <a:r>
              <a:rPr lang="en-ID" dirty="0"/>
              <a:t> TLM</a:t>
            </a:r>
          </a:p>
          <a:p>
            <a:r>
              <a:rPr lang="en-ID" dirty="0"/>
              <a:t>• </a:t>
            </a:r>
            <a:r>
              <a:rPr lang="en-ID" b="1" dirty="0"/>
              <a:t>12s</a:t>
            </a:r>
            <a:r>
              <a:rPr lang="en-ID" dirty="0"/>
              <a:t> → </a:t>
            </a:r>
            <a:r>
              <a:rPr lang="en-ID" dirty="0" err="1"/>
              <a:t>peringatan</a:t>
            </a:r>
            <a:br>
              <a:rPr lang="en-ID" dirty="0"/>
            </a:br>
            <a:r>
              <a:rPr lang="en-ID" dirty="0"/>
              <a:t>• </a:t>
            </a:r>
            <a:r>
              <a:rPr lang="en-ID" b="1" dirty="0"/>
              <a:t>13s</a:t>
            </a:r>
            <a:r>
              <a:rPr lang="en-ID" dirty="0"/>
              <a:t> → run </a:t>
            </a:r>
            <a:r>
              <a:rPr lang="en-ID" dirty="0" err="1"/>
              <a:t>ditolak</a:t>
            </a:r>
            <a:r>
              <a:rPr lang="en-ID" dirty="0"/>
              <a:t>, </a:t>
            </a:r>
            <a:r>
              <a:rPr lang="en-ID" dirty="0" err="1"/>
              <a:t>kemungkinan</a:t>
            </a:r>
            <a:r>
              <a:rPr lang="en-ID" dirty="0"/>
              <a:t> error </a:t>
            </a:r>
            <a:r>
              <a:rPr lang="en-ID" dirty="0" err="1"/>
              <a:t>acak</a:t>
            </a:r>
            <a:br>
              <a:rPr lang="en-ID" dirty="0"/>
            </a:br>
            <a:r>
              <a:rPr lang="en-ID" dirty="0"/>
              <a:t>• </a:t>
            </a:r>
            <a:r>
              <a:rPr lang="en-ID" b="1" dirty="0"/>
              <a:t>22s</a:t>
            </a:r>
            <a:r>
              <a:rPr lang="en-ID" dirty="0"/>
              <a:t> → error </a:t>
            </a:r>
            <a:r>
              <a:rPr lang="en-ID" dirty="0" err="1"/>
              <a:t>sistematis</a:t>
            </a:r>
            <a:br>
              <a:rPr lang="en-ID" dirty="0"/>
            </a:br>
            <a:r>
              <a:rPr lang="en-ID" dirty="0"/>
              <a:t>• </a:t>
            </a:r>
            <a:r>
              <a:rPr lang="en-ID" b="1" dirty="0"/>
              <a:t>R4s</a:t>
            </a:r>
            <a:r>
              <a:rPr lang="en-ID" dirty="0"/>
              <a:t> → error </a:t>
            </a:r>
            <a:r>
              <a:rPr lang="en-ID" dirty="0" err="1"/>
              <a:t>acak</a:t>
            </a:r>
            <a:br>
              <a:rPr lang="en-ID" dirty="0"/>
            </a:br>
            <a:r>
              <a:rPr lang="en-ID" dirty="0"/>
              <a:t>• </a:t>
            </a:r>
            <a:r>
              <a:rPr lang="en-ID" b="1" dirty="0"/>
              <a:t>41s</a:t>
            </a:r>
            <a:r>
              <a:rPr lang="en-ID" dirty="0"/>
              <a:t> → error </a:t>
            </a:r>
            <a:r>
              <a:rPr lang="en-ID" dirty="0" err="1"/>
              <a:t>sistematis</a:t>
            </a:r>
            <a:br>
              <a:rPr lang="en-ID" dirty="0"/>
            </a:br>
            <a:r>
              <a:rPr lang="en-ID" dirty="0"/>
              <a:t>• </a:t>
            </a:r>
            <a:r>
              <a:rPr lang="en-ID" b="1" dirty="0"/>
              <a:t>10x</a:t>
            </a:r>
            <a:r>
              <a:rPr lang="en-ID" dirty="0"/>
              <a:t> → error </a:t>
            </a:r>
            <a:r>
              <a:rPr lang="en-ID" dirty="0" err="1"/>
              <a:t>sistematis</a:t>
            </a:r>
            <a:endParaRPr lang="en-ID" dirty="0"/>
          </a:p>
          <a:p>
            <a:r>
              <a:rPr lang="en-ID" dirty="0" err="1"/>
              <a:t>Intinya</a:t>
            </a:r>
            <a:br>
              <a:rPr lang="en-ID" dirty="0"/>
            </a:br>
            <a:r>
              <a:rPr lang="en-ID" dirty="0"/>
              <a:t>Jika </a:t>
            </a:r>
            <a:r>
              <a:rPr lang="en-ID" dirty="0" err="1"/>
              <a:t>aturan</a:t>
            </a:r>
            <a:r>
              <a:rPr lang="en-ID" dirty="0"/>
              <a:t> Westgard </a:t>
            </a:r>
            <a:r>
              <a:rPr lang="en-ID" b="1" dirty="0" err="1"/>
              <a:t>terlanggar</a:t>
            </a:r>
            <a:r>
              <a:rPr lang="en-ID" dirty="0"/>
              <a:t>, </a:t>
            </a:r>
            <a:r>
              <a:rPr lang="en-ID" dirty="0" err="1"/>
              <a:t>maka</a:t>
            </a:r>
            <a:r>
              <a:rPr lang="en-ID" dirty="0"/>
              <a:t> </a:t>
            </a:r>
            <a:r>
              <a:rPr lang="en-ID" dirty="0" err="1"/>
              <a:t>hasil</a:t>
            </a:r>
            <a:r>
              <a:rPr lang="en-ID" dirty="0"/>
              <a:t> </a:t>
            </a:r>
            <a:r>
              <a:rPr lang="en-ID" dirty="0" err="1"/>
              <a:t>pemeriksaan</a:t>
            </a:r>
            <a:r>
              <a:rPr lang="en-ID" dirty="0"/>
              <a:t> </a:t>
            </a:r>
            <a:r>
              <a:rPr lang="en-ID" b="1" dirty="0" err="1"/>
              <a:t>tidak</a:t>
            </a:r>
            <a:r>
              <a:rPr lang="en-ID" b="1" dirty="0"/>
              <a:t> </a:t>
            </a:r>
            <a:r>
              <a:rPr lang="en-ID" b="1" dirty="0" err="1"/>
              <a:t>boleh</a:t>
            </a:r>
            <a:r>
              <a:rPr lang="en-ID" b="1" dirty="0"/>
              <a:t> </a:t>
            </a:r>
            <a:r>
              <a:rPr lang="en-ID" b="1" dirty="0" err="1"/>
              <a:t>langsung</a:t>
            </a:r>
            <a:r>
              <a:rPr lang="en-ID" b="1" dirty="0"/>
              <a:t> </a:t>
            </a:r>
            <a:r>
              <a:rPr lang="en-ID" b="1" dirty="0" err="1"/>
              <a:t>dilaporkan</a:t>
            </a:r>
            <a:r>
              <a:rPr lang="en-ID" dirty="0"/>
              <a:t> dan </a:t>
            </a:r>
            <a:r>
              <a:rPr lang="en-ID" dirty="0" err="1"/>
              <a:t>harus</a:t>
            </a:r>
            <a:r>
              <a:rPr lang="en-ID" dirty="0"/>
              <a:t> </a:t>
            </a:r>
            <a:r>
              <a:rPr lang="en-ID" dirty="0" err="1"/>
              <a:t>dilakukan</a:t>
            </a:r>
            <a:r>
              <a:rPr lang="en-ID" dirty="0"/>
              <a:t> </a:t>
            </a:r>
            <a:r>
              <a:rPr lang="en-ID" b="1" dirty="0" err="1"/>
              <a:t>pengecekan</a:t>
            </a:r>
            <a:r>
              <a:rPr lang="en-ID" b="1" dirty="0"/>
              <a:t> </a:t>
            </a:r>
            <a:r>
              <a:rPr lang="en-ID" b="1" dirty="0" err="1"/>
              <a:t>alat</a:t>
            </a:r>
            <a:r>
              <a:rPr lang="en-ID" b="1" dirty="0"/>
              <a:t>, </a:t>
            </a:r>
            <a:r>
              <a:rPr lang="en-ID" b="1" dirty="0" err="1"/>
              <a:t>reagen</a:t>
            </a:r>
            <a:r>
              <a:rPr lang="en-ID" b="1" dirty="0"/>
              <a:t>, </a:t>
            </a:r>
            <a:r>
              <a:rPr lang="en-ID" b="1" dirty="0" err="1"/>
              <a:t>kalibrasi</a:t>
            </a:r>
            <a:r>
              <a:rPr lang="en-ID" b="1" dirty="0"/>
              <a:t>, </a:t>
            </a:r>
            <a:r>
              <a:rPr lang="en-ID" b="1" dirty="0" err="1"/>
              <a:t>atau</a:t>
            </a:r>
            <a:r>
              <a:rPr lang="en-ID" b="1" dirty="0"/>
              <a:t> </a:t>
            </a:r>
            <a:r>
              <a:rPr lang="en-ID" b="1" dirty="0" err="1"/>
              <a:t>prosedur</a:t>
            </a:r>
            <a:r>
              <a:rPr lang="en-ID" b="1" dirty="0"/>
              <a:t> </a:t>
            </a:r>
            <a:r>
              <a:rPr lang="en-ID" b="1" dirty="0" err="1"/>
              <a:t>pemeriksaan</a:t>
            </a:r>
            <a:r>
              <a:rPr lang="en-ID" dirty="0"/>
              <a:t>.</a:t>
            </a:r>
          </a:p>
          <a:p>
            <a:endParaRPr lang="en-ID" dirty="0"/>
          </a:p>
        </p:txBody>
      </p:sp>
    </p:spTree>
    <p:extLst>
      <p:ext uri="{BB962C8B-B14F-4D97-AF65-F5344CB8AC3E}">
        <p14:creationId xmlns:p14="http://schemas.microsoft.com/office/powerpoint/2010/main" val="2813300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dirty="0" err="1"/>
              <a:t>Contoh</a:t>
            </a:r>
            <a:r>
              <a:rPr lang="en-ID" dirty="0"/>
              <a:t> </a:t>
            </a:r>
            <a:r>
              <a:rPr lang="en-ID" dirty="0" err="1"/>
              <a:t>bahan</a:t>
            </a:r>
            <a:r>
              <a:rPr lang="en-ID" dirty="0"/>
              <a:t> </a:t>
            </a:r>
            <a:r>
              <a:rPr lang="en-ID" dirty="0" err="1"/>
              <a:t>kontrol</a:t>
            </a:r>
            <a:r>
              <a:rPr lang="en-ID" dirty="0"/>
              <a:t> </a:t>
            </a:r>
            <a:r>
              <a:rPr lang="en-ID" dirty="0" err="1"/>
              <a:t>komersial</a:t>
            </a:r>
            <a:r>
              <a:rPr lang="en-ID" dirty="0"/>
              <a:t> </a:t>
            </a:r>
            <a:r>
              <a:rPr lang="en-ID" dirty="0" err="1"/>
              <a:t>adalah</a:t>
            </a:r>
            <a:r>
              <a:rPr lang="en-ID" dirty="0"/>
              <a:t> </a:t>
            </a:r>
            <a:r>
              <a:rPr lang="en-ID" b="1" dirty="0" err="1"/>
              <a:t>Lyphochek</a:t>
            </a:r>
            <a:r>
              <a:rPr lang="en-ID" b="1" dirty="0"/>
              <a:t>, </a:t>
            </a:r>
            <a:r>
              <a:rPr lang="en-ID" b="1" dirty="0" err="1"/>
              <a:t>BioRad</a:t>
            </a:r>
            <a:r>
              <a:rPr lang="en-ID" b="1" dirty="0"/>
              <a:t>, dan Roche Control</a:t>
            </a:r>
            <a:r>
              <a:rPr lang="en-ID" dirty="0"/>
              <a:t>. Bahan </a:t>
            </a:r>
            <a:r>
              <a:rPr lang="en-ID" dirty="0" err="1"/>
              <a:t>ini</a:t>
            </a:r>
            <a:r>
              <a:rPr lang="en-ID" dirty="0"/>
              <a:t> </a:t>
            </a:r>
            <a:r>
              <a:rPr lang="en-ID" dirty="0" err="1"/>
              <a:t>biasanya</a:t>
            </a:r>
            <a:r>
              <a:rPr lang="en-ID" dirty="0"/>
              <a:t> </a:t>
            </a:r>
            <a:r>
              <a:rPr lang="en-ID" dirty="0" err="1"/>
              <a:t>sudah</a:t>
            </a:r>
            <a:r>
              <a:rPr lang="en-ID" dirty="0"/>
              <a:t> </a:t>
            </a:r>
            <a:r>
              <a:rPr lang="en-ID" dirty="0" err="1"/>
              <a:t>disiapkan</a:t>
            </a:r>
            <a:r>
              <a:rPr lang="en-ID" dirty="0"/>
              <a:t> </a:t>
            </a:r>
            <a:r>
              <a:rPr lang="en-ID" dirty="0" err="1"/>
              <a:t>khusus</a:t>
            </a:r>
            <a:r>
              <a:rPr lang="en-ID" dirty="0"/>
              <a:t> oleh </a:t>
            </a:r>
            <a:r>
              <a:rPr lang="en-ID" dirty="0" err="1"/>
              <a:t>perusahaan</a:t>
            </a:r>
            <a:r>
              <a:rPr lang="en-ID" dirty="0"/>
              <a:t> </a:t>
            </a:r>
            <a:r>
              <a:rPr lang="en-ID" dirty="0" err="1"/>
              <a:t>sehingga</a:t>
            </a:r>
            <a:r>
              <a:rPr lang="en-ID" dirty="0"/>
              <a:t> </a:t>
            </a:r>
            <a:r>
              <a:rPr lang="en-ID" dirty="0" err="1"/>
              <a:t>kualitasnya</a:t>
            </a:r>
            <a:r>
              <a:rPr lang="en-ID" dirty="0"/>
              <a:t> </a:t>
            </a:r>
            <a:r>
              <a:rPr lang="en-ID" dirty="0" err="1"/>
              <a:t>lebih</a:t>
            </a:r>
            <a:r>
              <a:rPr lang="en-ID" dirty="0"/>
              <a:t> </a:t>
            </a:r>
            <a:r>
              <a:rPr lang="en-ID" dirty="0" err="1"/>
              <a:t>terjamin</a:t>
            </a:r>
            <a:r>
              <a:rPr lang="en-ID" dirty="0"/>
              <a:t>.</a:t>
            </a:r>
          </a:p>
          <a:p>
            <a:r>
              <a:rPr lang="en-ID" dirty="0" err="1"/>
              <a:t>cirinya</a:t>
            </a:r>
            <a:r>
              <a:rPr lang="en-ID" dirty="0"/>
              <a:t>:</a:t>
            </a:r>
          </a:p>
          <a:p>
            <a:r>
              <a:rPr lang="en-ID" b="1" dirty="0"/>
              <a:t>Stabil dan </a:t>
            </a:r>
            <a:r>
              <a:rPr lang="en-ID" b="1" dirty="0" err="1"/>
              <a:t>komposisinya</a:t>
            </a:r>
            <a:r>
              <a:rPr lang="en-ID" b="1" dirty="0"/>
              <a:t> </a:t>
            </a:r>
            <a:r>
              <a:rPr lang="en-ID" b="1" dirty="0" err="1"/>
              <a:t>diketahui</a:t>
            </a:r>
            <a:br>
              <a:rPr lang="en-ID" dirty="0"/>
            </a:br>
            <a:r>
              <a:rPr lang="en-ID" dirty="0" err="1"/>
              <a:t>Artinya</a:t>
            </a:r>
            <a:r>
              <a:rPr lang="en-ID" dirty="0"/>
              <a:t> </a:t>
            </a:r>
            <a:r>
              <a:rPr lang="en-ID" dirty="0" err="1"/>
              <a:t>isi</a:t>
            </a:r>
            <a:r>
              <a:rPr lang="en-ID" dirty="0"/>
              <a:t> </a:t>
            </a:r>
            <a:r>
              <a:rPr lang="en-ID" dirty="0" err="1"/>
              <a:t>bahan</a:t>
            </a:r>
            <a:r>
              <a:rPr lang="en-ID" dirty="0"/>
              <a:t> </a:t>
            </a:r>
            <a:r>
              <a:rPr lang="en-ID" dirty="0" err="1"/>
              <a:t>kontrol</a:t>
            </a:r>
            <a:r>
              <a:rPr lang="en-ID" dirty="0"/>
              <a:t> </a:t>
            </a:r>
            <a:r>
              <a:rPr lang="en-ID" dirty="0" err="1"/>
              <a:t>sudah</a:t>
            </a:r>
            <a:r>
              <a:rPr lang="en-ID" dirty="0"/>
              <a:t> </a:t>
            </a:r>
            <a:r>
              <a:rPr lang="en-ID" dirty="0" err="1"/>
              <a:t>jelas</a:t>
            </a:r>
            <a:r>
              <a:rPr lang="en-ID" dirty="0"/>
              <a:t> dan </a:t>
            </a:r>
            <a:r>
              <a:rPr lang="en-ID" dirty="0" err="1"/>
              <a:t>tidak</a:t>
            </a:r>
            <a:r>
              <a:rPr lang="en-ID" dirty="0"/>
              <a:t> </a:t>
            </a:r>
            <a:r>
              <a:rPr lang="en-ID" dirty="0" err="1"/>
              <a:t>mudah</a:t>
            </a:r>
            <a:r>
              <a:rPr lang="en-ID" dirty="0"/>
              <a:t> </a:t>
            </a:r>
            <a:r>
              <a:rPr lang="en-ID" dirty="0" err="1"/>
              <a:t>berubah</a:t>
            </a:r>
            <a:r>
              <a:rPr lang="en-ID" dirty="0"/>
              <a:t>.</a:t>
            </a:r>
            <a:br>
              <a:rPr lang="en-ID" dirty="0"/>
            </a:br>
            <a:r>
              <a:rPr lang="en-ID" dirty="0" err="1"/>
              <a:t>Misalnya</a:t>
            </a:r>
            <a:r>
              <a:rPr lang="en-ID" dirty="0"/>
              <a:t> </a:t>
            </a:r>
            <a:r>
              <a:rPr lang="en-ID" dirty="0" err="1"/>
              <a:t>kadar</a:t>
            </a:r>
            <a:r>
              <a:rPr lang="en-ID" dirty="0"/>
              <a:t> </a:t>
            </a:r>
            <a:r>
              <a:rPr lang="en-ID" dirty="0" err="1"/>
              <a:t>hemoglobin</a:t>
            </a:r>
            <a:r>
              <a:rPr lang="en-ID" dirty="0"/>
              <a:t>, </a:t>
            </a:r>
            <a:r>
              <a:rPr lang="en-ID" dirty="0" err="1"/>
              <a:t>glukosa</a:t>
            </a:r>
            <a:r>
              <a:rPr lang="en-ID" dirty="0"/>
              <a:t>, </a:t>
            </a:r>
            <a:r>
              <a:rPr lang="en-ID" dirty="0" err="1"/>
              <a:t>atau</a:t>
            </a:r>
            <a:r>
              <a:rPr lang="en-ID" dirty="0"/>
              <a:t> parameter lain </a:t>
            </a:r>
            <a:r>
              <a:rPr lang="en-ID" dirty="0" err="1"/>
              <a:t>sudah</a:t>
            </a:r>
            <a:r>
              <a:rPr lang="en-ID" dirty="0"/>
              <a:t> </a:t>
            </a:r>
            <a:r>
              <a:rPr lang="en-ID" dirty="0" err="1"/>
              <a:t>diketahui</a:t>
            </a:r>
            <a:r>
              <a:rPr lang="en-ID" dirty="0"/>
              <a:t> </a:t>
            </a:r>
            <a:r>
              <a:rPr lang="en-ID" dirty="0" err="1"/>
              <a:t>dengan</a:t>
            </a:r>
            <a:r>
              <a:rPr lang="en-ID" dirty="0"/>
              <a:t> </a:t>
            </a:r>
            <a:r>
              <a:rPr lang="en-ID" dirty="0" err="1"/>
              <a:t>pasti</a:t>
            </a:r>
            <a:r>
              <a:rPr lang="en-ID" dirty="0"/>
              <a:t>.</a:t>
            </a:r>
          </a:p>
          <a:p>
            <a:r>
              <a:rPr lang="en-ID" b="1" dirty="0" err="1"/>
              <a:t>Memiliki</a:t>
            </a:r>
            <a:r>
              <a:rPr lang="en-ID" b="1" dirty="0"/>
              <a:t> </a:t>
            </a:r>
            <a:r>
              <a:rPr lang="en-ID" b="1" dirty="0" err="1"/>
              <a:t>nilai</a:t>
            </a:r>
            <a:r>
              <a:rPr lang="en-ID" b="1" dirty="0"/>
              <a:t> target (insert)</a:t>
            </a:r>
            <a:br>
              <a:rPr lang="en-ID" dirty="0"/>
            </a:br>
            <a:r>
              <a:rPr lang="en-ID" dirty="0"/>
              <a:t>Di </a:t>
            </a:r>
            <a:r>
              <a:rPr lang="en-ID" dirty="0" err="1"/>
              <a:t>dalam</a:t>
            </a:r>
            <a:r>
              <a:rPr lang="en-ID" dirty="0"/>
              <a:t> </a:t>
            </a:r>
            <a:r>
              <a:rPr lang="en-ID" dirty="0" err="1"/>
              <a:t>kemasan</a:t>
            </a:r>
            <a:r>
              <a:rPr lang="en-ID" dirty="0"/>
              <a:t> </a:t>
            </a:r>
            <a:r>
              <a:rPr lang="en-ID" dirty="0" err="1"/>
              <a:t>ada</a:t>
            </a:r>
            <a:r>
              <a:rPr lang="en-ID" dirty="0"/>
              <a:t> </a:t>
            </a:r>
            <a:r>
              <a:rPr lang="en-ID" b="1" dirty="0" err="1"/>
              <a:t>lembar</a:t>
            </a:r>
            <a:r>
              <a:rPr lang="en-ID" b="1" dirty="0"/>
              <a:t> </a:t>
            </a:r>
            <a:r>
              <a:rPr lang="en-ID" b="1" dirty="0" err="1"/>
              <a:t>petunjuk</a:t>
            </a:r>
            <a:r>
              <a:rPr lang="en-ID" b="1" dirty="0"/>
              <a:t> (insert)</a:t>
            </a:r>
            <a:r>
              <a:rPr lang="en-ID" dirty="0"/>
              <a:t> yang </a:t>
            </a:r>
            <a:r>
              <a:rPr lang="en-ID" dirty="0" err="1"/>
              <a:t>berisi</a:t>
            </a:r>
            <a:r>
              <a:rPr lang="en-ID" dirty="0"/>
              <a:t> </a:t>
            </a:r>
            <a:r>
              <a:rPr lang="en-ID" b="1" dirty="0" err="1"/>
              <a:t>nilai</a:t>
            </a:r>
            <a:r>
              <a:rPr lang="en-ID" b="1" dirty="0"/>
              <a:t> rata-rata dan batas normal </a:t>
            </a:r>
            <a:r>
              <a:rPr lang="en-ID" b="1" dirty="0" err="1"/>
              <a:t>kontrol</a:t>
            </a:r>
            <a:r>
              <a:rPr lang="en-ID" dirty="0"/>
              <a:t>.</a:t>
            </a:r>
            <a:br>
              <a:rPr lang="en-ID" dirty="0"/>
            </a:br>
            <a:r>
              <a:rPr lang="en-ID" dirty="0"/>
              <a:t>Jadi </a:t>
            </a:r>
            <a:r>
              <a:rPr lang="en-ID" dirty="0" err="1"/>
              <a:t>petugas</a:t>
            </a:r>
            <a:r>
              <a:rPr lang="en-ID" dirty="0"/>
              <a:t> </a:t>
            </a:r>
            <a:r>
              <a:rPr lang="en-ID" dirty="0" err="1"/>
              <a:t>laboratorium</a:t>
            </a:r>
            <a:r>
              <a:rPr lang="en-ID" dirty="0"/>
              <a:t> </a:t>
            </a:r>
            <a:r>
              <a:rPr lang="en-ID" dirty="0" err="1"/>
              <a:t>bisa</a:t>
            </a:r>
            <a:r>
              <a:rPr lang="en-ID" dirty="0"/>
              <a:t> </a:t>
            </a:r>
            <a:r>
              <a:rPr lang="en-ID" dirty="0" err="1"/>
              <a:t>membandingkan</a:t>
            </a:r>
            <a:r>
              <a:rPr lang="en-ID" dirty="0"/>
              <a:t> </a:t>
            </a:r>
            <a:r>
              <a:rPr lang="en-ID" dirty="0" err="1"/>
              <a:t>hasil</a:t>
            </a:r>
            <a:r>
              <a:rPr lang="en-ID" dirty="0"/>
              <a:t> </a:t>
            </a:r>
            <a:r>
              <a:rPr lang="en-ID" dirty="0" err="1"/>
              <a:t>pemeriksaan</a:t>
            </a:r>
            <a:r>
              <a:rPr lang="en-ID" dirty="0"/>
              <a:t> </a:t>
            </a:r>
            <a:r>
              <a:rPr lang="en-ID" dirty="0" err="1"/>
              <a:t>dengan</a:t>
            </a:r>
            <a:r>
              <a:rPr lang="en-ID" dirty="0"/>
              <a:t> </a:t>
            </a:r>
            <a:r>
              <a:rPr lang="en-ID" dirty="0" err="1"/>
              <a:t>nilai</a:t>
            </a:r>
            <a:r>
              <a:rPr lang="en-ID" dirty="0"/>
              <a:t> </a:t>
            </a:r>
            <a:r>
              <a:rPr lang="en-ID" dirty="0" err="1"/>
              <a:t>tersebut</a:t>
            </a:r>
            <a:r>
              <a:rPr lang="en-ID" dirty="0"/>
              <a:t>.</a:t>
            </a:r>
          </a:p>
          <a:p>
            <a:endParaRPr lang="en-ID" dirty="0"/>
          </a:p>
          <a:p>
            <a:r>
              <a:rPr lang="en-ID" b="1" dirty="0" err="1"/>
              <a:t>Direkomendasikan</a:t>
            </a:r>
            <a:r>
              <a:rPr lang="en-ID" b="1" dirty="0"/>
              <a:t> oleh WHO dan CLSI</a:t>
            </a:r>
            <a:br>
              <a:rPr lang="en-ID" dirty="0"/>
            </a:br>
            <a:r>
              <a:rPr lang="en-ID" dirty="0" err="1"/>
              <a:t>Artinya</a:t>
            </a:r>
            <a:r>
              <a:rPr lang="en-ID" dirty="0"/>
              <a:t> </a:t>
            </a:r>
            <a:r>
              <a:rPr lang="en-ID" dirty="0" err="1"/>
              <a:t>bahan</a:t>
            </a:r>
            <a:r>
              <a:rPr lang="en-ID" dirty="0"/>
              <a:t> </a:t>
            </a:r>
            <a:r>
              <a:rPr lang="en-ID" dirty="0" err="1"/>
              <a:t>kontrol</a:t>
            </a:r>
            <a:r>
              <a:rPr lang="en-ID" dirty="0"/>
              <a:t> </a:t>
            </a:r>
            <a:r>
              <a:rPr lang="en-ID" dirty="0" err="1"/>
              <a:t>ini</a:t>
            </a:r>
            <a:r>
              <a:rPr lang="en-ID" dirty="0"/>
              <a:t> </a:t>
            </a:r>
            <a:r>
              <a:rPr lang="en-ID" b="1" dirty="0" err="1"/>
              <a:t>diakui</a:t>
            </a:r>
            <a:r>
              <a:rPr lang="en-ID" b="1" dirty="0"/>
              <a:t> </a:t>
            </a:r>
            <a:r>
              <a:rPr lang="en-ID" b="1" dirty="0" err="1"/>
              <a:t>secara</a:t>
            </a:r>
            <a:r>
              <a:rPr lang="en-ID" b="1" dirty="0"/>
              <a:t> </a:t>
            </a:r>
            <a:r>
              <a:rPr lang="en-ID" b="1" dirty="0" err="1"/>
              <a:t>internasional</a:t>
            </a:r>
            <a:r>
              <a:rPr lang="en-ID" dirty="0"/>
              <a:t> dan </a:t>
            </a:r>
            <a:r>
              <a:rPr lang="en-ID" dirty="0" err="1"/>
              <a:t>dianjurkan</a:t>
            </a:r>
            <a:r>
              <a:rPr lang="en-ID" dirty="0"/>
              <a:t> </a:t>
            </a:r>
            <a:r>
              <a:rPr lang="en-ID" dirty="0" err="1"/>
              <a:t>digunakan</a:t>
            </a:r>
            <a:r>
              <a:rPr lang="en-ID" dirty="0"/>
              <a:t> </a:t>
            </a:r>
            <a:r>
              <a:rPr lang="en-ID" dirty="0" err="1"/>
              <a:t>dalam</a:t>
            </a:r>
            <a:r>
              <a:rPr lang="en-ID" dirty="0"/>
              <a:t> </a:t>
            </a:r>
            <a:r>
              <a:rPr lang="en-ID" dirty="0" err="1"/>
              <a:t>sistem</a:t>
            </a:r>
            <a:r>
              <a:rPr lang="en-ID" dirty="0"/>
              <a:t> </a:t>
            </a:r>
            <a:r>
              <a:rPr lang="en-ID" b="1" dirty="0" err="1"/>
              <a:t>Pemantapan</a:t>
            </a:r>
            <a:r>
              <a:rPr lang="en-ID" b="1" dirty="0"/>
              <a:t> Mutu Internal (PMI)</a:t>
            </a:r>
            <a:r>
              <a:rPr lang="en-ID" dirty="0"/>
              <a:t>.</a:t>
            </a:r>
          </a:p>
          <a:p>
            <a:r>
              <a:rPr lang="en-ID" dirty="0"/>
              <a:t> </a:t>
            </a:r>
            <a:br>
              <a:rPr lang="en-ID" dirty="0"/>
            </a:br>
            <a:r>
              <a:rPr lang="en-ID" dirty="0" err="1"/>
              <a:t>Kontrol</a:t>
            </a:r>
            <a:r>
              <a:rPr lang="en-ID" dirty="0"/>
              <a:t> </a:t>
            </a:r>
            <a:r>
              <a:rPr lang="en-ID" dirty="0" err="1"/>
              <a:t>komersial</a:t>
            </a:r>
            <a:r>
              <a:rPr lang="en-ID" dirty="0"/>
              <a:t> = </a:t>
            </a:r>
            <a:r>
              <a:rPr lang="en-ID" dirty="0" err="1"/>
              <a:t>bahan</a:t>
            </a:r>
            <a:r>
              <a:rPr lang="en-ID" dirty="0"/>
              <a:t> </a:t>
            </a:r>
            <a:r>
              <a:rPr lang="en-ID" dirty="0" err="1"/>
              <a:t>kontrol</a:t>
            </a:r>
            <a:r>
              <a:rPr lang="en-ID" dirty="0"/>
              <a:t> </a:t>
            </a:r>
            <a:r>
              <a:rPr lang="en-ID" dirty="0" err="1"/>
              <a:t>dari</a:t>
            </a:r>
            <a:r>
              <a:rPr lang="en-ID" dirty="0"/>
              <a:t> </a:t>
            </a:r>
            <a:r>
              <a:rPr lang="en-ID" dirty="0" err="1"/>
              <a:t>pabrik</a:t>
            </a:r>
            <a:r>
              <a:rPr lang="en-ID" dirty="0"/>
              <a:t> yang </a:t>
            </a:r>
            <a:r>
              <a:rPr lang="en-ID" dirty="0" err="1"/>
              <a:t>sudah</a:t>
            </a:r>
            <a:r>
              <a:rPr lang="en-ID" dirty="0"/>
              <a:t> </a:t>
            </a:r>
            <a:r>
              <a:rPr lang="en-ID" dirty="0" err="1"/>
              <a:t>standar</a:t>
            </a:r>
            <a:r>
              <a:rPr lang="en-ID" dirty="0"/>
              <a:t>, </a:t>
            </a:r>
            <a:r>
              <a:rPr lang="en-ID" dirty="0" err="1"/>
              <a:t>memiliki</a:t>
            </a:r>
            <a:r>
              <a:rPr lang="en-ID" dirty="0"/>
              <a:t> </a:t>
            </a:r>
            <a:r>
              <a:rPr lang="en-ID" dirty="0" err="1"/>
              <a:t>nilai</a:t>
            </a:r>
            <a:r>
              <a:rPr lang="en-ID" dirty="0"/>
              <a:t> </a:t>
            </a:r>
            <a:r>
              <a:rPr lang="en-ID" dirty="0" err="1"/>
              <a:t>acuan</a:t>
            </a:r>
            <a:r>
              <a:rPr lang="en-ID" dirty="0"/>
              <a:t>, </a:t>
            </a:r>
            <a:r>
              <a:rPr lang="en-ID" dirty="0" err="1"/>
              <a:t>stabil</a:t>
            </a:r>
            <a:r>
              <a:rPr lang="en-ID" dirty="0"/>
              <a:t>, dan </a:t>
            </a:r>
            <a:r>
              <a:rPr lang="en-ID" dirty="0" err="1"/>
              <a:t>direkomendasikan</a:t>
            </a:r>
            <a:r>
              <a:rPr lang="en-ID" dirty="0"/>
              <a:t> </a:t>
            </a:r>
            <a:r>
              <a:rPr lang="en-ID" dirty="0" err="1"/>
              <a:t>untuk</a:t>
            </a:r>
            <a:r>
              <a:rPr lang="en-ID" dirty="0"/>
              <a:t> </a:t>
            </a:r>
            <a:r>
              <a:rPr lang="en-ID" dirty="0" err="1"/>
              <a:t>menjaga</a:t>
            </a:r>
            <a:r>
              <a:rPr lang="en-ID" dirty="0"/>
              <a:t> </a:t>
            </a:r>
            <a:r>
              <a:rPr lang="en-ID" dirty="0" err="1"/>
              <a:t>kualitas</a:t>
            </a:r>
            <a:r>
              <a:rPr lang="en-ID" dirty="0"/>
              <a:t> </a:t>
            </a:r>
            <a:r>
              <a:rPr lang="en-ID" dirty="0" err="1"/>
              <a:t>hasil</a:t>
            </a:r>
            <a:r>
              <a:rPr lang="en-ID" dirty="0"/>
              <a:t> </a:t>
            </a:r>
            <a:r>
              <a:rPr lang="en-ID" dirty="0" err="1"/>
              <a:t>pemeriksaan</a:t>
            </a:r>
            <a:r>
              <a:rPr lang="en-ID" dirty="0"/>
              <a:t> </a:t>
            </a:r>
            <a:r>
              <a:rPr lang="en-ID" dirty="0" err="1"/>
              <a:t>laboratorium</a:t>
            </a:r>
            <a:r>
              <a:rPr lang="en-ID" dirty="0"/>
              <a:t>.</a:t>
            </a:r>
            <a:br>
              <a:rPr lang="en-ID" dirty="0"/>
            </a:br>
            <a:br>
              <a:rPr lang="en-ID" dirty="0"/>
            </a:br>
            <a:r>
              <a:rPr lang="en-ID" dirty="0" err="1"/>
              <a:t>Kontrol</a:t>
            </a:r>
            <a:r>
              <a:rPr lang="en-ID" dirty="0"/>
              <a:t> </a:t>
            </a:r>
            <a:r>
              <a:rPr lang="en-ID" b="1" dirty="0"/>
              <a:t>in-house</a:t>
            </a:r>
            <a:r>
              <a:rPr lang="en-ID" dirty="0"/>
              <a:t> </a:t>
            </a:r>
            <a:r>
              <a:rPr lang="en-ID" dirty="0" err="1"/>
              <a:t>adalah</a:t>
            </a:r>
            <a:r>
              <a:rPr lang="en-ID" dirty="0"/>
              <a:t> </a:t>
            </a:r>
            <a:r>
              <a:rPr lang="en-ID" b="1" dirty="0" err="1"/>
              <a:t>bahan</a:t>
            </a:r>
            <a:r>
              <a:rPr lang="en-ID" b="1" dirty="0"/>
              <a:t> </a:t>
            </a:r>
            <a:r>
              <a:rPr lang="en-ID" b="1" dirty="0" err="1"/>
              <a:t>kontrol</a:t>
            </a:r>
            <a:r>
              <a:rPr lang="en-ID" b="1" dirty="0"/>
              <a:t> yang </a:t>
            </a:r>
            <a:r>
              <a:rPr lang="en-ID" b="1" dirty="0" err="1"/>
              <a:t>dibuat</a:t>
            </a:r>
            <a:r>
              <a:rPr lang="en-ID" b="1" dirty="0"/>
              <a:t> </a:t>
            </a:r>
            <a:r>
              <a:rPr lang="en-ID" b="1" dirty="0" err="1"/>
              <a:t>sendiri</a:t>
            </a:r>
            <a:r>
              <a:rPr lang="en-ID" b="1" dirty="0"/>
              <a:t> oleh </a:t>
            </a:r>
            <a:r>
              <a:rPr lang="en-ID" b="1" dirty="0" err="1"/>
              <a:t>laboratorium</a:t>
            </a:r>
            <a:r>
              <a:rPr lang="en-ID" b="1" dirty="0"/>
              <a:t> </a:t>
            </a:r>
            <a:r>
              <a:rPr lang="en-ID" b="1" dirty="0" err="1"/>
              <a:t>dari</a:t>
            </a:r>
            <a:r>
              <a:rPr lang="en-ID" b="1" dirty="0"/>
              <a:t> pooled serum/plasma </a:t>
            </a:r>
            <a:r>
              <a:rPr lang="en-ID" b="1" dirty="0" err="1"/>
              <a:t>pasien</a:t>
            </a:r>
            <a:r>
              <a:rPr lang="en-ID" dirty="0"/>
              <a:t>, </a:t>
            </a:r>
            <a:r>
              <a:rPr lang="en-ID" dirty="0" err="1"/>
              <a:t>lebih</a:t>
            </a:r>
            <a:r>
              <a:rPr lang="en-ID" dirty="0"/>
              <a:t> </a:t>
            </a:r>
            <a:r>
              <a:rPr lang="en-ID" dirty="0" err="1"/>
              <a:t>murah</a:t>
            </a:r>
            <a:r>
              <a:rPr lang="en-ID" dirty="0"/>
              <a:t> </a:t>
            </a:r>
            <a:r>
              <a:rPr lang="en-ID" dirty="0" err="1"/>
              <a:t>tetapi</a:t>
            </a:r>
            <a:r>
              <a:rPr lang="en-ID" dirty="0"/>
              <a:t> </a:t>
            </a:r>
            <a:r>
              <a:rPr lang="en-ID" b="1" dirty="0" err="1"/>
              <a:t>memerlukan</a:t>
            </a:r>
            <a:r>
              <a:rPr lang="en-ID" b="1" dirty="0"/>
              <a:t> </a:t>
            </a:r>
            <a:r>
              <a:rPr lang="en-ID" b="1" dirty="0" err="1"/>
              <a:t>validasi</a:t>
            </a:r>
            <a:r>
              <a:rPr lang="en-ID" b="1" dirty="0"/>
              <a:t> yang </a:t>
            </a:r>
            <a:r>
              <a:rPr lang="en-ID" b="1" dirty="0" err="1"/>
              <a:t>baik</a:t>
            </a:r>
            <a:r>
              <a:rPr lang="en-ID" b="1" dirty="0"/>
              <a:t> dan </a:t>
            </a:r>
            <a:r>
              <a:rPr lang="en-ID" b="1" dirty="0" err="1"/>
              <a:t>harus</a:t>
            </a:r>
            <a:r>
              <a:rPr lang="en-ID" b="1" dirty="0"/>
              <a:t> </a:t>
            </a:r>
            <a:r>
              <a:rPr lang="en-ID" b="1" dirty="0" err="1"/>
              <a:t>hati-hati</a:t>
            </a:r>
            <a:r>
              <a:rPr lang="en-ID" b="1" dirty="0"/>
              <a:t> </a:t>
            </a:r>
            <a:r>
              <a:rPr lang="en-ID" b="1" dirty="0" err="1"/>
              <a:t>karena</a:t>
            </a:r>
            <a:r>
              <a:rPr lang="en-ID" b="1" dirty="0"/>
              <a:t> </a:t>
            </a:r>
            <a:r>
              <a:rPr lang="en-ID" b="1" dirty="0" err="1"/>
              <a:t>berisiko</a:t>
            </a:r>
            <a:r>
              <a:rPr lang="en-ID" b="1" dirty="0"/>
              <a:t> </a:t>
            </a:r>
            <a:r>
              <a:rPr lang="en-ID" b="1" dirty="0" err="1"/>
              <a:t>infeksi</a:t>
            </a:r>
            <a:r>
              <a:rPr lang="en-ID" dirty="0"/>
              <a:t>.</a:t>
            </a:r>
          </a:p>
          <a:p>
            <a:br>
              <a:rPr lang="en-ID" dirty="0"/>
            </a:br>
            <a:r>
              <a:rPr lang="en-ID" dirty="0"/>
              <a:t>• </a:t>
            </a:r>
            <a:r>
              <a:rPr lang="en-ID" b="1" dirty="0" err="1"/>
              <a:t>Kalibrator</a:t>
            </a:r>
            <a:r>
              <a:rPr lang="en-ID" dirty="0"/>
              <a:t> → </a:t>
            </a:r>
            <a:r>
              <a:rPr lang="en-ID" dirty="0" err="1"/>
              <a:t>untuk</a:t>
            </a:r>
            <a:r>
              <a:rPr lang="en-ID" dirty="0"/>
              <a:t> </a:t>
            </a:r>
            <a:r>
              <a:rPr lang="en-ID" b="1" dirty="0" err="1"/>
              <a:t>menyetel</a:t>
            </a:r>
            <a:r>
              <a:rPr lang="en-ID" b="1" dirty="0"/>
              <a:t> </a:t>
            </a:r>
            <a:r>
              <a:rPr lang="en-ID" b="1" dirty="0" err="1"/>
              <a:t>atau</a:t>
            </a:r>
            <a:r>
              <a:rPr lang="en-ID" b="1" dirty="0"/>
              <a:t> </a:t>
            </a:r>
            <a:r>
              <a:rPr lang="en-ID" b="1" dirty="0" err="1"/>
              <a:t>menyesuaikan</a:t>
            </a:r>
            <a:r>
              <a:rPr lang="en-ID" b="1" dirty="0"/>
              <a:t> </a:t>
            </a:r>
            <a:r>
              <a:rPr lang="en-ID" b="1" dirty="0" err="1"/>
              <a:t>alat</a:t>
            </a:r>
            <a:r>
              <a:rPr lang="en-ID" dirty="0"/>
              <a:t> agar </a:t>
            </a:r>
            <a:r>
              <a:rPr lang="en-ID" dirty="0" err="1"/>
              <a:t>akurat</a:t>
            </a:r>
            <a:r>
              <a:rPr lang="en-ID" dirty="0"/>
              <a:t>.</a:t>
            </a:r>
            <a:br>
              <a:rPr lang="en-ID" dirty="0"/>
            </a:br>
            <a:r>
              <a:rPr lang="en-ID" dirty="0"/>
              <a:t>• </a:t>
            </a:r>
            <a:r>
              <a:rPr lang="en-ID" b="1" dirty="0"/>
              <a:t>Bahan </a:t>
            </a:r>
            <a:r>
              <a:rPr lang="en-ID" b="1" dirty="0" err="1"/>
              <a:t>kontrol</a:t>
            </a:r>
            <a:r>
              <a:rPr lang="en-ID" b="1" dirty="0"/>
              <a:t> (PMI)</a:t>
            </a:r>
            <a:r>
              <a:rPr lang="en-ID" dirty="0"/>
              <a:t> → </a:t>
            </a:r>
            <a:r>
              <a:rPr lang="en-ID" dirty="0" err="1"/>
              <a:t>untuk</a:t>
            </a:r>
            <a:r>
              <a:rPr lang="en-ID" dirty="0"/>
              <a:t> </a:t>
            </a:r>
            <a:r>
              <a:rPr lang="en-ID" b="1" dirty="0" err="1"/>
              <a:t>memantau</a:t>
            </a:r>
            <a:r>
              <a:rPr lang="en-ID" b="1" dirty="0"/>
              <a:t> </a:t>
            </a:r>
            <a:r>
              <a:rPr lang="en-ID" b="1" dirty="0" err="1"/>
              <a:t>kualitas</a:t>
            </a:r>
            <a:r>
              <a:rPr lang="en-ID" b="1" dirty="0"/>
              <a:t> </a:t>
            </a:r>
            <a:r>
              <a:rPr lang="en-ID" b="1" dirty="0" err="1"/>
              <a:t>hasil</a:t>
            </a:r>
            <a:r>
              <a:rPr lang="en-ID" b="1" dirty="0"/>
              <a:t> </a:t>
            </a:r>
            <a:r>
              <a:rPr lang="en-ID" b="1" dirty="0" err="1"/>
              <a:t>pemeriksaan</a:t>
            </a:r>
            <a:r>
              <a:rPr lang="en-ID" b="1" dirty="0"/>
              <a:t> </a:t>
            </a:r>
            <a:r>
              <a:rPr lang="en-ID" b="1" dirty="0" err="1"/>
              <a:t>secara</a:t>
            </a:r>
            <a:r>
              <a:rPr lang="en-ID" b="1" dirty="0"/>
              <a:t> rutin</a:t>
            </a:r>
            <a:r>
              <a:rPr lang="en-ID" dirty="0"/>
              <a:t>.</a:t>
            </a:r>
          </a:p>
          <a:p>
            <a:r>
              <a:rPr lang="en-ID" dirty="0"/>
              <a:t>Jadi, </a:t>
            </a:r>
            <a:r>
              <a:rPr lang="en-ID" b="1" dirty="0" err="1"/>
              <a:t>kalibrator</a:t>
            </a:r>
            <a:r>
              <a:rPr lang="en-ID" b="1" dirty="0"/>
              <a:t> dan </a:t>
            </a:r>
            <a:r>
              <a:rPr lang="en-ID" b="1" dirty="0" err="1"/>
              <a:t>bahan</a:t>
            </a:r>
            <a:r>
              <a:rPr lang="en-ID" b="1" dirty="0"/>
              <a:t> </a:t>
            </a:r>
            <a:r>
              <a:rPr lang="en-ID" b="1" dirty="0" err="1"/>
              <a:t>kontrol</a:t>
            </a:r>
            <a:r>
              <a:rPr lang="en-ID" b="1" dirty="0"/>
              <a:t> </a:t>
            </a:r>
            <a:r>
              <a:rPr lang="en-ID" b="1" dirty="0" err="1"/>
              <a:t>memiliki</a:t>
            </a:r>
            <a:r>
              <a:rPr lang="en-ID" b="1" dirty="0"/>
              <a:t> </a:t>
            </a:r>
            <a:r>
              <a:rPr lang="en-ID" b="1" dirty="0" err="1"/>
              <a:t>fungsi</a:t>
            </a:r>
            <a:r>
              <a:rPr lang="en-ID" b="1" dirty="0"/>
              <a:t> yang </a:t>
            </a:r>
            <a:r>
              <a:rPr lang="en-ID" b="1" dirty="0" err="1"/>
              <a:t>berbeda</a:t>
            </a:r>
            <a:r>
              <a:rPr lang="en-ID" b="1" dirty="0"/>
              <a:t> dan </a:t>
            </a:r>
            <a:r>
              <a:rPr lang="en-ID" b="1" dirty="0" err="1"/>
              <a:t>tidak</a:t>
            </a:r>
            <a:r>
              <a:rPr lang="en-ID" b="1" dirty="0"/>
              <a:t> </a:t>
            </a:r>
            <a:r>
              <a:rPr lang="en-ID" b="1" dirty="0" err="1"/>
              <a:t>bisa</a:t>
            </a:r>
            <a:r>
              <a:rPr lang="en-ID" b="1" dirty="0"/>
              <a:t> </a:t>
            </a:r>
            <a:r>
              <a:rPr lang="en-ID" b="1" dirty="0" err="1"/>
              <a:t>saling</a:t>
            </a:r>
            <a:r>
              <a:rPr lang="en-ID" b="1" dirty="0"/>
              <a:t> </a:t>
            </a:r>
            <a:r>
              <a:rPr lang="en-ID" b="1" dirty="0" err="1"/>
              <a:t>menggantikan</a:t>
            </a:r>
            <a:r>
              <a:rPr lang="en-ID" dirty="0"/>
              <a:t>.</a:t>
            </a:r>
          </a:p>
          <a:p>
            <a:br>
              <a:rPr lang="en-ID" dirty="0"/>
            </a:br>
            <a:r>
              <a:rPr lang="en-ID" dirty="0"/>
              <a:t>level 1 2 3 </a:t>
            </a:r>
            <a:r>
              <a:rPr lang="en-ID" dirty="0" err="1"/>
              <a:t>baca</a:t>
            </a:r>
            <a:r>
              <a:rPr lang="en-ID" dirty="0"/>
              <a:t> </a:t>
            </a:r>
          </a:p>
          <a:p>
            <a:endParaRPr lang="en-ID" dirty="0"/>
          </a:p>
          <a:p>
            <a:r>
              <a:rPr lang="en-ID" dirty="0" err="1"/>
              <a:t>Kontrol</a:t>
            </a:r>
            <a:r>
              <a:rPr lang="en-ID" dirty="0"/>
              <a:t> </a:t>
            </a:r>
            <a:r>
              <a:rPr lang="en-ID" dirty="0" err="1"/>
              <a:t>cair</a:t>
            </a:r>
            <a:r>
              <a:rPr lang="en-ID" dirty="0"/>
              <a:t> </a:t>
            </a:r>
            <a:r>
              <a:rPr lang="en-ID" dirty="0" err="1"/>
              <a:t>adalah</a:t>
            </a:r>
            <a:r>
              <a:rPr lang="en-ID" dirty="0"/>
              <a:t> </a:t>
            </a:r>
            <a:r>
              <a:rPr lang="en-ID" b="1" dirty="0" err="1"/>
              <a:t>bahan</a:t>
            </a:r>
            <a:r>
              <a:rPr lang="en-ID" b="1" dirty="0"/>
              <a:t> </a:t>
            </a:r>
            <a:r>
              <a:rPr lang="en-ID" b="1" dirty="0" err="1"/>
              <a:t>kontrol</a:t>
            </a:r>
            <a:r>
              <a:rPr lang="en-ID" b="1" dirty="0"/>
              <a:t> yang </a:t>
            </a:r>
            <a:r>
              <a:rPr lang="en-ID" b="1" dirty="0" err="1"/>
              <a:t>sudah</a:t>
            </a:r>
            <a:r>
              <a:rPr lang="en-ID" b="1" dirty="0"/>
              <a:t> </a:t>
            </a:r>
            <a:r>
              <a:rPr lang="en-ID" b="1" dirty="0" err="1"/>
              <a:t>dalam</a:t>
            </a:r>
            <a:r>
              <a:rPr lang="en-ID" b="1" dirty="0"/>
              <a:t> </a:t>
            </a:r>
            <a:r>
              <a:rPr lang="en-ID" b="1" dirty="0" err="1"/>
              <a:t>bentuk</a:t>
            </a:r>
            <a:r>
              <a:rPr lang="en-ID" b="1" dirty="0"/>
              <a:t> </a:t>
            </a:r>
            <a:r>
              <a:rPr lang="en-ID" b="1" dirty="0" err="1"/>
              <a:t>cair</a:t>
            </a:r>
            <a:r>
              <a:rPr lang="en-ID" b="1" dirty="0"/>
              <a:t>, </a:t>
            </a:r>
            <a:r>
              <a:rPr lang="en-ID" b="1" dirty="0" err="1"/>
              <a:t>bisa</a:t>
            </a:r>
            <a:r>
              <a:rPr lang="en-ID" b="1" dirty="0"/>
              <a:t> </a:t>
            </a:r>
            <a:r>
              <a:rPr lang="en-ID" b="1" dirty="0" err="1"/>
              <a:t>langsung</a:t>
            </a:r>
            <a:r>
              <a:rPr lang="en-ID" b="1" dirty="0"/>
              <a:t> </a:t>
            </a:r>
            <a:r>
              <a:rPr lang="en-ID" b="1" dirty="0" err="1"/>
              <a:t>dipakai</a:t>
            </a:r>
            <a:r>
              <a:rPr lang="en-ID" b="1" dirty="0"/>
              <a:t>, </a:t>
            </a:r>
            <a:r>
              <a:rPr lang="en-ID" b="1" dirty="0" err="1"/>
              <a:t>disimpan</a:t>
            </a:r>
            <a:r>
              <a:rPr lang="en-ID" b="1" dirty="0"/>
              <a:t> di </a:t>
            </a:r>
            <a:r>
              <a:rPr lang="en-ID" b="1" dirty="0" err="1"/>
              <a:t>kulkas</a:t>
            </a:r>
            <a:r>
              <a:rPr lang="en-ID" b="1" dirty="0"/>
              <a:t> (2–8°C), dan </a:t>
            </a:r>
            <a:r>
              <a:rPr lang="en-ID" b="1" dirty="0" err="1"/>
              <a:t>tidak</a:t>
            </a:r>
            <a:r>
              <a:rPr lang="en-ID" b="1" dirty="0"/>
              <a:t> </a:t>
            </a:r>
            <a:r>
              <a:rPr lang="en-ID" b="1" dirty="0" err="1"/>
              <a:t>perlu</a:t>
            </a:r>
            <a:r>
              <a:rPr lang="en-ID" b="1" dirty="0"/>
              <a:t> proses </a:t>
            </a:r>
            <a:r>
              <a:rPr lang="en-ID" b="1" dirty="0" err="1"/>
              <a:t>pelarutan</a:t>
            </a:r>
            <a:r>
              <a:rPr lang="en-ID" b="1" dirty="0"/>
              <a:t> </a:t>
            </a:r>
            <a:r>
              <a:rPr lang="en-ID" b="1" dirty="0" err="1"/>
              <a:t>sebelum</a:t>
            </a:r>
            <a:r>
              <a:rPr lang="en-ID" b="1" dirty="0"/>
              <a:t> </a:t>
            </a:r>
            <a:r>
              <a:rPr lang="en-ID" b="1" dirty="0" err="1"/>
              <a:t>digunakan</a:t>
            </a:r>
            <a:r>
              <a:rPr lang="en-ID" dirty="0"/>
              <a:t>. Ini </a:t>
            </a:r>
            <a:r>
              <a:rPr lang="en-ID" dirty="0" err="1"/>
              <a:t>membuat</a:t>
            </a:r>
            <a:r>
              <a:rPr lang="en-ID" dirty="0"/>
              <a:t> </a:t>
            </a:r>
            <a:r>
              <a:rPr lang="en-ID" dirty="0" err="1"/>
              <a:t>pekerjaan</a:t>
            </a:r>
            <a:r>
              <a:rPr lang="en-ID" dirty="0"/>
              <a:t> di </a:t>
            </a:r>
            <a:r>
              <a:rPr lang="en-ID" dirty="0" err="1"/>
              <a:t>laboratorium</a:t>
            </a:r>
            <a:r>
              <a:rPr lang="en-ID" dirty="0"/>
              <a:t> </a:t>
            </a:r>
            <a:r>
              <a:rPr lang="en-ID" dirty="0" err="1"/>
              <a:t>menjadi</a:t>
            </a:r>
            <a:r>
              <a:rPr lang="en-ID" dirty="0"/>
              <a:t> </a:t>
            </a:r>
            <a:r>
              <a:rPr lang="en-ID" b="1" dirty="0" err="1"/>
              <a:t>lebih</a:t>
            </a:r>
            <a:r>
              <a:rPr lang="en-ID" b="1" dirty="0"/>
              <a:t> </a:t>
            </a:r>
            <a:r>
              <a:rPr lang="en-ID" b="1" dirty="0" err="1"/>
              <a:t>cepat</a:t>
            </a:r>
            <a:r>
              <a:rPr lang="en-ID" b="1" dirty="0"/>
              <a:t> dan </a:t>
            </a:r>
            <a:r>
              <a:rPr lang="en-ID" b="1" dirty="0" err="1"/>
              <a:t>praktis</a:t>
            </a:r>
            <a:r>
              <a:rPr lang="en-ID" dirty="0"/>
              <a:t>.</a:t>
            </a:r>
            <a:br>
              <a:rPr lang="en-ID" dirty="0"/>
            </a:br>
            <a:br>
              <a:rPr lang="en-ID" dirty="0"/>
            </a:br>
            <a:r>
              <a:rPr lang="en-ID" dirty="0" err="1"/>
              <a:t>Kontrol</a:t>
            </a:r>
            <a:r>
              <a:rPr lang="en-ID" dirty="0"/>
              <a:t> </a:t>
            </a:r>
            <a:r>
              <a:rPr lang="en-ID" b="1" dirty="0"/>
              <a:t>lyophilized</a:t>
            </a:r>
            <a:r>
              <a:rPr lang="en-ID" dirty="0"/>
              <a:t> </a:t>
            </a:r>
            <a:r>
              <a:rPr lang="en-ID" dirty="0" err="1"/>
              <a:t>adalah</a:t>
            </a:r>
            <a:r>
              <a:rPr lang="en-ID" dirty="0"/>
              <a:t> </a:t>
            </a:r>
            <a:r>
              <a:rPr lang="en-ID" b="1" dirty="0" err="1"/>
              <a:t>bahan</a:t>
            </a:r>
            <a:r>
              <a:rPr lang="en-ID" b="1" dirty="0"/>
              <a:t> </a:t>
            </a:r>
            <a:r>
              <a:rPr lang="en-ID" b="1" dirty="0" err="1"/>
              <a:t>kontrol</a:t>
            </a:r>
            <a:r>
              <a:rPr lang="en-ID" b="1" dirty="0"/>
              <a:t> </a:t>
            </a:r>
            <a:r>
              <a:rPr lang="en-ID" b="1" dirty="0" err="1"/>
              <a:t>berbentuk</a:t>
            </a:r>
            <a:r>
              <a:rPr lang="en-ID" b="1" dirty="0"/>
              <a:t> </a:t>
            </a:r>
            <a:r>
              <a:rPr lang="en-ID" b="1" dirty="0" err="1"/>
              <a:t>bubuk</a:t>
            </a:r>
            <a:r>
              <a:rPr lang="en-ID" b="1" dirty="0"/>
              <a:t> </a:t>
            </a:r>
            <a:r>
              <a:rPr lang="en-ID" b="1" dirty="0" err="1"/>
              <a:t>kering</a:t>
            </a:r>
            <a:r>
              <a:rPr lang="en-ID" b="1" dirty="0"/>
              <a:t> yang </a:t>
            </a:r>
            <a:r>
              <a:rPr lang="en-ID" b="1" dirty="0" err="1"/>
              <a:t>harus</a:t>
            </a:r>
            <a:r>
              <a:rPr lang="en-ID" b="1" dirty="0"/>
              <a:t> </a:t>
            </a:r>
            <a:r>
              <a:rPr lang="en-ID" b="1" dirty="0" err="1"/>
              <a:t>dilarutkan</a:t>
            </a:r>
            <a:r>
              <a:rPr lang="en-ID" b="1" dirty="0"/>
              <a:t> </a:t>
            </a:r>
            <a:r>
              <a:rPr lang="en-ID" b="1" dirty="0" err="1"/>
              <a:t>dengan</a:t>
            </a:r>
            <a:r>
              <a:rPr lang="en-ID" b="1" dirty="0"/>
              <a:t> </a:t>
            </a:r>
            <a:r>
              <a:rPr lang="en-ID" b="1" dirty="0" err="1"/>
              <a:t>aquabidest</a:t>
            </a:r>
            <a:r>
              <a:rPr lang="en-ID" b="1" dirty="0"/>
              <a:t> </a:t>
            </a:r>
            <a:r>
              <a:rPr lang="en-ID" b="1" dirty="0" err="1"/>
              <a:t>sebelum</a:t>
            </a:r>
            <a:r>
              <a:rPr lang="en-ID" b="1" dirty="0"/>
              <a:t> </a:t>
            </a:r>
            <a:r>
              <a:rPr lang="en-ID" b="1" dirty="0" err="1"/>
              <a:t>digunakan</a:t>
            </a:r>
            <a:r>
              <a:rPr lang="en-ID" dirty="0"/>
              <a:t>, </a:t>
            </a:r>
            <a:r>
              <a:rPr lang="en-ID" dirty="0" err="1"/>
              <a:t>memiliki</a:t>
            </a:r>
            <a:r>
              <a:rPr lang="en-ID" dirty="0"/>
              <a:t> </a:t>
            </a:r>
            <a:r>
              <a:rPr lang="en-ID" b="1" dirty="0"/>
              <a:t>masa </a:t>
            </a:r>
            <a:r>
              <a:rPr lang="en-ID" b="1" dirty="0" err="1"/>
              <a:t>simpan</a:t>
            </a:r>
            <a:r>
              <a:rPr lang="en-ID" b="1" dirty="0"/>
              <a:t> </a:t>
            </a:r>
            <a:r>
              <a:rPr lang="en-ID" b="1" dirty="0" err="1"/>
              <a:t>lebih</a:t>
            </a:r>
            <a:r>
              <a:rPr lang="en-ID" b="1" dirty="0"/>
              <a:t> lama</a:t>
            </a:r>
            <a:r>
              <a:rPr lang="en-ID" dirty="0"/>
              <a:t>, dan </a:t>
            </a:r>
            <a:r>
              <a:rPr lang="en-ID" dirty="0" err="1"/>
              <a:t>memberikan</a:t>
            </a:r>
            <a:r>
              <a:rPr lang="en-ID" dirty="0"/>
              <a:t> </a:t>
            </a:r>
            <a:r>
              <a:rPr lang="en-ID" b="1" dirty="0" err="1"/>
              <a:t>hasil</a:t>
            </a:r>
            <a:r>
              <a:rPr lang="en-ID" b="1" dirty="0"/>
              <a:t> yang </a:t>
            </a:r>
            <a:r>
              <a:rPr lang="en-ID" b="1" dirty="0" err="1"/>
              <a:t>stabil</a:t>
            </a:r>
            <a:r>
              <a:rPr lang="en-ID" b="1" dirty="0"/>
              <a:t> </a:t>
            </a:r>
            <a:r>
              <a:rPr lang="en-ID" b="1" dirty="0" err="1"/>
              <a:t>setelah</a:t>
            </a:r>
            <a:r>
              <a:rPr lang="en-ID" b="1" dirty="0"/>
              <a:t> </a:t>
            </a:r>
            <a:r>
              <a:rPr lang="en-ID" b="1" dirty="0" err="1"/>
              <a:t>rekonstitusi</a:t>
            </a:r>
            <a:r>
              <a:rPr lang="en-ID" dirty="0"/>
              <a:t>.</a:t>
            </a:r>
            <a:br>
              <a:rPr lang="en-ID" dirty="0"/>
            </a:br>
            <a:br>
              <a:rPr lang="en-ID" dirty="0"/>
            </a:br>
            <a:r>
              <a:rPr lang="en-ID" dirty="0"/>
              <a:t>Whole blood </a:t>
            </a:r>
            <a:r>
              <a:rPr lang="en-ID" dirty="0" err="1"/>
              <a:t>adalah</a:t>
            </a:r>
            <a:r>
              <a:rPr lang="en-ID" dirty="0"/>
              <a:t> </a:t>
            </a:r>
            <a:r>
              <a:rPr lang="en-ID" b="1" dirty="0" err="1"/>
              <a:t>bahan</a:t>
            </a:r>
            <a:r>
              <a:rPr lang="en-ID" b="1" dirty="0"/>
              <a:t> </a:t>
            </a:r>
            <a:r>
              <a:rPr lang="en-ID" b="1" dirty="0" err="1"/>
              <a:t>kontrol</a:t>
            </a:r>
            <a:r>
              <a:rPr lang="en-ID" b="1" dirty="0"/>
              <a:t> </a:t>
            </a:r>
            <a:r>
              <a:rPr lang="en-ID" b="1" dirty="0" err="1"/>
              <a:t>berupa</a:t>
            </a:r>
            <a:r>
              <a:rPr lang="en-ID" b="1" dirty="0"/>
              <a:t> </a:t>
            </a:r>
            <a:r>
              <a:rPr lang="en-ID" b="1" dirty="0" err="1"/>
              <a:t>darah</a:t>
            </a:r>
            <a:r>
              <a:rPr lang="en-ID" b="1" dirty="0"/>
              <a:t> </a:t>
            </a:r>
            <a:r>
              <a:rPr lang="en-ID" b="1" dirty="0" err="1"/>
              <a:t>utuh</a:t>
            </a:r>
            <a:r>
              <a:rPr lang="en-ID" b="1" dirty="0"/>
              <a:t> yang </a:t>
            </a:r>
            <a:r>
              <a:rPr lang="en-ID" b="1" dirty="0" err="1"/>
              <a:t>mengandung</a:t>
            </a:r>
            <a:r>
              <a:rPr lang="en-ID" b="1" dirty="0"/>
              <a:t> </a:t>
            </a:r>
            <a:r>
              <a:rPr lang="en-ID" b="1" dirty="0" err="1"/>
              <a:t>sel</a:t>
            </a:r>
            <a:r>
              <a:rPr lang="en-ID" b="1" dirty="0"/>
              <a:t> </a:t>
            </a:r>
            <a:r>
              <a:rPr lang="en-ID" b="1" dirty="0" err="1"/>
              <a:t>darah</a:t>
            </a:r>
            <a:r>
              <a:rPr lang="en-ID" b="1" dirty="0"/>
              <a:t> dan </a:t>
            </a:r>
            <a:r>
              <a:rPr lang="en-ID" b="1" dirty="0" err="1"/>
              <a:t>digunakan</a:t>
            </a:r>
            <a:r>
              <a:rPr lang="en-ID" b="1" dirty="0"/>
              <a:t> </a:t>
            </a:r>
            <a:r>
              <a:rPr lang="en-ID" b="1" dirty="0" err="1"/>
              <a:t>untuk</a:t>
            </a:r>
            <a:r>
              <a:rPr lang="en-ID" b="1" dirty="0"/>
              <a:t> </a:t>
            </a:r>
            <a:r>
              <a:rPr lang="en-ID" b="1" dirty="0" err="1"/>
              <a:t>pemeriksaan</a:t>
            </a:r>
            <a:r>
              <a:rPr lang="en-ID" b="1" dirty="0"/>
              <a:t> </a:t>
            </a:r>
            <a:r>
              <a:rPr lang="en-ID" b="1" dirty="0" err="1"/>
              <a:t>hematologi</a:t>
            </a:r>
            <a:r>
              <a:rPr lang="en-ID" b="1" dirty="0"/>
              <a:t> </a:t>
            </a:r>
            <a:r>
              <a:rPr lang="en-ID" b="1" dirty="0" err="1"/>
              <a:t>atau</a:t>
            </a:r>
            <a:r>
              <a:rPr lang="en-ID" b="1" dirty="0"/>
              <a:t> gas </a:t>
            </a:r>
            <a:r>
              <a:rPr lang="en-ID" b="1" dirty="0" err="1"/>
              <a:t>darah</a:t>
            </a:r>
            <a:r>
              <a:rPr lang="en-ID" b="1" dirty="0"/>
              <a:t> agar </a:t>
            </a:r>
            <a:r>
              <a:rPr lang="en-ID" b="1" dirty="0" err="1"/>
              <a:t>hasil</a:t>
            </a:r>
            <a:r>
              <a:rPr lang="en-ID" b="1" dirty="0"/>
              <a:t> </a:t>
            </a:r>
            <a:r>
              <a:rPr lang="en-ID" b="1" dirty="0" err="1"/>
              <a:t>pemeriksaan</a:t>
            </a:r>
            <a:r>
              <a:rPr lang="en-ID" b="1" dirty="0"/>
              <a:t> </a:t>
            </a:r>
            <a:r>
              <a:rPr lang="en-ID" b="1" dirty="0" err="1"/>
              <a:t>tetap</a:t>
            </a:r>
            <a:r>
              <a:rPr lang="en-ID" b="1" dirty="0"/>
              <a:t> </a:t>
            </a:r>
            <a:r>
              <a:rPr lang="en-ID" b="1" dirty="0" err="1"/>
              <a:t>akurat</a:t>
            </a:r>
            <a:r>
              <a:rPr lang="en-ID" b="1" dirty="0"/>
              <a:t> dan </a:t>
            </a:r>
            <a:r>
              <a:rPr lang="en-ID" b="1" dirty="0" err="1"/>
              <a:t>terpercaya</a:t>
            </a:r>
            <a:r>
              <a:rPr lang="en-ID" dirty="0"/>
              <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err="1">
                <a:solidFill>
                  <a:srgbClr val="EE9B00"/>
                </a:solidFill>
              </a:rPr>
              <a:t>Pemeriksaan</a:t>
            </a:r>
            <a:r>
              <a:rPr lang="en-US" sz="1200" b="1" dirty="0">
                <a:solidFill>
                  <a:srgbClr val="EE9B00"/>
                </a:solidFill>
              </a:rPr>
              <a:t> Bahan </a:t>
            </a:r>
            <a:r>
              <a:rPr lang="en-US" sz="1200" b="1" dirty="0" err="1">
                <a:solidFill>
                  <a:srgbClr val="EE9B00"/>
                </a:solidFill>
              </a:rPr>
              <a:t>Kontrol</a:t>
            </a:r>
            <a:r>
              <a:rPr lang="en-US" sz="1200" b="1" dirty="0">
                <a:solidFill>
                  <a:srgbClr val="EE9B00"/>
                </a:solidFill>
              </a:rPr>
              <a:t> </a:t>
            </a:r>
            <a:br>
              <a:rPr lang="en-US" sz="1200" b="1" dirty="0">
                <a:solidFill>
                  <a:srgbClr val="EE9B00"/>
                </a:solidFill>
              </a:rPr>
            </a:br>
            <a:r>
              <a:rPr lang="en-ID" dirty="0"/>
              <a:t>PMI </a:t>
            </a:r>
            <a:r>
              <a:rPr lang="en-ID" dirty="0" err="1"/>
              <a:t>harian</a:t>
            </a:r>
            <a:r>
              <a:rPr lang="en-ID" dirty="0"/>
              <a:t> </a:t>
            </a:r>
            <a:r>
              <a:rPr lang="en-ID" dirty="0" err="1"/>
              <a:t>dilakukan</a:t>
            </a:r>
            <a:r>
              <a:rPr lang="en-ID" dirty="0"/>
              <a:t> </a:t>
            </a:r>
            <a:r>
              <a:rPr lang="en-ID" dirty="0" err="1"/>
              <a:t>dengan</a:t>
            </a:r>
            <a:r>
              <a:rPr lang="en-ID" dirty="0"/>
              <a:t> </a:t>
            </a:r>
            <a:r>
              <a:rPr lang="en-ID" b="1" dirty="0" err="1"/>
              <a:t>memeriksa</a:t>
            </a:r>
            <a:r>
              <a:rPr lang="en-ID" b="1" dirty="0"/>
              <a:t> </a:t>
            </a:r>
            <a:r>
              <a:rPr lang="en-ID" b="1" dirty="0" err="1"/>
              <a:t>kontrol</a:t>
            </a:r>
            <a:r>
              <a:rPr lang="en-ID" b="1" dirty="0"/>
              <a:t> normal dan </a:t>
            </a:r>
            <a:r>
              <a:rPr lang="en-ID" b="1" dirty="0" err="1"/>
              <a:t>patologis</a:t>
            </a:r>
            <a:r>
              <a:rPr lang="en-ID" b="1" dirty="0"/>
              <a:t>, </a:t>
            </a:r>
            <a:r>
              <a:rPr lang="en-ID" b="1" dirty="0" err="1"/>
              <a:t>menjalankannya</a:t>
            </a:r>
            <a:r>
              <a:rPr lang="en-ID" b="1" dirty="0"/>
              <a:t> </a:t>
            </a:r>
            <a:r>
              <a:rPr lang="en-ID" b="1" dirty="0" err="1"/>
              <a:t>seperti</a:t>
            </a:r>
            <a:r>
              <a:rPr lang="en-ID" b="1" dirty="0"/>
              <a:t> </a:t>
            </a:r>
            <a:r>
              <a:rPr lang="en-ID" b="1" dirty="0" err="1"/>
              <a:t>sampel</a:t>
            </a:r>
            <a:r>
              <a:rPr lang="en-ID" b="1" dirty="0"/>
              <a:t> </a:t>
            </a:r>
            <a:r>
              <a:rPr lang="en-ID" b="1" dirty="0" err="1"/>
              <a:t>pasien</a:t>
            </a:r>
            <a:r>
              <a:rPr lang="en-ID" b="1" dirty="0"/>
              <a:t>, </a:t>
            </a:r>
            <a:r>
              <a:rPr lang="en-ID" b="1" dirty="0" err="1"/>
              <a:t>mencatat</a:t>
            </a:r>
            <a:r>
              <a:rPr lang="en-ID" b="1" dirty="0"/>
              <a:t> </a:t>
            </a:r>
            <a:r>
              <a:rPr lang="en-ID" b="1" dirty="0" err="1"/>
              <a:t>hasilnya</a:t>
            </a:r>
            <a:r>
              <a:rPr lang="en-ID" b="1" dirty="0"/>
              <a:t>, dan </a:t>
            </a:r>
            <a:r>
              <a:rPr lang="en-ID" b="1" dirty="0" err="1"/>
              <a:t>melakukannya</a:t>
            </a:r>
            <a:r>
              <a:rPr lang="en-ID" b="1" dirty="0"/>
              <a:t> </a:t>
            </a:r>
            <a:r>
              <a:rPr lang="en-ID" b="1" dirty="0" err="1"/>
              <a:t>setiap</a:t>
            </a:r>
            <a:r>
              <a:rPr lang="en-ID" b="1" dirty="0"/>
              <a:t> </a:t>
            </a:r>
            <a:r>
              <a:rPr lang="en-ID" b="1" dirty="0" err="1"/>
              <a:t>hari</a:t>
            </a:r>
            <a:r>
              <a:rPr lang="en-ID" b="1" dirty="0"/>
              <a:t> </a:t>
            </a:r>
            <a:r>
              <a:rPr lang="en-ID" b="1" dirty="0" err="1"/>
              <a:t>sebelum</a:t>
            </a:r>
            <a:r>
              <a:rPr lang="en-ID" b="1" dirty="0"/>
              <a:t> </a:t>
            </a:r>
            <a:r>
              <a:rPr lang="en-ID" b="1" dirty="0" err="1"/>
              <a:t>pemeriksaan</a:t>
            </a:r>
            <a:r>
              <a:rPr lang="en-ID" b="1" dirty="0"/>
              <a:t> </a:t>
            </a:r>
            <a:r>
              <a:rPr lang="en-ID" b="1" dirty="0" err="1"/>
              <a:t>pasien</a:t>
            </a:r>
            <a:r>
              <a:rPr lang="en-ID" dirty="0"/>
              <a: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ID" dirty="0"/>
              <a:t>OOC (</a:t>
            </a:r>
            <a:r>
              <a:rPr lang="en-ID" b="1" dirty="0"/>
              <a:t>Out of Control</a:t>
            </a:r>
            <a:r>
              <a:rPr lang="en-ID" dirty="0"/>
              <a:t>) </a:t>
            </a:r>
            <a:r>
              <a:rPr lang="en-ID" dirty="0" err="1"/>
              <a:t>berarti</a:t>
            </a:r>
            <a:r>
              <a:rPr lang="en-ID" dirty="0"/>
              <a:t> </a:t>
            </a:r>
            <a:r>
              <a:rPr lang="en-ID" b="1" dirty="0" err="1"/>
              <a:t>hasil</a:t>
            </a:r>
            <a:r>
              <a:rPr lang="en-ID" b="1" dirty="0"/>
              <a:t> </a:t>
            </a:r>
            <a:r>
              <a:rPr lang="en-ID" b="1" dirty="0" err="1"/>
              <a:t>bahan</a:t>
            </a:r>
            <a:r>
              <a:rPr lang="en-ID" b="1" dirty="0"/>
              <a:t> </a:t>
            </a:r>
            <a:r>
              <a:rPr lang="en-ID" b="1" dirty="0" err="1"/>
              <a:t>kontrol</a:t>
            </a:r>
            <a:r>
              <a:rPr lang="en-ID" b="1" dirty="0"/>
              <a:t> </a:t>
            </a:r>
            <a:r>
              <a:rPr lang="en-ID" b="1" dirty="0" err="1"/>
              <a:t>berada</a:t>
            </a:r>
            <a:r>
              <a:rPr lang="en-ID" b="1" dirty="0"/>
              <a:t> di </a:t>
            </a:r>
            <a:r>
              <a:rPr lang="en-ID" b="1" dirty="0" err="1"/>
              <a:t>luar</a:t>
            </a:r>
            <a:r>
              <a:rPr lang="en-ID" b="1" dirty="0"/>
              <a:t> batas yang </a:t>
            </a:r>
            <a:r>
              <a:rPr lang="en-ID" b="1" dirty="0" err="1"/>
              <a:t>ditentukan</a:t>
            </a:r>
            <a:r>
              <a:rPr lang="en-ID" dirty="0"/>
              <a:t>, </a:t>
            </a:r>
            <a:r>
              <a:rPr lang="en-ID" dirty="0" err="1"/>
              <a:t>sehingga</a:t>
            </a:r>
            <a:r>
              <a:rPr lang="en-ID" dirty="0"/>
              <a:t> </a:t>
            </a:r>
            <a:r>
              <a:rPr lang="en-ID" dirty="0" err="1"/>
              <a:t>hasil</a:t>
            </a:r>
            <a:r>
              <a:rPr lang="en-ID" dirty="0"/>
              <a:t> </a:t>
            </a:r>
            <a:r>
              <a:rPr lang="en-ID" dirty="0" err="1"/>
              <a:t>pemeriksaan</a:t>
            </a:r>
            <a:r>
              <a:rPr lang="en-ID" dirty="0"/>
              <a:t> </a:t>
            </a:r>
            <a:r>
              <a:rPr lang="en-ID" dirty="0" err="1"/>
              <a:t>tidak</a:t>
            </a:r>
            <a:r>
              <a:rPr lang="en-ID" dirty="0"/>
              <a:t> </a:t>
            </a:r>
            <a:r>
              <a:rPr lang="en-ID" dirty="0" err="1"/>
              <a:t>dapat</a:t>
            </a:r>
            <a:r>
              <a:rPr lang="en-ID" dirty="0"/>
              <a:t> </a:t>
            </a:r>
            <a:r>
              <a:rPr lang="en-ID" dirty="0" err="1"/>
              <a:t>langsung</a:t>
            </a:r>
            <a:r>
              <a:rPr lang="en-ID" dirty="0"/>
              <a:t> </a:t>
            </a:r>
            <a:r>
              <a:rPr lang="en-ID" dirty="0" err="1"/>
              <a:t>dilaporkan</a:t>
            </a:r>
            <a:r>
              <a:rPr lang="en-ID" dirty="0"/>
              <a:t>.</a:t>
            </a:r>
          </a:p>
          <a:p>
            <a:r>
              <a:rPr lang="en-ID" dirty="0"/>
              <a:t>Jika </a:t>
            </a:r>
            <a:r>
              <a:rPr lang="en-ID" dirty="0" err="1"/>
              <a:t>hasil</a:t>
            </a:r>
            <a:r>
              <a:rPr lang="en-ID" dirty="0"/>
              <a:t> </a:t>
            </a:r>
            <a:r>
              <a:rPr lang="en-ID" dirty="0" err="1"/>
              <a:t>kontrol</a:t>
            </a:r>
            <a:r>
              <a:rPr lang="en-ID" dirty="0"/>
              <a:t> </a:t>
            </a:r>
            <a:r>
              <a:rPr lang="en-ID" b="1" dirty="0"/>
              <a:t>OOC</a:t>
            </a:r>
            <a:r>
              <a:rPr lang="en-ID" dirty="0"/>
              <a:t>, </a:t>
            </a:r>
            <a:r>
              <a:rPr lang="en-ID" dirty="0" err="1"/>
              <a:t>maka</a:t>
            </a:r>
            <a:r>
              <a:rPr lang="en-ID" dirty="0"/>
              <a:t> </a:t>
            </a:r>
            <a:r>
              <a:rPr lang="en-ID" dirty="0" err="1"/>
              <a:t>harus</a:t>
            </a:r>
            <a:r>
              <a:rPr lang="en-ID" dirty="0"/>
              <a:t> </a:t>
            </a:r>
            <a:r>
              <a:rPr lang="en-ID" b="1" dirty="0" err="1"/>
              <a:t>diperiksa</a:t>
            </a:r>
            <a:r>
              <a:rPr lang="en-ID" b="1" dirty="0"/>
              <a:t> </a:t>
            </a:r>
            <a:r>
              <a:rPr lang="en-ID" b="1" dirty="0" err="1"/>
              <a:t>ulang</a:t>
            </a:r>
            <a:r>
              <a:rPr lang="en-ID" b="1" dirty="0"/>
              <a:t>, </a:t>
            </a:r>
            <a:r>
              <a:rPr lang="en-ID" b="1" dirty="0" err="1"/>
              <a:t>dicari</a:t>
            </a:r>
            <a:r>
              <a:rPr lang="en-ID" b="1" dirty="0"/>
              <a:t> </a:t>
            </a:r>
            <a:r>
              <a:rPr lang="en-ID" b="1" dirty="0" err="1"/>
              <a:t>penyebabnya</a:t>
            </a:r>
            <a:r>
              <a:rPr lang="en-ID" b="1" dirty="0"/>
              <a:t>, </a:t>
            </a:r>
            <a:r>
              <a:rPr lang="en-ID" b="1" dirty="0" err="1"/>
              <a:t>diperbaiki</a:t>
            </a:r>
            <a:r>
              <a:rPr lang="en-ID" b="1" dirty="0"/>
              <a:t> </a:t>
            </a:r>
            <a:r>
              <a:rPr lang="en-ID" b="1" dirty="0" err="1"/>
              <a:t>terlebih</a:t>
            </a:r>
            <a:r>
              <a:rPr lang="en-ID" b="1" dirty="0"/>
              <a:t> </a:t>
            </a:r>
            <a:r>
              <a:rPr lang="en-ID" b="1" dirty="0" err="1"/>
              <a:t>dahulu</a:t>
            </a:r>
            <a:r>
              <a:rPr lang="en-ID" dirty="0"/>
              <a:t>, dan </a:t>
            </a:r>
            <a:r>
              <a:rPr lang="en-ID" dirty="0" err="1"/>
              <a:t>pemeriksaan</a:t>
            </a:r>
            <a:r>
              <a:rPr lang="en-ID" dirty="0"/>
              <a:t> </a:t>
            </a:r>
            <a:r>
              <a:rPr lang="en-ID" dirty="0" err="1"/>
              <a:t>pasien</a:t>
            </a:r>
            <a:r>
              <a:rPr lang="en-ID" dirty="0"/>
              <a:t> </a:t>
            </a:r>
            <a:r>
              <a:rPr lang="en-ID" dirty="0" err="1"/>
              <a:t>baru</a:t>
            </a:r>
            <a:r>
              <a:rPr lang="en-ID" dirty="0"/>
              <a:t> </a:t>
            </a:r>
            <a:r>
              <a:rPr lang="en-ID" dirty="0" err="1"/>
              <a:t>boleh</a:t>
            </a:r>
            <a:r>
              <a:rPr lang="en-ID" dirty="0"/>
              <a:t> </a:t>
            </a:r>
            <a:r>
              <a:rPr lang="en-ID" dirty="0" err="1"/>
              <a:t>dilanjutkan</a:t>
            </a:r>
            <a:r>
              <a:rPr lang="en-ID" dirty="0"/>
              <a:t> </a:t>
            </a:r>
            <a:r>
              <a:rPr lang="en-ID" dirty="0" err="1"/>
              <a:t>setelah</a:t>
            </a:r>
            <a:r>
              <a:rPr lang="en-ID" dirty="0"/>
              <a:t> </a:t>
            </a:r>
            <a:r>
              <a:rPr lang="en-ID" dirty="0" err="1"/>
              <a:t>kontrol</a:t>
            </a:r>
            <a:r>
              <a:rPr lang="en-ID" dirty="0"/>
              <a:t> </a:t>
            </a:r>
            <a:r>
              <a:rPr lang="en-ID" dirty="0" err="1"/>
              <a:t>kembali</a:t>
            </a:r>
            <a:r>
              <a:rPr lang="en-ID" dirty="0"/>
              <a:t> </a:t>
            </a:r>
            <a:r>
              <a:rPr lang="en-ID" dirty="0" err="1"/>
              <a:t>dalam</a:t>
            </a:r>
            <a:r>
              <a:rPr lang="en-ID" dirty="0"/>
              <a:t> batas normal</a:t>
            </a:r>
          </a:p>
        </p:txBody>
      </p:sp>
    </p:spTree>
    <p:extLst>
      <p:ext uri="{BB962C8B-B14F-4D97-AF65-F5344CB8AC3E}">
        <p14:creationId xmlns:p14="http://schemas.microsoft.com/office/powerpoint/2010/main" val="2754894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b="1" dirty="0" err="1"/>
              <a:t>Aturan</a:t>
            </a:r>
            <a:r>
              <a:rPr lang="en-ID" b="1" dirty="0"/>
              <a:t> Westgard</a:t>
            </a:r>
            <a:r>
              <a:rPr lang="en-ID" dirty="0"/>
              <a:t> </a:t>
            </a:r>
            <a:r>
              <a:rPr lang="en-ID" dirty="0" err="1"/>
              <a:t>digunakan</a:t>
            </a:r>
            <a:r>
              <a:rPr lang="en-ID" dirty="0"/>
              <a:t> </a:t>
            </a:r>
            <a:r>
              <a:rPr lang="en-ID" dirty="0" err="1"/>
              <a:t>untuk</a:t>
            </a:r>
            <a:r>
              <a:rPr lang="en-ID" dirty="0"/>
              <a:t> </a:t>
            </a:r>
            <a:r>
              <a:rPr lang="en-ID" b="1" dirty="0" err="1"/>
              <a:t>menilai</a:t>
            </a:r>
            <a:r>
              <a:rPr lang="en-ID" b="1" dirty="0"/>
              <a:t> </a:t>
            </a:r>
            <a:r>
              <a:rPr lang="en-ID" b="1" dirty="0" err="1"/>
              <a:t>apakah</a:t>
            </a:r>
            <a:r>
              <a:rPr lang="en-ID" b="1" dirty="0"/>
              <a:t> </a:t>
            </a:r>
            <a:r>
              <a:rPr lang="en-ID" b="1" dirty="0" err="1"/>
              <a:t>hasil</a:t>
            </a:r>
            <a:r>
              <a:rPr lang="en-ID" b="1" dirty="0"/>
              <a:t> </a:t>
            </a:r>
            <a:r>
              <a:rPr lang="en-ID" b="1" dirty="0" err="1"/>
              <a:t>kontrol</a:t>
            </a:r>
            <a:r>
              <a:rPr lang="en-ID" b="1" dirty="0"/>
              <a:t> </a:t>
            </a:r>
            <a:r>
              <a:rPr lang="en-ID" b="1" dirty="0" err="1"/>
              <a:t>masih</a:t>
            </a:r>
            <a:r>
              <a:rPr lang="en-ID" b="1" dirty="0"/>
              <a:t> normal </a:t>
            </a:r>
            <a:r>
              <a:rPr lang="en-ID" b="1" dirty="0" err="1"/>
              <a:t>atau</a:t>
            </a:r>
            <a:r>
              <a:rPr lang="en-ID" b="1" dirty="0"/>
              <a:t> </a:t>
            </a:r>
            <a:r>
              <a:rPr lang="en-ID" b="1" dirty="0" err="1"/>
              <a:t>sudah</a:t>
            </a:r>
            <a:r>
              <a:rPr lang="en-ID" b="1" dirty="0"/>
              <a:t> </a:t>
            </a:r>
            <a:r>
              <a:rPr lang="en-ID" b="1" dirty="0" err="1"/>
              <a:t>terjadi</a:t>
            </a:r>
            <a:r>
              <a:rPr lang="en-ID" b="1" dirty="0"/>
              <a:t> </a:t>
            </a:r>
            <a:r>
              <a:rPr lang="en-ID" b="1" dirty="0" err="1"/>
              <a:t>kesalahan</a:t>
            </a:r>
            <a:r>
              <a:rPr lang="en-ID" b="1" dirty="0"/>
              <a:t> pada </a:t>
            </a:r>
            <a:r>
              <a:rPr lang="en-ID" b="1" dirty="0" err="1"/>
              <a:t>pemeriksaan</a:t>
            </a:r>
            <a:r>
              <a:rPr lang="en-ID" b="1" dirty="0"/>
              <a:t> </a:t>
            </a:r>
            <a:r>
              <a:rPr lang="en-ID" b="1" dirty="0" err="1"/>
              <a:t>laboratorium</a:t>
            </a:r>
            <a:r>
              <a:rPr lang="en-ID" dirty="0"/>
              <a:t>. </a:t>
            </a:r>
            <a:r>
              <a:rPr lang="en-ID" dirty="0" err="1"/>
              <a:t>Aturan</a:t>
            </a:r>
            <a:r>
              <a:rPr lang="en-ID" dirty="0"/>
              <a:t> </a:t>
            </a:r>
            <a:r>
              <a:rPr lang="en-ID" dirty="0" err="1"/>
              <a:t>ini</a:t>
            </a:r>
            <a:r>
              <a:rPr lang="en-ID" dirty="0"/>
              <a:t> </a:t>
            </a:r>
            <a:r>
              <a:rPr lang="en-ID" dirty="0" err="1"/>
              <a:t>biasanya</a:t>
            </a:r>
            <a:r>
              <a:rPr lang="en-ID" dirty="0"/>
              <a:t> </a:t>
            </a:r>
            <a:r>
              <a:rPr lang="en-ID" dirty="0" err="1"/>
              <a:t>dilihat</a:t>
            </a:r>
            <a:r>
              <a:rPr lang="en-ID" dirty="0"/>
              <a:t> pada </a:t>
            </a:r>
            <a:r>
              <a:rPr lang="en-ID" b="1" dirty="0" err="1"/>
              <a:t>grafik</a:t>
            </a:r>
            <a:r>
              <a:rPr lang="en-ID" b="1" dirty="0"/>
              <a:t> Levey-Jennings</a:t>
            </a:r>
            <a:r>
              <a:rPr lang="en-ID" dirty="0"/>
              <a:t>.</a:t>
            </a:r>
          </a:p>
          <a:p>
            <a:r>
              <a:rPr lang="en-ID" dirty="0" err="1"/>
              <a:t>Setiap</a:t>
            </a:r>
            <a:r>
              <a:rPr lang="en-ID" dirty="0"/>
              <a:t> </a:t>
            </a:r>
            <a:r>
              <a:rPr lang="en-ID" dirty="0" err="1"/>
              <a:t>aturan</a:t>
            </a:r>
            <a:r>
              <a:rPr lang="en-ID" dirty="0"/>
              <a:t> </a:t>
            </a:r>
            <a:r>
              <a:rPr lang="en-ID" dirty="0" err="1"/>
              <a:t>menunjukkan</a:t>
            </a:r>
            <a:r>
              <a:rPr lang="en-ID" dirty="0"/>
              <a:t> </a:t>
            </a:r>
            <a:r>
              <a:rPr lang="en-ID" b="1" dirty="0" err="1"/>
              <a:t>tanda</a:t>
            </a:r>
            <a:r>
              <a:rPr lang="en-ID" b="1" dirty="0"/>
              <a:t> </a:t>
            </a:r>
            <a:r>
              <a:rPr lang="en-ID" b="1" dirty="0" err="1"/>
              <a:t>tertentu</a:t>
            </a:r>
            <a:r>
              <a:rPr lang="en-ID" b="1" dirty="0"/>
              <a:t> </a:t>
            </a:r>
            <a:r>
              <a:rPr lang="en-ID" b="1" dirty="0" err="1"/>
              <a:t>bahwa</a:t>
            </a:r>
            <a:r>
              <a:rPr lang="en-ID" b="1" dirty="0"/>
              <a:t> </a:t>
            </a:r>
            <a:r>
              <a:rPr lang="en-ID" b="1" dirty="0" err="1"/>
              <a:t>alat</a:t>
            </a:r>
            <a:r>
              <a:rPr lang="en-ID" b="1" dirty="0"/>
              <a:t> </a:t>
            </a:r>
            <a:r>
              <a:rPr lang="en-ID" b="1" dirty="0" err="1"/>
              <a:t>atau</a:t>
            </a:r>
            <a:r>
              <a:rPr lang="en-ID" b="1" dirty="0"/>
              <a:t> proses </a:t>
            </a:r>
            <a:r>
              <a:rPr lang="en-ID" b="1" dirty="0" err="1"/>
              <a:t>pemeriksaan</a:t>
            </a:r>
            <a:r>
              <a:rPr lang="en-ID" b="1" dirty="0"/>
              <a:t> </a:t>
            </a:r>
            <a:r>
              <a:rPr lang="en-ID" b="1" dirty="0" err="1"/>
              <a:t>mungkin</a:t>
            </a:r>
            <a:r>
              <a:rPr lang="en-ID" b="1" dirty="0"/>
              <a:t> </a:t>
            </a:r>
            <a:r>
              <a:rPr lang="en-ID" b="1" dirty="0" err="1"/>
              <a:t>bermasalah</a:t>
            </a:r>
            <a:r>
              <a:rPr lang="en-ID" dirty="0"/>
              <a:t>.</a:t>
            </a:r>
          </a:p>
          <a:p>
            <a:r>
              <a:rPr lang="en-ID" b="1" dirty="0"/>
              <a:t>1. 1 2s (12s)</a:t>
            </a:r>
            <a:br>
              <a:rPr lang="en-ID" dirty="0"/>
            </a:br>
            <a:r>
              <a:rPr lang="en-ID" dirty="0" err="1"/>
              <a:t>Artinya</a:t>
            </a:r>
            <a:r>
              <a:rPr lang="en-ID" dirty="0"/>
              <a:t> </a:t>
            </a:r>
            <a:r>
              <a:rPr lang="en-ID" b="1" dirty="0" err="1"/>
              <a:t>satu</a:t>
            </a:r>
            <a:r>
              <a:rPr lang="en-ID" b="1" dirty="0"/>
              <a:t> </a:t>
            </a:r>
            <a:r>
              <a:rPr lang="en-ID" b="1" dirty="0" err="1"/>
              <a:t>hasil</a:t>
            </a:r>
            <a:r>
              <a:rPr lang="en-ID" b="1" dirty="0"/>
              <a:t> </a:t>
            </a:r>
            <a:r>
              <a:rPr lang="en-ID" b="1" dirty="0" err="1"/>
              <a:t>kontrol</a:t>
            </a:r>
            <a:r>
              <a:rPr lang="en-ID" b="1" dirty="0"/>
              <a:t> </a:t>
            </a:r>
            <a:r>
              <a:rPr lang="en-ID" b="1" dirty="0" err="1"/>
              <a:t>melewati</a:t>
            </a:r>
            <a:r>
              <a:rPr lang="en-ID" b="1" dirty="0"/>
              <a:t> batas ±2 SD </a:t>
            </a:r>
            <a:r>
              <a:rPr lang="en-ID" b="1" dirty="0" err="1"/>
              <a:t>dari</a:t>
            </a:r>
            <a:r>
              <a:rPr lang="en-ID" b="1" dirty="0"/>
              <a:t> mean</a:t>
            </a:r>
            <a:r>
              <a:rPr lang="en-ID" dirty="0"/>
              <a:t>.</a:t>
            </a:r>
            <a:br>
              <a:rPr lang="en-ID" dirty="0"/>
            </a:br>
            <a:r>
              <a:rPr lang="en-ID" dirty="0"/>
              <a:t>Ini </a:t>
            </a:r>
            <a:r>
              <a:rPr lang="en-ID" dirty="0" err="1"/>
              <a:t>hanya</a:t>
            </a:r>
            <a:r>
              <a:rPr lang="en-ID" dirty="0"/>
              <a:t> </a:t>
            </a:r>
            <a:r>
              <a:rPr lang="en-ID" b="1" dirty="0" err="1"/>
              <a:t>peringatan</a:t>
            </a:r>
            <a:r>
              <a:rPr lang="en-ID" dirty="0"/>
              <a:t>, </a:t>
            </a:r>
            <a:r>
              <a:rPr lang="en-ID" dirty="0" err="1"/>
              <a:t>belum</a:t>
            </a:r>
            <a:r>
              <a:rPr lang="en-ID" dirty="0"/>
              <a:t> </a:t>
            </a:r>
            <a:r>
              <a:rPr lang="en-ID" dirty="0" err="1"/>
              <a:t>tentu</a:t>
            </a:r>
            <a:r>
              <a:rPr lang="en-ID" dirty="0"/>
              <a:t> </a:t>
            </a:r>
            <a:r>
              <a:rPr lang="en-ID" dirty="0" err="1"/>
              <a:t>kesalahan</a:t>
            </a:r>
            <a:r>
              <a:rPr lang="en-ID" dirty="0"/>
              <a:t>.</a:t>
            </a:r>
            <a:br>
              <a:rPr lang="en-ID" dirty="0"/>
            </a:br>
            <a:r>
              <a:rPr lang="en-ID" dirty="0" err="1"/>
              <a:t>Petugas</a:t>
            </a:r>
            <a:r>
              <a:rPr lang="en-ID" dirty="0"/>
              <a:t> </a:t>
            </a:r>
            <a:r>
              <a:rPr lang="en-ID" dirty="0" err="1"/>
              <a:t>harus</a:t>
            </a:r>
            <a:r>
              <a:rPr lang="en-ID" dirty="0"/>
              <a:t> </a:t>
            </a:r>
            <a:r>
              <a:rPr lang="en-ID" dirty="0" err="1"/>
              <a:t>lebih</a:t>
            </a:r>
            <a:r>
              <a:rPr lang="en-ID" dirty="0"/>
              <a:t> </a:t>
            </a:r>
            <a:r>
              <a:rPr lang="en-ID" dirty="0" err="1"/>
              <a:t>waspada</a:t>
            </a:r>
            <a:r>
              <a:rPr lang="en-ID" dirty="0"/>
              <a:t> dan </a:t>
            </a:r>
            <a:r>
              <a:rPr lang="en-ID" dirty="0" err="1"/>
              <a:t>memantau</a:t>
            </a:r>
            <a:r>
              <a:rPr lang="en-ID" dirty="0"/>
              <a:t> </a:t>
            </a:r>
            <a:r>
              <a:rPr lang="en-ID" dirty="0" err="1"/>
              <a:t>hasil</a:t>
            </a:r>
            <a:r>
              <a:rPr lang="en-ID" dirty="0"/>
              <a:t> </a:t>
            </a:r>
            <a:r>
              <a:rPr lang="en-ID" dirty="0" err="1"/>
              <a:t>berikutnya</a:t>
            </a:r>
            <a:r>
              <a:rPr lang="en-ID" dirty="0"/>
              <a:t>.</a:t>
            </a:r>
          </a:p>
          <a:p>
            <a:r>
              <a:rPr lang="en-ID" b="1" dirty="0"/>
              <a:t>2. 1 3s (13s)</a:t>
            </a:r>
            <a:br>
              <a:rPr lang="en-ID" dirty="0"/>
            </a:br>
            <a:r>
              <a:rPr lang="en-ID" dirty="0" err="1"/>
              <a:t>Artinya</a:t>
            </a:r>
            <a:r>
              <a:rPr lang="en-ID" dirty="0"/>
              <a:t> </a:t>
            </a:r>
            <a:r>
              <a:rPr lang="en-ID" b="1" dirty="0" err="1"/>
              <a:t>satu</a:t>
            </a:r>
            <a:r>
              <a:rPr lang="en-ID" b="1" dirty="0"/>
              <a:t> </a:t>
            </a:r>
            <a:r>
              <a:rPr lang="en-ID" b="1" dirty="0" err="1"/>
              <a:t>hasil</a:t>
            </a:r>
            <a:r>
              <a:rPr lang="en-ID" b="1" dirty="0"/>
              <a:t> </a:t>
            </a:r>
            <a:r>
              <a:rPr lang="en-ID" b="1" dirty="0" err="1"/>
              <a:t>kontrol</a:t>
            </a:r>
            <a:r>
              <a:rPr lang="en-ID" b="1" dirty="0"/>
              <a:t> </a:t>
            </a:r>
            <a:r>
              <a:rPr lang="en-ID" b="1" dirty="0" err="1"/>
              <a:t>melewati</a:t>
            </a:r>
            <a:r>
              <a:rPr lang="en-ID" b="1" dirty="0"/>
              <a:t> batas ±3 SD</a:t>
            </a:r>
            <a:r>
              <a:rPr lang="en-ID" dirty="0"/>
              <a:t>.</a:t>
            </a:r>
            <a:br>
              <a:rPr lang="en-ID" dirty="0"/>
            </a:br>
            <a:r>
              <a:rPr lang="en-ID" dirty="0"/>
              <a:t>Ini </a:t>
            </a:r>
            <a:r>
              <a:rPr lang="en-ID" dirty="0" err="1"/>
              <a:t>menunjukkan</a:t>
            </a:r>
            <a:r>
              <a:rPr lang="en-ID" dirty="0"/>
              <a:t> </a:t>
            </a:r>
            <a:r>
              <a:rPr lang="en-ID" b="1" dirty="0" err="1"/>
              <a:t>kesalahan</a:t>
            </a:r>
            <a:r>
              <a:rPr lang="en-ID" b="1" dirty="0"/>
              <a:t> </a:t>
            </a:r>
            <a:r>
              <a:rPr lang="en-ID" b="1" dirty="0" err="1"/>
              <a:t>besar</a:t>
            </a:r>
            <a:r>
              <a:rPr lang="en-ID" dirty="0"/>
              <a:t>, </a:t>
            </a:r>
            <a:r>
              <a:rPr lang="en-ID" dirty="0" err="1"/>
              <a:t>sehingga</a:t>
            </a:r>
            <a:r>
              <a:rPr lang="en-ID" dirty="0"/>
              <a:t> </a:t>
            </a:r>
            <a:r>
              <a:rPr lang="en-ID" dirty="0" err="1"/>
              <a:t>hasil</a:t>
            </a:r>
            <a:r>
              <a:rPr lang="en-ID" dirty="0"/>
              <a:t> </a:t>
            </a:r>
            <a:r>
              <a:rPr lang="en-ID" dirty="0" err="1"/>
              <a:t>pemeriksaan</a:t>
            </a:r>
            <a:r>
              <a:rPr lang="en-ID" dirty="0"/>
              <a:t> </a:t>
            </a:r>
            <a:r>
              <a:rPr lang="en-ID" b="1" dirty="0" err="1"/>
              <a:t>harus</a:t>
            </a:r>
            <a:r>
              <a:rPr lang="en-ID" b="1" dirty="0"/>
              <a:t> </a:t>
            </a:r>
            <a:r>
              <a:rPr lang="en-ID" b="1" dirty="0" err="1"/>
              <a:t>ditolak</a:t>
            </a:r>
            <a:r>
              <a:rPr lang="en-ID" b="1" dirty="0"/>
              <a:t> dan </a:t>
            </a:r>
            <a:r>
              <a:rPr lang="en-ID" b="1" dirty="0" err="1"/>
              <a:t>dicek</a:t>
            </a:r>
            <a:r>
              <a:rPr lang="en-ID" b="1" dirty="0"/>
              <a:t> </a:t>
            </a:r>
            <a:r>
              <a:rPr lang="en-ID" b="1" dirty="0" err="1"/>
              <a:t>penyebabnya</a:t>
            </a:r>
            <a:r>
              <a:rPr lang="en-ID" dirty="0"/>
              <a:t>.</a:t>
            </a:r>
          </a:p>
          <a:p>
            <a:r>
              <a:rPr lang="en-ID" b="1" dirty="0"/>
              <a:t>3. 2 2s (22s)</a:t>
            </a:r>
            <a:br>
              <a:rPr lang="en-ID" dirty="0"/>
            </a:br>
            <a:r>
              <a:rPr lang="en-ID" dirty="0" err="1"/>
              <a:t>Artinya</a:t>
            </a:r>
            <a:r>
              <a:rPr lang="en-ID" dirty="0"/>
              <a:t> </a:t>
            </a:r>
            <a:r>
              <a:rPr lang="en-ID" b="1" dirty="0"/>
              <a:t>dua </a:t>
            </a:r>
            <a:r>
              <a:rPr lang="en-ID" b="1" dirty="0" err="1"/>
              <a:t>hasil</a:t>
            </a:r>
            <a:r>
              <a:rPr lang="en-ID" b="1" dirty="0"/>
              <a:t> </a:t>
            </a:r>
            <a:r>
              <a:rPr lang="en-ID" b="1" dirty="0" err="1"/>
              <a:t>kontrol</a:t>
            </a:r>
            <a:r>
              <a:rPr lang="en-ID" b="1" dirty="0"/>
              <a:t> </a:t>
            </a:r>
            <a:r>
              <a:rPr lang="en-ID" b="1" dirty="0" err="1"/>
              <a:t>berturut-turut</a:t>
            </a:r>
            <a:r>
              <a:rPr lang="en-ID" b="1" dirty="0"/>
              <a:t> </a:t>
            </a:r>
            <a:r>
              <a:rPr lang="en-ID" b="1" dirty="0" err="1"/>
              <a:t>melewati</a:t>
            </a:r>
            <a:r>
              <a:rPr lang="en-ID" b="1" dirty="0"/>
              <a:t> ±2 SD pada </a:t>
            </a:r>
            <a:r>
              <a:rPr lang="en-ID" b="1" dirty="0" err="1"/>
              <a:t>sisi</a:t>
            </a:r>
            <a:r>
              <a:rPr lang="en-ID" b="1" dirty="0"/>
              <a:t> yang </a:t>
            </a:r>
            <a:r>
              <a:rPr lang="en-ID" b="1" dirty="0" err="1"/>
              <a:t>sama</a:t>
            </a:r>
            <a:r>
              <a:rPr lang="en-ID" dirty="0"/>
              <a:t>.</a:t>
            </a:r>
            <a:br>
              <a:rPr lang="en-ID" dirty="0"/>
            </a:br>
            <a:r>
              <a:rPr lang="en-ID" dirty="0"/>
              <a:t>Ini </a:t>
            </a:r>
            <a:r>
              <a:rPr lang="en-ID" dirty="0" err="1"/>
              <a:t>menunjukkan</a:t>
            </a:r>
            <a:r>
              <a:rPr lang="en-ID" dirty="0"/>
              <a:t> </a:t>
            </a:r>
            <a:r>
              <a:rPr lang="en-ID" b="1" dirty="0" err="1"/>
              <a:t>kesalahan</a:t>
            </a:r>
            <a:r>
              <a:rPr lang="en-ID" b="1" dirty="0"/>
              <a:t> </a:t>
            </a:r>
            <a:r>
              <a:rPr lang="en-ID" b="1" dirty="0" err="1"/>
              <a:t>sistematis</a:t>
            </a:r>
            <a:r>
              <a:rPr lang="en-ID" dirty="0"/>
              <a:t>, </a:t>
            </a:r>
            <a:r>
              <a:rPr lang="en-ID" dirty="0" err="1"/>
              <a:t>misalnya</a:t>
            </a:r>
            <a:r>
              <a:rPr lang="en-ID" dirty="0"/>
              <a:t> </a:t>
            </a:r>
            <a:r>
              <a:rPr lang="en-ID" dirty="0" err="1"/>
              <a:t>karena</a:t>
            </a:r>
            <a:r>
              <a:rPr lang="en-ID" dirty="0"/>
              <a:t> </a:t>
            </a:r>
            <a:r>
              <a:rPr lang="en-ID" dirty="0" err="1"/>
              <a:t>reagen</a:t>
            </a:r>
            <a:r>
              <a:rPr lang="en-ID" dirty="0"/>
              <a:t> </a:t>
            </a:r>
            <a:r>
              <a:rPr lang="en-ID" dirty="0" err="1"/>
              <a:t>atau</a:t>
            </a:r>
            <a:r>
              <a:rPr lang="en-ID" dirty="0"/>
              <a:t> </a:t>
            </a:r>
            <a:r>
              <a:rPr lang="en-ID" dirty="0" err="1"/>
              <a:t>kalibrasi</a:t>
            </a:r>
            <a:r>
              <a:rPr lang="en-ID" dirty="0"/>
              <a:t> </a:t>
            </a:r>
            <a:r>
              <a:rPr lang="en-ID" dirty="0" err="1"/>
              <a:t>alat</a:t>
            </a:r>
            <a:r>
              <a:rPr lang="en-ID" dirty="0"/>
              <a:t>.</a:t>
            </a:r>
          </a:p>
          <a:p>
            <a:r>
              <a:rPr lang="en-ID" b="1" dirty="0"/>
              <a:t>4. R 4s (R4s)</a:t>
            </a:r>
            <a:br>
              <a:rPr lang="en-ID" dirty="0"/>
            </a:br>
            <a:r>
              <a:rPr lang="en-ID" dirty="0" err="1"/>
              <a:t>Artinya</a:t>
            </a:r>
            <a:r>
              <a:rPr lang="en-ID" dirty="0"/>
              <a:t> </a:t>
            </a:r>
            <a:r>
              <a:rPr lang="en-ID" b="1" dirty="0" err="1"/>
              <a:t>perbedaan</a:t>
            </a:r>
            <a:r>
              <a:rPr lang="en-ID" b="1" dirty="0"/>
              <a:t> </a:t>
            </a:r>
            <a:r>
              <a:rPr lang="en-ID" b="1" dirty="0" err="1"/>
              <a:t>antara</a:t>
            </a:r>
            <a:r>
              <a:rPr lang="en-ID" b="1" dirty="0"/>
              <a:t> dua </a:t>
            </a:r>
            <a:r>
              <a:rPr lang="en-ID" b="1" dirty="0" err="1"/>
              <a:t>hasil</a:t>
            </a:r>
            <a:r>
              <a:rPr lang="en-ID" b="1" dirty="0"/>
              <a:t> </a:t>
            </a:r>
            <a:r>
              <a:rPr lang="en-ID" b="1" dirty="0" err="1"/>
              <a:t>kontrol</a:t>
            </a:r>
            <a:r>
              <a:rPr lang="en-ID" b="1" dirty="0"/>
              <a:t> </a:t>
            </a:r>
            <a:r>
              <a:rPr lang="en-ID" b="1" dirty="0" err="1"/>
              <a:t>dalam</a:t>
            </a:r>
            <a:r>
              <a:rPr lang="en-ID" b="1" dirty="0"/>
              <a:t> </a:t>
            </a:r>
            <a:r>
              <a:rPr lang="en-ID" b="1" dirty="0" err="1"/>
              <a:t>satu</a:t>
            </a:r>
            <a:r>
              <a:rPr lang="en-ID" b="1" dirty="0"/>
              <a:t> run </a:t>
            </a:r>
            <a:r>
              <a:rPr lang="en-ID" b="1" dirty="0" err="1"/>
              <a:t>lebih</a:t>
            </a:r>
            <a:r>
              <a:rPr lang="en-ID" b="1" dirty="0"/>
              <a:t> </a:t>
            </a:r>
            <a:r>
              <a:rPr lang="en-ID" b="1" dirty="0" err="1"/>
              <a:t>dari</a:t>
            </a:r>
            <a:r>
              <a:rPr lang="en-ID" b="1" dirty="0"/>
              <a:t> 4 SD</a:t>
            </a:r>
            <a:r>
              <a:rPr lang="en-ID" dirty="0"/>
              <a:t>.</a:t>
            </a:r>
            <a:br>
              <a:rPr lang="en-ID" dirty="0"/>
            </a:br>
            <a:r>
              <a:rPr lang="en-ID" dirty="0" err="1"/>
              <a:t>Biasanya</a:t>
            </a:r>
            <a:r>
              <a:rPr lang="en-ID" dirty="0"/>
              <a:t> </a:t>
            </a:r>
            <a:r>
              <a:rPr lang="en-ID" dirty="0" err="1"/>
              <a:t>menunjukkan</a:t>
            </a:r>
            <a:r>
              <a:rPr lang="en-ID" dirty="0"/>
              <a:t> </a:t>
            </a:r>
            <a:r>
              <a:rPr lang="en-ID" b="1" dirty="0" err="1"/>
              <a:t>kesalahan</a:t>
            </a:r>
            <a:r>
              <a:rPr lang="en-ID" b="1" dirty="0"/>
              <a:t> </a:t>
            </a:r>
            <a:r>
              <a:rPr lang="en-ID" b="1" dirty="0" err="1"/>
              <a:t>acak</a:t>
            </a:r>
            <a:r>
              <a:rPr lang="en-ID" dirty="0"/>
              <a:t>, </a:t>
            </a:r>
            <a:r>
              <a:rPr lang="en-ID" dirty="0" err="1"/>
              <a:t>misalnya</a:t>
            </a:r>
            <a:r>
              <a:rPr lang="en-ID" dirty="0"/>
              <a:t> </a:t>
            </a:r>
            <a:r>
              <a:rPr lang="en-ID" dirty="0" err="1"/>
              <a:t>karena</a:t>
            </a:r>
            <a:r>
              <a:rPr lang="en-ID" dirty="0"/>
              <a:t> pipet </a:t>
            </a:r>
            <a:r>
              <a:rPr lang="en-ID" dirty="0" err="1"/>
              <a:t>tidak</a:t>
            </a:r>
            <a:r>
              <a:rPr lang="en-ID" dirty="0"/>
              <a:t> </a:t>
            </a:r>
            <a:r>
              <a:rPr lang="en-ID" dirty="0" err="1"/>
              <a:t>tepat</a:t>
            </a:r>
            <a:r>
              <a:rPr lang="en-ID" dirty="0"/>
              <a:t> </a:t>
            </a:r>
            <a:r>
              <a:rPr lang="en-ID" dirty="0" err="1"/>
              <a:t>atau</a:t>
            </a:r>
            <a:r>
              <a:rPr lang="en-ID" dirty="0"/>
              <a:t> </a:t>
            </a:r>
            <a:r>
              <a:rPr lang="en-ID" dirty="0" err="1"/>
              <a:t>gangguan</a:t>
            </a:r>
            <a:r>
              <a:rPr lang="en-ID" dirty="0"/>
              <a:t> </a:t>
            </a:r>
            <a:r>
              <a:rPr lang="en-ID" dirty="0" err="1"/>
              <a:t>alat</a:t>
            </a:r>
            <a:r>
              <a:rPr lang="en-ID" dirty="0"/>
              <a:t>.</a:t>
            </a:r>
          </a:p>
          <a:p>
            <a:r>
              <a:rPr lang="en-ID" b="1" dirty="0"/>
              <a:t>5. 4 1s (41s)</a:t>
            </a:r>
            <a:br>
              <a:rPr lang="en-ID" dirty="0"/>
            </a:br>
            <a:r>
              <a:rPr lang="en-ID" dirty="0" err="1"/>
              <a:t>Artinya</a:t>
            </a:r>
            <a:r>
              <a:rPr lang="en-ID" dirty="0"/>
              <a:t> </a:t>
            </a:r>
            <a:r>
              <a:rPr lang="en-ID" b="1" dirty="0" err="1"/>
              <a:t>empat</a:t>
            </a:r>
            <a:r>
              <a:rPr lang="en-ID" b="1" dirty="0"/>
              <a:t> </a:t>
            </a:r>
            <a:r>
              <a:rPr lang="en-ID" b="1" dirty="0" err="1"/>
              <a:t>hasil</a:t>
            </a:r>
            <a:r>
              <a:rPr lang="en-ID" b="1" dirty="0"/>
              <a:t> </a:t>
            </a:r>
            <a:r>
              <a:rPr lang="en-ID" b="1" dirty="0" err="1"/>
              <a:t>kontrol</a:t>
            </a:r>
            <a:r>
              <a:rPr lang="en-ID" b="1" dirty="0"/>
              <a:t> </a:t>
            </a:r>
            <a:r>
              <a:rPr lang="en-ID" b="1" dirty="0" err="1"/>
              <a:t>berturut-turut</a:t>
            </a:r>
            <a:r>
              <a:rPr lang="en-ID" b="1" dirty="0"/>
              <a:t> </a:t>
            </a:r>
            <a:r>
              <a:rPr lang="en-ID" b="1" dirty="0" err="1"/>
              <a:t>melewati</a:t>
            </a:r>
            <a:r>
              <a:rPr lang="en-ID" b="1" dirty="0"/>
              <a:t> ±1 SD pada </a:t>
            </a:r>
            <a:r>
              <a:rPr lang="en-ID" b="1" dirty="0" err="1"/>
              <a:t>sisi</a:t>
            </a:r>
            <a:r>
              <a:rPr lang="en-ID" b="1" dirty="0"/>
              <a:t> yang </a:t>
            </a:r>
            <a:r>
              <a:rPr lang="en-ID" b="1" dirty="0" err="1"/>
              <a:t>sama</a:t>
            </a:r>
            <a:r>
              <a:rPr lang="en-ID" b="1" dirty="0"/>
              <a:t> </a:t>
            </a:r>
            <a:r>
              <a:rPr lang="en-ID" b="1" dirty="0" err="1"/>
              <a:t>dari</a:t>
            </a:r>
            <a:r>
              <a:rPr lang="en-ID" b="1" dirty="0"/>
              <a:t> mean</a:t>
            </a:r>
            <a:r>
              <a:rPr lang="en-ID" dirty="0"/>
              <a:t>.</a:t>
            </a:r>
            <a:br>
              <a:rPr lang="en-ID" dirty="0"/>
            </a:br>
            <a:r>
              <a:rPr lang="en-ID" dirty="0"/>
              <a:t>Ini </a:t>
            </a:r>
            <a:r>
              <a:rPr lang="en-ID" dirty="0" err="1"/>
              <a:t>menandakan</a:t>
            </a:r>
            <a:r>
              <a:rPr lang="en-ID" dirty="0"/>
              <a:t> </a:t>
            </a:r>
            <a:r>
              <a:rPr lang="en-ID" b="1" dirty="0" err="1"/>
              <a:t>alat</a:t>
            </a:r>
            <a:r>
              <a:rPr lang="en-ID" b="1" dirty="0"/>
              <a:t> </a:t>
            </a:r>
            <a:r>
              <a:rPr lang="en-ID" b="1" dirty="0" err="1"/>
              <a:t>mulai</a:t>
            </a:r>
            <a:r>
              <a:rPr lang="en-ID" b="1" dirty="0"/>
              <a:t> </a:t>
            </a:r>
            <a:r>
              <a:rPr lang="en-ID" b="1" dirty="0" err="1"/>
              <a:t>bergeser</a:t>
            </a:r>
            <a:r>
              <a:rPr lang="en-ID" b="1" dirty="0"/>
              <a:t> (drift)</a:t>
            </a:r>
            <a:r>
              <a:rPr lang="en-ID" dirty="0"/>
              <a:t> dan </a:t>
            </a:r>
            <a:r>
              <a:rPr lang="en-ID" dirty="0" err="1"/>
              <a:t>ada</a:t>
            </a:r>
            <a:r>
              <a:rPr lang="en-ID" dirty="0"/>
              <a:t> </a:t>
            </a:r>
            <a:r>
              <a:rPr lang="en-ID" dirty="0" err="1"/>
              <a:t>kesalahan</a:t>
            </a:r>
            <a:r>
              <a:rPr lang="en-ID" dirty="0"/>
              <a:t> </a:t>
            </a:r>
            <a:r>
              <a:rPr lang="en-ID" dirty="0" err="1"/>
              <a:t>sistematis</a:t>
            </a:r>
            <a:r>
              <a:rPr lang="en-ID" dirty="0"/>
              <a:t>.</a:t>
            </a:r>
          </a:p>
          <a:p>
            <a:r>
              <a:rPr lang="en-ID" b="1" dirty="0"/>
              <a:t>6. 10x (10x)</a:t>
            </a:r>
            <a:br>
              <a:rPr lang="en-ID" dirty="0"/>
            </a:br>
            <a:r>
              <a:rPr lang="en-ID" dirty="0" err="1"/>
              <a:t>Artinya</a:t>
            </a:r>
            <a:r>
              <a:rPr lang="en-ID" dirty="0"/>
              <a:t> </a:t>
            </a:r>
            <a:r>
              <a:rPr lang="en-ID" b="1" dirty="0" err="1"/>
              <a:t>sepuluh</a:t>
            </a:r>
            <a:r>
              <a:rPr lang="en-ID" b="1" dirty="0"/>
              <a:t> </a:t>
            </a:r>
            <a:r>
              <a:rPr lang="en-ID" b="1" dirty="0" err="1"/>
              <a:t>hasil</a:t>
            </a:r>
            <a:r>
              <a:rPr lang="en-ID" b="1" dirty="0"/>
              <a:t> </a:t>
            </a:r>
            <a:r>
              <a:rPr lang="en-ID" b="1" dirty="0" err="1"/>
              <a:t>kontrol</a:t>
            </a:r>
            <a:r>
              <a:rPr lang="en-ID" b="1" dirty="0"/>
              <a:t> </a:t>
            </a:r>
            <a:r>
              <a:rPr lang="en-ID" b="1" dirty="0" err="1"/>
              <a:t>berturut-turut</a:t>
            </a:r>
            <a:r>
              <a:rPr lang="en-ID" b="1" dirty="0"/>
              <a:t> </a:t>
            </a:r>
            <a:r>
              <a:rPr lang="en-ID" b="1" dirty="0" err="1"/>
              <a:t>berada</a:t>
            </a:r>
            <a:r>
              <a:rPr lang="en-ID" b="1" dirty="0"/>
              <a:t> di </a:t>
            </a:r>
            <a:r>
              <a:rPr lang="en-ID" b="1" dirty="0" err="1"/>
              <a:t>satu</a:t>
            </a:r>
            <a:r>
              <a:rPr lang="en-ID" b="1" dirty="0"/>
              <a:t> </a:t>
            </a:r>
            <a:r>
              <a:rPr lang="en-ID" b="1" dirty="0" err="1"/>
              <a:t>sisi</a:t>
            </a:r>
            <a:r>
              <a:rPr lang="en-ID" b="1" dirty="0"/>
              <a:t> mean</a:t>
            </a:r>
            <a:r>
              <a:rPr lang="en-ID" dirty="0"/>
              <a:t> (</a:t>
            </a:r>
            <a:r>
              <a:rPr lang="en-ID" dirty="0" err="1"/>
              <a:t>semua</a:t>
            </a:r>
            <a:r>
              <a:rPr lang="en-ID" dirty="0"/>
              <a:t> di </a:t>
            </a:r>
            <a:r>
              <a:rPr lang="en-ID" dirty="0" err="1"/>
              <a:t>atas</a:t>
            </a:r>
            <a:r>
              <a:rPr lang="en-ID" dirty="0"/>
              <a:t> </a:t>
            </a:r>
            <a:r>
              <a:rPr lang="en-ID" dirty="0" err="1"/>
              <a:t>atau</a:t>
            </a:r>
            <a:r>
              <a:rPr lang="en-ID" dirty="0"/>
              <a:t> </a:t>
            </a:r>
            <a:r>
              <a:rPr lang="en-ID" dirty="0" err="1"/>
              <a:t>semua</a:t>
            </a:r>
            <a:r>
              <a:rPr lang="en-ID" dirty="0"/>
              <a:t> di </a:t>
            </a:r>
            <a:r>
              <a:rPr lang="en-ID" dirty="0" err="1"/>
              <a:t>bawah</a:t>
            </a:r>
            <a:r>
              <a:rPr lang="en-ID" dirty="0"/>
              <a:t>).</a:t>
            </a:r>
            <a:br>
              <a:rPr lang="en-ID" dirty="0"/>
            </a:br>
            <a:r>
              <a:rPr lang="en-ID" dirty="0"/>
              <a:t>Ini juga </a:t>
            </a:r>
            <a:r>
              <a:rPr lang="en-ID" dirty="0" err="1"/>
              <a:t>menunjukkan</a:t>
            </a:r>
            <a:r>
              <a:rPr lang="en-ID" dirty="0"/>
              <a:t> </a:t>
            </a:r>
            <a:r>
              <a:rPr lang="en-ID" b="1" dirty="0" err="1"/>
              <a:t>kesalahan</a:t>
            </a:r>
            <a:r>
              <a:rPr lang="en-ID" b="1" dirty="0"/>
              <a:t> </a:t>
            </a:r>
            <a:r>
              <a:rPr lang="en-ID" b="1" dirty="0" err="1"/>
              <a:t>sistematis</a:t>
            </a:r>
            <a:r>
              <a:rPr lang="en-ID" dirty="0"/>
              <a:t>, </a:t>
            </a:r>
            <a:r>
              <a:rPr lang="en-ID" dirty="0" err="1"/>
              <a:t>walaupun</a:t>
            </a:r>
            <a:r>
              <a:rPr lang="en-ID" dirty="0"/>
              <a:t> </a:t>
            </a:r>
            <a:r>
              <a:rPr lang="en-ID" dirty="0" err="1"/>
              <a:t>masih</a:t>
            </a:r>
            <a:r>
              <a:rPr lang="en-ID" dirty="0"/>
              <a:t> </a:t>
            </a:r>
            <a:r>
              <a:rPr lang="en-ID" dirty="0" err="1"/>
              <a:t>dalam</a:t>
            </a:r>
            <a:r>
              <a:rPr lang="en-ID" dirty="0"/>
              <a:t> batas SD.</a:t>
            </a:r>
          </a:p>
          <a:p>
            <a:r>
              <a:rPr lang="en-ID" b="1" dirty="0"/>
              <a:t>Kesimpulan </a:t>
            </a:r>
            <a:r>
              <a:rPr lang="en-ID" b="1" dirty="0" err="1"/>
              <a:t>sederhana</a:t>
            </a:r>
            <a:endParaRPr lang="en-ID" dirty="0"/>
          </a:p>
          <a:p>
            <a:r>
              <a:rPr lang="en-ID" dirty="0" err="1"/>
              <a:t>Aturan</a:t>
            </a:r>
            <a:r>
              <a:rPr lang="en-ID" dirty="0"/>
              <a:t> Westgard </a:t>
            </a:r>
            <a:r>
              <a:rPr lang="en-ID" dirty="0" err="1"/>
              <a:t>membantu</a:t>
            </a:r>
            <a:r>
              <a:rPr lang="en-ID" dirty="0"/>
              <a:t> </a:t>
            </a:r>
            <a:r>
              <a:rPr lang="en-ID" dirty="0" err="1"/>
              <a:t>kita</a:t>
            </a:r>
            <a:r>
              <a:rPr lang="en-ID" dirty="0"/>
              <a:t> </a:t>
            </a:r>
            <a:r>
              <a:rPr lang="en-ID" b="1" dirty="0" err="1"/>
              <a:t>mendeteksi</a:t>
            </a:r>
            <a:r>
              <a:rPr lang="en-ID" b="1" dirty="0"/>
              <a:t> </a:t>
            </a:r>
            <a:r>
              <a:rPr lang="en-ID" b="1" dirty="0" err="1"/>
              <a:t>masalah</a:t>
            </a:r>
            <a:r>
              <a:rPr lang="en-ID" b="1" dirty="0"/>
              <a:t> pada </a:t>
            </a:r>
            <a:r>
              <a:rPr lang="en-ID" b="1" dirty="0" err="1"/>
              <a:t>alat</a:t>
            </a:r>
            <a:r>
              <a:rPr lang="en-ID" b="1" dirty="0"/>
              <a:t> </a:t>
            </a:r>
            <a:r>
              <a:rPr lang="en-ID" b="1" dirty="0" err="1"/>
              <a:t>atau</a:t>
            </a:r>
            <a:r>
              <a:rPr lang="en-ID" b="1" dirty="0"/>
              <a:t> proses </a:t>
            </a:r>
            <a:r>
              <a:rPr lang="en-ID" b="1" dirty="0" err="1"/>
              <a:t>pemeriksaan</a:t>
            </a:r>
            <a:r>
              <a:rPr lang="en-ID" b="1" dirty="0"/>
              <a:t> </a:t>
            </a:r>
            <a:r>
              <a:rPr lang="en-ID" b="1" dirty="0" err="1"/>
              <a:t>lebih</a:t>
            </a:r>
            <a:r>
              <a:rPr lang="en-ID" b="1" dirty="0"/>
              <a:t> </a:t>
            </a:r>
            <a:r>
              <a:rPr lang="en-ID" b="1" dirty="0" err="1"/>
              <a:t>cepat</a:t>
            </a:r>
            <a:r>
              <a:rPr lang="en-ID" dirty="0"/>
              <a:t>:</a:t>
            </a:r>
          </a:p>
          <a:p>
            <a:r>
              <a:rPr lang="en-ID" dirty="0"/>
              <a:t>• </a:t>
            </a:r>
            <a:r>
              <a:rPr lang="en-ID" b="1" dirty="0"/>
              <a:t>12s</a:t>
            </a:r>
            <a:r>
              <a:rPr lang="en-ID" dirty="0"/>
              <a:t> → </a:t>
            </a:r>
            <a:r>
              <a:rPr lang="en-ID" dirty="0" err="1"/>
              <a:t>peringatan</a:t>
            </a:r>
            <a:br>
              <a:rPr lang="en-ID" dirty="0"/>
            </a:br>
            <a:r>
              <a:rPr lang="en-ID" dirty="0"/>
              <a:t>• </a:t>
            </a:r>
            <a:r>
              <a:rPr lang="en-ID" b="1" dirty="0"/>
              <a:t>13s</a:t>
            </a:r>
            <a:r>
              <a:rPr lang="en-ID" dirty="0"/>
              <a:t> → </a:t>
            </a:r>
            <a:r>
              <a:rPr lang="en-ID" dirty="0" err="1"/>
              <a:t>kesalahan</a:t>
            </a:r>
            <a:r>
              <a:rPr lang="en-ID" dirty="0"/>
              <a:t> </a:t>
            </a:r>
            <a:r>
              <a:rPr lang="en-ID" dirty="0" err="1"/>
              <a:t>besar</a:t>
            </a:r>
            <a:r>
              <a:rPr lang="en-ID" dirty="0"/>
              <a:t>, run </a:t>
            </a:r>
            <a:r>
              <a:rPr lang="en-ID" dirty="0" err="1"/>
              <a:t>ditolak</a:t>
            </a:r>
            <a:br>
              <a:rPr lang="en-ID" dirty="0"/>
            </a:br>
            <a:r>
              <a:rPr lang="en-ID" dirty="0"/>
              <a:t>• </a:t>
            </a:r>
            <a:r>
              <a:rPr lang="en-ID" b="1" dirty="0"/>
              <a:t>22s</a:t>
            </a:r>
            <a:r>
              <a:rPr lang="en-ID" dirty="0"/>
              <a:t> → </a:t>
            </a:r>
            <a:r>
              <a:rPr lang="en-ID" dirty="0" err="1"/>
              <a:t>kesalahan</a:t>
            </a:r>
            <a:r>
              <a:rPr lang="en-ID" dirty="0"/>
              <a:t> </a:t>
            </a:r>
            <a:r>
              <a:rPr lang="en-ID" dirty="0" err="1"/>
              <a:t>sistematis</a:t>
            </a:r>
            <a:br>
              <a:rPr lang="en-ID" dirty="0"/>
            </a:br>
            <a:r>
              <a:rPr lang="en-ID" dirty="0"/>
              <a:t>• </a:t>
            </a:r>
            <a:r>
              <a:rPr lang="en-ID" b="1" dirty="0"/>
              <a:t>R4s</a:t>
            </a:r>
            <a:r>
              <a:rPr lang="en-ID" dirty="0"/>
              <a:t> → </a:t>
            </a:r>
            <a:r>
              <a:rPr lang="en-ID" dirty="0" err="1"/>
              <a:t>kesalahan</a:t>
            </a:r>
            <a:r>
              <a:rPr lang="en-ID" dirty="0"/>
              <a:t> </a:t>
            </a:r>
            <a:r>
              <a:rPr lang="en-ID" dirty="0" err="1"/>
              <a:t>acak</a:t>
            </a:r>
            <a:br>
              <a:rPr lang="en-ID" dirty="0"/>
            </a:br>
            <a:r>
              <a:rPr lang="en-ID" dirty="0"/>
              <a:t>• </a:t>
            </a:r>
            <a:r>
              <a:rPr lang="en-ID" b="1" dirty="0"/>
              <a:t>41s</a:t>
            </a:r>
            <a:r>
              <a:rPr lang="en-ID" dirty="0"/>
              <a:t> → </a:t>
            </a:r>
            <a:r>
              <a:rPr lang="en-ID" dirty="0" err="1"/>
              <a:t>alat</a:t>
            </a:r>
            <a:r>
              <a:rPr lang="en-ID" dirty="0"/>
              <a:t> </a:t>
            </a:r>
            <a:r>
              <a:rPr lang="en-ID" dirty="0" err="1"/>
              <a:t>mulai</a:t>
            </a:r>
            <a:r>
              <a:rPr lang="en-ID" dirty="0"/>
              <a:t> </a:t>
            </a:r>
            <a:r>
              <a:rPr lang="en-ID" dirty="0" err="1"/>
              <a:t>bergeser</a:t>
            </a:r>
            <a:br>
              <a:rPr lang="en-ID" dirty="0"/>
            </a:br>
            <a:r>
              <a:rPr lang="en-ID" dirty="0"/>
              <a:t>• </a:t>
            </a:r>
            <a:r>
              <a:rPr lang="en-ID" b="1" dirty="0"/>
              <a:t>10x</a:t>
            </a:r>
            <a:r>
              <a:rPr lang="en-ID" dirty="0"/>
              <a:t> → </a:t>
            </a:r>
            <a:r>
              <a:rPr lang="en-ID" dirty="0" err="1"/>
              <a:t>kesalahan</a:t>
            </a:r>
            <a:r>
              <a:rPr lang="en-ID" dirty="0"/>
              <a:t> </a:t>
            </a:r>
            <a:r>
              <a:rPr lang="en-ID" dirty="0" err="1"/>
              <a:t>sistematis</a:t>
            </a:r>
            <a:endParaRPr lang="en-ID" dirty="0"/>
          </a:p>
          <a:p>
            <a:r>
              <a:rPr lang="en-ID" dirty="0"/>
              <a:t>Jika </a:t>
            </a:r>
            <a:r>
              <a:rPr lang="en-ID" dirty="0" err="1"/>
              <a:t>aturan</a:t>
            </a:r>
            <a:r>
              <a:rPr lang="en-ID" dirty="0"/>
              <a:t> </a:t>
            </a:r>
            <a:r>
              <a:rPr lang="en-ID" dirty="0" err="1"/>
              <a:t>ini</a:t>
            </a:r>
            <a:r>
              <a:rPr lang="en-ID" dirty="0"/>
              <a:t> </a:t>
            </a:r>
            <a:r>
              <a:rPr lang="en-ID" b="1" dirty="0" err="1"/>
              <a:t>terlanggar</a:t>
            </a:r>
            <a:r>
              <a:rPr lang="en-ID" dirty="0"/>
              <a:t>, </a:t>
            </a:r>
            <a:r>
              <a:rPr lang="en-ID" dirty="0" err="1"/>
              <a:t>maka</a:t>
            </a:r>
            <a:r>
              <a:rPr lang="en-ID" dirty="0"/>
              <a:t> </a:t>
            </a:r>
            <a:r>
              <a:rPr lang="en-ID" b="1" dirty="0" err="1"/>
              <a:t>hasil</a:t>
            </a:r>
            <a:r>
              <a:rPr lang="en-ID" b="1" dirty="0"/>
              <a:t> </a:t>
            </a:r>
            <a:r>
              <a:rPr lang="en-ID" b="1" dirty="0" err="1"/>
              <a:t>pasien</a:t>
            </a:r>
            <a:r>
              <a:rPr lang="en-ID" b="1" dirty="0"/>
              <a:t> </a:t>
            </a:r>
            <a:r>
              <a:rPr lang="en-ID" b="1" dirty="0" err="1"/>
              <a:t>tidak</a:t>
            </a:r>
            <a:r>
              <a:rPr lang="en-ID" b="1" dirty="0"/>
              <a:t> </a:t>
            </a:r>
            <a:r>
              <a:rPr lang="en-ID" b="1" dirty="0" err="1"/>
              <a:t>boleh</a:t>
            </a:r>
            <a:r>
              <a:rPr lang="en-ID" b="1" dirty="0"/>
              <a:t> </a:t>
            </a:r>
            <a:r>
              <a:rPr lang="en-ID" b="1" dirty="0" err="1"/>
              <a:t>langsung</a:t>
            </a:r>
            <a:r>
              <a:rPr lang="en-ID" b="1" dirty="0"/>
              <a:t> </a:t>
            </a:r>
            <a:r>
              <a:rPr lang="en-ID" b="1" dirty="0" err="1"/>
              <a:t>dilaporkan</a:t>
            </a:r>
            <a:r>
              <a:rPr lang="en-ID" b="1" dirty="0"/>
              <a:t> dan </a:t>
            </a:r>
            <a:r>
              <a:rPr lang="en-ID" b="1" dirty="0" err="1"/>
              <a:t>harus</a:t>
            </a:r>
            <a:r>
              <a:rPr lang="en-ID" b="1" dirty="0"/>
              <a:t> </a:t>
            </a:r>
            <a:r>
              <a:rPr lang="en-ID" b="1" dirty="0" err="1"/>
              <a:t>dicari</a:t>
            </a:r>
            <a:r>
              <a:rPr lang="en-ID" b="1" dirty="0"/>
              <a:t> </a:t>
            </a:r>
            <a:r>
              <a:rPr lang="en-ID" b="1" dirty="0" err="1"/>
              <a:t>penyebabnya</a:t>
            </a:r>
            <a:r>
              <a:rPr lang="en-ID" b="1" dirty="0"/>
              <a:t> </a:t>
            </a:r>
            <a:r>
              <a:rPr lang="en-ID" b="1" dirty="0" err="1"/>
              <a:t>terlebih</a:t>
            </a:r>
            <a:r>
              <a:rPr lang="en-ID" b="1" dirty="0"/>
              <a:t> </a:t>
            </a:r>
            <a:r>
              <a:rPr lang="en-ID" b="1" dirty="0" err="1"/>
              <a:t>dahulu</a:t>
            </a:r>
            <a:r>
              <a:rPr lang="en-ID" dirty="0"/>
              <a: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dirty="0" err="1"/>
              <a:t>Pencatatan</a:t>
            </a:r>
            <a:r>
              <a:rPr lang="en-ID" dirty="0"/>
              <a:t> PMI </a:t>
            </a:r>
            <a:r>
              <a:rPr lang="en-ID" dirty="0" err="1"/>
              <a:t>harian</a:t>
            </a:r>
            <a:r>
              <a:rPr lang="en-ID" dirty="0"/>
              <a:t> </a:t>
            </a:r>
            <a:r>
              <a:rPr lang="en-ID" dirty="0" err="1"/>
              <a:t>bertujuan</a:t>
            </a:r>
            <a:r>
              <a:rPr lang="en-ID" dirty="0"/>
              <a:t> </a:t>
            </a:r>
            <a:r>
              <a:rPr lang="en-ID" dirty="0" err="1"/>
              <a:t>untuk</a:t>
            </a:r>
            <a:r>
              <a:rPr lang="en-ID" dirty="0"/>
              <a:t> </a:t>
            </a:r>
            <a:r>
              <a:rPr lang="en-ID" b="1" dirty="0" err="1"/>
              <a:t>mendokumentasikan</a:t>
            </a:r>
            <a:r>
              <a:rPr lang="en-ID" b="1" dirty="0"/>
              <a:t> </a:t>
            </a:r>
            <a:r>
              <a:rPr lang="en-ID" b="1" dirty="0" err="1"/>
              <a:t>hasil</a:t>
            </a:r>
            <a:r>
              <a:rPr lang="en-ID" b="1" dirty="0"/>
              <a:t> </a:t>
            </a:r>
            <a:r>
              <a:rPr lang="en-ID" b="1" dirty="0" err="1"/>
              <a:t>kontrol</a:t>
            </a:r>
            <a:r>
              <a:rPr lang="en-ID" b="1" dirty="0"/>
              <a:t> </a:t>
            </a:r>
            <a:r>
              <a:rPr lang="en-ID" b="1" dirty="0" err="1"/>
              <a:t>secara</a:t>
            </a:r>
            <a:r>
              <a:rPr lang="en-ID" b="1" dirty="0"/>
              <a:t> </a:t>
            </a:r>
            <a:r>
              <a:rPr lang="en-ID" b="1" dirty="0" err="1"/>
              <a:t>lengkap</a:t>
            </a:r>
            <a:r>
              <a:rPr lang="en-ID" b="1" dirty="0"/>
              <a:t> agar </a:t>
            </a:r>
            <a:r>
              <a:rPr lang="en-ID" b="1" dirty="0" err="1"/>
              <a:t>kualitas</a:t>
            </a:r>
            <a:r>
              <a:rPr lang="en-ID" b="1" dirty="0"/>
              <a:t> </a:t>
            </a:r>
            <a:r>
              <a:rPr lang="en-ID" b="1" dirty="0" err="1"/>
              <a:t>pemeriksaan</a:t>
            </a:r>
            <a:r>
              <a:rPr lang="en-ID" b="1" dirty="0"/>
              <a:t> </a:t>
            </a:r>
            <a:r>
              <a:rPr lang="en-ID" b="1" dirty="0" err="1"/>
              <a:t>laboratorium</a:t>
            </a:r>
            <a:r>
              <a:rPr lang="en-ID" b="1" dirty="0"/>
              <a:t> </a:t>
            </a:r>
            <a:r>
              <a:rPr lang="en-ID" b="1" dirty="0" err="1"/>
              <a:t>dapat</a:t>
            </a:r>
            <a:r>
              <a:rPr lang="en-ID" b="1" dirty="0"/>
              <a:t> </a:t>
            </a:r>
            <a:r>
              <a:rPr lang="en-ID" b="1" dirty="0" err="1"/>
              <a:t>dipantau</a:t>
            </a:r>
            <a:r>
              <a:rPr lang="en-ID" b="1" dirty="0"/>
              <a:t>, </a:t>
            </a:r>
            <a:r>
              <a:rPr lang="en-ID" b="1" dirty="0" err="1"/>
              <a:t>ditelusuri</a:t>
            </a:r>
            <a:r>
              <a:rPr lang="en-ID" b="1" dirty="0"/>
              <a:t>, dan </a:t>
            </a:r>
            <a:r>
              <a:rPr lang="en-ID" b="1" dirty="0" err="1"/>
              <a:t>diperbaiki</a:t>
            </a:r>
            <a:r>
              <a:rPr lang="en-ID" b="1" dirty="0"/>
              <a:t> </a:t>
            </a:r>
            <a:r>
              <a:rPr lang="en-ID" b="1" dirty="0" err="1"/>
              <a:t>jika</a:t>
            </a:r>
            <a:r>
              <a:rPr lang="en-ID" b="1" dirty="0"/>
              <a:t> </a:t>
            </a:r>
            <a:r>
              <a:rPr lang="en-ID" b="1" dirty="0" err="1"/>
              <a:t>terjadi</a:t>
            </a:r>
            <a:r>
              <a:rPr lang="en-ID" b="1" dirty="0"/>
              <a:t> </a:t>
            </a:r>
            <a:r>
              <a:rPr lang="en-ID" b="1" dirty="0" err="1"/>
              <a:t>kesalahan</a:t>
            </a:r>
            <a:r>
              <a:rPr lang="en-ID" dirty="0"/>
              <a:t>.</a:t>
            </a:r>
            <a:br>
              <a:rPr lang="en-ID" dirty="0"/>
            </a:br>
            <a:endParaRPr lang="en-ID" dirty="0"/>
          </a:p>
          <a:p>
            <a:r>
              <a:rPr lang="en-ID" b="1" dirty="0" err="1"/>
              <a:t>Tanggal</a:t>
            </a:r>
            <a:r>
              <a:rPr lang="en-ID" b="1" dirty="0"/>
              <a:t> dan jam </a:t>
            </a:r>
            <a:r>
              <a:rPr lang="en-ID" b="1" dirty="0" err="1"/>
              <a:t>pemeriksaan</a:t>
            </a:r>
            <a:br>
              <a:rPr lang="en-ID" dirty="0"/>
            </a:br>
            <a:r>
              <a:rPr lang="en-ID" dirty="0" err="1"/>
              <a:t>Menunjukkan</a:t>
            </a:r>
            <a:r>
              <a:rPr lang="en-ID" dirty="0"/>
              <a:t> </a:t>
            </a:r>
            <a:r>
              <a:rPr lang="en-ID" b="1" dirty="0" err="1"/>
              <a:t>kapan</a:t>
            </a:r>
            <a:r>
              <a:rPr lang="en-ID" b="1" dirty="0"/>
              <a:t> </a:t>
            </a:r>
            <a:r>
              <a:rPr lang="en-ID" b="1" dirty="0" err="1"/>
              <a:t>pemeriksaan</a:t>
            </a:r>
            <a:r>
              <a:rPr lang="en-ID" b="1" dirty="0"/>
              <a:t> </a:t>
            </a:r>
            <a:r>
              <a:rPr lang="en-ID" b="1" dirty="0" err="1"/>
              <a:t>kontrol</a:t>
            </a:r>
            <a:r>
              <a:rPr lang="en-ID" b="1" dirty="0"/>
              <a:t> </a:t>
            </a:r>
            <a:r>
              <a:rPr lang="en-ID" b="1" dirty="0" err="1"/>
              <a:t>dilakukan</a:t>
            </a:r>
            <a:r>
              <a:rPr lang="en-ID" dirty="0"/>
              <a:t>, </a:t>
            </a:r>
            <a:r>
              <a:rPr lang="en-ID" dirty="0" err="1"/>
              <a:t>sehingga</a:t>
            </a:r>
            <a:r>
              <a:rPr lang="en-ID" dirty="0"/>
              <a:t> </a:t>
            </a:r>
            <a:r>
              <a:rPr lang="en-ID" dirty="0" err="1"/>
              <a:t>mudah</a:t>
            </a:r>
            <a:r>
              <a:rPr lang="en-ID" dirty="0"/>
              <a:t> </a:t>
            </a:r>
            <a:r>
              <a:rPr lang="en-ID" dirty="0" err="1"/>
              <a:t>dilacak</a:t>
            </a:r>
            <a:r>
              <a:rPr lang="en-ID" dirty="0"/>
              <a:t> </a:t>
            </a:r>
            <a:r>
              <a:rPr lang="en-ID" dirty="0" err="1"/>
              <a:t>jika</a:t>
            </a:r>
            <a:r>
              <a:rPr lang="en-ID" dirty="0"/>
              <a:t> </a:t>
            </a:r>
            <a:r>
              <a:rPr lang="en-ID" dirty="0" err="1"/>
              <a:t>terjadi</a:t>
            </a:r>
            <a:r>
              <a:rPr lang="en-ID" dirty="0"/>
              <a:t> </a:t>
            </a:r>
            <a:r>
              <a:rPr lang="en-ID" dirty="0" err="1"/>
              <a:t>masalah</a:t>
            </a:r>
            <a:r>
              <a:rPr lang="en-ID" dirty="0"/>
              <a:t> pada </a:t>
            </a:r>
            <a:r>
              <a:rPr lang="en-ID" dirty="0" err="1"/>
              <a:t>hari</a:t>
            </a:r>
            <a:r>
              <a:rPr lang="en-ID" dirty="0"/>
              <a:t> </a:t>
            </a:r>
            <a:r>
              <a:rPr lang="en-ID" dirty="0" err="1"/>
              <a:t>tertentu</a:t>
            </a:r>
            <a:r>
              <a:rPr lang="en-ID" dirty="0"/>
              <a:t>.</a:t>
            </a:r>
          </a:p>
          <a:p>
            <a:r>
              <a:rPr lang="en-ID" b="1" dirty="0" err="1"/>
              <a:t>Identitas</a:t>
            </a:r>
            <a:r>
              <a:rPr lang="en-ID" b="1" dirty="0"/>
              <a:t> </a:t>
            </a:r>
            <a:r>
              <a:rPr lang="en-ID" b="1" dirty="0" err="1"/>
              <a:t>analis</a:t>
            </a:r>
            <a:br>
              <a:rPr lang="en-ID" dirty="0"/>
            </a:br>
            <a:r>
              <a:rPr lang="en-ID" dirty="0" err="1"/>
              <a:t>Berisi</a:t>
            </a:r>
            <a:r>
              <a:rPr lang="en-ID" dirty="0"/>
              <a:t> </a:t>
            </a:r>
            <a:r>
              <a:rPr lang="en-ID" b="1" dirty="0"/>
              <a:t>nama dan </a:t>
            </a:r>
            <a:r>
              <a:rPr lang="en-ID" b="1" dirty="0" err="1"/>
              <a:t>paraf</a:t>
            </a:r>
            <a:r>
              <a:rPr lang="en-ID" b="1" dirty="0"/>
              <a:t> </a:t>
            </a:r>
            <a:r>
              <a:rPr lang="en-ID" b="1" dirty="0" err="1"/>
              <a:t>petugas</a:t>
            </a:r>
            <a:r>
              <a:rPr lang="en-ID" b="1" dirty="0"/>
              <a:t> yang </a:t>
            </a:r>
            <a:r>
              <a:rPr lang="en-ID" b="1" dirty="0" err="1"/>
              <a:t>melakukan</a:t>
            </a:r>
            <a:r>
              <a:rPr lang="en-ID" b="1" dirty="0"/>
              <a:t> </a:t>
            </a:r>
            <a:r>
              <a:rPr lang="en-ID" b="1" dirty="0" err="1"/>
              <a:t>pemeriksaan</a:t>
            </a:r>
            <a:r>
              <a:rPr lang="en-ID" dirty="0"/>
              <a:t>, </a:t>
            </a:r>
            <a:r>
              <a:rPr lang="en-ID" dirty="0" err="1"/>
              <a:t>sehingga</a:t>
            </a:r>
            <a:r>
              <a:rPr lang="en-ID" dirty="0"/>
              <a:t> </a:t>
            </a:r>
            <a:r>
              <a:rPr lang="en-ID" dirty="0" err="1"/>
              <a:t>jelas</a:t>
            </a:r>
            <a:r>
              <a:rPr lang="en-ID" dirty="0"/>
              <a:t> </a:t>
            </a:r>
            <a:r>
              <a:rPr lang="en-ID" dirty="0" err="1"/>
              <a:t>siapa</a:t>
            </a:r>
            <a:r>
              <a:rPr lang="en-ID" dirty="0"/>
              <a:t> yang </a:t>
            </a:r>
            <a:r>
              <a:rPr lang="en-ID" dirty="0" err="1"/>
              <a:t>bertanggung</a:t>
            </a:r>
            <a:r>
              <a:rPr lang="en-ID" dirty="0"/>
              <a:t> </a:t>
            </a:r>
            <a:r>
              <a:rPr lang="en-ID" dirty="0" err="1"/>
              <a:t>jawab</a:t>
            </a:r>
            <a:r>
              <a:rPr lang="en-ID" dirty="0"/>
              <a:t> </a:t>
            </a:r>
            <a:r>
              <a:rPr lang="en-ID" dirty="0" err="1"/>
              <a:t>terhadap</a:t>
            </a:r>
            <a:r>
              <a:rPr lang="en-ID" dirty="0"/>
              <a:t> </a:t>
            </a:r>
            <a:r>
              <a:rPr lang="en-ID" dirty="0" err="1"/>
              <a:t>pemeriksaan</a:t>
            </a:r>
            <a:r>
              <a:rPr lang="en-ID" dirty="0"/>
              <a:t> </a:t>
            </a:r>
            <a:r>
              <a:rPr lang="en-ID" dirty="0" err="1"/>
              <a:t>tersebut</a:t>
            </a:r>
            <a:r>
              <a:rPr lang="en-ID" dirty="0"/>
              <a:t>.</a:t>
            </a:r>
          </a:p>
          <a:p>
            <a:r>
              <a:rPr lang="en-ID" b="1" dirty="0"/>
              <a:t>Nama </a:t>
            </a:r>
            <a:r>
              <a:rPr lang="en-ID" b="1" dirty="0" err="1"/>
              <a:t>alat</a:t>
            </a:r>
            <a:r>
              <a:rPr lang="en-ID" b="1" dirty="0"/>
              <a:t> dan </a:t>
            </a:r>
            <a:r>
              <a:rPr lang="en-ID" b="1" dirty="0" err="1"/>
              <a:t>nomor</a:t>
            </a:r>
            <a:r>
              <a:rPr lang="en-ID" b="1" dirty="0"/>
              <a:t> </a:t>
            </a:r>
            <a:r>
              <a:rPr lang="en-ID" b="1" dirty="0" err="1"/>
              <a:t>seri</a:t>
            </a:r>
            <a:br>
              <a:rPr lang="en-ID" dirty="0"/>
            </a:br>
            <a:r>
              <a:rPr lang="en-ID" dirty="0" err="1"/>
              <a:t>Menunjukkan</a:t>
            </a:r>
            <a:r>
              <a:rPr lang="en-ID" dirty="0"/>
              <a:t> </a:t>
            </a:r>
            <a:r>
              <a:rPr lang="en-ID" b="1" dirty="0" err="1"/>
              <a:t>alat</a:t>
            </a:r>
            <a:r>
              <a:rPr lang="en-ID" b="1" dirty="0"/>
              <a:t> </a:t>
            </a:r>
            <a:r>
              <a:rPr lang="en-ID" b="1" dirty="0" err="1"/>
              <a:t>apa</a:t>
            </a:r>
            <a:r>
              <a:rPr lang="en-ID" b="1" dirty="0"/>
              <a:t> yang </a:t>
            </a:r>
            <a:r>
              <a:rPr lang="en-ID" b="1" dirty="0" err="1"/>
              <a:t>digunakan</a:t>
            </a:r>
            <a:r>
              <a:rPr lang="en-ID" dirty="0"/>
              <a:t> </a:t>
            </a:r>
            <a:r>
              <a:rPr lang="en-ID" dirty="0" err="1"/>
              <a:t>serta</a:t>
            </a:r>
            <a:r>
              <a:rPr lang="en-ID" dirty="0"/>
              <a:t> </a:t>
            </a:r>
            <a:r>
              <a:rPr lang="en-ID" dirty="0" err="1"/>
              <a:t>nomor</a:t>
            </a:r>
            <a:r>
              <a:rPr lang="en-ID" dirty="0"/>
              <a:t> </a:t>
            </a:r>
            <a:r>
              <a:rPr lang="en-ID" dirty="0" err="1"/>
              <a:t>serinya</a:t>
            </a:r>
            <a:r>
              <a:rPr lang="en-ID" dirty="0"/>
              <a:t>, </a:t>
            </a:r>
            <a:r>
              <a:rPr lang="en-ID" dirty="0" err="1"/>
              <a:t>karena</a:t>
            </a:r>
            <a:r>
              <a:rPr lang="en-ID" dirty="0"/>
              <a:t> </a:t>
            </a:r>
            <a:r>
              <a:rPr lang="en-ID" dirty="0" err="1"/>
              <a:t>setiap</a:t>
            </a:r>
            <a:r>
              <a:rPr lang="en-ID" dirty="0"/>
              <a:t> </a:t>
            </a:r>
            <a:r>
              <a:rPr lang="en-ID" dirty="0" err="1"/>
              <a:t>alat</a:t>
            </a:r>
            <a:r>
              <a:rPr lang="en-ID" dirty="0"/>
              <a:t> </a:t>
            </a:r>
            <a:r>
              <a:rPr lang="en-ID" dirty="0" err="1"/>
              <a:t>bisa</a:t>
            </a:r>
            <a:r>
              <a:rPr lang="en-ID" dirty="0"/>
              <a:t> </a:t>
            </a:r>
            <a:r>
              <a:rPr lang="en-ID" dirty="0" err="1"/>
              <a:t>memiliki</a:t>
            </a:r>
            <a:r>
              <a:rPr lang="en-ID" dirty="0"/>
              <a:t> </a:t>
            </a:r>
            <a:r>
              <a:rPr lang="en-ID" dirty="0" err="1"/>
              <a:t>performa</a:t>
            </a:r>
            <a:r>
              <a:rPr lang="en-ID" dirty="0"/>
              <a:t> yang </a:t>
            </a:r>
            <a:r>
              <a:rPr lang="en-ID" dirty="0" err="1"/>
              <a:t>berbeda</a:t>
            </a:r>
            <a:r>
              <a:rPr lang="en-ID" dirty="0"/>
              <a:t>.</a:t>
            </a:r>
          </a:p>
          <a:p>
            <a:r>
              <a:rPr lang="en-ID" b="1" dirty="0"/>
              <a:t>Nama dan lot number </a:t>
            </a:r>
            <a:r>
              <a:rPr lang="en-ID" b="1" dirty="0" err="1"/>
              <a:t>bahan</a:t>
            </a:r>
            <a:r>
              <a:rPr lang="en-ID" b="1" dirty="0"/>
              <a:t> </a:t>
            </a:r>
            <a:r>
              <a:rPr lang="en-ID" b="1" dirty="0" err="1"/>
              <a:t>kontrol</a:t>
            </a:r>
            <a:br>
              <a:rPr lang="en-ID" dirty="0"/>
            </a:br>
            <a:r>
              <a:rPr lang="en-ID" dirty="0" err="1"/>
              <a:t>Mencatat</a:t>
            </a:r>
            <a:r>
              <a:rPr lang="en-ID" dirty="0"/>
              <a:t> </a:t>
            </a:r>
            <a:r>
              <a:rPr lang="en-ID" b="1" dirty="0" err="1"/>
              <a:t>jenis</a:t>
            </a:r>
            <a:r>
              <a:rPr lang="en-ID" b="1" dirty="0"/>
              <a:t> </a:t>
            </a:r>
            <a:r>
              <a:rPr lang="en-ID" b="1" dirty="0" err="1"/>
              <a:t>bahan</a:t>
            </a:r>
            <a:r>
              <a:rPr lang="en-ID" b="1" dirty="0"/>
              <a:t> </a:t>
            </a:r>
            <a:r>
              <a:rPr lang="en-ID" b="1" dirty="0" err="1"/>
              <a:t>kontrol</a:t>
            </a:r>
            <a:r>
              <a:rPr lang="en-ID" b="1" dirty="0"/>
              <a:t> yang </a:t>
            </a:r>
            <a:r>
              <a:rPr lang="en-ID" b="1" dirty="0" err="1"/>
              <a:t>digunakan</a:t>
            </a:r>
            <a:r>
              <a:rPr lang="en-ID" b="1" dirty="0"/>
              <a:t> </a:t>
            </a:r>
            <a:r>
              <a:rPr lang="en-ID" b="1" dirty="0" err="1"/>
              <a:t>serta</a:t>
            </a:r>
            <a:r>
              <a:rPr lang="en-ID" b="1" dirty="0"/>
              <a:t> </a:t>
            </a:r>
            <a:r>
              <a:rPr lang="en-ID" b="1" dirty="0" err="1"/>
              <a:t>nomor</a:t>
            </a:r>
            <a:r>
              <a:rPr lang="en-ID" b="1" dirty="0"/>
              <a:t> batch (lot)</a:t>
            </a:r>
            <a:r>
              <a:rPr lang="en-ID" dirty="0"/>
              <a:t> </a:t>
            </a:r>
            <a:r>
              <a:rPr lang="en-ID" dirty="0" err="1"/>
              <a:t>untuk</a:t>
            </a:r>
            <a:r>
              <a:rPr lang="en-ID" dirty="0"/>
              <a:t> </a:t>
            </a:r>
            <a:r>
              <a:rPr lang="en-ID" dirty="0" err="1"/>
              <a:t>memastikan</a:t>
            </a:r>
            <a:r>
              <a:rPr lang="en-ID" dirty="0"/>
              <a:t> </a:t>
            </a:r>
            <a:r>
              <a:rPr lang="en-ID" dirty="0" err="1"/>
              <a:t>kontrol</a:t>
            </a:r>
            <a:r>
              <a:rPr lang="en-ID" dirty="0"/>
              <a:t> yang </a:t>
            </a:r>
            <a:r>
              <a:rPr lang="en-ID" dirty="0" err="1"/>
              <a:t>dipakai</a:t>
            </a:r>
            <a:r>
              <a:rPr lang="en-ID" dirty="0"/>
              <a:t> </a:t>
            </a:r>
            <a:r>
              <a:rPr lang="en-ID" dirty="0" err="1"/>
              <a:t>masih</a:t>
            </a:r>
            <a:r>
              <a:rPr lang="en-ID" dirty="0"/>
              <a:t> </a:t>
            </a:r>
            <a:r>
              <a:rPr lang="en-ID" dirty="0" err="1"/>
              <a:t>sesuai</a:t>
            </a:r>
            <a:r>
              <a:rPr lang="en-ID" dirty="0"/>
              <a:t> dan </a:t>
            </a:r>
            <a:r>
              <a:rPr lang="en-ID" dirty="0" err="1"/>
              <a:t>tidak</a:t>
            </a:r>
            <a:r>
              <a:rPr lang="en-ID" dirty="0"/>
              <a:t> </a:t>
            </a:r>
            <a:r>
              <a:rPr lang="en-ID" dirty="0" err="1"/>
              <a:t>kedaluwarsa</a:t>
            </a:r>
            <a:r>
              <a:rPr lang="en-ID" dirty="0"/>
              <a:t>.</a:t>
            </a:r>
          </a:p>
          <a:p>
            <a:r>
              <a:rPr lang="en-ID" b="1" dirty="0"/>
              <a:t>Nilai </a:t>
            </a:r>
            <a:r>
              <a:rPr lang="en-ID" b="1" dirty="0" err="1"/>
              <a:t>hasil</a:t>
            </a:r>
            <a:r>
              <a:rPr lang="en-ID" b="1" dirty="0"/>
              <a:t> yang </a:t>
            </a:r>
            <a:r>
              <a:rPr lang="en-ID" b="1" dirty="0" err="1"/>
              <a:t>diperoleh</a:t>
            </a:r>
            <a:br>
              <a:rPr lang="en-ID" dirty="0"/>
            </a:br>
            <a:r>
              <a:rPr lang="en-ID" dirty="0"/>
              <a:t>Nilai yang </a:t>
            </a:r>
            <a:r>
              <a:rPr lang="en-ID" dirty="0" err="1"/>
              <a:t>keluar</a:t>
            </a:r>
            <a:r>
              <a:rPr lang="en-ID" dirty="0"/>
              <a:t> </a:t>
            </a:r>
            <a:r>
              <a:rPr lang="en-ID" dirty="0" err="1"/>
              <a:t>dari</a:t>
            </a:r>
            <a:r>
              <a:rPr lang="en-ID" dirty="0"/>
              <a:t> </a:t>
            </a:r>
            <a:r>
              <a:rPr lang="en-ID" dirty="0" err="1"/>
              <a:t>alat</a:t>
            </a:r>
            <a:r>
              <a:rPr lang="en-ID" dirty="0"/>
              <a:t> </a:t>
            </a:r>
            <a:r>
              <a:rPr lang="en-ID" b="1" dirty="0" err="1"/>
              <a:t>dicatat</a:t>
            </a:r>
            <a:r>
              <a:rPr lang="en-ID" b="1" dirty="0"/>
              <a:t> </a:t>
            </a:r>
            <a:r>
              <a:rPr lang="en-ID" b="1" dirty="0" err="1"/>
              <a:t>apa</a:t>
            </a:r>
            <a:r>
              <a:rPr lang="en-ID" b="1" dirty="0"/>
              <a:t> </a:t>
            </a:r>
            <a:r>
              <a:rPr lang="en-ID" b="1" dirty="0" err="1"/>
              <a:t>adanya</a:t>
            </a:r>
            <a:r>
              <a:rPr lang="en-ID" dirty="0"/>
              <a:t> </a:t>
            </a:r>
            <a:r>
              <a:rPr lang="en-ID" dirty="0" err="1"/>
              <a:t>untuk</a:t>
            </a:r>
            <a:r>
              <a:rPr lang="en-ID" dirty="0"/>
              <a:t> </a:t>
            </a:r>
            <a:r>
              <a:rPr lang="en-ID" dirty="0" err="1"/>
              <a:t>dibandingkan</a:t>
            </a:r>
            <a:r>
              <a:rPr lang="en-ID" dirty="0"/>
              <a:t> </a:t>
            </a:r>
            <a:r>
              <a:rPr lang="en-ID" dirty="0" err="1"/>
              <a:t>dengan</a:t>
            </a:r>
            <a:r>
              <a:rPr lang="en-ID" dirty="0"/>
              <a:t> </a:t>
            </a:r>
            <a:r>
              <a:rPr lang="en-ID" dirty="0" err="1"/>
              <a:t>nilai</a:t>
            </a:r>
            <a:r>
              <a:rPr lang="en-ID" dirty="0"/>
              <a:t> yang </a:t>
            </a:r>
            <a:r>
              <a:rPr lang="en-ID" dirty="0" err="1"/>
              <a:t>seharusnya</a:t>
            </a:r>
            <a:r>
              <a:rPr lang="en-ID" dirty="0"/>
              <a:t>.</a:t>
            </a:r>
          </a:p>
          <a:p>
            <a:r>
              <a:rPr lang="en-ID" b="1" dirty="0"/>
              <a:t>Nilai mean dan batas </a:t>
            </a:r>
            <a:r>
              <a:rPr lang="en-ID" b="1" dirty="0" err="1"/>
              <a:t>kontrol</a:t>
            </a:r>
            <a:br>
              <a:rPr lang="en-ID" dirty="0"/>
            </a:br>
            <a:r>
              <a:rPr lang="en-ID" dirty="0" err="1"/>
              <a:t>Dicantumkan</a:t>
            </a:r>
            <a:r>
              <a:rPr lang="en-ID" dirty="0"/>
              <a:t> </a:t>
            </a:r>
            <a:r>
              <a:rPr lang="en-ID" b="1" dirty="0" err="1"/>
              <a:t>nilai</a:t>
            </a:r>
            <a:r>
              <a:rPr lang="en-ID" b="1" dirty="0"/>
              <a:t> rata-rata (mean)</a:t>
            </a:r>
            <a:r>
              <a:rPr lang="en-ID" dirty="0"/>
              <a:t> </a:t>
            </a:r>
            <a:r>
              <a:rPr lang="en-ID" dirty="0" err="1"/>
              <a:t>serta</a:t>
            </a:r>
            <a:r>
              <a:rPr lang="en-ID" dirty="0"/>
              <a:t> batas </a:t>
            </a:r>
            <a:r>
              <a:rPr lang="en-ID" dirty="0" err="1"/>
              <a:t>kontrol</a:t>
            </a:r>
            <a:r>
              <a:rPr lang="en-ID" dirty="0"/>
              <a:t> </a:t>
            </a:r>
            <a:r>
              <a:rPr lang="en-ID" b="1" dirty="0"/>
              <a:t>±2SD dan ±3SD</a:t>
            </a:r>
            <a:r>
              <a:rPr lang="en-ID" dirty="0"/>
              <a:t> </a:t>
            </a:r>
            <a:r>
              <a:rPr lang="en-ID" dirty="0" err="1"/>
              <a:t>sebagai</a:t>
            </a:r>
            <a:r>
              <a:rPr lang="en-ID" dirty="0"/>
              <a:t> </a:t>
            </a:r>
            <a:r>
              <a:rPr lang="en-ID" dirty="0" err="1"/>
              <a:t>acuan</a:t>
            </a:r>
            <a:r>
              <a:rPr lang="en-ID" dirty="0"/>
              <a:t> </a:t>
            </a:r>
            <a:r>
              <a:rPr lang="en-ID" dirty="0" err="1"/>
              <a:t>apakah</a:t>
            </a:r>
            <a:r>
              <a:rPr lang="en-ID" dirty="0"/>
              <a:t> </a:t>
            </a:r>
            <a:r>
              <a:rPr lang="en-ID" dirty="0" err="1"/>
              <a:t>hasil</a:t>
            </a:r>
            <a:r>
              <a:rPr lang="en-ID" dirty="0"/>
              <a:t> </a:t>
            </a:r>
            <a:r>
              <a:rPr lang="en-ID" dirty="0" err="1"/>
              <a:t>masih</a:t>
            </a:r>
            <a:r>
              <a:rPr lang="en-ID" dirty="0"/>
              <a:t> normal </a:t>
            </a:r>
            <a:r>
              <a:rPr lang="en-ID" dirty="0" err="1"/>
              <a:t>atau</a:t>
            </a:r>
            <a:r>
              <a:rPr lang="en-ID" dirty="0"/>
              <a:t> </a:t>
            </a:r>
            <a:r>
              <a:rPr lang="en-ID" dirty="0" err="1"/>
              <a:t>tidak</a:t>
            </a:r>
            <a:r>
              <a:rPr lang="en-ID" dirty="0"/>
              <a:t>.</a:t>
            </a:r>
          </a:p>
          <a:p>
            <a:r>
              <a:rPr lang="en-ID" b="1" dirty="0"/>
              <a:t>Status </a:t>
            </a:r>
            <a:r>
              <a:rPr lang="en-ID" b="1" dirty="0" err="1"/>
              <a:t>hasil</a:t>
            </a:r>
            <a:br>
              <a:rPr lang="en-ID" dirty="0"/>
            </a:br>
            <a:r>
              <a:rPr lang="en-ID" dirty="0"/>
              <a:t>Hasil </a:t>
            </a:r>
            <a:r>
              <a:rPr lang="en-ID" dirty="0" err="1"/>
              <a:t>kontrol</a:t>
            </a:r>
            <a:r>
              <a:rPr lang="en-ID" dirty="0"/>
              <a:t> </a:t>
            </a:r>
            <a:r>
              <a:rPr lang="en-ID" dirty="0" err="1"/>
              <a:t>kemudian</a:t>
            </a:r>
            <a:r>
              <a:rPr lang="en-ID" dirty="0"/>
              <a:t> </a:t>
            </a:r>
            <a:r>
              <a:rPr lang="en-ID" dirty="0" err="1"/>
              <a:t>ditentukan</a:t>
            </a:r>
            <a:r>
              <a:rPr lang="en-ID" dirty="0"/>
              <a:t> </a:t>
            </a:r>
            <a:r>
              <a:rPr lang="en-ID" dirty="0" err="1"/>
              <a:t>statusnya</a:t>
            </a:r>
            <a:r>
              <a:rPr lang="en-ID" dirty="0"/>
              <a:t>:</a:t>
            </a:r>
            <a:br>
              <a:rPr lang="en-ID" dirty="0"/>
            </a:br>
            <a:r>
              <a:rPr lang="en-ID" dirty="0"/>
              <a:t>• </a:t>
            </a:r>
            <a:r>
              <a:rPr lang="en-ID" b="1" dirty="0"/>
              <a:t>In-Control</a:t>
            </a:r>
            <a:r>
              <a:rPr lang="en-ID" dirty="0"/>
              <a:t> → </a:t>
            </a:r>
            <a:r>
              <a:rPr lang="en-ID" dirty="0" err="1"/>
              <a:t>hasil</a:t>
            </a:r>
            <a:r>
              <a:rPr lang="en-ID" dirty="0"/>
              <a:t> </a:t>
            </a:r>
            <a:r>
              <a:rPr lang="en-ID" dirty="0" err="1"/>
              <a:t>masih</a:t>
            </a:r>
            <a:r>
              <a:rPr lang="en-ID" dirty="0"/>
              <a:t> </a:t>
            </a:r>
            <a:r>
              <a:rPr lang="en-ID" dirty="0" err="1"/>
              <a:t>dalam</a:t>
            </a:r>
            <a:r>
              <a:rPr lang="en-ID" dirty="0"/>
              <a:t> batas yang </a:t>
            </a:r>
            <a:r>
              <a:rPr lang="en-ID" dirty="0" err="1"/>
              <a:t>diperbolehkan</a:t>
            </a:r>
            <a:br>
              <a:rPr lang="en-ID" dirty="0"/>
            </a:br>
            <a:r>
              <a:rPr lang="en-ID" dirty="0"/>
              <a:t>• </a:t>
            </a:r>
            <a:r>
              <a:rPr lang="en-ID" b="1" dirty="0"/>
              <a:t>Out-of-Control (OOC)</a:t>
            </a:r>
            <a:r>
              <a:rPr lang="en-ID" dirty="0"/>
              <a:t> → </a:t>
            </a:r>
            <a:r>
              <a:rPr lang="en-ID" dirty="0" err="1"/>
              <a:t>hasil</a:t>
            </a:r>
            <a:r>
              <a:rPr lang="en-ID" dirty="0"/>
              <a:t> di </a:t>
            </a:r>
            <a:r>
              <a:rPr lang="en-ID" dirty="0" err="1"/>
              <a:t>luar</a:t>
            </a:r>
            <a:r>
              <a:rPr lang="en-ID" dirty="0"/>
              <a:t> batas dan </a:t>
            </a:r>
            <a:r>
              <a:rPr lang="en-ID" dirty="0" err="1"/>
              <a:t>perlu</a:t>
            </a:r>
            <a:r>
              <a:rPr lang="en-ID" dirty="0"/>
              <a:t> </a:t>
            </a:r>
            <a:r>
              <a:rPr lang="en-ID" dirty="0" err="1"/>
              <a:t>dilakukan</a:t>
            </a:r>
            <a:r>
              <a:rPr lang="en-ID" dirty="0"/>
              <a:t> </a:t>
            </a:r>
            <a:r>
              <a:rPr lang="en-ID" dirty="0" err="1"/>
              <a:t>evaluasi</a:t>
            </a:r>
            <a:endParaRPr lang="en-ID"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ID" b="1" dirty="0"/>
              <a:t>Plot </a:t>
            </a:r>
            <a:r>
              <a:rPr lang="en-ID" b="1" dirty="0" err="1"/>
              <a:t>nilai</a:t>
            </a:r>
            <a:r>
              <a:rPr lang="en-ID" b="1" dirty="0"/>
              <a:t> </a:t>
            </a:r>
            <a:r>
              <a:rPr lang="en-ID" b="1" dirty="0" err="1"/>
              <a:t>kontrol</a:t>
            </a:r>
            <a:r>
              <a:rPr lang="en-ID" b="1" dirty="0"/>
              <a:t> </a:t>
            </a:r>
            <a:r>
              <a:rPr lang="en-ID" b="1" dirty="0" err="1"/>
              <a:t>setiap</a:t>
            </a:r>
            <a:r>
              <a:rPr lang="en-ID" b="1" dirty="0"/>
              <a:t> </a:t>
            </a:r>
            <a:r>
              <a:rPr lang="en-ID" b="1" dirty="0" err="1"/>
              <a:t>hari</a:t>
            </a:r>
            <a:br>
              <a:rPr lang="en-ID" dirty="0"/>
            </a:br>
            <a:r>
              <a:rPr lang="en-ID" dirty="0" err="1"/>
              <a:t>Setiap</a:t>
            </a:r>
            <a:r>
              <a:rPr lang="en-ID" dirty="0"/>
              <a:t> </a:t>
            </a:r>
            <a:r>
              <a:rPr lang="en-ID" dirty="0" err="1"/>
              <a:t>hasil</a:t>
            </a:r>
            <a:r>
              <a:rPr lang="en-ID" dirty="0"/>
              <a:t> </a:t>
            </a:r>
            <a:r>
              <a:rPr lang="en-ID" dirty="0" err="1"/>
              <a:t>bahan</a:t>
            </a:r>
            <a:r>
              <a:rPr lang="en-ID" dirty="0"/>
              <a:t> </a:t>
            </a:r>
            <a:r>
              <a:rPr lang="en-ID" dirty="0" err="1"/>
              <a:t>kontrol</a:t>
            </a:r>
            <a:r>
              <a:rPr lang="en-ID" dirty="0"/>
              <a:t> yang </a:t>
            </a:r>
            <a:r>
              <a:rPr lang="en-ID" dirty="0" err="1"/>
              <a:t>diperoleh</a:t>
            </a:r>
            <a:r>
              <a:rPr lang="en-ID" dirty="0"/>
              <a:t> </a:t>
            </a:r>
            <a:r>
              <a:rPr lang="en-ID" dirty="0" err="1"/>
              <a:t>dari</a:t>
            </a:r>
            <a:r>
              <a:rPr lang="en-ID" dirty="0"/>
              <a:t> </a:t>
            </a:r>
            <a:r>
              <a:rPr lang="en-ID" dirty="0" err="1"/>
              <a:t>alat</a:t>
            </a:r>
            <a:r>
              <a:rPr lang="en-ID" dirty="0"/>
              <a:t> </a:t>
            </a:r>
            <a:r>
              <a:rPr lang="en-ID" b="1" dirty="0" err="1"/>
              <a:t>ditandai</a:t>
            </a:r>
            <a:r>
              <a:rPr lang="en-ID" b="1" dirty="0"/>
              <a:t> </a:t>
            </a:r>
            <a:r>
              <a:rPr lang="en-ID" b="1" dirty="0" err="1"/>
              <a:t>sebagai</a:t>
            </a:r>
            <a:r>
              <a:rPr lang="en-ID" b="1" dirty="0"/>
              <a:t> </a:t>
            </a:r>
            <a:r>
              <a:rPr lang="en-ID" b="1" dirty="0" err="1"/>
              <a:t>titik</a:t>
            </a:r>
            <a:r>
              <a:rPr lang="en-ID" b="1" dirty="0"/>
              <a:t> pada </a:t>
            </a:r>
            <a:r>
              <a:rPr lang="en-ID" b="1" dirty="0" err="1"/>
              <a:t>grafik</a:t>
            </a:r>
            <a:r>
              <a:rPr lang="en-ID" dirty="0"/>
              <a:t>. </a:t>
            </a:r>
            <a:r>
              <a:rPr lang="en-ID" dirty="0" err="1"/>
              <a:t>Pencatatan</a:t>
            </a:r>
            <a:r>
              <a:rPr lang="en-ID" dirty="0"/>
              <a:t> </a:t>
            </a:r>
            <a:r>
              <a:rPr lang="en-ID" dirty="0" err="1"/>
              <a:t>bisa</a:t>
            </a:r>
            <a:r>
              <a:rPr lang="en-ID" dirty="0"/>
              <a:t> </a:t>
            </a:r>
            <a:r>
              <a:rPr lang="en-ID" dirty="0" err="1"/>
              <a:t>dilakukan</a:t>
            </a:r>
            <a:r>
              <a:rPr lang="en-ID" dirty="0"/>
              <a:t> </a:t>
            </a:r>
            <a:r>
              <a:rPr lang="en-ID" b="1" dirty="0" err="1"/>
              <a:t>secara</a:t>
            </a:r>
            <a:r>
              <a:rPr lang="en-ID" b="1" dirty="0"/>
              <a:t> manual di </a:t>
            </a:r>
            <a:r>
              <a:rPr lang="en-ID" b="1" dirty="0" err="1"/>
              <a:t>kertas</a:t>
            </a:r>
            <a:r>
              <a:rPr lang="en-ID" b="1" dirty="0"/>
              <a:t> </a:t>
            </a:r>
            <a:r>
              <a:rPr lang="en-ID" b="1" dirty="0" err="1"/>
              <a:t>grafik</a:t>
            </a:r>
            <a:r>
              <a:rPr lang="en-ID" b="1" dirty="0"/>
              <a:t> </a:t>
            </a:r>
            <a:r>
              <a:rPr lang="en-ID" b="1" dirty="0" err="1"/>
              <a:t>atau</a:t>
            </a:r>
            <a:r>
              <a:rPr lang="en-ID" b="1" dirty="0"/>
              <a:t> </a:t>
            </a:r>
            <a:r>
              <a:rPr lang="en-ID" b="1" dirty="0" err="1"/>
              <a:t>secara</a:t>
            </a:r>
            <a:r>
              <a:rPr lang="en-ID" b="1" dirty="0"/>
              <a:t> digital di </a:t>
            </a:r>
            <a:r>
              <a:rPr lang="en-ID" b="1" dirty="0" err="1"/>
              <a:t>komputer</a:t>
            </a:r>
            <a:r>
              <a:rPr lang="en-ID" dirty="0"/>
              <a:t>.</a:t>
            </a:r>
          </a:p>
          <a:p>
            <a:r>
              <a:rPr lang="en-ID" b="1" dirty="0" err="1"/>
              <a:t>Tampilkan</a:t>
            </a:r>
            <a:r>
              <a:rPr lang="en-ID" b="1" dirty="0"/>
              <a:t> garis </a:t>
            </a:r>
            <a:r>
              <a:rPr lang="en-ID" b="1" dirty="0" err="1"/>
              <a:t>acuan</a:t>
            </a:r>
            <a:r>
              <a:rPr lang="en-ID" b="1" dirty="0"/>
              <a:t> pada </a:t>
            </a:r>
            <a:r>
              <a:rPr lang="en-ID" b="1" dirty="0" err="1"/>
              <a:t>grafik</a:t>
            </a:r>
            <a:br>
              <a:rPr lang="en-ID" dirty="0"/>
            </a:br>
            <a:r>
              <a:rPr lang="en-ID" dirty="0"/>
              <a:t>Pada </a:t>
            </a:r>
            <a:r>
              <a:rPr lang="en-ID" dirty="0" err="1"/>
              <a:t>grafik</a:t>
            </a:r>
            <a:r>
              <a:rPr lang="en-ID" dirty="0"/>
              <a:t> </a:t>
            </a:r>
            <a:r>
              <a:rPr lang="en-ID" dirty="0" err="1"/>
              <a:t>dibuat</a:t>
            </a:r>
            <a:r>
              <a:rPr lang="en-ID" dirty="0"/>
              <a:t> </a:t>
            </a:r>
            <a:r>
              <a:rPr lang="en-ID" dirty="0" err="1"/>
              <a:t>beberapa</a:t>
            </a:r>
            <a:r>
              <a:rPr lang="en-ID" dirty="0"/>
              <a:t> garis </a:t>
            </a:r>
            <a:r>
              <a:rPr lang="en-ID" dirty="0" err="1"/>
              <a:t>sebagai</a:t>
            </a:r>
            <a:r>
              <a:rPr lang="en-ID" dirty="0"/>
              <a:t> batas </a:t>
            </a:r>
            <a:r>
              <a:rPr lang="en-ID" dirty="0" err="1"/>
              <a:t>penilaian</a:t>
            </a:r>
            <a:r>
              <a:rPr lang="en-ID" dirty="0"/>
              <a:t>, </a:t>
            </a:r>
            <a:r>
              <a:rPr lang="en-ID" dirty="0" err="1"/>
              <a:t>yaitu</a:t>
            </a:r>
            <a:r>
              <a:rPr lang="en-ID" dirty="0"/>
              <a:t>:</a:t>
            </a:r>
            <a:br>
              <a:rPr lang="en-ID" dirty="0"/>
            </a:br>
            <a:r>
              <a:rPr lang="en-ID" dirty="0"/>
              <a:t>• </a:t>
            </a:r>
            <a:r>
              <a:rPr lang="en-ID" b="1" dirty="0"/>
              <a:t>Mean</a:t>
            </a:r>
            <a:r>
              <a:rPr lang="en-ID" dirty="0"/>
              <a:t> → </a:t>
            </a:r>
            <a:r>
              <a:rPr lang="en-ID" dirty="0" err="1"/>
              <a:t>nilai</a:t>
            </a:r>
            <a:r>
              <a:rPr lang="en-ID" dirty="0"/>
              <a:t> rata-rata </a:t>
            </a:r>
            <a:r>
              <a:rPr lang="en-ID" dirty="0" err="1"/>
              <a:t>kontrol</a:t>
            </a:r>
            <a:br>
              <a:rPr lang="en-ID" dirty="0"/>
            </a:br>
            <a:r>
              <a:rPr lang="en-ID" dirty="0"/>
              <a:t>• </a:t>
            </a:r>
            <a:r>
              <a:rPr lang="en-ID" b="1" dirty="0"/>
              <a:t>±1 SD</a:t>
            </a:r>
            <a:r>
              <a:rPr lang="en-ID" dirty="0"/>
              <a:t> → batas </a:t>
            </a:r>
            <a:r>
              <a:rPr lang="en-ID" dirty="0" err="1"/>
              <a:t>penyimpangan</a:t>
            </a:r>
            <a:r>
              <a:rPr lang="en-ID" dirty="0"/>
              <a:t> </a:t>
            </a:r>
            <a:r>
              <a:rPr lang="en-ID" dirty="0" err="1"/>
              <a:t>kecil</a:t>
            </a:r>
            <a:br>
              <a:rPr lang="en-ID" dirty="0"/>
            </a:br>
            <a:r>
              <a:rPr lang="en-ID" dirty="0"/>
              <a:t>• </a:t>
            </a:r>
            <a:r>
              <a:rPr lang="en-ID" b="1" dirty="0"/>
              <a:t>±2 SD</a:t>
            </a:r>
            <a:r>
              <a:rPr lang="en-ID" dirty="0"/>
              <a:t> → batas </a:t>
            </a:r>
            <a:r>
              <a:rPr lang="en-ID" dirty="0" err="1"/>
              <a:t>peringatan</a:t>
            </a:r>
            <a:br>
              <a:rPr lang="en-ID" dirty="0"/>
            </a:br>
            <a:r>
              <a:rPr lang="en-ID" dirty="0"/>
              <a:t>• </a:t>
            </a:r>
            <a:r>
              <a:rPr lang="en-ID" b="1" dirty="0"/>
              <a:t>±3 SD</a:t>
            </a:r>
            <a:r>
              <a:rPr lang="en-ID" dirty="0"/>
              <a:t> → batas </a:t>
            </a:r>
            <a:r>
              <a:rPr lang="en-ID" dirty="0" err="1"/>
              <a:t>kesalahan</a:t>
            </a:r>
            <a:r>
              <a:rPr lang="en-ID" dirty="0"/>
              <a:t> </a:t>
            </a:r>
            <a:r>
              <a:rPr lang="en-ID" dirty="0" err="1"/>
              <a:t>besar</a:t>
            </a:r>
            <a:endParaRPr lang="en-ID" dirty="0"/>
          </a:p>
          <a:p>
            <a:r>
              <a:rPr lang="en-ID" b="1" dirty="0"/>
              <a:t>Beri </a:t>
            </a:r>
            <a:r>
              <a:rPr lang="en-ID" b="1" dirty="0" err="1"/>
              <a:t>tanda</a:t>
            </a:r>
            <a:r>
              <a:rPr lang="en-ID" b="1" dirty="0"/>
              <a:t> status </a:t>
            </a:r>
            <a:r>
              <a:rPr lang="en-ID" b="1" dirty="0" err="1"/>
              <a:t>hasil</a:t>
            </a:r>
            <a:br>
              <a:rPr lang="en-ID" dirty="0"/>
            </a:br>
            <a:r>
              <a:rPr lang="en-ID" dirty="0" err="1"/>
              <a:t>Setiap</a:t>
            </a:r>
            <a:r>
              <a:rPr lang="en-ID" dirty="0"/>
              <a:t> </a:t>
            </a:r>
            <a:r>
              <a:rPr lang="en-ID" dirty="0" err="1"/>
              <a:t>titik</a:t>
            </a:r>
            <a:r>
              <a:rPr lang="en-ID" dirty="0"/>
              <a:t> </a:t>
            </a:r>
            <a:r>
              <a:rPr lang="en-ID" dirty="0" err="1"/>
              <a:t>hasil</a:t>
            </a:r>
            <a:r>
              <a:rPr lang="en-ID" dirty="0"/>
              <a:t> </a:t>
            </a:r>
            <a:r>
              <a:rPr lang="en-ID" dirty="0" err="1"/>
              <a:t>kontrol</a:t>
            </a:r>
            <a:r>
              <a:rPr lang="en-ID" dirty="0"/>
              <a:t> </a:t>
            </a:r>
            <a:r>
              <a:rPr lang="en-ID" dirty="0" err="1"/>
              <a:t>diberi</a:t>
            </a:r>
            <a:r>
              <a:rPr lang="en-ID" dirty="0"/>
              <a:t> </a:t>
            </a:r>
            <a:r>
              <a:rPr lang="en-ID" dirty="0" err="1"/>
              <a:t>tanda</a:t>
            </a:r>
            <a:r>
              <a:rPr lang="en-ID" dirty="0"/>
              <a:t>:</a:t>
            </a:r>
            <a:br>
              <a:rPr lang="en-ID" dirty="0"/>
            </a:br>
            <a:r>
              <a:rPr lang="en-ID" dirty="0"/>
              <a:t>✓ </a:t>
            </a:r>
            <a:r>
              <a:rPr lang="en-ID" b="1" dirty="0"/>
              <a:t>IC (In Control)</a:t>
            </a:r>
            <a:r>
              <a:rPr lang="en-ID" dirty="0"/>
              <a:t> → </a:t>
            </a:r>
            <a:r>
              <a:rPr lang="en-ID" dirty="0" err="1"/>
              <a:t>hasil</a:t>
            </a:r>
            <a:r>
              <a:rPr lang="en-ID" dirty="0"/>
              <a:t> </a:t>
            </a:r>
            <a:r>
              <a:rPr lang="en-ID" dirty="0" err="1"/>
              <a:t>masih</a:t>
            </a:r>
            <a:r>
              <a:rPr lang="en-ID" dirty="0"/>
              <a:t> </a:t>
            </a:r>
            <a:r>
              <a:rPr lang="en-ID" dirty="0" err="1"/>
              <a:t>dalam</a:t>
            </a:r>
            <a:r>
              <a:rPr lang="en-ID" dirty="0"/>
              <a:t> batas normal</a:t>
            </a:r>
            <a:br>
              <a:rPr lang="en-ID" dirty="0"/>
            </a:br>
            <a:r>
              <a:rPr lang="en-ID" dirty="0"/>
              <a:t>✗ </a:t>
            </a:r>
            <a:r>
              <a:rPr lang="en-ID" b="1" dirty="0"/>
              <a:t>OOC (Out of Control)</a:t>
            </a:r>
            <a:r>
              <a:rPr lang="en-ID" dirty="0"/>
              <a:t> → </a:t>
            </a:r>
            <a:r>
              <a:rPr lang="en-ID" dirty="0" err="1"/>
              <a:t>hasil</a:t>
            </a:r>
            <a:r>
              <a:rPr lang="en-ID" dirty="0"/>
              <a:t> </a:t>
            </a:r>
            <a:r>
              <a:rPr lang="en-ID" dirty="0" err="1"/>
              <a:t>berada</a:t>
            </a:r>
            <a:r>
              <a:rPr lang="en-ID" dirty="0"/>
              <a:t> di </a:t>
            </a:r>
            <a:r>
              <a:rPr lang="en-ID" dirty="0" err="1"/>
              <a:t>luar</a:t>
            </a:r>
            <a:r>
              <a:rPr lang="en-ID" dirty="0"/>
              <a:t> batas dan </a:t>
            </a:r>
            <a:r>
              <a:rPr lang="en-ID" dirty="0" err="1"/>
              <a:t>perlu</a:t>
            </a:r>
            <a:r>
              <a:rPr lang="en-ID" dirty="0"/>
              <a:t> </a:t>
            </a:r>
            <a:r>
              <a:rPr lang="en-ID" dirty="0" err="1"/>
              <a:t>evaluasi</a:t>
            </a:r>
            <a:r>
              <a:rPr lang="en-ID" dirty="0"/>
              <a:t>.</a:t>
            </a:r>
          </a:p>
          <a:p>
            <a:r>
              <a:rPr lang="en-ID" b="1" dirty="0" err="1"/>
              <a:t>Simpan</a:t>
            </a:r>
            <a:r>
              <a:rPr lang="en-ID" b="1" dirty="0"/>
              <a:t> </a:t>
            </a:r>
            <a:r>
              <a:rPr lang="en-ID" b="1" dirty="0" err="1"/>
              <a:t>grafik</a:t>
            </a:r>
            <a:r>
              <a:rPr lang="en-ID" b="1" dirty="0"/>
              <a:t> </a:t>
            </a:r>
            <a:r>
              <a:rPr lang="en-ID" b="1" dirty="0" err="1"/>
              <a:t>setiap</a:t>
            </a:r>
            <a:r>
              <a:rPr lang="en-ID" b="1" dirty="0"/>
              <a:t> </a:t>
            </a:r>
            <a:r>
              <a:rPr lang="en-ID" b="1" dirty="0" err="1"/>
              <a:t>bulan</a:t>
            </a:r>
            <a:r>
              <a:rPr lang="en-ID" b="1" dirty="0"/>
              <a:t> </a:t>
            </a:r>
            <a:r>
              <a:rPr lang="en-ID" b="1" dirty="0" err="1"/>
              <a:t>untuk</a:t>
            </a:r>
            <a:r>
              <a:rPr lang="en-ID" b="1" dirty="0"/>
              <a:t> </a:t>
            </a:r>
            <a:r>
              <a:rPr lang="en-ID" b="1" dirty="0" err="1"/>
              <a:t>tiap</a:t>
            </a:r>
            <a:r>
              <a:rPr lang="en-ID" b="1" dirty="0"/>
              <a:t> parameter</a:t>
            </a:r>
            <a:br>
              <a:rPr lang="en-ID" dirty="0"/>
            </a:br>
            <a:r>
              <a:rPr lang="en-ID" dirty="0" err="1"/>
              <a:t>Grafik</a:t>
            </a:r>
            <a:r>
              <a:rPr lang="en-ID" dirty="0"/>
              <a:t> </a:t>
            </a:r>
            <a:r>
              <a:rPr lang="en-ID" dirty="0" err="1"/>
              <a:t>disimpan</a:t>
            </a:r>
            <a:r>
              <a:rPr lang="en-ID" dirty="0"/>
              <a:t> </a:t>
            </a:r>
            <a:r>
              <a:rPr lang="en-ID" b="1" dirty="0"/>
              <a:t>per </a:t>
            </a:r>
            <a:r>
              <a:rPr lang="en-ID" b="1" dirty="0" err="1"/>
              <a:t>bulan</a:t>
            </a:r>
            <a:r>
              <a:rPr lang="en-ID" b="1" dirty="0"/>
              <a:t> dan per </a:t>
            </a:r>
            <a:r>
              <a:rPr lang="en-ID" b="1" dirty="0" err="1"/>
              <a:t>jenis</a:t>
            </a:r>
            <a:r>
              <a:rPr lang="en-ID" b="1" dirty="0"/>
              <a:t> </a:t>
            </a:r>
            <a:r>
              <a:rPr lang="en-ID" b="1" dirty="0" err="1"/>
              <a:t>pemeriksaan</a:t>
            </a:r>
            <a:r>
              <a:rPr lang="en-ID" dirty="0"/>
              <a:t> (</a:t>
            </a:r>
            <a:r>
              <a:rPr lang="en-ID" dirty="0" err="1"/>
              <a:t>misalnya</a:t>
            </a:r>
            <a:r>
              <a:rPr lang="en-ID" dirty="0"/>
              <a:t> Hb, </a:t>
            </a:r>
            <a:r>
              <a:rPr lang="en-ID" dirty="0" err="1"/>
              <a:t>glukosa</a:t>
            </a:r>
            <a:r>
              <a:rPr lang="en-ID" dirty="0"/>
              <a:t>, </a:t>
            </a:r>
            <a:r>
              <a:rPr lang="en-ID" dirty="0" err="1"/>
              <a:t>kolesterol</a:t>
            </a:r>
            <a:r>
              <a:rPr lang="en-ID" dirty="0"/>
              <a:t>). Hal </a:t>
            </a:r>
            <a:r>
              <a:rPr lang="en-ID" dirty="0" err="1"/>
              <a:t>ini</a:t>
            </a:r>
            <a:r>
              <a:rPr lang="en-ID" dirty="0"/>
              <a:t> </a:t>
            </a:r>
            <a:r>
              <a:rPr lang="en-ID" dirty="0" err="1"/>
              <a:t>memudahkan</a:t>
            </a:r>
            <a:r>
              <a:rPr lang="en-ID" dirty="0"/>
              <a:t> </a:t>
            </a:r>
            <a:r>
              <a:rPr lang="en-ID" dirty="0" err="1"/>
              <a:t>laboratorium</a:t>
            </a:r>
            <a:r>
              <a:rPr lang="en-ID" dirty="0"/>
              <a:t> </a:t>
            </a:r>
            <a:r>
              <a:rPr lang="en-ID" b="1" dirty="0" err="1"/>
              <a:t>melihat</a:t>
            </a:r>
            <a:r>
              <a:rPr lang="en-ID" b="1" dirty="0"/>
              <a:t> </a:t>
            </a:r>
            <a:r>
              <a:rPr lang="en-ID" b="1" dirty="0" err="1"/>
              <a:t>tren</a:t>
            </a:r>
            <a:r>
              <a:rPr lang="en-ID" b="1" dirty="0"/>
              <a:t> </a:t>
            </a:r>
            <a:r>
              <a:rPr lang="en-ID" b="1" dirty="0" err="1"/>
              <a:t>hasil</a:t>
            </a:r>
            <a:r>
              <a:rPr lang="en-ID" b="1" dirty="0"/>
              <a:t> dan </a:t>
            </a:r>
            <a:r>
              <a:rPr lang="en-ID" b="1" dirty="0" err="1"/>
              <a:t>menilai</a:t>
            </a:r>
            <a:r>
              <a:rPr lang="en-ID" b="1" dirty="0"/>
              <a:t> </a:t>
            </a:r>
            <a:r>
              <a:rPr lang="en-ID" b="1" dirty="0" err="1"/>
              <a:t>stabilitas</a:t>
            </a:r>
            <a:r>
              <a:rPr lang="en-ID" b="1" dirty="0"/>
              <a:t> </a:t>
            </a:r>
            <a:r>
              <a:rPr lang="en-ID" b="1" dirty="0" err="1"/>
              <a:t>alat</a:t>
            </a:r>
            <a:r>
              <a:rPr lang="en-ID" b="1" dirty="0"/>
              <a:t> </a:t>
            </a:r>
            <a:r>
              <a:rPr lang="en-ID" b="1" dirty="0" err="1"/>
              <a:t>dalam</a:t>
            </a:r>
            <a:r>
              <a:rPr lang="en-ID" b="1" dirty="0"/>
              <a:t> </a:t>
            </a:r>
            <a:r>
              <a:rPr lang="en-ID" b="1" dirty="0" err="1"/>
              <a:t>jangka</a:t>
            </a:r>
            <a:r>
              <a:rPr lang="en-ID" b="1" dirty="0"/>
              <a:t> </a:t>
            </a:r>
            <a:r>
              <a:rPr lang="en-ID" b="1" dirty="0" err="1"/>
              <a:t>waktu</a:t>
            </a:r>
            <a:r>
              <a:rPr lang="en-ID" b="1" dirty="0"/>
              <a:t> </a:t>
            </a:r>
            <a:r>
              <a:rPr lang="en-ID" b="1" dirty="0" err="1"/>
              <a:t>tertentu</a:t>
            </a:r>
            <a:r>
              <a:rPr lang="en-ID" dirty="0"/>
              <a:t>.</a:t>
            </a:r>
          </a:p>
          <a:p>
            <a:r>
              <a:rPr lang="en-ID" b="1" dirty="0"/>
              <a:t>Kesimpulan </a:t>
            </a:r>
            <a:r>
              <a:rPr lang="en-ID" b="1" dirty="0" err="1"/>
              <a:t>sederhana</a:t>
            </a:r>
            <a:br>
              <a:rPr lang="en-ID" dirty="0"/>
            </a:br>
            <a:r>
              <a:rPr lang="en-ID" dirty="0" err="1"/>
              <a:t>Grafik</a:t>
            </a:r>
            <a:r>
              <a:rPr lang="en-ID" dirty="0"/>
              <a:t> Levey-Jennings </a:t>
            </a:r>
            <a:r>
              <a:rPr lang="en-ID" dirty="0" err="1"/>
              <a:t>membantu</a:t>
            </a:r>
            <a:r>
              <a:rPr lang="en-ID" dirty="0"/>
              <a:t> </a:t>
            </a:r>
            <a:r>
              <a:rPr lang="en-ID" dirty="0" err="1"/>
              <a:t>petugas</a:t>
            </a:r>
            <a:r>
              <a:rPr lang="en-ID" dirty="0"/>
              <a:t> </a:t>
            </a:r>
            <a:r>
              <a:rPr lang="en-ID" dirty="0" err="1"/>
              <a:t>laboratorium</a:t>
            </a:r>
            <a:r>
              <a:rPr lang="en-ID" dirty="0"/>
              <a:t> </a:t>
            </a:r>
            <a:r>
              <a:rPr lang="en-ID" b="1" dirty="0" err="1"/>
              <a:t>melihat</a:t>
            </a:r>
            <a:r>
              <a:rPr lang="en-ID" b="1" dirty="0"/>
              <a:t> </a:t>
            </a:r>
            <a:r>
              <a:rPr lang="en-ID" b="1" dirty="0" err="1"/>
              <a:t>perubahan</a:t>
            </a:r>
            <a:r>
              <a:rPr lang="en-ID" b="1" dirty="0"/>
              <a:t> </a:t>
            </a:r>
            <a:r>
              <a:rPr lang="en-ID" b="1" dirty="0" err="1"/>
              <a:t>hasil</a:t>
            </a:r>
            <a:r>
              <a:rPr lang="en-ID" b="1" dirty="0"/>
              <a:t> </a:t>
            </a:r>
            <a:r>
              <a:rPr lang="en-ID" b="1" dirty="0" err="1"/>
              <a:t>kontrol</a:t>
            </a:r>
            <a:r>
              <a:rPr lang="en-ID" b="1" dirty="0"/>
              <a:t> </a:t>
            </a:r>
            <a:r>
              <a:rPr lang="en-ID" b="1" dirty="0" err="1"/>
              <a:t>dari</a:t>
            </a:r>
            <a:r>
              <a:rPr lang="en-ID" b="1" dirty="0"/>
              <a:t> </a:t>
            </a:r>
            <a:r>
              <a:rPr lang="en-ID" b="1" dirty="0" err="1"/>
              <a:t>hari</a:t>
            </a:r>
            <a:r>
              <a:rPr lang="en-ID" b="1" dirty="0"/>
              <a:t> </a:t>
            </a:r>
            <a:r>
              <a:rPr lang="en-ID" b="1" dirty="0" err="1"/>
              <a:t>ke</a:t>
            </a:r>
            <a:r>
              <a:rPr lang="en-ID" b="1" dirty="0"/>
              <a:t> </a:t>
            </a:r>
            <a:r>
              <a:rPr lang="en-ID" b="1" dirty="0" err="1"/>
              <a:t>hari</a:t>
            </a:r>
            <a:r>
              <a:rPr lang="en-ID" b="1" dirty="0"/>
              <a:t> </a:t>
            </a:r>
            <a:r>
              <a:rPr lang="en-ID" b="1" dirty="0" err="1"/>
              <a:t>sehingga</a:t>
            </a:r>
            <a:r>
              <a:rPr lang="en-ID" b="1" dirty="0"/>
              <a:t> </a:t>
            </a:r>
            <a:r>
              <a:rPr lang="en-ID" b="1" dirty="0" err="1"/>
              <a:t>kesalahan</a:t>
            </a:r>
            <a:r>
              <a:rPr lang="en-ID" b="1" dirty="0"/>
              <a:t> pada </a:t>
            </a:r>
            <a:r>
              <a:rPr lang="en-ID" b="1" dirty="0" err="1"/>
              <a:t>alat</a:t>
            </a:r>
            <a:r>
              <a:rPr lang="en-ID" b="1" dirty="0"/>
              <a:t> </a:t>
            </a:r>
            <a:r>
              <a:rPr lang="en-ID" b="1" dirty="0" err="1"/>
              <a:t>atau</a:t>
            </a:r>
            <a:r>
              <a:rPr lang="en-ID" b="1" dirty="0"/>
              <a:t> </a:t>
            </a:r>
            <a:r>
              <a:rPr lang="en-ID" b="1" dirty="0" err="1"/>
              <a:t>pemeriksaan</a:t>
            </a:r>
            <a:r>
              <a:rPr lang="en-ID" b="1" dirty="0"/>
              <a:t> </a:t>
            </a:r>
            <a:r>
              <a:rPr lang="en-ID" b="1" dirty="0" err="1"/>
              <a:t>bisa</a:t>
            </a:r>
            <a:r>
              <a:rPr lang="en-ID" b="1" dirty="0"/>
              <a:t> </a:t>
            </a:r>
            <a:r>
              <a:rPr lang="en-ID" b="1" dirty="0" err="1"/>
              <a:t>cepat</a:t>
            </a:r>
            <a:r>
              <a:rPr lang="en-ID" b="1" dirty="0"/>
              <a:t> </a:t>
            </a:r>
            <a:r>
              <a:rPr lang="en-ID" b="1" dirty="0" err="1"/>
              <a:t>terdeteksi</a:t>
            </a:r>
            <a:r>
              <a:rPr lang="en-ID" dirty="0"/>
              <a:t>.</a:t>
            </a:r>
          </a:p>
          <a:p>
            <a:endParaRPr lang="en-ID" dirty="0"/>
          </a:p>
          <a:p>
            <a:r>
              <a:rPr lang="en-ID" dirty="0" err="1"/>
              <a:t>Formulir</a:t>
            </a:r>
            <a:r>
              <a:rPr lang="en-ID" dirty="0"/>
              <a:t> </a:t>
            </a:r>
            <a:r>
              <a:rPr lang="en-ID" dirty="0" err="1"/>
              <a:t>tindakan</a:t>
            </a:r>
            <a:r>
              <a:rPr lang="en-ID" dirty="0"/>
              <a:t> </a:t>
            </a:r>
            <a:r>
              <a:rPr lang="en-ID" dirty="0" err="1"/>
              <a:t>korektif</a:t>
            </a:r>
            <a:r>
              <a:rPr lang="en-ID" dirty="0"/>
              <a:t> </a:t>
            </a:r>
            <a:r>
              <a:rPr lang="en-ID" dirty="0" err="1"/>
              <a:t>digunakan</a:t>
            </a:r>
            <a:r>
              <a:rPr lang="en-ID" dirty="0"/>
              <a:t> </a:t>
            </a:r>
            <a:r>
              <a:rPr lang="en-ID" dirty="0" err="1"/>
              <a:t>untuk</a:t>
            </a:r>
            <a:r>
              <a:rPr lang="en-ID" dirty="0"/>
              <a:t> </a:t>
            </a:r>
            <a:r>
              <a:rPr lang="en-ID" b="1" dirty="0" err="1"/>
              <a:t>mencatat</a:t>
            </a:r>
            <a:r>
              <a:rPr lang="en-ID" b="1" dirty="0"/>
              <a:t> dan </a:t>
            </a:r>
            <a:r>
              <a:rPr lang="en-ID" b="1" dirty="0" err="1"/>
              <a:t>memperbaiki</a:t>
            </a:r>
            <a:r>
              <a:rPr lang="en-ID" b="1" dirty="0"/>
              <a:t> </a:t>
            </a:r>
            <a:r>
              <a:rPr lang="en-ID" b="1" dirty="0" err="1"/>
              <a:t>masalah</a:t>
            </a:r>
            <a:r>
              <a:rPr lang="en-ID" b="1" dirty="0"/>
              <a:t> </a:t>
            </a:r>
            <a:r>
              <a:rPr lang="en-ID" b="1" dirty="0" err="1"/>
              <a:t>jika</a:t>
            </a:r>
            <a:r>
              <a:rPr lang="en-ID" b="1" dirty="0"/>
              <a:t> </a:t>
            </a:r>
            <a:r>
              <a:rPr lang="en-ID" b="1" dirty="0" err="1"/>
              <a:t>hasil</a:t>
            </a:r>
            <a:r>
              <a:rPr lang="en-ID" b="1" dirty="0"/>
              <a:t> </a:t>
            </a:r>
            <a:r>
              <a:rPr lang="en-ID" b="1" dirty="0" err="1"/>
              <a:t>kontrol</a:t>
            </a:r>
            <a:r>
              <a:rPr lang="en-ID" b="1" dirty="0"/>
              <a:t> </a:t>
            </a:r>
            <a:r>
              <a:rPr lang="en-ID" b="1" dirty="0" err="1"/>
              <a:t>keluar</a:t>
            </a:r>
            <a:r>
              <a:rPr lang="en-ID" b="1" dirty="0"/>
              <a:t> </a:t>
            </a:r>
            <a:r>
              <a:rPr lang="en-ID" b="1" dirty="0" err="1"/>
              <a:t>dari</a:t>
            </a:r>
            <a:r>
              <a:rPr lang="en-ID" b="1" dirty="0"/>
              <a:t> batas</a:t>
            </a:r>
            <a:r>
              <a:rPr lang="en-ID" dirty="0"/>
              <a:t>, </a:t>
            </a:r>
            <a:r>
              <a:rPr lang="en-ID" dirty="0" err="1"/>
              <a:t>sehingga</a:t>
            </a:r>
            <a:r>
              <a:rPr lang="en-ID" dirty="0"/>
              <a:t> </a:t>
            </a:r>
            <a:r>
              <a:rPr lang="en-ID" dirty="0" err="1"/>
              <a:t>mutu</a:t>
            </a:r>
            <a:r>
              <a:rPr lang="en-ID" dirty="0"/>
              <a:t> </a:t>
            </a:r>
            <a:r>
              <a:rPr lang="en-ID" dirty="0" err="1"/>
              <a:t>hasil</a:t>
            </a:r>
            <a:r>
              <a:rPr lang="en-ID" dirty="0"/>
              <a:t> </a:t>
            </a:r>
            <a:r>
              <a:rPr lang="en-ID" dirty="0" err="1"/>
              <a:t>pemeriksaan</a:t>
            </a:r>
            <a:r>
              <a:rPr lang="en-ID" dirty="0"/>
              <a:t> </a:t>
            </a:r>
            <a:r>
              <a:rPr lang="en-ID" dirty="0" err="1"/>
              <a:t>laboratorium</a:t>
            </a:r>
            <a:r>
              <a:rPr lang="en-ID" dirty="0"/>
              <a:t> </a:t>
            </a:r>
            <a:r>
              <a:rPr lang="en-ID" dirty="0" err="1"/>
              <a:t>tetap</a:t>
            </a:r>
            <a:r>
              <a:rPr lang="en-ID" dirty="0"/>
              <a:t> </a:t>
            </a:r>
            <a:r>
              <a:rPr lang="en-ID" dirty="0" err="1"/>
              <a:t>terjaga</a:t>
            </a:r>
            <a:r>
              <a:rPr lang="en-ID" dirty="0"/>
              <a:t>.</a:t>
            </a:r>
          </a:p>
        </p:txBody>
      </p:sp>
    </p:spTree>
    <p:extLst>
      <p:ext uri="{BB962C8B-B14F-4D97-AF65-F5344CB8AC3E}">
        <p14:creationId xmlns:p14="http://schemas.microsoft.com/office/powerpoint/2010/main" val="1916069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ID" b="1" dirty="0"/>
              <a:t>Kesimpulan</a:t>
            </a:r>
            <a:br>
              <a:rPr lang="en-ID" dirty="0"/>
            </a:br>
            <a:r>
              <a:rPr lang="en-ID" dirty="0" err="1"/>
              <a:t>Semua</a:t>
            </a:r>
            <a:r>
              <a:rPr lang="en-ID" dirty="0"/>
              <a:t> data PMI </a:t>
            </a:r>
            <a:r>
              <a:rPr lang="en-ID" dirty="0" err="1"/>
              <a:t>harus</a:t>
            </a:r>
            <a:r>
              <a:rPr lang="en-ID" dirty="0"/>
              <a:t> </a:t>
            </a:r>
            <a:r>
              <a:rPr lang="en-ID" b="1" dirty="0" err="1"/>
              <a:t>dicatat</a:t>
            </a:r>
            <a:r>
              <a:rPr lang="en-ID" b="1" dirty="0"/>
              <a:t> </a:t>
            </a:r>
            <a:r>
              <a:rPr lang="en-ID" b="1" dirty="0" err="1"/>
              <a:t>lengkap</a:t>
            </a:r>
            <a:r>
              <a:rPr lang="en-ID" b="1" dirty="0"/>
              <a:t> dan </a:t>
            </a:r>
            <a:r>
              <a:rPr lang="en-ID" b="1" dirty="0" err="1"/>
              <a:t>disimpan</a:t>
            </a:r>
            <a:r>
              <a:rPr lang="en-ID" b="1" dirty="0"/>
              <a:t> </a:t>
            </a:r>
            <a:r>
              <a:rPr lang="en-ID" b="1" dirty="0" err="1"/>
              <a:t>dengan</a:t>
            </a:r>
            <a:r>
              <a:rPr lang="en-ID" b="1" dirty="0"/>
              <a:t> </a:t>
            </a:r>
            <a:r>
              <a:rPr lang="en-ID" b="1" dirty="0" err="1"/>
              <a:t>baik</a:t>
            </a:r>
            <a:r>
              <a:rPr lang="en-ID" dirty="0"/>
              <a:t> agar </a:t>
            </a:r>
            <a:r>
              <a:rPr lang="en-ID" dirty="0" err="1"/>
              <a:t>kualitas</a:t>
            </a:r>
            <a:r>
              <a:rPr lang="en-ID" dirty="0"/>
              <a:t> </a:t>
            </a:r>
            <a:r>
              <a:rPr lang="en-ID" dirty="0" err="1"/>
              <a:t>pemeriksaan</a:t>
            </a:r>
            <a:r>
              <a:rPr lang="en-ID" dirty="0"/>
              <a:t> </a:t>
            </a:r>
            <a:r>
              <a:rPr lang="en-ID" dirty="0" err="1"/>
              <a:t>laboratorium</a:t>
            </a:r>
            <a:r>
              <a:rPr lang="en-ID" dirty="0"/>
              <a:t> </a:t>
            </a:r>
            <a:r>
              <a:rPr lang="en-ID" dirty="0" err="1"/>
              <a:t>dapat</a:t>
            </a:r>
            <a:r>
              <a:rPr lang="en-ID" dirty="0"/>
              <a:t> </a:t>
            </a:r>
            <a:r>
              <a:rPr lang="en-ID" b="1" dirty="0" err="1"/>
              <a:t>dipantau</a:t>
            </a:r>
            <a:r>
              <a:rPr lang="en-ID" b="1" dirty="0"/>
              <a:t>, </a:t>
            </a:r>
            <a:r>
              <a:rPr lang="en-ID" b="1" dirty="0" err="1"/>
              <a:t>dilacak</a:t>
            </a:r>
            <a:r>
              <a:rPr lang="en-ID" b="1" dirty="0"/>
              <a:t>, dan </a:t>
            </a:r>
            <a:r>
              <a:rPr lang="en-ID" b="1" dirty="0" err="1"/>
              <a:t>diperbaiki</a:t>
            </a:r>
            <a:r>
              <a:rPr lang="en-ID" b="1" dirty="0"/>
              <a:t> </a:t>
            </a:r>
            <a:r>
              <a:rPr lang="en-ID" b="1" dirty="0" err="1"/>
              <a:t>jika</a:t>
            </a:r>
            <a:r>
              <a:rPr lang="en-ID" b="1" dirty="0"/>
              <a:t> </a:t>
            </a:r>
            <a:r>
              <a:rPr lang="en-ID" b="1" dirty="0" err="1"/>
              <a:t>terjadi</a:t>
            </a:r>
            <a:r>
              <a:rPr lang="en-ID" b="1" dirty="0"/>
              <a:t> </a:t>
            </a:r>
            <a:r>
              <a:rPr lang="en-ID" b="1" dirty="0" err="1"/>
              <a:t>kesalahan</a:t>
            </a:r>
            <a:r>
              <a:rPr lang="en-ID" dirty="0"/>
              <a:t>.</a:t>
            </a:r>
          </a:p>
        </p:txBody>
      </p:sp>
    </p:spTree>
    <p:extLst>
      <p:ext uri="{BB962C8B-B14F-4D97-AF65-F5344CB8AC3E}">
        <p14:creationId xmlns:p14="http://schemas.microsoft.com/office/powerpoint/2010/main" val="3512862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5F73"/>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E9B00"/>
          </a:solidFill>
          <a:ln w="12700">
            <a:solidFill>
              <a:srgbClr val="EE9B00"/>
            </a:solidFill>
            <a:prstDash val="solid"/>
          </a:ln>
        </p:spPr>
      </p:sp>
      <p:sp>
        <p:nvSpPr>
          <p:cNvPr id="3" name="Shape 1"/>
          <p:cNvSpPr/>
          <p:nvPr/>
        </p:nvSpPr>
        <p:spPr>
          <a:xfrm>
            <a:off x="0" y="0"/>
            <a:ext cx="320040" cy="5143500"/>
          </a:xfrm>
          <a:prstGeom prst="rect">
            <a:avLst/>
          </a:prstGeom>
          <a:solidFill>
            <a:srgbClr val="0A9396"/>
          </a:solidFill>
          <a:ln w="12700">
            <a:solidFill>
              <a:srgbClr val="0A9396"/>
            </a:solidFill>
            <a:prstDash val="solid"/>
          </a:ln>
        </p:spPr>
      </p:sp>
      <p:sp>
        <p:nvSpPr>
          <p:cNvPr id="4" name="Shape 2"/>
          <p:cNvSpPr/>
          <p:nvPr/>
        </p:nvSpPr>
        <p:spPr>
          <a:xfrm>
            <a:off x="7115459" y="-251460"/>
            <a:ext cx="2560320" cy="2560320"/>
          </a:xfrm>
          <a:prstGeom prst="ellipse">
            <a:avLst/>
          </a:prstGeom>
          <a:solidFill>
            <a:srgbClr val="0A9396">
              <a:alpha val="35000"/>
            </a:srgbClr>
          </a:solidFill>
          <a:ln w="12700">
            <a:solidFill>
              <a:srgbClr val="0A9396">
                <a:alpha val="35000"/>
              </a:srgbClr>
            </a:solidFill>
            <a:prstDash val="solid"/>
          </a:ln>
        </p:spPr>
      </p:sp>
      <p:sp>
        <p:nvSpPr>
          <p:cNvPr id="5" name="Shape 3"/>
          <p:cNvSpPr/>
          <p:nvPr/>
        </p:nvSpPr>
        <p:spPr>
          <a:xfrm>
            <a:off x="7863840" y="3200400"/>
            <a:ext cx="2011680" cy="2011680"/>
          </a:xfrm>
          <a:prstGeom prst="ellipse">
            <a:avLst/>
          </a:prstGeom>
          <a:solidFill>
            <a:srgbClr val="94D2BD">
              <a:alpha val="25000"/>
            </a:srgbClr>
          </a:solidFill>
          <a:ln w="12700">
            <a:solidFill>
              <a:srgbClr val="94D2BD">
                <a:alpha val="25000"/>
              </a:srgbClr>
            </a:solidFill>
            <a:prstDash val="solid"/>
          </a:ln>
        </p:spPr>
      </p:sp>
      <p:sp>
        <p:nvSpPr>
          <p:cNvPr id="6" name="Shape 4"/>
          <p:cNvSpPr/>
          <p:nvPr/>
        </p:nvSpPr>
        <p:spPr>
          <a:xfrm>
            <a:off x="502920" y="274320"/>
            <a:ext cx="3474720" cy="384048"/>
          </a:xfrm>
          <a:prstGeom prst="rect">
            <a:avLst/>
          </a:prstGeom>
          <a:solidFill>
            <a:srgbClr val="EE9B00"/>
          </a:solidFill>
          <a:ln w="12700">
            <a:solidFill>
              <a:srgbClr val="EE9B00"/>
            </a:solidFill>
            <a:prstDash val="solid"/>
          </a:ln>
        </p:spPr>
      </p:sp>
      <p:sp>
        <p:nvSpPr>
          <p:cNvPr id="7" name="Text 5"/>
          <p:cNvSpPr/>
          <p:nvPr/>
        </p:nvSpPr>
        <p:spPr>
          <a:xfrm>
            <a:off x="502920" y="274320"/>
            <a:ext cx="3474720" cy="384048"/>
          </a:xfrm>
          <a:prstGeom prst="rect">
            <a:avLst/>
          </a:prstGeom>
          <a:noFill/>
          <a:ln/>
        </p:spPr>
        <p:txBody>
          <a:bodyPr wrap="square" lIns="0" tIns="0" rIns="0" bIns="0" rtlCol="0" anchor="ctr"/>
          <a:lstStyle/>
          <a:p>
            <a:pPr marL="0" indent="0" algn="ctr">
              <a:buNone/>
            </a:pPr>
            <a:r>
              <a:rPr lang="en-US" sz="1600" b="1" dirty="0">
                <a:solidFill>
                  <a:srgbClr val="001219"/>
                </a:solidFill>
              </a:rPr>
              <a:t>D3 TEKNOLOGI LABORATORIUM MEDIK</a:t>
            </a:r>
            <a:endParaRPr lang="en-US" sz="1600" dirty="0"/>
          </a:p>
        </p:txBody>
      </p:sp>
      <p:sp>
        <p:nvSpPr>
          <p:cNvPr id="8" name="Text 6"/>
          <p:cNvSpPr/>
          <p:nvPr/>
        </p:nvSpPr>
        <p:spPr>
          <a:xfrm>
            <a:off x="502920" y="822960"/>
            <a:ext cx="7772400" cy="411480"/>
          </a:xfrm>
          <a:prstGeom prst="rect">
            <a:avLst/>
          </a:prstGeom>
          <a:noFill/>
          <a:ln/>
        </p:spPr>
        <p:txBody>
          <a:bodyPr wrap="square" rtlCol="0" anchor="ctr"/>
          <a:lstStyle/>
          <a:p>
            <a:pPr marL="0" indent="0" algn="l">
              <a:buNone/>
            </a:pPr>
            <a:r>
              <a:rPr lang="en-US" sz="1300" kern="0" spc="400" dirty="0">
                <a:solidFill>
                  <a:srgbClr val="94D2BD"/>
                </a:solidFill>
              </a:rPr>
              <a:t>KENDALI MUTU II</a:t>
            </a:r>
            <a:endParaRPr lang="en-US" sz="1300" dirty="0"/>
          </a:p>
        </p:txBody>
      </p:sp>
      <p:sp>
        <p:nvSpPr>
          <p:cNvPr id="9" name="Text 7"/>
          <p:cNvSpPr/>
          <p:nvPr/>
        </p:nvSpPr>
        <p:spPr>
          <a:xfrm>
            <a:off x="502920" y="1325880"/>
            <a:ext cx="7772400" cy="1737360"/>
          </a:xfrm>
          <a:prstGeom prst="rect">
            <a:avLst/>
          </a:prstGeom>
          <a:noFill/>
          <a:ln/>
        </p:spPr>
        <p:txBody>
          <a:bodyPr wrap="square" rtlCol="0" anchor="ctr"/>
          <a:lstStyle/>
          <a:p>
            <a:pPr marL="0" indent="0" algn="l">
              <a:buNone/>
            </a:pPr>
            <a:r>
              <a:rPr lang="en-US" sz="4600" b="1" dirty="0">
                <a:solidFill>
                  <a:srgbClr val="FFFFFF"/>
                </a:solidFill>
              </a:rPr>
              <a:t>Pengendalian</a:t>
            </a:r>
            <a:endParaRPr lang="en-US" sz="4600" dirty="0"/>
          </a:p>
          <a:p>
            <a:pPr marL="0" indent="0" algn="l">
              <a:buNone/>
            </a:pPr>
            <a:r>
              <a:rPr lang="en-US" sz="4600" b="1" dirty="0">
                <a:solidFill>
                  <a:srgbClr val="FFFFFF"/>
                </a:solidFill>
              </a:rPr>
              <a:t>Mutu Internal</a:t>
            </a:r>
            <a:endParaRPr lang="en-US" sz="4600" dirty="0"/>
          </a:p>
        </p:txBody>
      </p:sp>
      <p:sp>
        <p:nvSpPr>
          <p:cNvPr id="10" name="Text 8"/>
          <p:cNvSpPr/>
          <p:nvPr/>
        </p:nvSpPr>
        <p:spPr>
          <a:xfrm>
            <a:off x="502920" y="3063240"/>
            <a:ext cx="1448825" cy="457200"/>
          </a:xfrm>
          <a:prstGeom prst="rect">
            <a:avLst/>
          </a:prstGeom>
          <a:noFill/>
          <a:ln/>
        </p:spPr>
        <p:txBody>
          <a:bodyPr wrap="square" rtlCol="0" anchor="ctr"/>
          <a:lstStyle/>
          <a:p>
            <a:pPr marL="0" indent="0" algn="l">
              <a:buNone/>
            </a:pPr>
            <a:r>
              <a:rPr lang="en-US" sz="1700" i="1" dirty="0">
                <a:solidFill>
                  <a:srgbClr val="EE9B00"/>
                </a:solidFill>
              </a:rPr>
              <a:t>(PMI) </a:t>
            </a:r>
            <a:endParaRPr lang="en-US" sz="1700" dirty="0"/>
          </a:p>
        </p:txBody>
      </p:sp>
      <p:sp>
        <p:nvSpPr>
          <p:cNvPr id="11" name="Shape 9"/>
          <p:cNvSpPr/>
          <p:nvPr/>
        </p:nvSpPr>
        <p:spPr>
          <a:xfrm>
            <a:off x="0" y="4297680"/>
            <a:ext cx="9144000" cy="845820"/>
          </a:xfrm>
          <a:prstGeom prst="rect">
            <a:avLst/>
          </a:prstGeom>
          <a:solidFill>
            <a:srgbClr val="001219"/>
          </a:solidFill>
          <a:ln w="12700">
            <a:solidFill>
              <a:srgbClr val="001219"/>
            </a:solidFill>
            <a:prstDash val="solid"/>
          </a:ln>
        </p:spPr>
      </p:sp>
      <p:sp>
        <p:nvSpPr>
          <p:cNvPr id="12" name="Text 10"/>
          <p:cNvSpPr/>
          <p:nvPr/>
        </p:nvSpPr>
        <p:spPr>
          <a:xfrm>
            <a:off x="502920" y="4297680"/>
            <a:ext cx="8412480" cy="845820"/>
          </a:xfrm>
          <a:prstGeom prst="rect">
            <a:avLst/>
          </a:prstGeom>
          <a:noFill/>
          <a:ln/>
        </p:spPr>
        <p:txBody>
          <a:bodyPr wrap="square" rtlCol="0" anchor="ctr"/>
          <a:lstStyle/>
          <a:p>
            <a:pPr marL="0" indent="0" algn="l">
              <a:buNone/>
            </a:pPr>
            <a:r>
              <a:rPr lang="en-US" sz="1100" dirty="0">
                <a:solidFill>
                  <a:srgbClr val="94D2BD"/>
                </a:solidFill>
              </a:rPr>
              <a:t>STIKes Prima Indonesia  •  Program Studi D3 TLM  •  Bahan Kajian: PMI</a:t>
            </a:r>
            <a:endParaRPr lang="en-US" sz="1100" dirty="0"/>
          </a:p>
        </p:txBody>
      </p:sp>
      <p:sp>
        <p:nvSpPr>
          <p:cNvPr id="13" name="Shape 11"/>
          <p:cNvSpPr/>
          <p:nvPr/>
        </p:nvSpPr>
        <p:spPr>
          <a:xfrm>
            <a:off x="0" y="5070348"/>
            <a:ext cx="9144000" cy="73152"/>
          </a:xfrm>
          <a:prstGeom prst="rect">
            <a:avLst/>
          </a:prstGeom>
          <a:solidFill>
            <a:srgbClr val="EE9B00"/>
          </a:solidFill>
          <a:ln w="12700">
            <a:solidFill>
              <a:srgbClr val="EE9B00"/>
            </a:solidFill>
            <a:prstDash val="solid"/>
          </a:ln>
        </p:spPr>
      </p:sp>
      <p:sp>
        <p:nvSpPr>
          <p:cNvPr id="15" name="TextBox 14">
            <a:extLst>
              <a:ext uri="{FF2B5EF4-FFF2-40B4-BE49-F238E27FC236}">
                <a16:creationId xmlns:a16="http://schemas.microsoft.com/office/drawing/2014/main" id="{A5E8BF98-CCFE-4294-9E1C-B84C08B8DB6F}"/>
              </a:ext>
            </a:extLst>
          </p:cNvPr>
          <p:cNvSpPr txBox="1"/>
          <p:nvPr/>
        </p:nvSpPr>
        <p:spPr>
          <a:xfrm>
            <a:off x="502920" y="4297680"/>
            <a:ext cx="5036884" cy="369332"/>
          </a:xfrm>
          <a:prstGeom prst="rect">
            <a:avLst/>
          </a:prstGeom>
          <a:noFill/>
        </p:spPr>
        <p:txBody>
          <a:bodyPr wrap="square">
            <a:spAutoFit/>
          </a:bodyPr>
          <a:lstStyle/>
          <a:p>
            <a:r>
              <a:rPr lang="en-US" sz="1800" i="1" dirty="0">
                <a:solidFill>
                  <a:srgbClr val="EE9B00"/>
                </a:solidFill>
              </a:rPr>
              <a:t>Oleh: </a:t>
            </a:r>
            <a:r>
              <a:rPr lang="en-US" i="1" dirty="0">
                <a:solidFill>
                  <a:srgbClr val="EE9B00"/>
                </a:solidFill>
              </a:rPr>
              <a:t>N</a:t>
            </a:r>
            <a:r>
              <a:rPr lang="en-US" sz="1800" i="1" dirty="0">
                <a:solidFill>
                  <a:srgbClr val="EE9B00"/>
                </a:solidFill>
              </a:rPr>
              <a:t>eike </a:t>
            </a:r>
            <a:r>
              <a:rPr lang="en-US" i="1" dirty="0">
                <a:solidFill>
                  <a:srgbClr val="EE9B00"/>
                </a:solidFill>
              </a:rPr>
              <a:t>O</a:t>
            </a:r>
            <a:r>
              <a:rPr lang="en-US" sz="1800" i="1" dirty="0">
                <a:solidFill>
                  <a:srgbClr val="EE9B00"/>
                </a:solidFill>
              </a:rPr>
              <a:t>ctary</a:t>
            </a:r>
            <a:endParaRPr lang="en-ID" dirty="0"/>
          </a:p>
        </p:txBody>
      </p:sp>
      <p:pic>
        <p:nvPicPr>
          <p:cNvPr id="14" name="Picture 13" descr="stikes_prima_indonesia">
            <a:extLst>
              <a:ext uri="{FF2B5EF4-FFF2-40B4-BE49-F238E27FC236}">
                <a16:creationId xmlns:a16="http://schemas.microsoft.com/office/drawing/2014/main" id="{0432C9CB-8147-9A45-7890-E3A74A2ED8F1}"/>
              </a:ext>
            </a:extLst>
          </p:cNvPr>
          <p:cNvPicPr>
            <a:picLocks noChangeAspect="1"/>
          </p:cNvPicPr>
          <p:nvPr/>
        </p:nvPicPr>
        <p:blipFill>
          <a:blip r:embed="rId3">
            <a:extLst>
              <a:ext uri="{28A0092B-C50C-407E-A947-70E740481C1C}">
                <a14:useLocalDpi xmlns:a14="http://schemas.microsoft.com/office/drawing/2010/main" val="0"/>
              </a:ext>
            </a:extLst>
          </a:blip>
          <a:srcRect l="4564" t="5000" r="4201" b="4495"/>
          <a:stretch>
            <a:fillRect/>
          </a:stretch>
        </p:blipFill>
        <p:spPr bwMode="auto">
          <a:xfrm>
            <a:off x="7818119" y="210313"/>
            <a:ext cx="988655" cy="1024127"/>
          </a:xfrm>
          <a:prstGeom prst="ellipse">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FFE"/>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005F73"/>
          </a:solidFill>
          <a:ln w="12700">
            <a:solidFill>
              <a:srgbClr val="005F73"/>
            </a:solidFill>
            <a:prstDash val="solid"/>
          </a:ln>
        </p:spPr>
      </p:sp>
      <p:sp>
        <p:nvSpPr>
          <p:cNvPr id="3" name="Shape 1"/>
          <p:cNvSpPr/>
          <p:nvPr/>
        </p:nvSpPr>
        <p:spPr>
          <a:xfrm>
            <a:off x="0" y="73152"/>
            <a:ext cx="2926080" cy="5070348"/>
          </a:xfrm>
          <a:prstGeom prst="rect">
            <a:avLst/>
          </a:prstGeom>
          <a:solidFill>
            <a:srgbClr val="005F73"/>
          </a:solidFill>
          <a:ln w="12700">
            <a:solidFill>
              <a:srgbClr val="005F73"/>
            </a:solidFill>
            <a:prstDash val="solid"/>
          </a:ln>
        </p:spPr>
      </p:sp>
      <p:sp>
        <p:nvSpPr>
          <p:cNvPr id="4" name="Text 2"/>
          <p:cNvSpPr/>
          <p:nvPr/>
        </p:nvSpPr>
        <p:spPr>
          <a:xfrm>
            <a:off x="182880" y="365760"/>
            <a:ext cx="2560320" cy="1097280"/>
          </a:xfrm>
          <a:prstGeom prst="rect">
            <a:avLst/>
          </a:prstGeom>
          <a:noFill/>
          <a:ln/>
        </p:spPr>
        <p:txBody>
          <a:bodyPr wrap="square" rtlCol="0" anchor="ctr"/>
          <a:lstStyle/>
          <a:p>
            <a:pPr marL="0" indent="0" algn="l">
              <a:buNone/>
            </a:pPr>
            <a:r>
              <a:rPr lang="en-US" sz="1800" b="1" dirty="0">
                <a:solidFill>
                  <a:srgbClr val="FFFFFF"/>
                </a:solidFill>
              </a:rPr>
              <a:t>CAPAIAN</a:t>
            </a:r>
            <a:endParaRPr lang="en-US" sz="1800" dirty="0"/>
          </a:p>
          <a:p>
            <a:pPr marL="0" indent="0" algn="l">
              <a:buNone/>
            </a:pPr>
            <a:r>
              <a:rPr lang="en-US" sz="1800" b="1" dirty="0">
                <a:solidFill>
                  <a:srgbClr val="FFFFFF"/>
                </a:solidFill>
              </a:rPr>
              <a:t>PEMBELAJARAN</a:t>
            </a:r>
            <a:endParaRPr lang="en-US" sz="1800" dirty="0"/>
          </a:p>
        </p:txBody>
      </p:sp>
      <p:sp>
        <p:nvSpPr>
          <p:cNvPr id="5" name="Shape 3"/>
          <p:cNvSpPr/>
          <p:nvPr/>
        </p:nvSpPr>
        <p:spPr>
          <a:xfrm>
            <a:off x="182880" y="1508760"/>
            <a:ext cx="457200" cy="54864"/>
          </a:xfrm>
          <a:prstGeom prst="rect">
            <a:avLst/>
          </a:prstGeom>
          <a:solidFill>
            <a:srgbClr val="EE9B00"/>
          </a:solidFill>
          <a:ln w="12700">
            <a:solidFill>
              <a:srgbClr val="EE9B00"/>
            </a:solidFill>
            <a:prstDash val="solid"/>
          </a:ln>
        </p:spPr>
      </p:sp>
      <p:sp>
        <p:nvSpPr>
          <p:cNvPr id="6" name="Text 4"/>
          <p:cNvSpPr/>
          <p:nvPr/>
        </p:nvSpPr>
        <p:spPr>
          <a:xfrm>
            <a:off x="182880" y="1645920"/>
            <a:ext cx="2560320" cy="1645920"/>
          </a:xfrm>
          <a:prstGeom prst="rect">
            <a:avLst/>
          </a:prstGeom>
          <a:noFill/>
          <a:ln/>
        </p:spPr>
        <p:txBody>
          <a:bodyPr wrap="square" rtlCol="0" anchor="ctr"/>
          <a:lstStyle/>
          <a:p>
            <a:pPr marL="0" indent="0" algn="l">
              <a:buNone/>
            </a:pPr>
            <a:r>
              <a:rPr lang="en-US" sz="1400" dirty="0">
                <a:solidFill>
                  <a:srgbClr val="94D2BD"/>
                </a:solidFill>
              </a:rPr>
              <a:t>Mahasiswa mampu menjelaskan dan mengimplementasikan pengertian, tujuan, dan prinsip Pengendalian Mutu Internal (PMI)</a:t>
            </a:r>
            <a:endParaRPr lang="en-US" sz="1400" dirty="0"/>
          </a:p>
        </p:txBody>
      </p:sp>
      <p:sp>
        <p:nvSpPr>
          <p:cNvPr id="7" name="Text 5"/>
          <p:cNvSpPr/>
          <p:nvPr/>
        </p:nvSpPr>
        <p:spPr>
          <a:xfrm>
            <a:off x="182880" y="3383280"/>
            <a:ext cx="2560320" cy="274320"/>
          </a:xfrm>
          <a:prstGeom prst="rect">
            <a:avLst/>
          </a:prstGeom>
          <a:noFill/>
          <a:ln/>
        </p:spPr>
        <p:txBody>
          <a:bodyPr wrap="square" rtlCol="0" anchor="ctr"/>
          <a:lstStyle/>
          <a:p>
            <a:pPr marL="0" indent="0">
              <a:buNone/>
            </a:pPr>
            <a:r>
              <a:rPr lang="en-US" sz="1200" b="1" dirty="0">
                <a:solidFill>
                  <a:srgbClr val="EE9B00"/>
                </a:solidFill>
              </a:rPr>
              <a:t>Sub-CPMK:</a:t>
            </a:r>
            <a:endParaRPr lang="en-US" sz="1200" dirty="0"/>
          </a:p>
        </p:txBody>
      </p:sp>
      <p:sp>
        <p:nvSpPr>
          <p:cNvPr id="8" name="Text 6"/>
          <p:cNvSpPr/>
          <p:nvPr/>
        </p:nvSpPr>
        <p:spPr>
          <a:xfrm>
            <a:off x="182880" y="3657600"/>
            <a:ext cx="2560320" cy="822960"/>
          </a:xfrm>
          <a:prstGeom prst="rect">
            <a:avLst/>
          </a:prstGeom>
          <a:noFill/>
          <a:ln/>
        </p:spPr>
        <p:txBody>
          <a:bodyPr wrap="square" rtlCol="0" anchor="ctr"/>
          <a:lstStyle/>
          <a:p>
            <a:pPr marL="0" indent="0">
              <a:buNone/>
            </a:pPr>
            <a:r>
              <a:rPr lang="en-US" sz="1200" dirty="0">
                <a:solidFill>
                  <a:srgbClr val="94D2BD"/>
                </a:solidFill>
              </a:rPr>
              <a:t>Mampu menjelaskan &amp; mengimplementasikan PMI di laboratorium klinik</a:t>
            </a:r>
            <a:endParaRPr lang="en-US" sz="1200" dirty="0"/>
          </a:p>
        </p:txBody>
      </p:sp>
      <p:sp>
        <p:nvSpPr>
          <p:cNvPr id="9" name="Text 7"/>
          <p:cNvSpPr/>
          <p:nvPr/>
        </p:nvSpPr>
        <p:spPr>
          <a:xfrm>
            <a:off x="3200400" y="228600"/>
            <a:ext cx="5669280" cy="457200"/>
          </a:xfrm>
          <a:prstGeom prst="rect">
            <a:avLst/>
          </a:prstGeom>
          <a:noFill/>
          <a:ln/>
        </p:spPr>
        <p:txBody>
          <a:bodyPr wrap="square" rtlCol="0" anchor="ctr"/>
          <a:lstStyle/>
          <a:p>
            <a:pPr marL="0" indent="0">
              <a:buNone/>
            </a:pPr>
            <a:r>
              <a:rPr lang="en-US" sz="2800" b="1" dirty="0">
                <a:solidFill>
                  <a:srgbClr val="005F73"/>
                </a:solidFill>
              </a:rPr>
              <a:t>Agenda Pembelajaran</a:t>
            </a:r>
            <a:endParaRPr lang="en-US" sz="2800" dirty="0"/>
          </a:p>
        </p:txBody>
      </p:sp>
      <p:sp>
        <p:nvSpPr>
          <p:cNvPr id="10" name="Shape 8"/>
          <p:cNvSpPr/>
          <p:nvPr/>
        </p:nvSpPr>
        <p:spPr>
          <a:xfrm>
            <a:off x="3108960" y="822960"/>
            <a:ext cx="5852160" cy="713232"/>
          </a:xfrm>
          <a:prstGeom prst="rect">
            <a:avLst/>
          </a:prstGeom>
          <a:solidFill>
            <a:srgbClr val="E9F5F3"/>
          </a:solidFill>
          <a:ln w="12700">
            <a:solidFill>
              <a:srgbClr val="94D2BD"/>
            </a:solidFill>
            <a:prstDash val="solid"/>
          </a:ln>
        </p:spPr>
      </p:sp>
      <p:sp>
        <p:nvSpPr>
          <p:cNvPr id="11" name="Shape 9"/>
          <p:cNvSpPr/>
          <p:nvPr/>
        </p:nvSpPr>
        <p:spPr>
          <a:xfrm>
            <a:off x="3108960" y="822960"/>
            <a:ext cx="548640" cy="713232"/>
          </a:xfrm>
          <a:prstGeom prst="rect">
            <a:avLst/>
          </a:prstGeom>
          <a:solidFill>
            <a:srgbClr val="0A9396"/>
          </a:solidFill>
          <a:ln w="12700">
            <a:solidFill>
              <a:srgbClr val="0A9396"/>
            </a:solidFill>
            <a:prstDash val="solid"/>
          </a:ln>
        </p:spPr>
      </p:sp>
      <p:sp>
        <p:nvSpPr>
          <p:cNvPr id="12" name="Text 10"/>
          <p:cNvSpPr/>
          <p:nvPr/>
        </p:nvSpPr>
        <p:spPr>
          <a:xfrm>
            <a:off x="3108960" y="822960"/>
            <a:ext cx="548640" cy="713232"/>
          </a:xfrm>
          <a:prstGeom prst="rect">
            <a:avLst/>
          </a:prstGeom>
          <a:noFill/>
          <a:ln/>
        </p:spPr>
        <p:txBody>
          <a:bodyPr wrap="square" lIns="0" tIns="0" rIns="0" bIns="0" rtlCol="0" anchor="ctr"/>
          <a:lstStyle/>
          <a:p>
            <a:pPr marL="0" indent="0" algn="ctr">
              <a:buNone/>
            </a:pPr>
            <a:r>
              <a:rPr lang="en-US" sz="1400" b="1" dirty="0">
                <a:solidFill>
                  <a:srgbClr val="FFFFFF"/>
                </a:solidFill>
              </a:rPr>
              <a:t>01</a:t>
            </a:r>
            <a:endParaRPr lang="en-US" sz="1400" dirty="0"/>
          </a:p>
        </p:txBody>
      </p:sp>
      <p:sp>
        <p:nvSpPr>
          <p:cNvPr id="13" name="Text 11"/>
          <p:cNvSpPr/>
          <p:nvPr/>
        </p:nvSpPr>
        <p:spPr>
          <a:xfrm>
            <a:off x="3749040" y="868680"/>
            <a:ext cx="5120640" cy="274320"/>
          </a:xfrm>
          <a:prstGeom prst="rect">
            <a:avLst/>
          </a:prstGeom>
          <a:noFill/>
          <a:ln/>
        </p:spPr>
        <p:txBody>
          <a:bodyPr wrap="square" rtlCol="0" anchor="ctr"/>
          <a:lstStyle/>
          <a:p>
            <a:pPr marL="0" indent="0">
              <a:buNone/>
            </a:pPr>
            <a:r>
              <a:rPr lang="en-US" b="1" dirty="0">
                <a:solidFill>
                  <a:srgbClr val="005F73"/>
                </a:solidFill>
              </a:rPr>
              <a:t>Pengertian &amp; Tujuan PMI</a:t>
            </a:r>
            <a:endParaRPr lang="en-US" dirty="0"/>
          </a:p>
        </p:txBody>
      </p:sp>
      <p:sp>
        <p:nvSpPr>
          <p:cNvPr id="14" name="Text 12"/>
          <p:cNvSpPr/>
          <p:nvPr/>
        </p:nvSpPr>
        <p:spPr>
          <a:xfrm>
            <a:off x="3749040" y="1170432"/>
            <a:ext cx="5120640" cy="274320"/>
          </a:xfrm>
          <a:prstGeom prst="rect">
            <a:avLst/>
          </a:prstGeom>
          <a:noFill/>
          <a:ln/>
        </p:spPr>
        <p:txBody>
          <a:bodyPr wrap="square" rtlCol="0" anchor="ctr"/>
          <a:lstStyle/>
          <a:p>
            <a:pPr marL="0" indent="0">
              <a:buNone/>
            </a:pPr>
            <a:r>
              <a:rPr lang="en-US" sz="1200" dirty="0">
                <a:solidFill>
                  <a:srgbClr val="555555"/>
                </a:solidFill>
              </a:rPr>
              <a:t>Definisi, fungsi, dan tujuan PMI dalam laboratorium klinik</a:t>
            </a:r>
            <a:endParaRPr lang="en-US" sz="1200" dirty="0"/>
          </a:p>
        </p:txBody>
      </p:sp>
      <p:sp>
        <p:nvSpPr>
          <p:cNvPr id="15" name="Shape 13"/>
          <p:cNvSpPr/>
          <p:nvPr/>
        </p:nvSpPr>
        <p:spPr>
          <a:xfrm>
            <a:off x="3108960" y="1627632"/>
            <a:ext cx="5852160" cy="713232"/>
          </a:xfrm>
          <a:prstGeom prst="rect">
            <a:avLst/>
          </a:prstGeom>
          <a:solidFill>
            <a:srgbClr val="FFFFFF"/>
          </a:solidFill>
          <a:ln w="12700">
            <a:solidFill>
              <a:srgbClr val="94D2BD"/>
            </a:solidFill>
            <a:prstDash val="solid"/>
          </a:ln>
        </p:spPr>
      </p:sp>
      <p:sp>
        <p:nvSpPr>
          <p:cNvPr id="16" name="Shape 14"/>
          <p:cNvSpPr/>
          <p:nvPr/>
        </p:nvSpPr>
        <p:spPr>
          <a:xfrm>
            <a:off x="3108960" y="1627632"/>
            <a:ext cx="548640" cy="713232"/>
          </a:xfrm>
          <a:prstGeom prst="rect">
            <a:avLst/>
          </a:prstGeom>
          <a:solidFill>
            <a:srgbClr val="0A9396"/>
          </a:solidFill>
          <a:ln w="12700">
            <a:solidFill>
              <a:srgbClr val="0A9396"/>
            </a:solidFill>
            <a:prstDash val="solid"/>
          </a:ln>
        </p:spPr>
      </p:sp>
      <p:sp>
        <p:nvSpPr>
          <p:cNvPr id="17" name="Text 15"/>
          <p:cNvSpPr/>
          <p:nvPr/>
        </p:nvSpPr>
        <p:spPr>
          <a:xfrm>
            <a:off x="3108960" y="1627632"/>
            <a:ext cx="548640" cy="713232"/>
          </a:xfrm>
          <a:prstGeom prst="rect">
            <a:avLst/>
          </a:prstGeom>
          <a:noFill/>
          <a:ln/>
        </p:spPr>
        <p:txBody>
          <a:bodyPr wrap="square" lIns="0" tIns="0" rIns="0" bIns="0" rtlCol="0" anchor="ctr"/>
          <a:lstStyle/>
          <a:p>
            <a:pPr marL="0" indent="0" algn="ctr">
              <a:buNone/>
            </a:pPr>
            <a:r>
              <a:rPr lang="en-US" sz="1400" b="1" dirty="0">
                <a:solidFill>
                  <a:srgbClr val="FFFFFF"/>
                </a:solidFill>
              </a:rPr>
              <a:t>02</a:t>
            </a:r>
            <a:endParaRPr lang="en-US" sz="1400" dirty="0"/>
          </a:p>
        </p:txBody>
      </p:sp>
      <p:sp>
        <p:nvSpPr>
          <p:cNvPr id="18" name="Text 16"/>
          <p:cNvSpPr/>
          <p:nvPr/>
        </p:nvSpPr>
        <p:spPr>
          <a:xfrm>
            <a:off x="3749040" y="1673352"/>
            <a:ext cx="5120640" cy="274320"/>
          </a:xfrm>
          <a:prstGeom prst="rect">
            <a:avLst/>
          </a:prstGeom>
          <a:noFill/>
          <a:ln/>
        </p:spPr>
        <p:txBody>
          <a:bodyPr wrap="square" rtlCol="0" anchor="ctr"/>
          <a:lstStyle/>
          <a:p>
            <a:pPr marL="0" indent="0">
              <a:buNone/>
            </a:pPr>
            <a:r>
              <a:rPr lang="en-US" b="1" dirty="0">
                <a:solidFill>
                  <a:srgbClr val="005F73"/>
                </a:solidFill>
              </a:rPr>
              <a:t>Prinsip Dasar PMI</a:t>
            </a:r>
            <a:endParaRPr lang="en-US" dirty="0"/>
          </a:p>
        </p:txBody>
      </p:sp>
      <p:sp>
        <p:nvSpPr>
          <p:cNvPr id="19" name="Text 17"/>
          <p:cNvSpPr/>
          <p:nvPr/>
        </p:nvSpPr>
        <p:spPr>
          <a:xfrm>
            <a:off x="3749040" y="1975104"/>
            <a:ext cx="5120640" cy="274320"/>
          </a:xfrm>
          <a:prstGeom prst="rect">
            <a:avLst/>
          </a:prstGeom>
          <a:noFill/>
          <a:ln/>
        </p:spPr>
        <p:txBody>
          <a:bodyPr wrap="square" rtlCol="0" anchor="ctr"/>
          <a:lstStyle/>
          <a:p>
            <a:pPr marL="0" indent="0">
              <a:buNone/>
            </a:pPr>
            <a:r>
              <a:rPr lang="en-US" sz="1200" dirty="0">
                <a:solidFill>
                  <a:srgbClr val="555555"/>
                </a:solidFill>
              </a:rPr>
              <a:t>Prinsip fundamental pelaksanaan PMI di laboratorium</a:t>
            </a:r>
            <a:endParaRPr lang="en-US" sz="1200" dirty="0"/>
          </a:p>
        </p:txBody>
      </p:sp>
      <p:sp>
        <p:nvSpPr>
          <p:cNvPr id="20" name="Shape 18"/>
          <p:cNvSpPr/>
          <p:nvPr/>
        </p:nvSpPr>
        <p:spPr>
          <a:xfrm>
            <a:off x="3108960" y="2432304"/>
            <a:ext cx="5852160" cy="713232"/>
          </a:xfrm>
          <a:prstGeom prst="rect">
            <a:avLst/>
          </a:prstGeom>
          <a:solidFill>
            <a:srgbClr val="E9F5F3"/>
          </a:solidFill>
          <a:ln w="12700">
            <a:solidFill>
              <a:srgbClr val="94D2BD"/>
            </a:solidFill>
            <a:prstDash val="solid"/>
          </a:ln>
        </p:spPr>
      </p:sp>
      <p:sp>
        <p:nvSpPr>
          <p:cNvPr id="21" name="Shape 19"/>
          <p:cNvSpPr/>
          <p:nvPr/>
        </p:nvSpPr>
        <p:spPr>
          <a:xfrm>
            <a:off x="3108960" y="2432304"/>
            <a:ext cx="548640" cy="713232"/>
          </a:xfrm>
          <a:prstGeom prst="rect">
            <a:avLst/>
          </a:prstGeom>
          <a:solidFill>
            <a:srgbClr val="0A9396"/>
          </a:solidFill>
          <a:ln w="12700">
            <a:solidFill>
              <a:srgbClr val="0A9396"/>
            </a:solidFill>
            <a:prstDash val="solid"/>
          </a:ln>
        </p:spPr>
      </p:sp>
      <p:sp>
        <p:nvSpPr>
          <p:cNvPr id="22" name="Text 20"/>
          <p:cNvSpPr/>
          <p:nvPr/>
        </p:nvSpPr>
        <p:spPr>
          <a:xfrm>
            <a:off x="3108960" y="2432304"/>
            <a:ext cx="548640" cy="713232"/>
          </a:xfrm>
          <a:prstGeom prst="rect">
            <a:avLst/>
          </a:prstGeom>
          <a:noFill/>
          <a:ln/>
        </p:spPr>
        <p:txBody>
          <a:bodyPr wrap="square" lIns="0" tIns="0" rIns="0" bIns="0" rtlCol="0" anchor="ctr"/>
          <a:lstStyle/>
          <a:p>
            <a:pPr marL="0" indent="0" algn="ctr">
              <a:buNone/>
            </a:pPr>
            <a:r>
              <a:rPr lang="en-US" sz="1400" b="1" dirty="0">
                <a:solidFill>
                  <a:srgbClr val="FFFFFF"/>
                </a:solidFill>
              </a:rPr>
              <a:t>03</a:t>
            </a:r>
            <a:endParaRPr lang="en-US" sz="1400" dirty="0"/>
          </a:p>
        </p:txBody>
      </p:sp>
      <p:sp>
        <p:nvSpPr>
          <p:cNvPr id="23" name="Text 21"/>
          <p:cNvSpPr/>
          <p:nvPr/>
        </p:nvSpPr>
        <p:spPr>
          <a:xfrm>
            <a:off x="3749040" y="2478024"/>
            <a:ext cx="5120640" cy="274320"/>
          </a:xfrm>
          <a:prstGeom prst="rect">
            <a:avLst/>
          </a:prstGeom>
          <a:noFill/>
          <a:ln/>
        </p:spPr>
        <p:txBody>
          <a:bodyPr wrap="square" rtlCol="0" anchor="ctr"/>
          <a:lstStyle/>
          <a:p>
            <a:pPr marL="0" indent="0">
              <a:buNone/>
            </a:pPr>
            <a:r>
              <a:rPr lang="en-US" b="1" dirty="0">
                <a:solidFill>
                  <a:srgbClr val="005F73"/>
                </a:solidFill>
              </a:rPr>
              <a:t>Jenis Bahan Kontrol</a:t>
            </a:r>
            <a:endParaRPr lang="en-US" dirty="0"/>
          </a:p>
        </p:txBody>
      </p:sp>
      <p:sp>
        <p:nvSpPr>
          <p:cNvPr id="24" name="Text 22"/>
          <p:cNvSpPr/>
          <p:nvPr/>
        </p:nvSpPr>
        <p:spPr>
          <a:xfrm>
            <a:off x="3749040" y="2779776"/>
            <a:ext cx="5120640" cy="274320"/>
          </a:xfrm>
          <a:prstGeom prst="rect">
            <a:avLst/>
          </a:prstGeom>
          <a:noFill/>
          <a:ln/>
        </p:spPr>
        <p:txBody>
          <a:bodyPr wrap="square" rtlCol="0" anchor="ctr"/>
          <a:lstStyle/>
          <a:p>
            <a:pPr marL="0" indent="0">
              <a:buNone/>
            </a:pPr>
            <a:r>
              <a:rPr lang="en-US" sz="1200" dirty="0">
                <a:solidFill>
                  <a:srgbClr val="555555"/>
                </a:solidFill>
              </a:rPr>
              <a:t>Macam-macam material kontrol yang digunakan dalam PMI</a:t>
            </a:r>
            <a:endParaRPr lang="en-US" sz="1200" dirty="0"/>
          </a:p>
        </p:txBody>
      </p:sp>
      <p:sp>
        <p:nvSpPr>
          <p:cNvPr id="25" name="Shape 23"/>
          <p:cNvSpPr/>
          <p:nvPr/>
        </p:nvSpPr>
        <p:spPr>
          <a:xfrm>
            <a:off x="3108960" y="3236976"/>
            <a:ext cx="5852160" cy="713232"/>
          </a:xfrm>
          <a:prstGeom prst="rect">
            <a:avLst/>
          </a:prstGeom>
          <a:solidFill>
            <a:srgbClr val="FFFFFF"/>
          </a:solidFill>
          <a:ln w="12700">
            <a:solidFill>
              <a:srgbClr val="94D2BD"/>
            </a:solidFill>
            <a:prstDash val="solid"/>
          </a:ln>
        </p:spPr>
      </p:sp>
      <p:sp>
        <p:nvSpPr>
          <p:cNvPr id="26" name="Shape 24"/>
          <p:cNvSpPr/>
          <p:nvPr/>
        </p:nvSpPr>
        <p:spPr>
          <a:xfrm>
            <a:off x="3108960" y="3236976"/>
            <a:ext cx="548640" cy="713232"/>
          </a:xfrm>
          <a:prstGeom prst="rect">
            <a:avLst/>
          </a:prstGeom>
          <a:solidFill>
            <a:srgbClr val="0A9396"/>
          </a:solidFill>
          <a:ln w="12700">
            <a:solidFill>
              <a:srgbClr val="0A9396"/>
            </a:solidFill>
            <a:prstDash val="solid"/>
          </a:ln>
        </p:spPr>
      </p:sp>
      <p:sp>
        <p:nvSpPr>
          <p:cNvPr id="27" name="Text 25"/>
          <p:cNvSpPr/>
          <p:nvPr/>
        </p:nvSpPr>
        <p:spPr>
          <a:xfrm>
            <a:off x="3108960" y="3236976"/>
            <a:ext cx="548640" cy="713232"/>
          </a:xfrm>
          <a:prstGeom prst="rect">
            <a:avLst/>
          </a:prstGeom>
          <a:noFill/>
          <a:ln/>
        </p:spPr>
        <p:txBody>
          <a:bodyPr wrap="square" lIns="0" tIns="0" rIns="0" bIns="0" rtlCol="0" anchor="ctr"/>
          <a:lstStyle/>
          <a:p>
            <a:pPr marL="0" indent="0" algn="ctr">
              <a:buNone/>
            </a:pPr>
            <a:r>
              <a:rPr lang="en-US" sz="1400" b="1" dirty="0">
                <a:solidFill>
                  <a:srgbClr val="FFFFFF"/>
                </a:solidFill>
              </a:rPr>
              <a:t>04</a:t>
            </a:r>
            <a:endParaRPr lang="en-US" sz="1400" dirty="0"/>
          </a:p>
        </p:txBody>
      </p:sp>
      <p:sp>
        <p:nvSpPr>
          <p:cNvPr id="28" name="Text 26"/>
          <p:cNvSpPr/>
          <p:nvPr/>
        </p:nvSpPr>
        <p:spPr>
          <a:xfrm>
            <a:off x="3749040" y="3282696"/>
            <a:ext cx="5120640" cy="274320"/>
          </a:xfrm>
          <a:prstGeom prst="rect">
            <a:avLst/>
          </a:prstGeom>
          <a:noFill/>
          <a:ln/>
        </p:spPr>
        <p:txBody>
          <a:bodyPr wrap="square" rtlCol="0" anchor="ctr"/>
          <a:lstStyle/>
          <a:p>
            <a:pPr marL="0" indent="0">
              <a:buNone/>
            </a:pPr>
            <a:r>
              <a:rPr lang="en-US" b="1" dirty="0">
                <a:solidFill>
                  <a:srgbClr val="005F73"/>
                </a:solidFill>
              </a:rPr>
              <a:t>Prosedur PMI Harian</a:t>
            </a:r>
            <a:endParaRPr lang="en-US" dirty="0"/>
          </a:p>
        </p:txBody>
      </p:sp>
      <p:sp>
        <p:nvSpPr>
          <p:cNvPr id="29" name="Text 27"/>
          <p:cNvSpPr/>
          <p:nvPr/>
        </p:nvSpPr>
        <p:spPr>
          <a:xfrm>
            <a:off x="3749040" y="3584448"/>
            <a:ext cx="5120640" cy="274320"/>
          </a:xfrm>
          <a:prstGeom prst="rect">
            <a:avLst/>
          </a:prstGeom>
          <a:noFill/>
          <a:ln/>
        </p:spPr>
        <p:txBody>
          <a:bodyPr wrap="square" rtlCol="0" anchor="ctr"/>
          <a:lstStyle/>
          <a:p>
            <a:pPr marL="0" indent="0">
              <a:buNone/>
            </a:pPr>
            <a:r>
              <a:rPr lang="en-US" sz="1200" dirty="0">
                <a:solidFill>
                  <a:srgbClr val="555555"/>
                </a:solidFill>
              </a:rPr>
              <a:t>Langkah-langkah pelaksanaan PMI setiap hari kerja</a:t>
            </a:r>
            <a:endParaRPr lang="en-US" sz="1200" dirty="0"/>
          </a:p>
        </p:txBody>
      </p:sp>
      <p:sp>
        <p:nvSpPr>
          <p:cNvPr id="30" name="Shape 28"/>
          <p:cNvSpPr/>
          <p:nvPr/>
        </p:nvSpPr>
        <p:spPr>
          <a:xfrm>
            <a:off x="3108960" y="4041648"/>
            <a:ext cx="5852160" cy="713232"/>
          </a:xfrm>
          <a:prstGeom prst="rect">
            <a:avLst/>
          </a:prstGeom>
          <a:solidFill>
            <a:srgbClr val="E9F5F3"/>
          </a:solidFill>
          <a:ln w="12700">
            <a:solidFill>
              <a:srgbClr val="94D2BD"/>
            </a:solidFill>
            <a:prstDash val="solid"/>
          </a:ln>
        </p:spPr>
      </p:sp>
      <p:sp>
        <p:nvSpPr>
          <p:cNvPr id="31" name="Shape 29"/>
          <p:cNvSpPr/>
          <p:nvPr/>
        </p:nvSpPr>
        <p:spPr>
          <a:xfrm>
            <a:off x="3108960" y="4041648"/>
            <a:ext cx="548640" cy="713232"/>
          </a:xfrm>
          <a:prstGeom prst="rect">
            <a:avLst/>
          </a:prstGeom>
          <a:solidFill>
            <a:srgbClr val="0A9396"/>
          </a:solidFill>
          <a:ln w="12700">
            <a:solidFill>
              <a:srgbClr val="0A9396"/>
            </a:solidFill>
            <a:prstDash val="solid"/>
          </a:ln>
        </p:spPr>
      </p:sp>
      <p:sp>
        <p:nvSpPr>
          <p:cNvPr id="32" name="Text 30"/>
          <p:cNvSpPr/>
          <p:nvPr/>
        </p:nvSpPr>
        <p:spPr>
          <a:xfrm>
            <a:off x="3108960" y="4041648"/>
            <a:ext cx="548640" cy="713232"/>
          </a:xfrm>
          <a:prstGeom prst="rect">
            <a:avLst/>
          </a:prstGeom>
          <a:noFill/>
          <a:ln/>
        </p:spPr>
        <p:txBody>
          <a:bodyPr wrap="square" lIns="0" tIns="0" rIns="0" bIns="0" rtlCol="0" anchor="ctr"/>
          <a:lstStyle/>
          <a:p>
            <a:pPr marL="0" indent="0" algn="ctr">
              <a:buNone/>
            </a:pPr>
            <a:r>
              <a:rPr lang="en-US" sz="1400" b="1" dirty="0">
                <a:solidFill>
                  <a:srgbClr val="FFFFFF"/>
                </a:solidFill>
              </a:rPr>
              <a:t>05</a:t>
            </a:r>
            <a:endParaRPr lang="en-US" sz="1400" dirty="0"/>
          </a:p>
        </p:txBody>
      </p:sp>
      <p:sp>
        <p:nvSpPr>
          <p:cNvPr id="33" name="Text 31"/>
          <p:cNvSpPr/>
          <p:nvPr/>
        </p:nvSpPr>
        <p:spPr>
          <a:xfrm>
            <a:off x="3749040" y="4087368"/>
            <a:ext cx="5120640" cy="274320"/>
          </a:xfrm>
          <a:prstGeom prst="rect">
            <a:avLst/>
          </a:prstGeom>
          <a:noFill/>
          <a:ln/>
        </p:spPr>
        <p:txBody>
          <a:bodyPr wrap="square" rtlCol="0" anchor="ctr"/>
          <a:lstStyle/>
          <a:p>
            <a:pPr marL="0" indent="0">
              <a:buNone/>
            </a:pPr>
            <a:r>
              <a:rPr lang="en-US" b="1" dirty="0">
                <a:solidFill>
                  <a:srgbClr val="005F73"/>
                </a:solidFill>
              </a:rPr>
              <a:t>Pencatatan &amp; Dokumentasi</a:t>
            </a:r>
            <a:endParaRPr lang="en-US" dirty="0"/>
          </a:p>
        </p:txBody>
      </p:sp>
      <p:sp>
        <p:nvSpPr>
          <p:cNvPr id="34" name="Text 32"/>
          <p:cNvSpPr/>
          <p:nvPr/>
        </p:nvSpPr>
        <p:spPr>
          <a:xfrm>
            <a:off x="3749040" y="4389120"/>
            <a:ext cx="5120640" cy="274320"/>
          </a:xfrm>
          <a:prstGeom prst="rect">
            <a:avLst/>
          </a:prstGeom>
          <a:noFill/>
          <a:ln/>
        </p:spPr>
        <p:txBody>
          <a:bodyPr wrap="square" rtlCol="0" anchor="ctr"/>
          <a:lstStyle/>
          <a:p>
            <a:pPr marL="0" indent="0">
              <a:buNone/>
            </a:pPr>
            <a:r>
              <a:rPr lang="en-US" sz="1200" dirty="0">
                <a:solidFill>
                  <a:srgbClr val="555555"/>
                </a:solidFill>
              </a:rPr>
              <a:t>Metode pencatatan dan pengelolaan dokumen hasil PMI</a:t>
            </a:r>
            <a:endParaRPr lang="en-US" sz="1200" dirty="0"/>
          </a:p>
        </p:txBody>
      </p:sp>
      <p:sp>
        <p:nvSpPr>
          <p:cNvPr id="35" name="Shape 33"/>
          <p:cNvSpPr/>
          <p:nvPr/>
        </p:nvSpPr>
        <p:spPr>
          <a:xfrm>
            <a:off x="0" y="5070348"/>
            <a:ext cx="9144000" cy="73152"/>
          </a:xfrm>
          <a:prstGeom prst="rect">
            <a:avLst/>
          </a:prstGeom>
          <a:solidFill>
            <a:srgbClr val="EE9B00"/>
          </a:solidFill>
          <a:ln w="12700">
            <a:solidFill>
              <a:srgbClr val="EE9B00"/>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FFE"/>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E9B00"/>
          </a:solidFill>
          <a:ln w="12700">
            <a:solidFill>
              <a:srgbClr val="EE9B00"/>
            </a:solidFill>
            <a:prstDash val="solid"/>
          </a:ln>
        </p:spPr>
      </p:sp>
      <p:sp>
        <p:nvSpPr>
          <p:cNvPr id="3" name="Shape 1"/>
          <p:cNvSpPr/>
          <p:nvPr/>
        </p:nvSpPr>
        <p:spPr>
          <a:xfrm>
            <a:off x="421577" y="384048"/>
            <a:ext cx="695899" cy="502920"/>
          </a:xfrm>
          <a:prstGeom prst="rect">
            <a:avLst/>
          </a:prstGeom>
          <a:solidFill>
            <a:srgbClr val="005F73"/>
          </a:solidFill>
          <a:ln w="12700">
            <a:solidFill>
              <a:srgbClr val="005F73"/>
            </a:solidFill>
            <a:prstDash val="solid"/>
          </a:ln>
        </p:spPr>
      </p:sp>
      <p:sp>
        <p:nvSpPr>
          <p:cNvPr id="4" name="Text 2"/>
          <p:cNvSpPr/>
          <p:nvPr/>
        </p:nvSpPr>
        <p:spPr>
          <a:xfrm>
            <a:off x="421577" y="384048"/>
            <a:ext cx="695899" cy="502920"/>
          </a:xfrm>
          <a:prstGeom prst="rect">
            <a:avLst/>
          </a:prstGeom>
          <a:noFill/>
          <a:ln/>
        </p:spPr>
        <p:txBody>
          <a:bodyPr wrap="square" lIns="0" tIns="0" rIns="0" bIns="0" rtlCol="0" anchor="ctr"/>
          <a:lstStyle/>
          <a:p>
            <a:pPr marL="0" indent="0" algn="ctr">
              <a:buNone/>
            </a:pPr>
            <a:r>
              <a:rPr lang="en-US" b="1" dirty="0">
                <a:solidFill>
                  <a:srgbClr val="FFFFFF"/>
                </a:solidFill>
              </a:rPr>
              <a:t>01</a:t>
            </a:r>
            <a:endParaRPr lang="en-US" dirty="0"/>
          </a:p>
        </p:txBody>
      </p:sp>
      <p:sp>
        <p:nvSpPr>
          <p:cNvPr id="5" name="Text 3"/>
          <p:cNvSpPr/>
          <p:nvPr/>
        </p:nvSpPr>
        <p:spPr>
          <a:xfrm>
            <a:off x="1061658" y="411480"/>
            <a:ext cx="7975127" cy="457200"/>
          </a:xfrm>
          <a:prstGeom prst="rect">
            <a:avLst/>
          </a:prstGeom>
          <a:noFill/>
          <a:ln/>
        </p:spPr>
        <p:txBody>
          <a:bodyPr wrap="square" rtlCol="0" anchor="ctr"/>
          <a:lstStyle/>
          <a:p>
            <a:pPr marL="0" indent="0">
              <a:buNone/>
            </a:pPr>
            <a:r>
              <a:rPr lang="en-US" sz="2800" b="1" dirty="0">
                <a:solidFill>
                  <a:srgbClr val="005F73"/>
                </a:solidFill>
              </a:rPr>
              <a:t>Pengertian dan Tujuan Pengendalian Mutu Internal</a:t>
            </a:r>
            <a:endParaRPr lang="en-US" sz="2800" dirty="0"/>
          </a:p>
        </p:txBody>
      </p:sp>
      <p:sp>
        <p:nvSpPr>
          <p:cNvPr id="6" name="Shape 4"/>
          <p:cNvSpPr/>
          <p:nvPr/>
        </p:nvSpPr>
        <p:spPr>
          <a:xfrm>
            <a:off x="365760" y="1539151"/>
            <a:ext cx="8412480" cy="2065197"/>
          </a:xfrm>
          <a:prstGeom prst="rect">
            <a:avLst/>
          </a:prstGeom>
          <a:solidFill>
            <a:srgbClr val="005F73"/>
          </a:solidFill>
          <a:ln w="12700">
            <a:solidFill>
              <a:srgbClr val="005F73"/>
            </a:solidFill>
            <a:prstDash val="solid"/>
          </a:ln>
        </p:spPr>
      </p:sp>
      <p:sp>
        <p:nvSpPr>
          <p:cNvPr id="7" name="Shape 5"/>
          <p:cNvSpPr/>
          <p:nvPr/>
        </p:nvSpPr>
        <p:spPr>
          <a:xfrm>
            <a:off x="365760" y="1539152"/>
            <a:ext cx="73152" cy="2065196"/>
          </a:xfrm>
          <a:prstGeom prst="rect">
            <a:avLst/>
          </a:prstGeom>
          <a:solidFill>
            <a:srgbClr val="EE9B00"/>
          </a:solidFill>
          <a:ln w="12700">
            <a:solidFill>
              <a:srgbClr val="EE9B00"/>
            </a:solidFill>
            <a:prstDash val="solid"/>
          </a:ln>
        </p:spPr>
      </p:sp>
      <p:sp>
        <p:nvSpPr>
          <p:cNvPr id="8" name="Text 6"/>
          <p:cNvSpPr/>
          <p:nvPr/>
        </p:nvSpPr>
        <p:spPr>
          <a:xfrm>
            <a:off x="548640" y="1584872"/>
            <a:ext cx="8046720" cy="274320"/>
          </a:xfrm>
          <a:prstGeom prst="rect">
            <a:avLst/>
          </a:prstGeom>
          <a:noFill/>
          <a:ln/>
        </p:spPr>
        <p:txBody>
          <a:bodyPr wrap="square" rtlCol="0" anchor="ctr"/>
          <a:lstStyle/>
          <a:p>
            <a:pPr marL="0" indent="0">
              <a:buNone/>
            </a:pPr>
            <a:r>
              <a:rPr lang="en-US" sz="2400" b="1" kern="0" spc="200" dirty="0">
                <a:solidFill>
                  <a:srgbClr val="EE9B00"/>
                </a:solidFill>
              </a:rPr>
              <a:t>DEFINISI PMI</a:t>
            </a:r>
            <a:endParaRPr lang="en-US" sz="2400" dirty="0"/>
          </a:p>
        </p:txBody>
      </p:sp>
      <p:sp>
        <p:nvSpPr>
          <p:cNvPr id="9" name="Text 7"/>
          <p:cNvSpPr/>
          <p:nvPr/>
        </p:nvSpPr>
        <p:spPr>
          <a:xfrm>
            <a:off x="548640" y="2350061"/>
            <a:ext cx="8046720" cy="822960"/>
          </a:xfrm>
          <a:prstGeom prst="rect">
            <a:avLst/>
          </a:prstGeom>
          <a:noFill/>
          <a:ln/>
        </p:spPr>
        <p:txBody>
          <a:bodyPr wrap="square" rtlCol="0" anchor="ctr"/>
          <a:lstStyle/>
          <a:p>
            <a:pPr marL="0" indent="0" algn="l">
              <a:buNone/>
            </a:pPr>
            <a:r>
              <a:rPr lang="en-US" dirty="0">
                <a:solidFill>
                  <a:srgbClr val="94D2BD"/>
                </a:solidFill>
              </a:rPr>
              <a:t>Pengendalian Mutu Internal (PMI) adalah prosedur yang dilaksanakan secara rutin oleh laboratorium untuk memantau kualitas hasil pemeriksaan sebelum dilaporkan kepada klinisi. PMI merupakan bagian dari sistem jaminan mutu (quality assurance) yang bertujuan mendeteksi kesalahan analitik secara dini.</a:t>
            </a:r>
            <a:endParaRPr lang="en-US" dirty="0"/>
          </a:p>
          <a:p>
            <a:pPr marL="0" indent="0" algn="l">
              <a:buNone/>
            </a:pPr>
            <a:r>
              <a:rPr lang="en-US" dirty="0">
                <a:solidFill>
                  <a:srgbClr val="94D2BD"/>
                </a:solidFill>
              </a:rPr>
              <a:t>(WHO, 2011; Westgard, 2003; PNPME-BLK, 2020)</a:t>
            </a:r>
            <a:endParaRPr lang="en-US" dirty="0"/>
          </a:p>
        </p:txBody>
      </p:sp>
      <p:sp>
        <p:nvSpPr>
          <p:cNvPr id="27" name="Shape 25"/>
          <p:cNvSpPr/>
          <p:nvPr/>
        </p:nvSpPr>
        <p:spPr>
          <a:xfrm>
            <a:off x="0" y="5070348"/>
            <a:ext cx="9144000" cy="73152"/>
          </a:xfrm>
          <a:prstGeom prst="rect">
            <a:avLst/>
          </a:prstGeom>
          <a:solidFill>
            <a:srgbClr val="005F73"/>
          </a:solidFill>
          <a:ln w="12700">
            <a:solidFill>
              <a:srgbClr val="005F73"/>
            </a:solidFill>
            <a:prstDash val="solid"/>
          </a:ln>
        </p:spPr>
      </p:sp>
      <p:sp>
        <p:nvSpPr>
          <p:cNvPr id="28" name="Text 26"/>
          <p:cNvSpPr/>
          <p:nvPr/>
        </p:nvSpPr>
        <p:spPr>
          <a:xfrm>
            <a:off x="0" y="5070348"/>
            <a:ext cx="9144000" cy="73152"/>
          </a:xfrm>
          <a:prstGeom prst="rect">
            <a:avLst/>
          </a:prstGeom>
          <a:noFill/>
          <a:ln/>
        </p:spPr>
        <p:txBody>
          <a:bodyPr wrap="square" lIns="50800" tIns="50800" rIns="50800" bIns="50800" rtlCol="0" anchor="ctr"/>
          <a:lstStyle/>
          <a:p>
            <a:pPr marL="0" indent="0" algn="r">
              <a:buNone/>
            </a:pPr>
            <a:r>
              <a:rPr lang="en-US" sz="700" dirty="0">
                <a:solidFill>
                  <a:srgbClr val="94D2BD"/>
                </a:solidFill>
              </a:rPr>
              <a:t>Kendali Mutu II — PMI  |  STIKes Prima Indonesia</a:t>
            </a:r>
            <a:endParaRPr lang="en-US" sz="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ext 8">
            <a:extLst>
              <a:ext uri="{FF2B5EF4-FFF2-40B4-BE49-F238E27FC236}">
                <a16:creationId xmlns:a16="http://schemas.microsoft.com/office/drawing/2014/main" id="{66B3CAF6-E369-25D7-5406-D77DD18DA3EA}"/>
              </a:ext>
            </a:extLst>
          </p:cNvPr>
          <p:cNvSpPr/>
          <p:nvPr/>
        </p:nvSpPr>
        <p:spPr>
          <a:xfrm>
            <a:off x="365760" y="851667"/>
            <a:ext cx="8412480" cy="320040"/>
          </a:xfrm>
          <a:prstGeom prst="rect">
            <a:avLst/>
          </a:prstGeom>
          <a:noFill/>
          <a:ln/>
        </p:spPr>
        <p:txBody>
          <a:bodyPr wrap="square" rtlCol="0" anchor="ctr"/>
          <a:lstStyle/>
          <a:p>
            <a:pPr marL="0" indent="0">
              <a:buNone/>
            </a:pPr>
            <a:r>
              <a:rPr lang="en-US" sz="1600" b="1" kern="0" spc="200" dirty="0">
                <a:solidFill>
                  <a:srgbClr val="0A9396"/>
                </a:solidFill>
              </a:rPr>
              <a:t>TUJUAN PMI</a:t>
            </a:r>
            <a:endParaRPr lang="en-US" sz="1600" dirty="0"/>
          </a:p>
        </p:txBody>
      </p:sp>
      <p:sp>
        <p:nvSpPr>
          <p:cNvPr id="3" name="Shape 9">
            <a:extLst>
              <a:ext uri="{FF2B5EF4-FFF2-40B4-BE49-F238E27FC236}">
                <a16:creationId xmlns:a16="http://schemas.microsoft.com/office/drawing/2014/main" id="{97D7B6DF-7AFE-FEA4-8A3F-A89EA263BB30}"/>
              </a:ext>
            </a:extLst>
          </p:cNvPr>
          <p:cNvSpPr/>
          <p:nvPr/>
        </p:nvSpPr>
        <p:spPr>
          <a:xfrm>
            <a:off x="365760" y="1263147"/>
            <a:ext cx="4114800" cy="868680"/>
          </a:xfrm>
          <a:prstGeom prst="rect">
            <a:avLst/>
          </a:prstGeom>
          <a:solidFill>
            <a:srgbClr val="FFFFFF"/>
          </a:solidFill>
          <a:ln w="12700">
            <a:solidFill>
              <a:srgbClr val="94D2BD"/>
            </a:solidFill>
            <a:prstDash val="solid"/>
          </a:ln>
          <a:effectLst>
            <a:outerShdw blurRad="50800" dist="12700" dir="8100000" algn="bl" rotWithShape="0">
              <a:srgbClr val="000000">
                <a:alpha val="8000"/>
              </a:srgbClr>
            </a:outerShdw>
          </a:effectLst>
        </p:spPr>
      </p:sp>
      <p:sp>
        <p:nvSpPr>
          <p:cNvPr id="4" name="Shape 10">
            <a:extLst>
              <a:ext uri="{FF2B5EF4-FFF2-40B4-BE49-F238E27FC236}">
                <a16:creationId xmlns:a16="http://schemas.microsoft.com/office/drawing/2014/main" id="{677BC726-B911-464C-300F-7D37402FC56A}"/>
              </a:ext>
            </a:extLst>
          </p:cNvPr>
          <p:cNvSpPr/>
          <p:nvPr/>
        </p:nvSpPr>
        <p:spPr>
          <a:xfrm>
            <a:off x="365760" y="1263147"/>
            <a:ext cx="54864" cy="868680"/>
          </a:xfrm>
          <a:prstGeom prst="rect">
            <a:avLst/>
          </a:prstGeom>
          <a:solidFill>
            <a:srgbClr val="0A9396"/>
          </a:solidFill>
          <a:ln w="12700">
            <a:solidFill>
              <a:srgbClr val="0A9396"/>
            </a:solidFill>
            <a:prstDash val="solid"/>
          </a:ln>
        </p:spPr>
      </p:sp>
      <p:sp>
        <p:nvSpPr>
          <p:cNvPr id="5" name="Text 11">
            <a:extLst>
              <a:ext uri="{FF2B5EF4-FFF2-40B4-BE49-F238E27FC236}">
                <a16:creationId xmlns:a16="http://schemas.microsoft.com/office/drawing/2014/main" id="{5347BBC1-41C1-09EC-18F7-9CD9DB82F72C}"/>
              </a:ext>
            </a:extLst>
          </p:cNvPr>
          <p:cNvSpPr/>
          <p:nvPr/>
        </p:nvSpPr>
        <p:spPr>
          <a:xfrm>
            <a:off x="502920" y="1308867"/>
            <a:ext cx="3840480" cy="274320"/>
          </a:xfrm>
          <a:prstGeom prst="rect">
            <a:avLst/>
          </a:prstGeom>
          <a:noFill/>
          <a:ln/>
        </p:spPr>
        <p:txBody>
          <a:bodyPr wrap="square" rtlCol="0" anchor="ctr"/>
          <a:lstStyle/>
          <a:p>
            <a:pPr marL="0" indent="0">
              <a:buNone/>
            </a:pPr>
            <a:r>
              <a:rPr lang="en-US" sz="1400" b="1" dirty="0">
                <a:solidFill>
                  <a:srgbClr val="005F73"/>
                </a:solidFill>
              </a:rPr>
              <a:t> Akurasi &amp; Presisi</a:t>
            </a:r>
            <a:endParaRPr lang="en-US" sz="1400" dirty="0"/>
          </a:p>
        </p:txBody>
      </p:sp>
      <p:sp>
        <p:nvSpPr>
          <p:cNvPr id="6" name="Text 12">
            <a:extLst>
              <a:ext uri="{FF2B5EF4-FFF2-40B4-BE49-F238E27FC236}">
                <a16:creationId xmlns:a16="http://schemas.microsoft.com/office/drawing/2014/main" id="{B4D0EE55-EBE5-966E-2759-A2E420687823}"/>
              </a:ext>
            </a:extLst>
          </p:cNvPr>
          <p:cNvSpPr/>
          <p:nvPr/>
        </p:nvSpPr>
        <p:spPr>
          <a:xfrm>
            <a:off x="502920" y="1610619"/>
            <a:ext cx="3840480" cy="475488"/>
          </a:xfrm>
          <a:prstGeom prst="rect">
            <a:avLst/>
          </a:prstGeom>
          <a:noFill/>
          <a:ln/>
        </p:spPr>
        <p:txBody>
          <a:bodyPr wrap="square" rtlCol="0" anchor="ctr"/>
          <a:lstStyle/>
          <a:p>
            <a:pPr marL="0" indent="0">
              <a:buNone/>
            </a:pPr>
            <a:r>
              <a:rPr lang="en-US" sz="1100" dirty="0">
                <a:solidFill>
                  <a:srgbClr val="444444"/>
                </a:solidFill>
              </a:rPr>
              <a:t>Memastikan hasil pemeriksaan akurat dan presisi sesuai standar yang ditetapkan (Westgard, 2003)</a:t>
            </a:r>
            <a:endParaRPr lang="en-US" sz="1100" dirty="0"/>
          </a:p>
        </p:txBody>
      </p:sp>
      <p:sp>
        <p:nvSpPr>
          <p:cNvPr id="7" name="Shape 13">
            <a:extLst>
              <a:ext uri="{FF2B5EF4-FFF2-40B4-BE49-F238E27FC236}">
                <a16:creationId xmlns:a16="http://schemas.microsoft.com/office/drawing/2014/main" id="{DC492E69-DB22-27D9-96BF-23653B63476F}"/>
              </a:ext>
            </a:extLst>
          </p:cNvPr>
          <p:cNvSpPr/>
          <p:nvPr/>
        </p:nvSpPr>
        <p:spPr>
          <a:xfrm>
            <a:off x="365760" y="2268987"/>
            <a:ext cx="4114800" cy="868680"/>
          </a:xfrm>
          <a:prstGeom prst="rect">
            <a:avLst/>
          </a:prstGeom>
          <a:solidFill>
            <a:srgbClr val="FFFFFF"/>
          </a:solidFill>
          <a:ln w="12700">
            <a:solidFill>
              <a:srgbClr val="94D2BD"/>
            </a:solidFill>
            <a:prstDash val="solid"/>
          </a:ln>
          <a:effectLst>
            <a:outerShdw blurRad="50800" dist="12700" dir="8100000" algn="bl" rotWithShape="0">
              <a:srgbClr val="000000">
                <a:alpha val="8000"/>
              </a:srgbClr>
            </a:outerShdw>
          </a:effectLst>
        </p:spPr>
      </p:sp>
      <p:sp>
        <p:nvSpPr>
          <p:cNvPr id="8" name="Shape 14">
            <a:extLst>
              <a:ext uri="{FF2B5EF4-FFF2-40B4-BE49-F238E27FC236}">
                <a16:creationId xmlns:a16="http://schemas.microsoft.com/office/drawing/2014/main" id="{A74651E1-0D5C-D3AC-A4FB-84F5055251F7}"/>
              </a:ext>
            </a:extLst>
          </p:cNvPr>
          <p:cNvSpPr/>
          <p:nvPr/>
        </p:nvSpPr>
        <p:spPr>
          <a:xfrm>
            <a:off x="365760" y="2268987"/>
            <a:ext cx="54864" cy="868680"/>
          </a:xfrm>
          <a:prstGeom prst="rect">
            <a:avLst/>
          </a:prstGeom>
          <a:solidFill>
            <a:srgbClr val="0A9396"/>
          </a:solidFill>
          <a:ln w="12700">
            <a:solidFill>
              <a:srgbClr val="0A9396"/>
            </a:solidFill>
            <a:prstDash val="solid"/>
          </a:ln>
        </p:spPr>
      </p:sp>
      <p:sp>
        <p:nvSpPr>
          <p:cNvPr id="9" name="Text 15">
            <a:extLst>
              <a:ext uri="{FF2B5EF4-FFF2-40B4-BE49-F238E27FC236}">
                <a16:creationId xmlns:a16="http://schemas.microsoft.com/office/drawing/2014/main" id="{119F23F2-25F3-7BAE-0C98-3B1810389087}"/>
              </a:ext>
            </a:extLst>
          </p:cNvPr>
          <p:cNvSpPr/>
          <p:nvPr/>
        </p:nvSpPr>
        <p:spPr>
          <a:xfrm>
            <a:off x="502920" y="2314707"/>
            <a:ext cx="3840480" cy="274320"/>
          </a:xfrm>
          <a:prstGeom prst="rect">
            <a:avLst/>
          </a:prstGeom>
          <a:noFill/>
          <a:ln/>
        </p:spPr>
        <p:txBody>
          <a:bodyPr wrap="square" rtlCol="0" anchor="ctr"/>
          <a:lstStyle/>
          <a:p>
            <a:pPr marL="0" indent="0">
              <a:buNone/>
            </a:pPr>
            <a:r>
              <a:rPr lang="en-US" sz="1400" b="1" dirty="0">
                <a:solidFill>
                  <a:srgbClr val="005F73"/>
                </a:solidFill>
              </a:rPr>
              <a:t> Deteksi Dini Kesalahan</a:t>
            </a:r>
            <a:endParaRPr lang="en-US" sz="1400" dirty="0"/>
          </a:p>
        </p:txBody>
      </p:sp>
      <p:sp>
        <p:nvSpPr>
          <p:cNvPr id="10" name="Text 16">
            <a:extLst>
              <a:ext uri="{FF2B5EF4-FFF2-40B4-BE49-F238E27FC236}">
                <a16:creationId xmlns:a16="http://schemas.microsoft.com/office/drawing/2014/main" id="{7278E88E-3369-358E-B180-50588A324D97}"/>
              </a:ext>
            </a:extLst>
          </p:cNvPr>
          <p:cNvSpPr/>
          <p:nvPr/>
        </p:nvSpPr>
        <p:spPr>
          <a:xfrm>
            <a:off x="502920" y="2616459"/>
            <a:ext cx="3840480" cy="475488"/>
          </a:xfrm>
          <a:prstGeom prst="rect">
            <a:avLst/>
          </a:prstGeom>
          <a:noFill/>
          <a:ln/>
        </p:spPr>
        <p:txBody>
          <a:bodyPr wrap="square" rtlCol="0" anchor="ctr"/>
          <a:lstStyle/>
          <a:p>
            <a:pPr marL="0" indent="0">
              <a:buNone/>
            </a:pPr>
            <a:r>
              <a:rPr lang="en-US" sz="1200" dirty="0">
                <a:solidFill>
                  <a:srgbClr val="444444"/>
                </a:solidFill>
              </a:rPr>
              <a:t>Mendeteksi kesalahan sistematis dan acak sebelum hasil dilaporkan ke klinisi (ISO 15189:2022)</a:t>
            </a:r>
            <a:endParaRPr lang="en-US" sz="1200" dirty="0"/>
          </a:p>
        </p:txBody>
      </p:sp>
      <p:sp>
        <p:nvSpPr>
          <p:cNvPr id="11" name="Shape 17">
            <a:extLst>
              <a:ext uri="{FF2B5EF4-FFF2-40B4-BE49-F238E27FC236}">
                <a16:creationId xmlns:a16="http://schemas.microsoft.com/office/drawing/2014/main" id="{0F9C9E81-1743-015C-175C-E6F19E662F5A}"/>
              </a:ext>
            </a:extLst>
          </p:cNvPr>
          <p:cNvSpPr/>
          <p:nvPr/>
        </p:nvSpPr>
        <p:spPr>
          <a:xfrm>
            <a:off x="4663440" y="1263147"/>
            <a:ext cx="4114800" cy="868680"/>
          </a:xfrm>
          <a:prstGeom prst="rect">
            <a:avLst/>
          </a:prstGeom>
          <a:solidFill>
            <a:srgbClr val="FFFFFF"/>
          </a:solidFill>
          <a:ln w="12700">
            <a:solidFill>
              <a:srgbClr val="94D2BD"/>
            </a:solidFill>
            <a:prstDash val="solid"/>
          </a:ln>
          <a:effectLst>
            <a:outerShdw blurRad="50800" dist="12700" dir="8100000" algn="bl" rotWithShape="0">
              <a:srgbClr val="000000">
                <a:alpha val="8000"/>
              </a:srgbClr>
            </a:outerShdw>
          </a:effectLst>
        </p:spPr>
      </p:sp>
      <p:sp>
        <p:nvSpPr>
          <p:cNvPr id="12" name="Shape 18">
            <a:extLst>
              <a:ext uri="{FF2B5EF4-FFF2-40B4-BE49-F238E27FC236}">
                <a16:creationId xmlns:a16="http://schemas.microsoft.com/office/drawing/2014/main" id="{B6AD094C-B1DB-D5E6-AAB7-E7D77F987D52}"/>
              </a:ext>
            </a:extLst>
          </p:cNvPr>
          <p:cNvSpPr/>
          <p:nvPr/>
        </p:nvSpPr>
        <p:spPr>
          <a:xfrm>
            <a:off x="4663440" y="1263147"/>
            <a:ext cx="54864" cy="868680"/>
          </a:xfrm>
          <a:prstGeom prst="rect">
            <a:avLst/>
          </a:prstGeom>
          <a:solidFill>
            <a:srgbClr val="0A9396"/>
          </a:solidFill>
          <a:ln w="12700">
            <a:solidFill>
              <a:srgbClr val="0A9396"/>
            </a:solidFill>
            <a:prstDash val="solid"/>
          </a:ln>
        </p:spPr>
      </p:sp>
      <p:sp>
        <p:nvSpPr>
          <p:cNvPr id="13" name="Text 19">
            <a:extLst>
              <a:ext uri="{FF2B5EF4-FFF2-40B4-BE49-F238E27FC236}">
                <a16:creationId xmlns:a16="http://schemas.microsoft.com/office/drawing/2014/main" id="{EF675828-0164-CDEB-7BEE-3AB32DEA4FC0}"/>
              </a:ext>
            </a:extLst>
          </p:cNvPr>
          <p:cNvSpPr/>
          <p:nvPr/>
        </p:nvSpPr>
        <p:spPr>
          <a:xfrm>
            <a:off x="4800600" y="1308867"/>
            <a:ext cx="3840480" cy="274320"/>
          </a:xfrm>
          <a:prstGeom prst="rect">
            <a:avLst/>
          </a:prstGeom>
          <a:noFill/>
          <a:ln/>
        </p:spPr>
        <p:txBody>
          <a:bodyPr wrap="square" rtlCol="0" anchor="ctr"/>
          <a:lstStyle/>
          <a:p>
            <a:pPr marL="0" indent="0">
              <a:buNone/>
            </a:pPr>
            <a:r>
              <a:rPr lang="en-US" sz="1400" b="1" dirty="0">
                <a:solidFill>
                  <a:srgbClr val="005F73"/>
                </a:solidFill>
              </a:rPr>
              <a:t> Konsistensi Hasil</a:t>
            </a:r>
            <a:endParaRPr lang="en-US" sz="1400" dirty="0"/>
          </a:p>
        </p:txBody>
      </p:sp>
      <p:sp>
        <p:nvSpPr>
          <p:cNvPr id="14" name="Text 20">
            <a:extLst>
              <a:ext uri="{FF2B5EF4-FFF2-40B4-BE49-F238E27FC236}">
                <a16:creationId xmlns:a16="http://schemas.microsoft.com/office/drawing/2014/main" id="{81EEA602-4113-73FA-FF51-C784CFC4E76D}"/>
              </a:ext>
            </a:extLst>
          </p:cNvPr>
          <p:cNvSpPr/>
          <p:nvPr/>
        </p:nvSpPr>
        <p:spPr>
          <a:xfrm>
            <a:off x="4800600" y="1610619"/>
            <a:ext cx="3840480" cy="475488"/>
          </a:xfrm>
          <a:prstGeom prst="rect">
            <a:avLst/>
          </a:prstGeom>
          <a:noFill/>
          <a:ln/>
        </p:spPr>
        <p:txBody>
          <a:bodyPr wrap="square" rtlCol="0" anchor="ctr"/>
          <a:lstStyle/>
          <a:p>
            <a:pPr marL="0" indent="0">
              <a:buNone/>
            </a:pPr>
            <a:r>
              <a:rPr lang="en-US" sz="1200" dirty="0">
                <a:solidFill>
                  <a:srgbClr val="444444"/>
                </a:solidFill>
              </a:rPr>
              <a:t>Menjamin konsistensi hasil antar hari, antar batch, dan antar analis (WHO, 2011)</a:t>
            </a:r>
            <a:endParaRPr lang="en-US" sz="1200" dirty="0"/>
          </a:p>
        </p:txBody>
      </p:sp>
      <p:sp>
        <p:nvSpPr>
          <p:cNvPr id="15" name="Shape 21">
            <a:extLst>
              <a:ext uri="{FF2B5EF4-FFF2-40B4-BE49-F238E27FC236}">
                <a16:creationId xmlns:a16="http://schemas.microsoft.com/office/drawing/2014/main" id="{7E34057B-1BBF-4A5B-32F8-A16C8D57B267}"/>
              </a:ext>
            </a:extLst>
          </p:cNvPr>
          <p:cNvSpPr/>
          <p:nvPr/>
        </p:nvSpPr>
        <p:spPr>
          <a:xfrm>
            <a:off x="4663440" y="2268987"/>
            <a:ext cx="4114800" cy="868680"/>
          </a:xfrm>
          <a:prstGeom prst="rect">
            <a:avLst/>
          </a:prstGeom>
          <a:solidFill>
            <a:srgbClr val="FFFFFF"/>
          </a:solidFill>
          <a:ln w="12700">
            <a:solidFill>
              <a:srgbClr val="94D2BD"/>
            </a:solidFill>
            <a:prstDash val="solid"/>
          </a:ln>
          <a:effectLst>
            <a:outerShdw blurRad="50800" dist="12700" dir="8100000" algn="bl" rotWithShape="0">
              <a:srgbClr val="000000">
                <a:alpha val="8000"/>
              </a:srgbClr>
            </a:outerShdw>
          </a:effectLst>
        </p:spPr>
      </p:sp>
      <p:sp>
        <p:nvSpPr>
          <p:cNvPr id="16" name="Shape 22">
            <a:extLst>
              <a:ext uri="{FF2B5EF4-FFF2-40B4-BE49-F238E27FC236}">
                <a16:creationId xmlns:a16="http://schemas.microsoft.com/office/drawing/2014/main" id="{37562B4E-ECF2-79C6-9E8F-7C4C78824046}"/>
              </a:ext>
            </a:extLst>
          </p:cNvPr>
          <p:cNvSpPr/>
          <p:nvPr/>
        </p:nvSpPr>
        <p:spPr>
          <a:xfrm>
            <a:off x="4663440" y="2268987"/>
            <a:ext cx="54864" cy="868680"/>
          </a:xfrm>
          <a:prstGeom prst="rect">
            <a:avLst/>
          </a:prstGeom>
          <a:solidFill>
            <a:srgbClr val="0A9396"/>
          </a:solidFill>
          <a:ln w="12700">
            <a:solidFill>
              <a:srgbClr val="0A9396"/>
            </a:solidFill>
            <a:prstDash val="solid"/>
          </a:ln>
        </p:spPr>
      </p:sp>
      <p:sp>
        <p:nvSpPr>
          <p:cNvPr id="17" name="Text 23">
            <a:extLst>
              <a:ext uri="{FF2B5EF4-FFF2-40B4-BE49-F238E27FC236}">
                <a16:creationId xmlns:a16="http://schemas.microsoft.com/office/drawing/2014/main" id="{BEE276AB-1501-B20C-33E1-9DF6AE081F4E}"/>
              </a:ext>
            </a:extLst>
          </p:cNvPr>
          <p:cNvSpPr/>
          <p:nvPr/>
        </p:nvSpPr>
        <p:spPr>
          <a:xfrm>
            <a:off x="4800600" y="2314707"/>
            <a:ext cx="3840480" cy="274320"/>
          </a:xfrm>
          <a:prstGeom prst="rect">
            <a:avLst/>
          </a:prstGeom>
          <a:noFill/>
          <a:ln/>
        </p:spPr>
        <p:txBody>
          <a:bodyPr wrap="square" rtlCol="0" anchor="ctr"/>
          <a:lstStyle/>
          <a:p>
            <a:pPr marL="0" indent="0">
              <a:buNone/>
            </a:pPr>
            <a:r>
              <a:rPr lang="en-US" sz="1400" b="1" dirty="0">
                <a:solidFill>
                  <a:srgbClr val="005F73"/>
                </a:solidFill>
              </a:rPr>
              <a:t>Bukti Mutu</a:t>
            </a:r>
            <a:endParaRPr lang="en-US" sz="1400" dirty="0"/>
          </a:p>
        </p:txBody>
      </p:sp>
      <p:sp>
        <p:nvSpPr>
          <p:cNvPr id="18" name="Text 24">
            <a:extLst>
              <a:ext uri="{FF2B5EF4-FFF2-40B4-BE49-F238E27FC236}">
                <a16:creationId xmlns:a16="http://schemas.microsoft.com/office/drawing/2014/main" id="{A783FDE0-0200-46B6-6328-A8E7760AF4AE}"/>
              </a:ext>
            </a:extLst>
          </p:cNvPr>
          <p:cNvSpPr/>
          <p:nvPr/>
        </p:nvSpPr>
        <p:spPr>
          <a:xfrm>
            <a:off x="4800600" y="2616459"/>
            <a:ext cx="3840480" cy="475488"/>
          </a:xfrm>
          <a:prstGeom prst="rect">
            <a:avLst/>
          </a:prstGeom>
          <a:noFill/>
          <a:ln/>
        </p:spPr>
        <p:txBody>
          <a:bodyPr wrap="square" rtlCol="0" anchor="ctr"/>
          <a:lstStyle/>
          <a:p>
            <a:pPr marL="0" indent="0">
              <a:buNone/>
            </a:pPr>
            <a:r>
              <a:rPr lang="en-US" sz="1200" dirty="0">
                <a:solidFill>
                  <a:srgbClr val="444444"/>
                </a:solidFill>
              </a:rPr>
              <a:t>Memberikan data objektif terkait kinerja laboratorium yang terdokumentasi (KMK 298/2008)</a:t>
            </a:r>
            <a:endParaRPr lang="en-US" sz="1200" dirty="0"/>
          </a:p>
        </p:txBody>
      </p:sp>
      <p:sp>
        <p:nvSpPr>
          <p:cNvPr id="19" name="Shape 25">
            <a:extLst>
              <a:ext uri="{FF2B5EF4-FFF2-40B4-BE49-F238E27FC236}">
                <a16:creationId xmlns:a16="http://schemas.microsoft.com/office/drawing/2014/main" id="{63011AD3-411E-0E5B-5E09-F8E63E387393}"/>
              </a:ext>
            </a:extLst>
          </p:cNvPr>
          <p:cNvSpPr/>
          <p:nvPr/>
        </p:nvSpPr>
        <p:spPr>
          <a:xfrm>
            <a:off x="0" y="5070348"/>
            <a:ext cx="9144000" cy="73152"/>
          </a:xfrm>
          <a:prstGeom prst="rect">
            <a:avLst/>
          </a:prstGeom>
          <a:solidFill>
            <a:srgbClr val="7030A0"/>
          </a:solidFill>
          <a:ln w="12700">
            <a:solidFill>
              <a:srgbClr val="005F73"/>
            </a:solidFill>
            <a:prstDash val="solid"/>
          </a:ln>
        </p:spPr>
      </p:sp>
      <p:sp>
        <p:nvSpPr>
          <p:cNvPr id="20" name="Shape 25">
            <a:extLst>
              <a:ext uri="{FF2B5EF4-FFF2-40B4-BE49-F238E27FC236}">
                <a16:creationId xmlns:a16="http://schemas.microsoft.com/office/drawing/2014/main" id="{84AC149E-BB47-DAFE-DFC0-0688B1A46F04}"/>
              </a:ext>
            </a:extLst>
          </p:cNvPr>
          <p:cNvSpPr/>
          <p:nvPr/>
        </p:nvSpPr>
        <p:spPr>
          <a:xfrm>
            <a:off x="0" y="0"/>
            <a:ext cx="9144000" cy="73152"/>
          </a:xfrm>
          <a:prstGeom prst="rect">
            <a:avLst/>
          </a:prstGeom>
          <a:solidFill>
            <a:srgbClr val="7030A0"/>
          </a:solidFill>
          <a:ln w="12700">
            <a:solidFill>
              <a:srgbClr val="005F73"/>
            </a:solidFill>
            <a:prstDash val="solid"/>
          </a:ln>
        </p:spPr>
      </p:sp>
    </p:spTree>
    <p:extLst>
      <p:ext uri="{BB962C8B-B14F-4D97-AF65-F5344CB8AC3E}">
        <p14:creationId xmlns:p14="http://schemas.microsoft.com/office/powerpoint/2010/main" val="1929190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E9B00"/>
          </a:solidFill>
          <a:ln w="12700">
            <a:solidFill>
              <a:srgbClr val="EE9B00"/>
            </a:solidFill>
            <a:prstDash val="solid"/>
          </a:ln>
        </p:spPr>
      </p:sp>
      <p:sp>
        <p:nvSpPr>
          <p:cNvPr id="3" name="Shape 1"/>
          <p:cNvSpPr/>
          <p:nvPr/>
        </p:nvSpPr>
        <p:spPr>
          <a:xfrm>
            <a:off x="365760" y="137160"/>
            <a:ext cx="502920" cy="502920"/>
          </a:xfrm>
          <a:prstGeom prst="rect">
            <a:avLst/>
          </a:prstGeom>
          <a:solidFill>
            <a:srgbClr val="EE9B00"/>
          </a:solidFill>
          <a:ln w="12700">
            <a:solidFill>
              <a:srgbClr val="EE9B00"/>
            </a:solidFill>
            <a:prstDash val="solid"/>
          </a:ln>
        </p:spPr>
      </p:sp>
      <p:sp>
        <p:nvSpPr>
          <p:cNvPr id="4" name="Text 2"/>
          <p:cNvSpPr/>
          <p:nvPr/>
        </p:nvSpPr>
        <p:spPr>
          <a:xfrm>
            <a:off x="365760" y="137160"/>
            <a:ext cx="502920" cy="502920"/>
          </a:xfrm>
          <a:prstGeom prst="rect">
            <a:avLst/>
          </a:prstGeom>
          <a:noFill/>
          <a:ln/>
        </p:spPr>
        <p:txBody>
          <a:bodyPr wrap="square" lIns="0" tIns="0" rIns="0" bIns="0" rtlCol="0" anchor="ctr"/>
          <a:lstStyle/>
          <a:p>
            <a:pPr marL="0" indent="0" algn="ctr">
              <a:buNone/>
            </a:pPr>
            <a:r>
              <a:rPr lang="en-US" sz="1300" b="1" dirty="0">
                <a:solidFill>
                  <a:srgbClr val="001219"/>
                </a:solidFill>
              </a:rPr>
              <a:t>02</a:t>
            </a:r>
            <a:endParaRPr lang="en-US" sz="1300" dirty="0"/>
          </a:p>
        </p:txBody>
      </p:sp>
      <p:sp>
        <p:nvSpPr>
          <p:cNvPr id="5" name="Text 3"/>
          <p:cNvSpPr/>
          <p:nvPr/>
        </p:nvSpPr>
        <p:spPr>
          <a:xfrm>
            <a:off x="1005840" y="164592"/>
            <a:ext cx="3835518" cy="457200"/>
          </a:xfrm>
          <a:prstGeom prst="rect">
            <a:avLst/>
          </a:prstGeom>
          <a:noFill/>
          <a:ln/>
        </p:spPr>
        <p:txBody>
          <a:bodyPr wrap="square" rtlCol="0" anchor="ctr"/>
          <a:lstStyle/>
          <a:p>
            <a:pPr marL="0" indent="0">
              <a:buNone/>
            </a:pPr>
            <a:r>
              <a:rPr lang="en-US" sz="1800" b="1" dirty="0">
                <a:solidFill>
                  <a:schemeClr val="accent1"/>
                </a:solidFill>
              </a:rPr>
              <a:t>Prinsip Dasar PMI Laboratorium</a:t>
            </a:r>
            <a:endParaRPr lang="en-US" sz="1800" dirty="0">
              <a:solidFill>
                <a:schemeClr val="accent1"/>
              </a:solidFill>
            </a:endParaRPr>
          </a:p>
        </p:txBody>
      </p:sp>
      <p:sp>
        <p:nvSpPr>
          <p:cNvPr id="6" name="Shape 4"/>
          <p:cNvSpPr/>
          <p:nvPr/>
        </p:nvSpPr>
        <p:spPr>
          <a:xfrm>
            <a:off x="274320" y="804672"/>
            <a:ext cx="4297680" cy="1588206"/>
          </a:xfrm>
          <a:prstGeom prst="rect">
            <a:avLst/>
          </a:prstGeom>
          <a:solidFill>
            <a:srgbClr val="0D1B2A"/>
          </a:solidFill>
          <a:ln w="19050">
            <a:solidFill>
              <a:srgbClr val="0A9396"/>
            </a:solidFill>
            <a:prstDash val="solid"/>
          </a:ln>
        </p:spPr>
      </p:sp>
      <p:sp>
        <p:nvSpPr>
          <p:cNvPr id="7" name="Shape 5"/>
          <p:cNvSpPr/>
          <p:nvPr/>
        </p:nvSpPr>
        <p:spPr>
          <a:xfrm>
            <a:off x="384048" y="914400"/>
            <a:ext cx="347472" cy="347472"/>
          </a:xfrm>
          <a:prstGeom prst="ellipse">
            <a:avLst/>
          </a:prstGeom>
          <a:solidFill>
            <a:srgbClr val="0A9396"/>
          </a:solidFill>
          <a:ln w="12700">
            <a:solidFill>
              <a:srgbClr val="0A9396"/>
            </a:solidFill>
            <a:prstDash val="solid"/>
          </a:ln>
        </p:spPr>
      </p:sp>
      <p:sp>
        <p:nvSpPr>
          <p:cNvPr id="8" name="Text 6"/>
          <p:cNvSpPr/>
          <p:nvPr/>
        </p:nvSpPr>
        <p:spPr>
          <a:xfrm>
            <a:off x="384048" y="914400"/>
            <a:ext cx="347472" cy="347472"/>
          </a:xfrm>
          <a:prstGeom prst="rect">
            <a:avLst/>
          </a:prstGeom>
          <a:noFill/>
          <a:ln/>
        </p:spPr>
        <p:txBody>
          <a:bodyPr wrap="square" lIns="0" tIns="0" rIns="0" bIns="0" rtlCol="0" anchor="ctr"/>
          <a:lstStyle/>
          <a:p>
            <a:pPr marL="0" indent="0" algn="ctr">
              <a:buNone/>
            </a:pPr>
            <a:r>
              <a:rPr lang="en-US" sz="1100" b="1" dirty="0">
                <a:solidFill>
                  <a:srgbClr val="001219"/>
                </a:solidFill>
              </a:rPr>
              <a:t>1</a:t>
            </a:r>
            <a:endParaRPr lang="en-US" sz="1100" dirty="0"/>
          </a:p>
        </p:txBody>
      </p:sp>
      <p:sp>
        <p:nvSpPr>
          <p:cNvPr id="9" name="Text 7"/>
          <p:cNvSpPr/>
          <p:nvPr/>
        </p:nvSpPr>
        <p:spPr>
          <a:xfrm>
            <a:off x="841248" y="896112"/>
            <a:ext cx="3621024" cy="292608"/>
          </a:xfrm>
          <a:prstGeom prst="rect">
            <a:avLst/>
          </a:prstGeom>
          <a:noFill/>
          <a:ln/>
        </p:spPr>
        <p:txBody>
          <a:bodyPr wrap="square" rtlCol="0" anchor="ctr"/>
          <a:lstStyle/>
          <a:p>
            <a:pPr marL="0" indent="0">
              <a:buNone/>
            </a:pPr>
            <a:r>
              <a:rPr lang="en-US" sz="1600" b="1" dirty="0">
                <a:solidFill>
                  <a:srgbClr val="0A9396"/>
                </a:solidFill>
              </a:rPr>
              <a:t>Pemilihan Bahan Kontrol yang Tepat</a:t>
            </a:r>
            <a:endParaRPr lang="en-US" sz="1600" dirty="0"/>
          </a:p>
        </p:txBody>
      </p:sp>
      <p:sp>
        <p:nvSpPr>
          <p:cNvPr id="10" name="Text 8"/>
          <p:cNvSpPr/>
          <p:nvPr/>
        </p:nvSpPr>
        <p:spPr>
          <a:xfrm>
            <a:off x="402336" y="1444752"/>
            <a:ext cx="4078224" cy="713232"/>
          </a:xfrm>
          <a:prstGeom prst="rect">
            <a:avLst/>
          </a:prstGeom>
          <a:noFill/>
          <a:ln/>
        </p:spPr>
        <p:txBody>
          <a:bodyPr wrap="square" rtlCol="0" anchor="ctr"/>
          <a:lstStyle/>
          <a:p>
            <a:pPr marL="0" indent="0">
              <a:buNone/>
            </a:pPr>
            <a:r>
              <a:rPr lang="en-US" sz="1400" dirty="0">
                <a:solidFill>
                  <a:srgbClr val="CCCCCC"/>
                </a:solidFill>
              </a:rPr>
              <a:t>Bahan kontrol dipilih sesuai matriks sampel, memiliki nilai target (mean) dan batas kontrol yang jelas. Bahan kontrol harus bersifat stabil dan komersial terstandar (Westgard, 2003; ISO 15189:2022).</a:t>
            </a:r>
            <a:endParaRPr lang="en-US" sz="1400" dirty="0"/>
          </a:p>
        </p:txBody>
      </p:sp>
      <p:sp>
        <p:nvSpPr>
          <p:cNvPr id="11" name="Shape 9"/>
          <p:cNvSpPr/>
          <p:nvPr/>
        </p:nvSpPr>
        <p:spPr>
          <a:xfrm>
            <a:off x="4480560" y="2604525"/>
            <a:ext cx="4297680" cy="1534025"/>
          </a:xfrm>
          <a:prstGeom prst="rect">
            <a:avLst/>
          </a:prstGeom>
          <a:solidFill>
            <a:srgbClr val="0D1B2A"/>
          </a:solidFill>
          <a:ln w="19050">
            <a:solidFill>
              <a:srgbClr val="EE9B00"/>
            </a:solidFill>
            <a:prstDash val="solid"/>
          </a:ln>
        </p:spPr>
      </p:sp>
      <p:sp>
        <p:nvSpPr>
          <p:cNvPr id="12" name="Shape 10"/>
          <p:cNvSpPr/>
          <p:nvPr/>
        </p:nvSpPr>
        <p:spPr>
          <a:xfrm>
            <a:off x="4590288" y="2714254"/>
            <a:ext cx="347472" cy="347472"/>
          </a:xfrm>
          <a:prstGeom prst="ellipse">
            <a:avLst/>
          </a:prstGeom>
          <a:solidFill>
            <a:srgbClr val="EE9B00"/>
          </a:solidFill>
          <a:ln w="12700">
            <a:solidFill>
              <a:srgbClr val="EE9B00"/>
            </a:solidFill>
            <a:prstDash val="solid"/>
          </a:ln>
        </p:spPr>
      </p:sp>
      <p:sp>
        <p:nvSpPr>
          <p:cNvPr id="13" name="Text 11"/>
          <p:cNvSpPr/>
          <p:nvPr/>
        </p:nvSpPr>
        <p:spPr>
          <a:xfrm>
            <a:off x="4590288" y="2714254"/>
            <a:ext cx="347472" cy="347472"/>
          </a:xfrm>
          <a:prstGeom prst="rect">
            <a:avLst/>
          </a:prstGeom>
          <a:noFill/>
          <a:ln/>
        </p:spPr>
        <p:txBody>
          <a:bodyPr wrap="square" lIns="0" tIns="0" rIns="0" bIns="0" rtlCol="0" anchor="ctr"/>
          <a:lstStyle/>
          <a:p>
            <a:pPr marL="0" indent="0" algn="ctr">
              <a:buNone/>
            </a:pPr>
            <a:r>
              <a:rPr lang="en-US" sz="1100" b="1" dirty="0">
                <a:solidFill>
                  <a:srgbClr val="001219"/>
                </a:solidFill>
              </a:rPr>
              <a:t>2</a:t>
            </a:r>
            <a:endParaRPr lang="en-US" sz="1100" dirty="0"/>
          </a:p>
        </p:txBody>
      </p:sp>
      <p:sp>
        <p:nvSpPr>
          <p:cNvPr id="14" name="Text 12"/>
          <p:cNvSpPr/>
          <p:nvPr/>
        </p:nvSpPr>
        <p:spPr>
          <a:xfrm>
            <a:off x="5047488" y="2695966"/>
            <a:ext cx="3621024" cy="292608"/>
          </a:xfrm>
          <a:prstGeom prst="rect">
            <a:avLst/>
          </a:prstGeom>
          <a:noFill/>
          <a:ln/>
        </p:spPr>
        <p:txBody>
          <a:bodyPr wrap="square" rtlCol="0" anchor="ctr"/>
          <a:lstStyle/>
          <a:p>
            <a:pPr marL="0" indent="0">
              <a:buNone/>
            </a:pPr>
            <a:r>
              <a:rPr lang="en-US" sz="1600" b="1" dirty="0">
                <a:solidFill>
                  <a:srgbClr val="EE9B00"/>
                </a:solidFill>
              </a:rPr>
              <a:t>Penetapan Rentang Nilai Kontrol</a:t>
            </a:r>
            <a:endParaRPr lang="en-US" sz="1600" dirty="0"/>
          </a:p>
        </p:txBody>
      </p:sp>
      <p:sp>
        <p:nvSpPr>
          <p:cNvPr id="15" name="Text 13"/>
          <p:cNvSpPr/>
          <p:nvPr/>
        </p:nvSpPr>
        <p:spPr>
          <a:xfrm>
            <a:off x="4590288" y="3199770"/>
            <a:ext cx="4078224" cy="713232"/>
          </a:xfrm>
          <a:prstGeom prst="rect">
            <a:avLst/>
          </a:prstGeom>
          <a:noFill/>
          <a:ln/>
        </p:spPr>
        <p:txBody>
          <a:bodyPr wrap="square" rtlCol="0" anchor="ctr"/>
          <a:lstStyle/>
          <a:p>
            <a:pPr marL="0" indent="0">
              <a:buNone/>
            </a:pPr>
            <a:r>
              <a:rPr lang="en-US" sz="1400" dirty="0">
                <a:solidFill>
                  <a:srgbClr val="CCCCCC"/>
                </a:solidFill>
              </a:rPr>
              <a:t>Rentang nilai kontrol ditetapkan berdasarkan ±2SD (95% confidence) atau ±3SD (99.7% confidence) dari nilai mean yang diperoleh selama minimal 20 hari pengukuran (CLSI EP5-A2).</a:t>
            </a:r>
            <a:endParaRPr lang="en-US" sz="1400" dirty="0"/>
          </a:p>
        </p:txBody>
      </p:sp>
      <p:sp>
        <p:nvSpPr>
          <p:cNvPr id="36" name="Shape 34"/>
          <p:cNvSpPr/>
          <p:nvPr/>
        </p:nvSpPr>
        <p:spPr>
          <a:xfrm>
            <a:off x="0" y="5070348"/>
            <a:ext cx="9144000" cy="73152"/>
          </a:xfrm>
          <a:prstGeom prst="rect">
            <a:avLst/>
          </a:prstGeom>
          <a:solidFill>
            <a:srgbClr val="EE9B00"/>
          </a:solidFill>
          <a:ln w="12700">
            <a:solidFill>
              <a:srgbClr val="EE9B00"/>
            </a:solidFill>
            <a:prstDash val="solid"/>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Shape 14">
            <a:extLst>
              <a:ext uri="{FF2B5EF4-FFF2-40B4-BE49-F238E27FC236}">
                <a16:creationId xmlns:a16="http://schemas.microsoft.com/office/drawing/2014/main" id="{A1CDDAAF-9A39-2BB5-E301-C56C32DBBB62}"/>
              </a:ext>
            </a:extLst>
          </p:cNvPr>
          <p:cNvSpPr/>
          <p:nvPr/>
        </p:nvSpPr>
        <p:spPr>
          <a:xfrm>
            <a:off x="214943" y="959051"/>
            <a:ext cx="4297680" cy="1612699"/>
          </a:xfrm>
          <a:prstGeom prst="rect">
            <a:avLst/>
          </a:prstGeom>
          <a:solidFill>
            <a:srgbClr val="0D1B2A"/>
          </a:solidFill>
          <a:ln w="19050">
            <a:solidFill>
              <a:srgbClr val="94D2BD"/>
            </a:solidFill>
            <a:prstDash val="solid"/>
          </a:ln>
        </p:spPr>
      </p:sp>
      <p:sp>
        <p:nvSpPr>
          <p:cNvPr id="3" name="Shape 15">
            <a:extLst>
              <a:ext uri="{FF2B5EF4-FFF2-40B4-BE49-F238E27FC236}">
                <a16:creationId xmlns:a16="http://schemas.microsoft.com/office/drawing/2014/main" id="{1E54EB6E-BF13-AAA3-66CD-E7DDD169906D}"/>
              </a:ext>
            </a:extLst>
          </p:cNvPr>
          <p:cNvSpPr/>
          <p:nvPr/>
        </p:nvSpPr>
        <p:spPr>
          <a:xfrm>
            <a:off x="324671" y="1068779"/>
            <a:ext cx="347472" cy="347472"/>
          </a:xfrm>
          <a:prstGeom prst="ellipse">
            <a:avLst/>
          </a:prstGeom>
          <a:solidFill>
            <a:srgbClr val="94D2BD"/>
          </a:solidFill>
          <a:ln w="12700">
            <a:solidFill>
              <a:srgbClr val="94D2BD"/>
            </a:solidFill>
            <a:prstDash val="solid"/>
          </a:ln>
        </p:spPr>
      </p:sp>
      <p:sp>
        <p:nvSpPr>
          <p:cNvPr id="4" name="Text 16">
            <a:extLst>
              <a:ext uri="{FF2B5EF4-FFF2-40B4-BE49-F238E27FC236}">
                <a16:creationId xmlns:a16="http://schemas.microsoft.com/office/drawing/2014/main" id="{F9C0747D-850C-3680-D9E5-B11A2F4CBC2C}"/>
              </a:ext>
            </a:extLst>
          </p:cNvPr>
          <p:cNvSpPr/>
          <p:nvPr/>
        </p:nvSpPr>
        <p:spPr>
          <a:xfrm>
            <a:off x="324671" y="1068779"/>
            <a:ext cx="347472" cy="347472"/>
          </a:xfrm>
          <a:prstGeom prst="rect">
            <a:avLst/>
          </a:prstGeom>
          <a:noFill/>
          <a:ln/>
        </p:spPr>
        <p:txBody>
          <a:bodyPr wrap="square" lIns="0" tIns="0" rIns="0" bIns="0" rtlCol="0" anchor="ctr"/>
          <a:lstStyle/>
          <a:p>
            <a:pPr marL="0" indent="0" algn="ctr">
              <a:buNone/>
            </a:pPr>
            <a:r>
              <a:rPr lang="en-US" sz="1100" b="1" dirty="0">
                <a:solidFill>
                  <a:srgbClr val="001219"/>
                </a:solidFill>
              </a:rPr>
              <a:t>3</a:t>
            </a:r>
            <a:endParaRPr lang="en-US" sz="1100" dirty="0"/>
          </a:p>
        </p:txBody>
      </p:sp>
      <p:sp>
        <p:nvSpPr>
          <p:cNvPr id="5" name="Text 17">
            <a:extLst>
              <a:ext uri="{FF2B5EF4-FFF2-40B4-BE49-F238E27FC236}">
                <a16:creationId xmlns:a16="http://schemas.microsoft.com/office/drawing/2014/main" id="{7C53A54A-976E-E742-B93B-0E8F0F60DDBC}"/>
              </a:ext>
            </a:extLst>
          </p:cNvPr>
          <p:cNvSpPr/>
          <p:nvPr/>
        </p:nvSpPr>
        <p:spPr>
          <a:xfrm>
            <a:off x="781871" y="1050491"/>
            <a:ext cx="3621024" cy="292608"/>
          </a:xfrm>
          <a:prstGeom prst="rect">
            <a:avLst/>
          </a:prstGeom>
          <a:noFill/>
          <a:ln/>
        </p:spPr>
        <p:txBody>
          <a:bodyPr wrap="square" rtlCol="0" anchor="ctr"/>
          <a:lstStyle/>
          <a:p>
            <a:pPr marL="0" indent="0">
              <a:buNone/>
            </a:pPr>
            <a:r>
              <a:rPr lang="en-US" sz="1600" b="1" dirty="0">
                <a:solidFill>
                  <a:srgbClr val="94D2BD"/>
                </a:solidFill>
              </a:rPr>
              <a:t>Pelaksanaan Rutin &amp; Konsisten</a:t>
            </a:r>
            <a:endParaRPr lang="en-US" sz="1600" dirty="0"/>
          </a:p>
        </p:txBody>
      </p:sp>
      <p:sp>
        <p:nvSpPr>
          <p:cNvPr id="6" name="Text 18">
            <a:extLst>
              <a:ext uri="{FF2B5EF4-FFF2-40B4-BE49-F238E27FC236}">
                <a16:creationId xmlns:a16="http://schemas.microsoft.com/office/drawing/2014/main" id="{239CAC16-11EB-7EA9-BAA3-F339FD0B8922}"/>
              </a:ext>
            </a:extLst>
          </p:cNvPr>
          <p:cNvSpPr/>
          <p:nvPr/>
        </p:nvSpPr>
        <p:spPr>
          <a:xfrm>
            <a:off x="365760" y="1580468"/>
            <a:ext cx="4078224" cy="713232"/>
          </a:xfrm>
          <a:prstGeom prst="rect">
            <a:avLst/>
          </a:prstGeom>
          <a:noFill/>
          <a:ln/>
        </p:spPr>
        <p:txBody>
          <a:bodyPr wrap="square" rtlCol="0" anchor="ctr"/>
          <a:lstStyle/>
          <a:p>
            <a:pPr marL="0" indent="0">
              <a:buNone/>
            </a:pPr>
            <a:r>
              <a:rPr lang="en-US" sz="1400" dirty="0">
                <a:solidFill>
                  <a:srgbClr val="CCCCCC"/>
                </a:solidFill>
              </a:rPr>
              <a:t>PMI harus dilakukan setiap hari kerja SEBELUM sampel pasien diperiksa. Setiap perubahan reagen, kalibrasi, atau kondisi alat harus diikuti pelaksanaan PMI ulang (WHO, 2011).</a:t>
            </a:r>
            <a:endParaRPr lang="en-US" sz="1400" dirty="0"/>
          </a:p>
        </p:txBody>
      </p:sp>
      <p:sp>
        <p:nvSpPr>
          <p:cNvPr id="7" name="Shape 19">
            <a:extLst>
              <a:ext uri="{FF2B5EF4-FFF2-40B4-BE49-F238E27FC236}">
                <a16:creationId xmlns:a16="http://schemas.microsoft.com/office/drawing/2014/main" id="{22D487E9-20FF-B778-8587-6A334A50CA37}"/>
              </a:ext>
            </a:extLst>
          </p:cNvPr>
          <p:cNvSpPr/>
          <p:nvPr/>
        </p:nvSpPr>
        <p:spPr>
          <a:xfrm>
            <a:off x="4402895" y="2809119"/>
            <a:ext cx="4297680" cy="1695796"/>
          </a:xfrm>
          <a:prstGeom prst="rect">
            <a:avLst/>
          </a:prstGeom>
          <a:solidFill>
            <a:srgbClr val="0D1B2A"/>
          </a:solidFill>
          <a:ln w="19050">
            <a:solidFill>
              <a:srgbClr val="EE9B00"/>
            </a:solidFill>
            <a:prstDash val="solid"/>
          </a:ln>
        </p:spPr>
      </p:sp>
      <p:sp>
        <p:nvSpPr>
          <p:cNvPr id="8" name="Shape 20">
            <a:extLst>
              <a:ext uri="{FF2B5EF4-FFF2-40B4-BE49-F238E27FC236}">
                <a16:creationId xmlns:a16="http://schemas.microsoft.com/office/drawing/2014/main" id="{23867681-64AD-C7BF-3132-6530D948F6A0}"/>
              </a:ext>
            </a:extLst>
          </p:cNvPr>
          <p:cNvSpPr/>
          <p:nvPr/>
        </p:nvSpPr>
        <p:spPr>
          <a:xfrm>
            <a:off x="4512623" y="2918847"/>
            <a:ext cx="347472" cy="347472"/>
          </a:xfrm>
          <a:prstGeom prst="ellipse">
            <a:avLst/>
          </a:prstGeom>
          <a:solidFill>
            <a:srgbClr val="EE9B00"/>
          </a:solidFill>
          <a:ln w="12700">
            <a:solidFill>
              <a:srgbClr val="EE9B00"/>
            </a:solidFill>
            <a:prstDash val="solid"/>
          </a:ln>
        </p:spPr>
      </p:sp>
      <p:sp>
        <p:nvSpPr>
          <p:cNvPr id="9" name="Text 21">
            <a:extLst>
              <a:ext uri="{FF2B5EF4-FFF2-40B4-BE49-F238E27FC236}">
                <a16:creationId xmlns:a16="http://schemas.microsoft.com/office/drawing/2014/main" id="{A00EDD61-B0D5-38FE-45C3-6FF167EC4D84}"/>
              </a:ext>
            </a:extLst>
          </p:cNvPr>
          <p:cNvSpPr/>
          <p:nvPr/>
        </p:nvSpPr>
        <p:spPr>
          <a:xfrm>
            <a:off x="4512623" y="2918847"/>
            <a:ext cx="347472" cy="347472"/>
          </a:xfrm>
          <a:prstGeom prst="rect">
            <a:avLst/>
          </a:prstGeom>
          <a:noFill/>
          <a:ln/>
        </p:spPr>
        <p:txBody>
          <a:bodyPr wrap="square" lIns="0" tIns="0" rIns="0" bIns="0" rtlCol="0" anchor="ctr"/>
          <a:lstStyle/>
          <a:p>
            <a:pPr marL="0" indent="0" algn="ctr">
              <a:buNone/>
            </a:pPr>
            <a:r>
              <a:rPr lang="en-US" sz="1100" b="1" dirty="0">
                <a:solidFill>
                  <a:srgbClr val="001219"/>
                </a:solidFill>
              </a:rPr>
              <a:t>4</a:t>
            </a:r>
            <a:endParaRPr lang="en-US" sz="1100" dirty="0"/>
          </a:p>
        </p:txBody>
      </p:sp>
      <p:sp>
        <p:nvSpPr>
          <p:cNvPr id="10" name="Text 22">
            <a:extLst>
              <a:ext uri="{FF2B5EF4-FFF2-40B4-BE49-F238E27FC236}">
                <a16:creationId xmlns:a16="http://schemas.microsoft.com/office/drawing/2014/main" id="{8AA458DF-59A6-765F-AC44-FF72ADD7CF65}"/>
              </a:ext>
            </a:extLst>
          </p:cNvPr>
          <p:cNvSpPr/>
          <p:nvPr/>
        </p:nvSpPr>
        <p:spPr>
          <a:xfrm>
            <a:off x="4969823" y="2900559"/>
            <a:ext cx="3621024" cy="292608"/>
          </a:xfrm>
          <a:prstGeom prst="rect">
            <a:avLst/>
          </a:prstGeom>
          <a:noFill/>
          <a:ln/>
        </p:spPr>
        <p:txBody>
          <a:bodyPr wrap="square" rtlCol="0" anchor="ctr"/>
          <a:lstStyle/>
          <a:p>
            <a:pPr marL="0" indent="0">
              <a:buNone/>
            </a:pPr>
            <a:r>
              <a:rPr lang="en-US" sz="1600" b="1" dirty="0">
                <a:solidFill>
                  <a:srgbClr val="EE9B00"/>
                </a:solidFill>
              </a:rPr>
              <a:t>Interpretasi Menggunakan Aturan Westgard</a:t>
            </a:r>
            <a:endParaRPr lang="en-US" sz="1600" dirty="0"/>
          </a:p>
        </p:txBody>
      </p:sp>
      <p:sp>
        <p:nvSpPr>
          <p:cNvPr id="11" name="Text 23">
            <a:extLst>
              <a:ext uri="{FF2B5EF4-FFF2-40B4-BE49-F238E27FC236}">
                <a16:creationId xmlns:a16="http://schemas.microsoft.com/office/drawing/2014/main" id="{11B1B819-2976-6CD7-5676-5E1778299824}"/>
              </a:ext>
            </a:extLst>
          </p:cNvPr>
          <p:cNvSpPr/>
          <p:nvPr/>
        </p:nvSpPr>
        <p:spPr>
          <a:xfrm>
            <a:off x="4512623" y="3492425"/>
            <a:ext cx="4078224" cy="713232"/>
          </a:xfrm>
          <a:prstGeom prst="rect">
            <a:avLst/>
          </a:prstGeom>
          <a:noFill/>
          <a:ln/>
        </p:spPr>
        <p:txBody>
          <a:bodyPr wrap="square" rtlCol="0" anchor="ctr"/>
          <a:lstStyle/>
          <a:p>
            <a:pPr marL="0" indent="0">
              <a:buNone/>
            </a:pPr>
            <a:r>
              <a:rPr lang="en-US" sz="1400" dirty="0">
                <a:solidFill>
                  <a:srgbClr val="CCCCCC"/>
                </a:solidFill>
              </a:rPr>
              <a:t>Hasil kontrol diinterpretasikan menggunakan Aturan Westgard (12s, 13s, 22s, R4s, 41s, 10x) untuk membedakan kesalahan acak vs sistematis (Westgard, 1981).</a:t>
            </a:r>
            <a:endParaRPr lang="en-US" sz="1400" dirty="0"/>
          </a:p>
        </p:txBody>
      </p:sp>
      <p:sp>
        <p:nvSpPr>
          <p:cNvPr id="12" name="Shape 0">
            <a:extLst>
              <a:ext uri="{FF2B5EF4-FFF2-40B4-BE49-F238E27FC236}">
                <a16:creationId xmlns:a16="http://schemas.microsoft.com/office/drawing/2014/main" id="{35AD42BA-AB89-5394-7D0B-F05E0947C7A0}"/>
              </a:ext>
            </a:extLst>
          </p:cNvPr>
          <p:cNvSpPr/>
          <p:nvPr/>
        </p:nvSpPr>
        <p:spPr>
          <a:xfrm>
            <a:off x="0" y="0"/>
            <a:ext cx="9144000" cy="73152"/>
          </a:xfrm>
          <a:prstGeom prst="rect">
            <a:avLst/>
          </a:prstGeom>
          <a:solidFill>
            <a:srgbClr val="00B050"/>
          </a:solidFill>
          <a:ln w="12700">
            <a:solidFill>
              <a:srgbClr val="EE9B00"/>
            </a:solidFill>
            <a:prstDash val="solid"/>
          </a:ln>
        </p:spPr>
      </p:sp>
      <p:sp>
        <p:nvSpPr>
          <p:cNvPr id="13" name="Shape 0">
            <a:extLst>
              <a:ext uri="{FF2B5EF4-FFF2-40B4-BE49-F238E27FC236}">
                <a16:creationId xmlns:a16="http://schemas.microsoft.com/office/drawing/2014/main" id="{73FE63A8-F7B5-4664-7C68-1B862A30D359}"/>
              </a:ext>
            </a:extLst>
          </p:cNvPr>
          <p:cNvSpPr/>
          <p:nvPr/>
        </p:nvSpPr>
        <p:spPr>
          <a:xfrm>
            <a:off x="0" y="5084895"/>
            <a:ext cx="9144000" cy="73152"/>
          </a:xfrm>
          <a:prstGeom prst="rect">
            <a:avLst/>
          </a:prstGeom>
          <a:solidFill>
            <a:srgbClr val="00B050"/>
          </a:solidFill>
          <a:ln w="12700">
            <a:solidFill>
              <a:srgbClr val="EE9B00"/>
            </a:solidFill>
            <a:prstDash val="solid"/>
          </a:ln>
        </p:spPr>
      </p:sp>
      <p:sp>
        <p:nvSpPr>
          <p:cNvPr id="14" name="Shape 1">
            <a:extLst>
              <a:ext uri="{FF2B5EF4-FFF2-40B4-BE49-F238E27FC236}">
                <a16:creationId xmlns:a16="http://schemas.microsoft.com/office/drawing/2014/main" id="{C701EAA0-9FBB-7982-1557-E192577565B1}"/>
              </a:ext>
            </a:extLst>
          </p:cNvPr>
          <p:cNvSpPr/>
          <p:nvPr/>
        </p:nvSpPr>
        <p:spPr>
          <a:xfrm>
            <a:off x="365760" y="144248"/>
            <a:ext cx="502920" cy="502920"/>
          </a:xfrm>
          <a:prstGeom prst="rect">
            <a:avLst/>
          </a:prstGeom>
          <a:solidFill>
            <a:srgbClr val="EE9B00"/>
          </a:solidFill>
          <a:ln w="12700">
            <a:solidFill>
              <a:srgbClr val="EE9B00"/>
            </a:solidFill>
            <a:prstDash val="solid"/>
          </a:ln>
        </p:spPr>
      </p:sp>
      <p:sp>
        <p:nvSpPr>
          <p:cNvPr id="15" name="Text 2">
            <a:extLst>
              <a:ext uri="{FF2B5EF4-FFF2-40B4-BE49-F238E27FC236}">
                <a16:creationId xmlns:a16="http://schemas.microsoft.com/office/drawing/2014/main" id="{B4133FE0-9F36-FF00-D6FE-7BDF2470CA26}"/>
              </a:ext>
            </a:extLst>
          </p:cNvPr>
          <p:cNvSpPr/>
          <p:nvPr/>
        </p:nvSpPr>
        <p:spPr>
          <a:xfrm>
            <a:off x="365760" y="144248"/>
            <a:ext cx="502920" cy="502920"/>
          </a:xfrm>
          <a:prstGeom prst="rect">
            <a:avLst/>
          </a:prstGeom>
          <a:noFill/>
          <a:ln/>
        </p:spPr>
        <p:txBody>
          <a:bodyPr wrap="square" lIns="0" tIns="0" rIns="0" bIns="0" rtlCol="0" anchor="ctr"/>
          <a:lstStyle/>
          <a:p>
            <a:pPr marL="0" indent="0" algn="ctr">
              <a:buNone/>
            </a:pPr>
            <a:r>
              <a:rPr lang="en-US" sz="1300" b="1" dirty="0">
                <a:solidFill>
                  <a:srgbClr val="001219"/>
                </a:solidFill>
              </a:rPr>
              <a:t>02</a:t>
            </a:r>
            <a:endParaRPr lang="en-US" sz="1300" dirty="0"/>
          </a:p>
        </p:txBody>
      </p:sp>
      <p:sp>
        <p:nvSpPr>
          <p:cNvPr id="16" name="Text 3">
            <a:extLst>
              <a:ext uri="{FF2B5EF4-FFF2-40B4-BE49-F238E27FC236}">
                <a16:creationId xmlns:a16="http://schemas.microsoft.com/office/drawing/2014/main" id="{7ECA555E-F5AA-E40A-D6C6-2555946FFD0A}"/>
              </a:ext>
            </a:extLst>
          </p:cNvPr>
          <p:cNvSpPr/>
          <p:nvPr/>
        </p:nvSpPr>
        <p:spPr>
          <a:xfrm>
            <a:off x="1005840" y="171680"/>
            <a:ext cx="3835518" cy="457200"/>
          </a:xfrm>
          <a:prstGeom prst="rect">
            <a:avLst/>
          </a:prstGeom>
          <a:noFill/>
          <a:ln/>
        </p:spPr>
        <p:txBody>
          <a:bodyPr wrap="square" rtlCol="0" anchor="ctr"/>
          <a:lstStyle/>
          <a:p>
            <a:pPr marL="0" indent="0">
              <a:buNone/>
            </a:pPr>
            <a:r>
              <a:rPr lang="en-US" sz="1800" b="1" dirty="0">
                <a:solidFill>
                  <a:schemeClr val="accent1"/>
                </a:solidFill>
              </a:rPr>
              <a:t>Prinsip Dasar PMI Laboratorium</a:t>
            </a:r>
            <a:endParaRPr lang="en-US" sz="1800" dirty="0">
              <a:solidFill>
                <a:schemeClr val="accent1"/>
              </a:solidFill>
            </a:endParaRPr>
          </a:p>
        </p:txBody>
      </p:sp>
    </p:spTree>
    <p:extLst>
      <p:ext uri="{BB962C8B-B14F-4D97-AF65-F5344CB8AC3E}">
        <p14:creationId xmlns:p14="http://schemas.microsoft.com/office/powerpoint/2010/main" val="1199383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Shape 24">
            <a:extLst>
              <a:ext uri="{FF2B5EF4-FFF2-40B4-BE49-F238E27FC236}">
                <a16:creationId xmlns:a16="http://schemas.microsoft.com/office/drawing/2014/main" id="{C9BD089F-193A-9BB5-304F-077BE341D71B}"/>
              </a:ext>
            </a:extLst>
          </p:cNvPr>
          <p:cNvSpPr/>
          <p:nvPr/>
        </p:nvSpPr>
        <p:spPr>
          <a:xfrm>
            <a:off x="274320" y="1089680"/>
            <a:ext cx="4297680" cy="1932590"/>
          </a:xfrm>
          <a:prstGeom prst="rect">
            <a:avLst/>
          </a:prstGeom>
          <a:solidFill>
            <a:srgbClr val="0D1B2A"/>
          </a:solidFill>
          <a:ln w="19050">
            <a:solidFill>
              <a:srgbClr val="AE2012"/>
            </a:solidFill>
            <a:prstDash val="solid"/>
          </a:ln>
        </p:spPr>
      </p:sp>
      <p:sp>
        <p:nvSpPr>
          <p:cNvPr id="3" name="Shape 25">
            <a:extLst>
              <a:ext uri="{FF2B5EF4-FFF2-40B4-BE49-F238E27FC236}">
                <a16:creationId xmlns:a16="http://schemas.microsoft.com/office/drawing/2014/main" id="{A69A8560-43FB-43AB-ABCC-870FC54E16EA}"/>
              </a:ext>
            </a:extLst>
          </p:cNvPr>
          <p:cNvSpPr/>
          <p:nvPr/>
        </p:nvSpPr>
        <p:spPr>
          <a:xfrm>
            <a:off x="384048" y="1199408"/>
            <a:ext cx="347472" cy="347472"/>
          </a:xfrm>
          <a:prstGeom prst="ellipse">
            <a:avLst/>
          </a:prstGeom>
          <a:solidFill>
            <a:srgbClr val="AE2012"/>
          </a:solidFill>
          <a:ln w="12700">
            <a:solidFill>
              <a:srgbClr val="AE2012"/>
            </a:solidFill>
            <a:prstDash val="solid"/>
          </a:ln>
        </p:spPr>
      </p:sp>
      <p:sp>
        <p:nvSpPr>
          <p:cNvPr id="4" name="Text 26">
            <a:extLst>
              <a:ext uri="{FF2B5EF4-FFF2-40B4-BE49-F238E27FC236}">
                <a16:creationId xmlns:a16="http://schemas.microsoft.com/office/drawing/2014/main" id="{22BC6DC5-4CF5-436E-14CE-3F319FA1CC1A}"/>
              </a:ext>
            </a:extLst>
          </p:cNvPr>
          <p:cNvSpPr/>
          <p:nvPr/>
        </p:nvSpPr>
        <p:spPr>
          <a:xfrm>
            <a:off x="384048" y="1199408"/>
            <a:ext cx="347472" cy="347472"/>
          </a:xfrm>
          <a:prstGeom prst="rect">
            <a:avLst/>
          </a:prstGeom>
          <a:noFill/>
          <a:ln/>
        </p:spPr>
        <p:txBody>
          <a:bodyPr wrap="square" lIns="0" tIns="0" rIns="0" bIns="0" rtlCol="0" anchor="ctr"/>
          <a:lstStyle/>
          <a:p>
            <a:pPr marL="0" indent="0" algn="ctr">
              <a:buNone/>
            </a:pPr>
            <a:r>
              <a:rPr lang="en-US" sz="1100" b="1" dirty="0">
                <a:solidFill>
                  <a:srgbClr val="001219"/>
                </a:solidFill>
              </a:rPr>
              <a:t>5</a:t>
            </a:r>
            <a:endParaRPr lang="en-US" sz="1100" dirty="0"/>
          </a:p>
        </p:txBody>
      </p:sp>
      <p:sp>
        <p:nvSpPr>
          <p:cNvPr id="5" name="Text 27">
            <a:extLst>
              <a:ext uri="{FF2B5EF4-FFF2-40B4-BE49-F238E27FC236}">
                <a16:creationId xmlns:a16="http://schemas.microsoft.com/office/drawing/2014/main" id="{A2FC40BC-677E-BCDB-E73F-FB17340DDC23}"/>
              </a:ext>
            </a:extLst>
          </p:cNvPr>
          <p:cNvSpPr/>
          <p:nvPr/>
        </p:nvSpPr>
        <p:spPr>
          <a:xfrm>
            <a:off x="841248" y="1181120"/>
            <a:ext cx="3621024" cy="292608"/>
          </a:xfrm>
          <a:prstGeom prst="rect">
            <a:avLst/>
          </a:prstGeom>
          <a:noFill/>
          <a:ln/>
        </p:spPr>
        <p:txBody>
          <a:bodyPr wrap="square" rtlCol="0" anchor="ctr"/>
          <a:lstStyle/>
          <a:p>
            <a:pPr marL="0" indent="0">
              <a:buNone/>
            </a:pPr>
            <a:r>
              <a:rPr lang="en-US" sz="2000" b="1" dirty="0">
                <a:solidFill>
                  <a:srgbClr val="AE2012"/>
                </a:solidFill>
              </a:rPr>
              <a:t>Tindakan Korektif Segera</a:t>
            </a:r>
            <a:endParaRPr lang="en-US" sz="2000" dirty="0"/>
          </a:p>
        </p:txBody>
      </p:sp>
      <p:sp>
        <p:nvSpPr>
          <p:cNvPr id="6" name="Text 28">
            <a:extLst>
              <a:ext uri="{FF2B5EF4-FFF2-40B4-BE49-F238E27FC236}">
                <a16:creationId xmlns:a16="http://schemas.microsoft.com/office/drawing/2014/main" id="{E1F72980-7E57-9B1E-7ACC-2B0B7402F1AA}"/>
              </a:ext>
            </a:extLst>
          </p:cNvPr>
          <p:cNvSpPr/>
          <p:nvPr/>
        </p:nvSpPr>
        <p:spPr>
          <a:xfrm>
            <a:off x="425612" y="1682548"/>
            <a:ext cx="4078224" cy="1154281"/>
          </a:xfrm>
          <a:prstGeom prst="rect">
            <a:avLst/>
          </a:prstGeom>
          <a:noFill/>
          <a:ln/>
        </p:spPr>
        <p:txBody>
          <a:bodyPr wrap="square" rtlCol="0" anchor="ctr"/>
          <a:lstStyle/>
          <a:p>
            <a:pPr marL="171450" indent="-171450">
              <a:buFont typeface="Arial" panose="020B0604020202020204" pitchFamily="34" charset="0"/>
              <a:buChar char="•"/>
            </a:pPr>
            <a:r>
              <a:rPr lang="en-US" sz="1400" dirty="0">
                <a:solidFill>
                  <a:srgbClr val="CCCCCC"/>
                </a:solidFill>
              </a:rPr>
              <a:t>Bila nilai kontrol berada di luar batas, </a:t>
            </a:r>
          </a:p>
          <a:p>
            <a:pPr marL="171450" indent="-171450">
              <a:buFont typeface="Arial" panose="020B0604020202020204" pitchFamily="34" charset="0"/>
              <a:buChar char="•"/>
            </a:pPr>
            <a:r>
              <a:rPr lang="en-US" sz="1400" dirty="0" err="1">
                <a:solidFill>
                  <a:srgbClr val="CCCCCC"/>
                </a:solidFill>
              </a:rPr>
              <a:t>pemeriksaan</a:t>
            </a:r>
            <a:r>
              <a:rPr lang="en-US" sz="1400" dirty="0">
                <a:solidFill>
                  <a:srgbClr val="CCCCCC"/>
                </a:solidFill>
              </a:rPr>
              <a:t> sampel DIHENTIKAN,</a:t>
            </a:r>
          </a:p>
          <a:p>
            <a:pPr marL="171450" indent="-171450">
              <a:buFont typeface="Arial" panose="020B0604020202020204" pitchFamily="34" charset="0"/>
              <a:buChar char="•"/>
            </a:pPr>
            <a:r>
              <a:rPr lang="en-US" sz="1400" dirty="0" err="1">
                <a:solidFill>
                  <a:srgbClr val="CCCCCC"/>
                </a:solidFill>
              </a:rPr>
              <a:t>dicari</a:t>
            </a:r>
            <a:r>
              <a:rPr lang="en-US" sz="1400" dirty="0">
                <a:solidFill>
                  <a:srgbClr val="CCCCCC"/>
                </a:solidFill>
              </a:rPr>
              <a:t> </a:t>
            </a:r>
            <a:r>
              <a:rPr lang="en-US" sz="1400" dirty="0" err="1">
                <a:solidFill>
                  <a:srgbClr val="CCCCCC"/>
                </a:solidFill>
              </a:rPr>
              <a:t>penyebabnya</a:t>
            </a:r>
            <a:r>
              <a:rPr lang="en-US" sz="1400" dirty="0">
                <a:solidFill>
                  <a:srgbClr val="CCCCCC"/>
                </a:solidFill>
              </a:rPr>
              <a:t>,</a:t>
            </a:r>
          </a:p>
          <a:p>
            <a:pPr marL="171450" indent="-171450">
              <a:buFont typeface="Arial" panose="020B0604020202020204" pitchFamily="34" charset="0"/>
              <a:buChar char="•"/>
            </a:pPr>
            <a:r>
              <a:rPr lang="en-US" sz="1400" dirty="0" err="1">
                <a:solidFill>
                  <a:srgbClr val="CCCCCC"/>
                </a:solidFill>
              </a:rPr>
              <a:t>dilakukan</a:t>
            </a:r>
            <a:r>
              <a:rPr lang="en-US" sz="1400" dirty="0">
                <a:solidFill>
                  <a:srgbClr val="CCCCCC"/>
                </a:solidFill>
              </a:rPr>
              <a:t> tindakan korektif, dan </a:t>
            </a:r>
          </a:p>
          <a:p>
            <a:pPr marL="171450" indent="-171450">
              <a:buFont typeface="Arial" panose="020B0604020202020204" pitchFamily="34" charset="0"/>
              <a:buChar char="•"/>
            </a:pPr>
            <a:r>
              <a:rPr lang="en-US" sz="1400" dirty="0">
                <a:solidFill>
                  <a:srgbClr val="CCCCCC"/>
                </a:solidFill>
              </a:rPr>
              <a:t>PMI diulang hingga nilai in-control (PNPME-BLK, 2020).</a:t>
            </a:r>
            <a:endParaRPr lang="en-US" sz="1400" dirty="0"/>
          </a:p>
        </p:txBody>
      </p:sp>
      <p:sp>
        <p:nvSpPr>
          <p:cNvPr id="7" name="Shape 29">
            <a:extLst>
              <a:ext uri="{FF2B5EF4-FFF2-40B4-BE49-F238E27FC236}">
                <a16:creationId xmlns:a16="http://schemas.microsoft.com/office/drawing/2014/main" id="{0B802DA4-C084-3A13-78D8-CBD38E33B86E}"/>
              </a:ext>
            </a:extLst>
          </p:cNvPr>
          <p:cNvSpPr/>
          <p:nvPr/>
        </p:nvSpPr>
        <p:spPr>
          <a:xfrm>
            <a:off x="4503836" y="3198021"/>
            <a:ext cx="4297680" cy="1700549"/>
          </a:xfrm>
          <a:prstGeom prst="rect">
            <a:avLst/>
          </a:prstGeom>
          <a:solidFill>
            <a:srgbClr val="0D1B2A"/>
          </a:solidFill>
          <a:ln w="19050">
            <a:solidFill>
              <a:srgbClr val="94D2BD"/>
            </a:solidFill>
            <a:prstDash val="solid"/>
          </a:ln>
        </p:spPr>
      </p:sp>
      <p:sp>
        <p:nvSpPr>
          <p:cNvPr id="8" name="Shape 30">
            <a:extLst>
              <a:ext uri="{FF2B5EF4-FFF2-40B4-BE49-F238E27FC236}">
                <a16:creationId xmlns:a16="http://schemas.microsoft.com/office/drawing/2014/main" id="{C6A2B2DF-8720-A45B-1181-6D2E8C239240}"/>
              </a:ext>
            </a:extLst>
          </p:cNvPr>
          <p:cNvSpPr/>
          <p:nvPr/>
        </p:nvSpPr>
        <p:spPr>
          <a:xfrm>
            <a:off x="4613564" y="3307750"/>
            <a:ext cx="347472" cy="347472"/>
          </a:xfrm>
          <a:prstGeom prst="ellipse">
            <a:avLst/>
          </a:prstGeom>
          <a:solidFill>
            <a:srgbClr val="94D2BD"/>
          </a:solidFill>
          <a:ln w="12700">
            <a:solidFill>
              <a:srgbClr val="94D2BD"/>
            </a:solidFill>
            <a:prstDash val="solid"/>
          </a:ln>
        </p:spPr>
      </p:sp>
      <p:sp>
        <p:nvSpPr>
          <p:cNvPr id="9" name="Text 31">
            <a:extLst>
              <a:ext uri="{FF2B5EF4-FFF2-40B4-BE49-F238E27FC236}">
                <a16:creationId xmlns:a16="http://schemas.microsoft.com/office/drawing/2014/main" id="{ECB46AA4-8EBE-05FC-8DE5-A21DD29F3335}"/>
              </a:ext>
            </a:extLst>
          </p:cNvPr>
          <p:cNvSpPr/>
          <p:nvPr/>
        </p:nvSpPr>
        <p:spPr>
          <a:xfrm>
            <a:off x="4613564" y="3307750"/>
            <a:ext cx="347472" cy="347472"/>
          </a:xfrm>
          <a:prstGeom prst="rect">
            <a:avLst/>
          </a:prstGeom>
          <a:noFill/>
          <a:ln/>
        </p:spPr>
        <p:txBody>
          <a:bodyPr wrap="square" lIns="0" tIns="0" rIns="0" bIns="0" rtlCol="0" anchor="ctr"/>
          <a:lstStyle/>
          <a:p>
            <a:pPr marL="0" indent="0" algn="ctr">
              <a:buNone/>
            </a:pPr>
            <a:r>
              <a:rPr lang="en-US" sz="1600" b="1" dirty="0">
                <a:solidFill>
                  <a:srgbClr val="001219"/>
                </a:solidFill>
              </a:rPr>
              <a:t>6</a:t>
            </a:r>
            <a:endParaRPr lang="en-US" sz="1600" dirty="0"/>
          </a:p>
        </p:txBody>
      </p:sp>
      <p:sp>
        <p:nvSpPr>
          <p:cNvPr id="10" name="Text 32">
            <a:extLst>
              <a:ext uri="{FF2B5EF4-FFF2-40B4-BE49-F238E27FC236}">
                <a16:creationId xmlns:a16="http://schemas.microsoft.com/office/drawing/2014/main" id="{A4BB2AF3-C8DC-F794-9352-26BA2F7E0514}"/>
              </a:ext>
            </a:extLst>
          </p:cNvPr>
          <p:cNvSpPr/>
          <p:nvPr/>
        </p:nvSpPr>
        <p:spPr>
          <a:xfrm>
            <a:off x="5070764" y="3289462"/>
            <a:ext cx="3621024" cy="292608"/>
          </a:xfrm>
          <a:prstGeom prst="rect">
            <a:avLst/>
          </a:prstGeom>
          <a:noFill/>
          <a:ln/>
        </p:spPr>
        <p:txBody>
          <a:bodyPr wrap="square" rtlCol="0" anchor="ctr"/>
          <a:lstStyle/>
          <a:p>
            <a:pPr marL="0" indent="0">
              <a:buNone/>
            </a:pPr>
            <a:r>
              <a:rPr lang="en-US" sz="1600" b="1" dirty="0">
                <a:solidFill>
                  <a:srgbClr val="94D2BD"/>
                </a:solidFill>
              </a:rPr>
              <a:t>Dokumentasi &amp; Pengarsipan</a:t>
            </a:r>
            <a:endParaRPr lang="en-US" sz="1600" dirty="0"/>
          </a:p>
        </p:txBody>
      </p:sp>
      <p:sp>
        <p:nvSpPr>
          <p:cNvPr id="11" name="Text 33">
            <a:extLst>
              <a:ext uri="{FF2B5EF4-FFF2-40B4-BE49-F238E27FC236}">
                <a16:creationId xmlns:a16="http://schemas.microsoft.com/office/drawing/2014/main" id="{F6ADEE66-BA60-55B1-C60A-7D608FCD9A27}"/>
              </a:ext>
            </a:extLst>
          </p:cNvPr>
          <p:cNvSpPr/>
          <p:nvPr/>
        </p:nvSpPr>
        <p:spPr>
          <a:xfrm>
            <a:off x="4613564" y="3926408"/>
            <a:ext cx="4078224" cy="713232"/>
          </a:xfrm>
          <a:prstGeom prst="rect">
            <a:avLst/>
          </a:prstGeom>
          <a:noFill/>
          <a:ln/>
        </p:spPr>
        <p:txBody>
          <a:bodyPr wrap="square" rtlCol="0" anchor="ctr"/>
          <a:lstStyle/>
          <a:p>
            <a:pPr marL="0" indent="0">
              <a:buNone/>
            </a:pPr>
            <a:r>
              <a:rPr lang="en-US" sz="1400" dirty="0">
                <a:solidFill>
                  <a:srgbClr val="CCCCCC"/>
                </a:solidFill>
              </a:rPr>
              <a:t>Semua hasil PMI, grafik Levey-Jennings, dan tindakan korektif harus dicatat dan disimpan minimal 2 tahun sebagai bukti mutu laboratorium (KMK 298/2008; ISO 15189:2022).</a:t>
            </a:r>
            <a:endParaRPr lang="en-US" sz="1400" dirty="0"/>
          </a:p>
        </p:txBody>
      </p:sp>
      <p:sp>
        <p:nvSpPr>
          <p:cNvPr id="12" name="Shape 1">
            <a:extLst>
              <a:ext uri="{FF2B5EF4-FFF2-40B4-BE49-F238E27FC236}">
                <a16:creationId xmlns:a16="http://schemas.microsoft.com/office/drawing/2014/main" id="{4DD46C21-248A-A3C1-42F2-682808901136}"/>
              </a:ext>
            </a:extLst>
          </p:cNvPr>
          <p:cNvSpPr/>
          <p:nvPr/>
        </p:nvSpPr>
        <p:spPr>
          <a:xfrm>
            <a:off x="365760" y="137160"/>
            <a:ext cx="502920" cy="502920"/>
          </a:xfrm>
          <a:prstGeom prst="rect">
            <a:avLst/>
          </a:prstGeom>
          <a:solidFill>
            <a:srgbClr val="EE9B00"/>
          </a:solidFill>
          <a:ln w="12700">
            <a:solidFill>
              <a:srgbClr val="EE9B00"/>
            </a:solidFill>
            <a:prstDash val="solid"/>
          </a:ln>
        </p:spPr>
      </p:sp>
      <p:sp>
        <p:nvSpPr>
          <p:cNvPr id="13" name="Text 2">
            <a:extLst>
              <a:ext uri="{FF2B5EF4-FFF2-40B4-BE49-F238E27FC236}">
                <a16:creationId xmlns:a16="http://schemas.microsoft.com/office/drawing/2014/main" id="{D9689B57-D40E-61A2-D301-8179DDA4A92A}"/>
              </a:ext>
            </a:extLst>
          </p:cNvPr>
          <p:cNvSpPr/>
          <p:nvPr/>
        </p:nvSpPr>
        <p:spPr>
          <a:xfrm>
            <a:off x="365760" y="137160"/>
            <a:ext cx="502920" cy="502920"/>
          </a:xfrm>
          <a:prstGeom prst="rect">
            <a:avLst/>
          </a:prstGeom>
          <a:noFill/>
          <a:ln/>
        </p:spPr>
        <p:txBody>
          <a:bodyPr wrap="square" lIns="0" tIns="0" rIns="0" bIns="0" rtlCol="0" anchor="ctr"/>
          <a:lstStyle/>
          <a:p>
            <a:pPr marL="0" indent="0" algn="ctr">
              <a:buNone/>
            </a:pPr>
            <a:r>
              <a:rPr lang="en-US" sz="1300" b="1" dirty="0">
                <a:solidFill>
                  <a:srgbClr val="001219"/>
                </a:solidFill>
              </a:rPr>
              <a:t>02</a:t>
            </a:r>
            <a:endParaRPr lang="en-US" sz="1300" dirty="0"/>
          </a:p>
        </p:txBody>
      </p:sp>
      <p:sp>
        <p:nvSpPr>
          <p:cNvPr id="14" name="Text 3">
            <a:extLst>
              <a:ext uri="{FF2B5EF4-FFF2-40B4-BE49-F238E27FC236}">
                <a16:creationId xmlns:a16="http://schemas.microsoft.com/office/drawing/2014/main" id="{B44E6CE9-6DA1-430B-CA3F-BB8502C7358D}"/>
              </a:ext>
            </a:extLst>
          </p:cNvPr>
          <p:cNvSpPr/>
          <p:nvPr/>
        </p:nvSpPr>
        <p:spPr>
          <a:xfrm>
            <a:off x="1005840" y="164592"/>
            <a:ext cx="3835518" cy="457200"/>
          </a:xfrm>
          <a:prstGeom prst="rect">
            <a:avLst/>
          </a:prstGeom>
          <a:noFill/>
          <a:ln/>
        </p:spPr>
        <p:txBody>
          <a:bodyPr wrap="square" rtlCol="0" anchor="ctr"/>
          <a:lstStyle/>
          <a:p>
            <a:pPr marL="0" indent="0">
              <a:buNone/>
            </a:pPr>
            <a:r>
              <a:rPr lang="en-US" sz="1800" b="1" dirty="0">
                <a:solidFill>
                  <a:schemeClr val="accent1"/>
                </a:solidFill>
              </a:rPr>
              <a:t>Prinsip Dasar PMI Laboratorium</a:t>
            </a:r>
            <a:endParaRPr lang="en-US" sz="1800" dirty="0">
              <a:solidFill>
                <a:schemeClr val="accent1"/>
              </a:solidFill>
            </a:endParaRPr>
          </a:p>
        </p:txBody>
      </p:sp>
      <p:sp>
        <p:nvSpPr>
          <p:cNvPr id="15" name="Shape 0">
            <a:extLst>
              <a:ext uri="{FF2B5EF4-FFF2-40B4-BE49-F238E27FC236}">
                <a16:creationId xmlns:a16="http://schemas.microsoft.com/office/drawing/2014/main" id="{64071CD8-2F9F-5445-8560-D90752A04A03}"/>
              </a:ext>
            </a:extLst>
          </p:cNvPr>
          <p:cNvSpPr/>
          <p:nvPr/>
        </p:nvSpPr>
        <p:spPr>
          <a:xfrm>
            <a:off x="0" y="0"/>
            <a:ext cx="9144000" cy="73152"/>
          </a:xfrm>
          <a:prstGeom prst="rect">
            <a:avLst/>
          </a:prstGeom>
          <a:solidFill>
            <a:schemeClr val="accent1"/>
          </a:solidFill>
          <a:ln w="12700">
            <a:solidFill>
              <a:srgbClr val="EE9B00"/>
            </a:solidFill>
            <a:prstDash val="solid"/>
          </a:ln>
        </p:spPr>
      </p:sp>
      <p:sp>
        <p:nvSpPr>
          <p:cNvPr id="16" name="Shape 0">
            <a:extLst>
              <a:ext uri="{FF2B5EF4-FFF2-40B4-BE49-F238E27FC236}">
                <a16:creationId xmlns:a16="http://schemas.microsoft.com/office/drawing/2014/main" id="{31868931-8EC1-B6C4-D780-B14F9CCB2D40}"/>
              </a:ext>
            </a:extLst>
          </p:cNvPr>
          <p:cNvSpPr/>
          <p:nvPr/>
        </p:nvSpPr>
        <p:spPr>
          <a:xfrm>
            <a:off x="-39812" y="5070348"/>
            <a:ext cx="9144000" cy="73152"/>
          </a:xfrm>
          <a:prstGeom prst="rect">
            <a:avLst/>
          </a:prstGeom>
          <a:solidFill>
            <a:schemeClr val="accent1"/>
          </a:solidFill>
          <a:ln w="12700">
            <a:solidFill>
              <a:srgbClr val="EE9B00"/>
            </a:solidFill>
            <a:prstDash val="solid"/>
          </a:ln>
        </p:spPr>
      </p:sp>
    </p:spTree>
    <p:extLst>
      <p:ext uri="{BB962C8B-B14F-4D97-AF65-F5344CB8AC3E}">
        <p14:creationId xmlns:p14="http://schemas.microsoft.com/office/powerpoint/2010/main" val="1154680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8FFFE"/>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E9B00"/>
          </a:solidFill>
          <a:ln w="12700">
            <a:solidFill>
              <a:srgbClr val="EE9B00"/>
            </a:solidFill>
            <a:prstDash val="solid"/>
          </a:ln>
        </p:spPr>
      </p:sp>
      <p:sp>
        <p:nvSpPr>
          <p:cNvPr id="3" name="Shape 1"/>
          <p:cNvSpPr/>
          <p:nvPr/>
        </p:nvSpPr>
        <p:spPr>
          <a:xfrm>
            <a:off x="365760" y="137160"/>
            <a:ext cx="502920" cy="502920"/>
          </a:xfrm>
          <a:prstGeom prst="rect">
            <a:avLst/>
          </a:prstGeom>
          <a:solidFill>
            <a:srgbClr val="005F73"/>
          </a:solidFill>
          <a:ln w="12700">
            <a:solidFill>
              <a:srgbClr val="005F73"/>
            </a:solidFill>
            <a:prstDash val="solid"/>
          </a:ln>
        </p:spPr>
      </p:sp>
      <p:sp>
        <p:nvSpPr>
          <p:cNvPr id="4" name="Text 2"/>
          <p:cNvSpPr/>
          <p:nvPr/>
        </p:nvSpPr>
        <p:spPr>
          <a:xfrm>
            <a:off x="365760" y="137160"/>
            <a:ext cx="502920" cy="502920"/>
          </a:xfrm>
          <a:prstGeom prst="rect">
            <a:avLst/>
          </a:prstGeom>
          <a:noFill/>
          <a:ln/>
        </p:spPr>
        <p:txBody>
          <a:bodyPr wrap="square" lIns="0" tIns="0" rIns="0" bIns="0" rtlCol="0" anchor="ctr"/>
          <a:lstStyle/>
          <a:p>
            <a:pPr marL="0" indent="0" algn="ctr">
              <a:buNone/>
            </a:pPr>
            <a:r>
              <a:rPr lang="en-US" sz="1300" b="1" dirty="0">
                <a:solidFill>
                  <a:srgbClr val="FFFFFF"/>
                </a:solidFill>
              </a:rPr>
              <a:t>03</a:t>
            </a:r>
            <a:endParaRPr lang="en-US" sz="1300" dirty="0"/>
          </a:p>
        </p:txBody>
      </p:sp>
      <p:sp>
        <p:nvSpPr>
          <p:cNvPr id="5" name="Text 3"/>
          <p:cNvSpPr/>
          <p:nvPr/>
        </p:nvSpPr>
        <p:spPr>
          <a:xfrm>
            <a:off x="1005840" y="164592"/>
            <a:ext cx="3197565" cy="457200"/>
          </a:xfrm>
          <a:prstGeom prst="rect">
            <a:avLst/>
          </a:prstGeom>
          <a:noFill/>
          <a:ln/>
        </p:spPr>
        <p:txBody>
          <a:bodyPr wrap="square" rtlCol="0" anchor="ctr"/>
          <a:lstStyle/>
          <a:p>
            <a:pPr marL="0" indent="0">
              <a:buNone/>
            </a:pPr>
            <a:r>
              <a:rPr lang="en-US" sz="1800" b="1" dirty="0">
                <a:solidFill>
                  <a:srgbClr val="005F73"/>
                </a:solidFill>
              </a:rPr>
              <a:t>Jenis Bahan Kontrol dalam PMI</a:t>
            </a:r>
            <a:endParaRPr lang="en-US" sz="1800" dirty="0"/>
          </a:p>
        </p:txBody>
      </p:sp>
      <p:sp>
        <p:nvSpPr>
          <p:cNvPr id="6" name="Shape 4"/>
          <p:cNvSpPr/>
          <p:nvPr/>
        </p:nvSpPr>
        <p:spPr>
          <a:xfrm>
            <a:off x="274320" y="777240"/>
            <a:ext cx="2788920" cy="347472"/>
          </a:xfrm>
          <a:prstGeom prst="rect">
            <a:avLst/>
          </a:prstGeom>
          <a:solidFill>
            <a:srgbClr val="005F73"/>
          </a:solidFill>
          <a:ln w="12700">
            <a:solidFill>
              <a:srgbClr val="005F73"/>
            </a:solidFill>
            <a:prstDash val="solid"/>
          </a:ln>
        </p:spPr>
      </p:sp>
      <p:sp>
        <p:nvSpPr>
          <p:cNvPr id="7" name="Text 5"/>
          <p:cNvSpPr/>
          <p:nvPr/>
        </p:nvSpPr>
        <p:spPr>
          <a:xfrm>
            <a:off x="274320" y="777240"/>
            <a:ext cx="2788920" cy="347472"/>
          </a:xfrm>
          <a:prstGeom prst="rect">
            <a:avLst/>
          </a:prstGeom>
          <a:noFill/>
          <a:ln/>
        </p:spPr>
        <p:txBody>
          <a:bodyPr wrap="square" lIns="0" tIns="0" rIns="0" bIns="0" rtlCol="0" anchor="ctr"/>
          <a:lstStyle/>
          <a:p>
            <a:pPr marL="0" indent="0" algn="ctr">
              <a:buNone/>
            </a:pPr>
            <a:r>
              <a:rPr lang="en-US" sz="1600" b="1" dirty="0">
                <a:solidFill>
                  <a:srgbClr val="FFFFFF"/>
                </a:solidFill>
              </a:rPr>
              <a:t>BERDASARKAN ASAL</a:t>
            </a:r>
            <a:endParaRPr lang="en-US" sz="1600" dirty="0"/>
          </a:p>
        </p:txBody>
      </p:sp>
      <p:sp>
        <p:nvSpPr>
          <p:cNvPr id="10" name="Shape 8"/>
          <p:cNvSpPr/>
          <p:nvPr/>
        </p:nvSpPr>
        <p:spPr>
          <a:xfrm>
            <a:off x="6172200" y="777240"/>
            <a:ext cx="2788920" cy="347472"/>
          </a:xfrm>
          <a:prstGeom prst="rect">
            <a:avLst/>
          </a:prstGeom>
          <a:solidFill>
            <a:srgbClr val="CA6702"/>
          </a:solidFill>
          <a:ln w="12700">
            <a:solidFill>
              <a:srgbClr val="CA6702"/>
            </a:solidFill>
            <a:prstDash val="solid"/>
          </a:ln>
        </p:spPr>
      </p:sp>
      <p:sp>
        <p:nvSpPr>
          <p:cNvPr id="11" name="Text 9"/>
          <p:cNvSpPr/>
          <p:nvPr/>
        </p:nvSpPr>
        <p:spPr>
          <a:xfrm>
            <a:off x="6172200" y="777240"/>
            <a:ext cx="2788920" cy="347472"/>
          </a:xfrm>
          <a:prstGeom prst="rect">
            <a:avLst/>
          </a:prstGeom>
          <a:noFill/>
          <a:ln/>
        </p:spPr>
        <p:txBody>
          <a:bodyPr wrap="square" lIns="0" tIns="0" rIns="0" bIns="0" rtlCol="0" anchor="ctr"/>
          <a:lstStyle/>
          <a:p>
            <a:pPr marL="0" indent="0" algn="ctr">
              <a:buNone/>
            </a:pPr>
            <a:r>
              <a:rPr lang="en-US" sz="1600" b="1" dirty="0">
                <a:solidFill>
                  <a:srgbClr val="FFFFFF"/>
                </a:solidFill>
              </a:rPr>
              <a:t>BERDASARKAN BENTUK</a:t>
            </a:r>
            <a:endParaRPr lang="en-US" sz="1600" dirty="0"/>
          </a:p>
        </p:txBody>
      </p:sp>
      <p:sp>
        <p:nvSpPr>
          <p:cNvPr id="12" name="Shape 10"/>
          <p:cNvSpPr/>
          <p:nvPr/>
        </p:nvSpPr>
        <p:spPr>
          <a:xfrm>
            <a:off x="274320" y="1216152"/>
            <a:ext cx="2788920" cy="1170432"/>
          </a:xfrm>
          <a:prstGeom prst="rect">
            <a:avLst/>
          </a:prstGeom>
          <a:solidFill>
            <a:srgbClr val="FFFFFF"/>
          </a:solidFill>
          <a:ln w="12700">
            <a:solidFill>
              <a:srgbClr val="94D2BD"/>
            </a:solidFill>
            <a:prstDash val="solid"/>
          </a:ln>
        </p:spPr>
      </p:sp>
      <p:sp>
        <p:nvSpPr>
          <p:cNvPr id="13" name="Shape 11"/>
          <p:cNvSpPr/>
          <p:nvPr/>
        </p:nvSpPr>
        <p:spPr>
          <a:xfrm>
            <a:off x="274320" y="1216152"/>
            <a:ext cx="54864" cy="1170432"/>
          </a:xfrm>
          <a:prstGeom prst="rect">
            <a:avLst/>
          </a:prstGeom>
          <a:solidFill>
            <a:srgbClr val="005F73"/>
          </a:solidFill>
          <a:ln w="12700">
            <a:solidFill>
              <a:srgbClr val="005F73"/>
            </a:solidFill>
            <a:prstDash val="solid"/>
          </a:ln>
        </p:spPr>
      </p:sp>
      <p:sp>
        <p:nvSpPr>
          <p:cNvPr id="14" name="Text 12"/>
          <p:cNvSpPr/>
          <p:nvPr/>
        </p:nvSpPr>
        <p:spPr>
          <a:xfrm>
            <a:off x="402336" y="1252728"/>
            <a:ext cx="2596896" cy="274320"/>
          </a:xfrm>
          <a:prstGeom prst="rect">
            <a:avLst/>
          </a:prstGeom>
          <a:noFill/>
          <a:ln/>
        </p:spPr>
        <p:txBody>
          <a:bodyPr wrap="square" rtlCol="0" anchor="ctr"/>
          <a:lstStyle/>
          <a:p>
            <a:pPr marL="0" indent="0">
              <a:buNone/>
            </a:pPr>
            <a:r>
              <a:rPr lang="en-US" sz="1200" b="1" dirty="0">
                <a:solidFill>
                  <a:srgbClr val="005F73"/>
                </a:solidFill>
              </a:rPr>
              <a:t> Kontrol Komersial</a:t>
            </a:r>
            <a:endParaRPr lang="en-US" sz="1200" dirty="0"/>
          </a:p>
        </p:txBody>
      </p:sp>
      <p:sp>
        <p:nvSpPr>
          <p:cNvPr id="15" name="Text 13"/>
          <p:cNvSpPr/>
          <p:nvPr/>
        </p:nvSpPr>
        <p:spPr>
          <a:xfrm>
            <a:off x="402336" y="1527048"/>
            <a:ext cx="2596896" cy="804672"/>
          </a:xfrm>
          <a:prstGeom prst="rect">
            <a:avLst/>
          </a:prstGeom>
          <a:noFill/>
          <a:ln/>
        </p:spPr>
        <p:txBody>
          <a:bodyPr wrap="square" rtlCol="0" anchor="ctr"/>
          <a:lstStyle/>
          <a:p>
            <a:pPr marL="0" indent="0">
              <a:buNone/>
            </a:pPr>
            <a:r>
              <a:rPr lang="en-US" sz="1000" dirty="0">
                <a:solidFill>
                  <a:srgbClr val="333333"/>
                </a:solidFill>
              </a:rPr>
              <a:t>Bahan kontrol yang diproduksi pabrik reagensia secara terstandar. Contoh: Lyphochek, BioRad, Roche Control.</a:t>
            </a:r>
            <a:endParaRPr lang="en-US" sz="1000" dirty="0"/>
          </a:p>
          <a:p>
            <a:pPr marL="0" indent="0">
              <a:buNone/>
            </a:pPr>
            <a:r>
              <a:rPr lang="en-US" sz="1000" dirty="0">
                <a:solidFill>
                  <a:srgbClr val="333333"/>
                </a:solidFill>
              </a:rPr>
              <a:t>• Stabil, komposisi diketahui</a:t>
            </a:r>
            <a:endParaRPr lang="en-US" sz="1000" dirty="0"/>
          </a:p>
          <a:p>
            <a:pPr marL="0" indent="0">
              <a:buNone/>
            </a:pPr>
            <a:r>
              <a:rPr lang="en-US" sz="1000" dirty="0">
                <a:solidFill>
                  <a:srgbClr val="333333"/>
                </a:solidFill>
              </a:rPr>
              <a:t>• Memiliki nilai target (insert)</a:t>
            </a:r>
            <a:endParaRPr lang="en-US" sz="1000" dirty="0"/>
          </a:p>
          <a:p>
            <a:pPr marL="0" indent="0">
              <a:buNone/>
            </a:pPr>
            <a:r>
              <a:rPr lang="en-US" sz="1000" dirty="0">
                <a:solidFill>
                  <a:srgbClr val="333333"/>
                </a:solidFill>
              </a:rPr>
              <a:t>• Direkomendasikan WHO &amp; CLSI</a:t>
            </a:r>
            <a:endParaRPr lang="en-US" sz="1000" dirty="0"/>
          </a:p>
        </p:txBody>
      </p:sp>
      <p:sp>
        <p:nvSpPr>
          <p:cNvPr id="16" name="Shape 14"/>
          <p:cNvSpPr/>
          <p:nvPr/>
        </p:nvSpPr>
        <p:spPr>
          <a:xfrm>
            <a:off x="274320" y="2468880"/>
            <a:ext cx="2788920" cy="1170432"/>
          </a:xfrm>
          <a:prstGeom prst="rect">
            <a:avLst/>
          </a:prstGeom>
          <a:solidFill>
            <a:srgbClr val="FFFFFF"/>
          </a:solidFill>
          <a:ln w="12700">
            <a:solidFill>
              <a:srgbClr val="94D2BD"/>
            </a:solidFill>
            <a:prstDash val="solid"/>
          </a:ln>
        </p:spPr>
      </p:sp>
      <p:sp>
        <p:nvSpPr>
          <p:cNvPr id="17" name="Shape 15"/>
          <p:cNvSpPr/>
          <p:nvPr/>
        </p:nvSpPr>
        <p:spPr>
          <a:xfrm>
            <a:off x="274320" y="2468880"/>
            <a:ext cx="54864" cy="1170432"/>
          </a:xfrm>
          <a:prstGeom prst="rect">
            <a:avLst/>
          </a:prstGeom>
          <a:solidFill>
            <a:srgbClr val="005F73"/>
          </a:solidFill>
          <a:ln w="12700">
            <a:solidFill>
              <a:srgbClr val="005F73"/>
            </a:solidFill>
            <a:prstDash val="solid"/>
          </a:ln>
        </p:spPr>
      </p:sp>
      <p:sp>
        <p:nvSpPr>
          <p:cNvPr id="18" name="Text 16"/>
          <p:cNvSpPr/>
          <p:nvPr/>
        </p:nvSpPr>
        <p:spPr>
          <a:xfrm>
            <a:off x="402336" y="2505456"/>
            <a:ext cx="2596896" cy="274320"/>
          </a:xfrm>
          <a:prstGeom prst="rect">
            <a:avLst/>
          </a:prstGeom>
          <a:noFill/>
          <a:ln/>
        </p:spPr>
        <p:txBody>
          <a:bodyPr wrap="square" rtlCol="0" anchor="ctr"/>
          <a:lstStyle/>
          <a:p>
            <a:pPr marL="0" indent="0">
              <a:buNone/>
            </a:pPr>
            <a:r>
              <a:rPr lang="en-US" sz="1200" b="1" dirty="0">
                <a:solidFill>
                  <a:srgbClr val="005F73"/>
                </a:solidFill>
              </a:rPr>
              <a:t> Kontrol "In-house"</a:t>
            </a:r>
            <a:endParaRPr lang="en-US" sz="1200" dirty="0"/>
          </a:p>
        </p:txBody>
      </p:sp>
      <p:sp>
        <p:nvSpPr>
          <p:cNvPr id="19" name="Text 17"/>
          <p:cNvSpPr/>
          <p:nvPr/>
        </p:nvSpPr>
        <p:spPr>
          <a:xfrm>
            <a:off x="402336" y="2779776"/>
            <a:ext cx="2596896" cy="804672"/>
          </a:xfrm>
          <a:prstGeom prst="rect">
            <a:avLst/>
          </a:prstGeom>
          <a:noFill/>
          <a:ln/>
        </p:spPr>
        <p:txBody>
          <a:bodyPr wrap="square" rtlCol="0" anchor="ctr"/>
          <a:lstStyle/>
          <a:p>
            <a:pPr marL="0" indent="0">
              <a:buNone/>
            </a:pPr>
            <a:r>
              <a:rPr lang="en-US" sz="1000" dirty="0">
                <a:solidFill>
                  <a:srgbClr val="333333"/>
                </a:solidFill>
              </a:rPr>
              <a:t>Dibuat dari pooled serum/plasma pasien yang dikumpulkan laboratorium sendiri.</a:t>
            </a:r>
            <a:endParaRPr lang="en-US" sz="1000" dirty="0"/>
          </a:p>
          <a:p>
            <a:pPr marL="0" indent="0">
              <a:buNone/>
            </a:pPr>
            <a:r>
              <a:rPr lang="en-US" sz="1000" dirty="0">
                <a:solidFill>
                  <a:srgbClr val="333333"/>
                </a:solidFill>
              </a:rPr>
              <a:t>• Lebih ekonomis</a:t>
            </a:r>
            <a:endParaRPr lang="en-US" sz="1000" dirty="0"/>
          </a:p>
          <a:p>
            <a:pPr marL="0" indent="0">
              <a:buNone/>
            </a:pPr>
            <a:r>
              <a:rPr lang="en-US" sz="1000" dirty="0">
                <a:solidFill>
                  <a:srgbClr val="333333"/>
                </a:solidFill>
              </a:rPr>
              <a:t>• Perlu validasi mendalam</a:t>
            </a:r>
            <a:endParaRPr lang="en-US" sz="1000" dirty="0"/>
          </a:p>
          <a:p>
            <a:pPr marL="0" indent="0">
              <a:buNone/>
            </a:pPr>
            <a:r>
              <a:rPr lang="en-US" sz="1000" dirty="0">
                <a:solidFill>
                  <a:srgbClr val="333333"/>
                </a:solidFill>
              </a:rPr>
              <a:t>• Risiko infeksius lebih tinggi</a:t>
            </a:r>
            <a:endParaRPr lang="en-US" sz="1000" dirty="0"/>
          </a:p>
          <a:p>
            <a:pPr marL="0" indent="0">
              <a:buNone/>
            </a:pPr>
            <a:r>
              <a:rPr lang="en-US" sz="1000" dirty="0">
                <a:solidFill>
                  <a:srgbClr val="333333"/>
                </a:solidFill>
              </a:rPr>
              <a:t>(KMK 298/2008)</a:t>
            </a:r>
            <a:endParaRPr lang="en-US" sz="1000" dirty="0"/>
          </a:p>
        </p:txBody>
      </p:sp>
      <p:sp>
        <p:nvSpPr>
          <p:cNvPr id="20" name="Shape 18"/>
          <p:cNvSpPr/>
          <p:nvPr/>
        </p:nvSpPr>
        <p:spPr>
          <a:xfrm>
            <a:off x="274320" y="3721608"/>
            <a:ext cx="2788920" cy="1170432"/>
          </a:xfrm>
          <a:prstGeom prst="rect">
            <a:avLst/>
          </a:prstGeom>
          <a:solidFill>
            <a:srgbClr val="FFFFFF"/>
          </a:solidFill>
          <a:ln w="12700">
            <a:solidFill>
              <a:srgbClr val="94D2BD"/>
            </a:solidFill>
            <a:prstDash val="solid"/>
          </a:ln>
        </p:spPr>
      </p:sp>
      <p:sp>
        <p:nvSpPr>
          <p:cNvPr id="21" name="Shape 19"/>
          <p:cNvSpPr/>
          <p:nvPr/>
        </p:nvSpPr>
        <p:spPr>
          <a:xfrm>
            <a:off x="274320" y="3721608"/>
            <a:ext cx="54864" cy="1170432"/>
          </a:xfrm>
          <a:prstGeom prst="rect">
            <a:avLst/>
          </a:prstGeom>
          <a:solidFill>
            <a:srgbClr val="005F73"/>
          </a:solidFill>
          <a:ln w="12700">
            <a:solidFill>
              <a:srgbClr val="005F73"/>
            </a:solidFill>
            <a:prstDash val="solid"/>
          </a:ln>
        </p:spPr>
      </p:sp>
      <p:sp>
        <p:nvSpPr>
          <p:cNvPr id="22" name="Text 20"/>
          <p:cNvSpPr/>
          <p:nvPr/>
        </p:nvSpPr>
        <p:spPr>
          <a:xfrm>
            <a:off x="402336" y="3758184"/>
            <a:ext cx="2596896" cy="274320"/>
          </a:xfrm>
          <a:prstGeom prst="rect">
            <a:avLst/>
          </a:prstGeom>
          <a:noFill/>
          <a:ln/>
        </p:spPr>
        <p:txBody>
          <a:bodyPr wrap="square" rtlCol="0" anchor="ctr"/>
          <a:lstStyle/>
          <a:p>
            <a:pPr marL="0" indent="0">
              <a:buNone/>
            </a:pPr>
            <a:r>
              <a:rPr lang="en-US" sz="1200" b="1" dirty="0">
                <a:solidFill>
                  <a:srgbClr val="005F73"/>
                </a:solidFill>
              </a:rPr>
              <a:t> Kontrol Kalibrasi</a:t>
            </a:r>
            <a:endParaRPr lang="en-US" sz="1200" dirty="0"/>
          </a:p>
        </p:txBody>
      </p:sp>
      <p:sp>
        <p:nvSpPr>
          <p:cNvPr id="23" name="Text 21"/>
          <p:cNvSpPr/>
          <p:nvPr/>
        </p:nvSpPr>
        <p:spPr>
          <a:xfrm>
            <a:off x="402336" y="4032504"/>
            <a:ext cx="2596896" cy="804672"/>
          </a:xfrm>
          <a:prstGeom prst="rect">
            <a:avLst/>
          </a:prstGeom>
          <a:noFill/>
          <a:ln/>
        </p:spPr>
        <p:txBody>
          <a:bodyPr wrap="square" rtlCol="0" anchor="ctr"/>
          <a:lstStyle/>
          <a:p>
            <a:pPr marL="0" indent="0">
              <a:buNone/>
            </a:pPr>
            <a:r>
              <a:rPr lang="en-US" sz="1100" dirty="0">
                <a:solidFill>
                  <a:srgbClr val="333333"/>
                </a:solidFill>
              </a:rPr>
              <a:t>Material standar untuk kalibrasi alat, berbeda dengan kontrol kualitas. Tidak dapat digunakan sebagai pengganti bahan kontrol PMI.</a:t>
            </a:r>
            <a:endParaRPr lang="en-US" sz="1100" dirty="0"/>
          </a:p>
        </p:txBody>
      </p:sp>
      <p:sp>
        <p:nvSpPr>
          <p:cNvPr id="39" name="Shape 37"/>
          <p:cNvSpPr/>
          <p:nvPr/>
        </p:nvSpPr>
        <p:spPr>
          <a:xfrm>
            <a:off x="6172200" y="1216152"/>
            <a:ext cx="2788920" cy="1170432"/>
          </a:xfrm>
          <a:prstGeom prst="rect">
            <a:avLst/>
          </a:prstGeom>
          <a:solidFill>
            <a:srgbClr val="FFFFFF"/>
          </a:solidFill>
          <a:ln w="12700">
            <a:solidFill>
              <a:srgbClr val="94D2BD"/>
            </a:solidFill>
            <a:prstDash val="solid"/>
          </a:ln>
        </p:spPr>
      </p:sp>
      <p:sp>
        <p:nvSpPr>
          <p:cNvPr id="41" name="Text 39"/>
          <p:cNvSpPr/>
          <p:nvPr/>
        </p:nvSpPr>
        <p:spPr>
          <a:xfrm>
            <a:off x="6291072" y="1252728"/>
            <a:ext cx="2596896" cy="274320"/>
          </a:xfrm>
          <a:prstGeom prst="rect">
            <a:avLst/>
          </a:prstGeom>
          <a:noFill/>
          <a:ln/>
        </p:spPr>
        <p:txBody>
          <a:bodyPr wrap="square" rtlCol="0" anchor="ctr"/>
          <a:lstStyle/>
          <a:p>
            <a:pPr marL="0" indent="0">
              <a:buNone/>
            </a:pPr>
            <a:r>
              <a:rPr lang="en-US" sz="1200" b="1" dirty="0" err="1">
                <a:solidFill>
                  <a:srgbClr val="CA6702"/>
                </a:solidFill>
              </a:rPr>
              <a:t>Cair</a:t>
            </a:r>
            <a:r>
              <a:rPr lang="en-US" sz="1200" b="1" dirty="0">
                <a:solidFill>
                  <a:srgbClr val="CA6702"/>
                </a:solidFill>
              </a:rPr>
              <a:t> (Liquid)</a:t>
            </a:r>
            <a:endParaRPr lang="en-US" sz="1200" dirty="0"/>
          </a:p>
        </p:txBody>
      </p:sp>
      <p:sp>
        <p:nvSpPr>
          <p:cNvPr id="42" name="Text 40"/>
          <p:cNvSpPr/>
          <p:nvPr/>
        </p:nvSpPr>
        <p:spPr>
          <a:xfrm>
            <a:off x="6291072" y="1545336"/>
            <a:ext cx="2596896" cy="786384"/>
          </a:xfrm>
          <a:prstGeom prst="rect">
            <a:avLst/>
          </a:prstGeom>
          <a:noFill/>
          <a:ln/>
        </p:spPr>
        <p:txBody>
          <a:bodyPr wrap="square" rtlCol="0" anchor="ctr"/>
          <a:lstStyle/>
          <a:p>
            <a:pPr marL="0" indent="0">
              <a:buNone/>
            </a:pPr>
            <a:r>
              <a:rPr lang="en-US" sz="1200" dirty="0">
                <a:solidFill>
                  <a:srgbClr val="333333"/>
                </a:solidFill>
              </a:rPr>
              <a:t>Siap pakai, stabil (2-8°C), tidak perlu rekonstitusi. Contoh: kontrol kimia klinik cair Randox, Biorad.</a:t>
            </a:r>
            <a:endParaRPr lang="en-US" sz="1200" dirty="0"/>
          </a:p>
        </p:txBody>
      </p:sp>
      <p:sp>
        <p:nvSpPr>
          <p:cNvPr id="43" name="Shape 41"/>
          <p:cNvSpPr/>
          <p:nvPr/>
        </p:nvSpPr>
        <p:spPr>
          <a:xfrm>
            <a:off x="6172200" y="2468880"/>
            <a:ext cx="2788920" cy="1170432"/>
          </a:xfrm>
          <a:prstGeom prst="rect">
            <a:avLst/>
          </a:prstGeom>
          <a:solidFill>
            <a:srgbClr val="FFFFFF"/>
          </a:solidFill>
          <a:ln w="12700">
            <a:solidFill>
              <a:srgbClr val="94D2BD"/>
            </a:solidFill>
            <a:prstDash val="solid"/>
          </a:ln>
        </p:spPr>
      </p:sp>
      <p:sp>
        <p:nvSpPr>
          <p:cNvPr id="45" name="Text 43"/>
          <p:cNvSpPr/>
          <p:nvPr/>
        </p:nvSpPr>
        <p:spPr>
          <a:xfrm>
            <a:off x="6291072" y="2505456"/>
            <a:ext cx="2596896" cy="274320"/>
          </a:xfrm>
          <a:prstGeom prst="rect">
            <a:avLst/>
          </a:prstGeom>
          <a:noFill/>
          <a:ln/>
        </p:spPr>
        <p:txBody>
          <a:bodyPr wrap="square" rtlCol="0" anchor="ctr"/>
          <a:lstStyle/>
          <a:p>
            <a:pPr marL="0" indent="0">
              <a:buNone/>
            </a:pPr>
            <a:r>
              <a:rPr lang="en-US" sz="1200" b="1" dirty="0">
                <a:solidFill>
                  <a:srgbClr val="CA6702"/>
                </a:solidFill>
              </a:rPr>
              <a:t> Liofilisasi (Lyophilized)</a:t>
            </a:r>
            <a:endParaRPr lang="en-US" sz="1200" dirty="0"/>
          </a:p>
        </p:txBody>
      </p:sp>
      <p:sp>
        <p:nvSpPr>
          <p:cNvPr id="46" name="Text 44"/>
          <p:cNvSpPr/>
          <p:nvPr/>
        </p:nvSpPr>
        <p:spPr>
          <a:xfrm>
            <a:off x="6291072" y="2798064"/>
            <a:ext cx="2596896" cy="786384"/>
          </a:xfrm>
          <a:prstGeom prst="rect">
            <a:avLst/>
          </a:prstGeom>
          <a:noFill/>
          <a:ln/>
        </p:spPr>
        <p:txBody>
          <a:bodyPr wrap="square" rtlCol="0" anchor="ctr"/>
          <a:lstStyle/>
          <a:p>
            <a:pPr marL="0" indent="0">
              <a:buNone/>
            </a:pPr>
            <a:r>
              <a:rPr lang="en-US" sz="1100" dirty="0">
                <a:solidFill>
                  <a:srgbClr val="333333"/>
                </a:solidFill>
              </a:rPr>
              <a:t>Bentuk bubuk beku-kering, perlu pelarutan dengan aquabidest. Stabil lebih lama, nilai lebih konsisten setelah rekonstitusi.</a:t>
            </a:r>
            <a:endParaRPr lang="en-US" sz="1100" dirty="0"/>
          </a:p>
        </p:txBody>
      </p:sp>
      <p:sp>
        <p:nvSpPr>
          <p:cNvPr id="47" name="Shape 45"/>
          <p:cNvSpPr/>
          <p:nvPr/>
        </p:nvSpPr>
        <p:spPr>
          <a:xfrm>
            <a:off x="6172200" y="3721608"/>
            <a:ext cx="2788920" cy="1170432"/>
          </a:xfrm>
          <a:prstGeom prst="rect">
            <a:avLst/>
          </a:prstGeom>
          <a:solidFill>
            <a:srgbClr val="FFFFFF"/>
          </a:solidFill>
          <a:ln w="12700">
            <a:solidFill>
              <a:srgbClr val="94D2BD"/>
            </a:solidFill>
            <a:prstDash val="solid"/>
          </a:ln>
        </p:spPr>
      </p:sp>
      <p:sp>
        <p:nvSpPr>
          <p:cNvPr id="49" name="Text 47"/>
          <p:cNvSpPr/>
          <p:nvPr/>
        </p:nvSpPr>
        <p:spPr>
          <a:xfrm>
            <a:off x="6291072" y="3758184"/>
            <a:ext cx="2596896" cy="274320"/>
          </a:xfrm>
          <a:prstGeom prst="rect">
            <a:avLst/>
          </a:prstGeom>
          <a:noFill/>
          <a:ln/>
        </p:spPr>
        <p:txBody>
          <a:bodyPr wrap="square" rtlCol="0" anchor="ctr"/>
          <a:lstStyle/>
          <a:p>
            <a:pPr marL="0" indent="0">
              <a:buNone/>
            </a:pPr>
            <a:r>
              <a:rPr lang="en-US" sz="1200" b="1" dirty="0">
                <a:solidFill>
                  <a:srgbClr val="CA6702"/>
                </a:solidFill>
              </a:rPr>
              <a:t> Whole Blood</a:t>
            </a:r>
            <a:endParaRPr lang="en-US" sz="1200" dirty="0"/>
          </a:p>
        </p:txBody>
      </p:sp>
      <p:sp>
        <p:nvSpPr>
          <p:cNvPr id="50" name="Text 48"/>
          <p:cNvSpPr/>
          <p:nvPr/>
        </p:nvSpPr>
        <p:spPr>
          <a:xfrm>
            <a:off x="6291072" y="4050792"/>
            <a:ext cx="2596896" cy="786384"/>
          </a:xfrm>
          <a:prstGeom prst="rect">
            <a:avLst/>
          </a:prstGeom>
          <a:noFill/>
          <a:ln/>
        </p:spPr>
        <p:txBody>
          <a:bodyPr wrap="square" rtlCol="0" anchor="ctr"/>
          <a:lstStyle/>
          <a:p>
            <a:pPr marL="0" indent="0">
              <a:buNone/>
            </a:pPr>
            <a:r>
              <a:rPr lang="en-US" sz="1100" dirty="0">
                <a:solidFill>
                  <a:srgbClr val="333333"/>
                </a:solidFill>
              </a:rPr>
              <a:t>Untuk pemeriksaan hematologi &amp; gas darah. Berbentuk darah utuh, mengandung sel darah. Contoh: ABX Minotrol, Sysmex e-Check.</a:t>
            </a:r>
            <a:endParaRPr lang="en-US" sz="1100" dirty="0"/>
          </a:p>
        </p:txBody>
      </p:sp>
      <p:sp>
        <p:nvSpPr>
          <p:cNvPr id="51" name="Shape 49"/>
          <p:cNvSpPr/>
          <p:nvPr/>
        </p:nvSpPr>
        <p:spPr>
          <a:xfrm>
            <a:off x="0" y="5070348"/>
            <a:ext cx="9144000" cy="73152"/>
          </a:xfrm>
          <a:prstGeom prst="rect">
            <a:avLst/>
          </a:prstGeom>
          <a:solidFill>
            <a:srgbClr val="005F73"/>
          </a:solidFill>
          <a:ln w="12700">
            <a:solidFill>
              <a:srgbClr val="005F73"/>
            </a:solidFill>
            <a:prstDash val="solid"/>
          </a:ln>
        </p:spPr>
      </p:sp>
      <p:sp>
        <p:nvSpPr>
          <p:cNvPr id="52" name="Text 50"/>
          <p:cNvSpPr/>
          <p:nvPr/>
        </p:nvSpPr>
        <p:spPr>
          <a:xfrm>
            <a:off x="0" y="5070348"/>
            <a:ext cx="9144000" cy="73152"/>
          </a:xfrm>
          <a:prstGeom prst="rect">
            <a:avLst/>
          </a:prstGeom>
          <a:noFill/>
          <a:ln/>
        </p:spPr>
        <p:txBody>
          <a:bodyPr wrap="square" lIns="50800" tIns="50800" rIns="50800" bIns="50800" rtlCol="0" anchor="ctr"/>
          <a:lstStyle/>
          <a:p>
            <a:pPr marL="0" indent="0" algn="r">
              <a:buNone/>
            </a:pPr>
            <a:r>
              <a:rPr lang="en-US" sz="700" dirty="0">
                <a:solidFill>
                  <a:srgbClr val="94D2BD"/>
                </a:solidFill>
              </a:rPr>
              <a:t>Kendali Mutu II — PMI  |  STIKes Prima Indonesia</a:t>
            </a:r>
            <a:endParaRPr lang="en-US" sz="700" dirty="0"/>
          </a:p>
        </p:txBody>
      </p:sp>
      <p:sp>
        <p:nvSpPr>
          <p:cNvPr id="64" name="Shape 6">
            <a:extLst>
              <a:ext uri="{FF2B5EF4-FFF2-40B4-BE49-F238E27FC236}">
                <a16:creationId xmlns:a16="http://schemas.microsoft.com/office/drawing/2014/main" id="{1EF8E42A-CC52-2525-56B3-817B243CEB17}"/>
              </a:ext>
            </a:extLst>
          </p:cNvPr>
          <p:cNvSpPr/>
          <p:nvPr/>
        </p:nvSpPr>
        <p:spPr>
          <a:xfrm>
            <a:off x="3200400" y="777240"/>
            <a:ext cx="2788920" cy="347472"/>
          </a:xfrm>
          <a:prstGeom prst="rect">
            <a:avLst/>
          </a:prstGeom>
          <a:solidFill>
            <a:srgbClr val="0A9396"/>
          </a:solidFill>
          <a:ln w="12700">
            <a:solidFill>
              <a:srgbClr val="0A9396"/>
            </a:solidFill>
            <a:prstDash val="solid"/>
          </a:ln>
        </p:spPr>
      </p:sp>
      <p:sp>
        <p:nvSpPr>
          <p:cNvPr id="65" name="Text 7">
            <a:extLst>
              <a:ext uri="{FF2B5EF4-FFF2-40B4-BE49-F238E27FC236}">
                <a16:creationId xmlns:a16="http://schemas.microsoft.com/office/drawing/2014/main" id="{AE821598-21F4-6315-DF1E-2DEFE8990D24}"/>
              </a:ext>
            </a:extLst>
          </p:cNvPr>
          <p:cNvSpPr/>
          <p:nvPr/>
        </p:nvSpPr>
        <p:spPr>
          <a:xfrm>
            <a:off x="3200400" y="777240"/>
            <a:ext cx="2788920" cy="347472"/>
          </a:xfrm>
          <a:prstGeom prst="rect">
            <a:avLst/>
          </a:prstGeom>
          <a:noFill/>
          <a:ln/>
        </p:spPr>
        <p:txBody>
          <a:bodyPr wrap="square" lIns="0" tIns="0" rIns="0" bIns="0" rtlCol="0" anchor="ctr"/>
          <a:lstStyle/>
          <a:p>
            <a:pPr marL="0" indent="0" algn="ctr">
              <a:buNone/>
            </a:pPr>
            <a:r>
              <a:rPr lang="en-US" sz="1600" b="1" dirty="0">
                <a:solidFill>
                  <a:srgbClr val="FFFFFF"/>
                </a:solidFill>
              </a:rPr>
              <a:t>BERDASARKAN LEVEL</a:t>
            </a:r>
            <a:endParaRPr lang="en-US" sz="1600" dirty="0"/>
          </a:p>
        </p:txBody>
      </p:sp>
      <p:sp>
        <p:nvSpPr>
          <p:cNvPr id="66" name="Shape 22">
            <a:extLst>
              <a:ext uri="{FF2B5EF4-FFF2-40B4-BE49-F238E27FC236}">
                <a16:creationId xmlns:a16="http://schemas.microsoft.com/office/drawing/2014/main" id="{5B5C338D-3E40-CD64-B6C2-6CB70C052BD1}"/>
              </a:ext>
            </a:extLst>
          </p:cNvPr>
          <p:cNvSpPr/>
          <p:nvPr/>
        </p:nvSpPr>
        <p:spPr>
          <a:xfrm>
            <a:off x="3200400" y="1216152"/>
            <a:ext cx="2788920" cy="1170432"/>
          </a:xfrm>
          <a:prstGeom prst="rect">
            <a:avLst/>
          </a:prstGeom>
          <a:solidFill>
            <a:srgbClr val="FFFFFF"/>
          </a:solidFill>
          <a:ln w="12700">
            <a:solidFill>
              <a:srgbClr val="94D2BD"/>
            </a:solidFill>
            <a:prstDash val="solid"/>
          </a:ln>
        </p:spPr>
      </p:sp>
      <p:sp>
        <p:nvSpPr>
          <p:cNvPr id="67" name="Shape 23">
            <a:extLst>
              <a:ext uri="{FF2B5EF4-FFF2-40B4-BE49-F238E27FC236}">
                <a16:creationId xmlns:a16="http://schemas.microsoft.com/office/drawing/2014/main" id="{854D5645-3390-67B8-03A8-29E25BBB2465}"/>
              </a:ext>
            </a:extLst>
          </p:cNvPr>
          <p:cNvSpPr/>
          <p:nvPr/>
        </p:nvSpPr>
        <p:spPr>
          <a:xfrm>
            <a:off x="3200400" y="1216152"/>
            <a:ext cx="54864" cy="1170432"/>
          </a:xfrm>
          <a:prstGeom prst="rect">
            <a:avLst/>
          </a:prstGeom>
          <a:solidFill>
            <a:srgbClr val="4CAF50"/>
          </a:solidFill>
          <a:ln w="12700">
            <a:solidFill>
              <a:srgbClr val="4CAF50"/>
            </a:solidFill>
            <a:prstDash val="solid"/>
          </a:ln>
        </p:spPr>
      </p:sp>
      <p:sp>
        <p:nvSpPr>
          <p:cNvPr id="68" name="Shape 24">
            <a:extLst>
              <a:ext uri="{FF2B5EF4-FFF2-40B4-BE49-F238E27FC236}">
                <a16:creationId xmlns:a16="http://schemas.microsoft.com/office/drawing/2014/main" id="{1490D9B1-7361-D756-6587-9B3DC7A7B790}"/>
              </a:ext>
            </a:extLst>
          </p:cNvPr>
          <p:cNvSpPr/>
          <p:nvPr/>
        </p:nvSpPr>
        <p:spPr>
          <a:xfrm>
            <a:off x="3291840" y="1252728"/>
            <a:ext cx="1712550" cy="242316"/>
          </a:xfrm>
          <a:prstGeom prst="rect">
            <a:avLst/>
          </a:prstGeom>
          <a:solidFill>
            <a:srgbClr val="4CAF50"/>
          </a:solidFill>
          <a:ln w="12700">
            <a:solidFill>
              <a:srgbClr val="4CAF50"/>
            </a:solidFill>
            <a:prstDash val="solid"/>
          </a:ln>
        </p:spPr>
      </p:sp>
      <p:sp>
        <p:nvSpPr>
          <p:cNvPr id="69" name="Text 25">
            <a:extLst>
              <a:ext uri="{FF2B5EF4-FFF2-40B4-BE49-F238E27FC236}">
                <a16:creationId xmlns:a16="http://schemas.microsoft.com/office/drawing/2014/main" id="{C231DE71-3B2C-BFD3-EDF3-BD69EA4B87C6}"/>
              </a:ext>
            </a:extLst>
          </p:cNvPr>
          <p:cNvSpPr/>
          <p:nvPr/>
        </p:nvSpPr>
        <p:spPr>
          <a:xfrm>
            <a:off x="3291840" y="1252728"/>
            <a:ext cx="1371600" cy="219456"/>
          </a:xfrm>
          <a:prstGeom prst="rect">
            <a:avLst/>
          </a:prstGeom>
          <a:noFill/>
          <a:ln/>
        </p:spPr>
        <p:txBody>
          <a:bodyPr wrap="square" lIns="0" tIns="0" rIns="0" bIns="0" rtlCol="0" anchor="ctr"/>
          <a:lstStyle/>
          <a:p>
            <a:pPr marL="0" indent="0" algn="ctr">
              <a:buNone/>
            </a:pPr>
            <a:r>
              <a:rPr lang="en-US" sz="1200" b="1" dirty="0">
                <a:solidFill>
                  <a:srgbClr val="FFFFFF"/>
                </a:solidFill>
              </a:rPr>
              <a:t>LEVEL 1 — Normal</a:t>
            </a:r>
            <a:endParaRPr lang="en-US" sz="1200" dirty="0"/>
          </a:p>
        </p:txBody>
      </p:sp>
      <p:sp>
        <p:nvSpPr>
          <p:cNvPr id="70" name="Text 26">
            <a:extLst>
              <a:ext uri="{FF2B5EF4-FFF2-40B4-BE49-F238E27FC236}">
                <a16:creationId xmlns:a16="http://schemas.microsoft.com/office/drawing/2014/main" id="{73B5D649-38C8-627F-5251-189D5CF29BBD}"/>
              </a:ext>
            </a:extLst>
          </p:cNvPr>
          <p:cNvSpPr/>
          <p:nvPr/>
        </p:nvSpPr>
        <p:spPr>
          <a:xfrm>
            <a:off x="3328416" y="1527048"/>
            <a:ext cx="2596896" cy="804672"/>
          </a:xfrm>
          <a:prstGeom prst="rect">
            <a:avLst/>
          </a:prstGeom>
          <a:noFill/>
          <a:ln/>
        </p:spPr>
        <p:txBody>
          <a:bodyPr wrap="square" rtlCol="0" anchor="ctr"/>
          <a:lstStyle/>
          <a:p>
            <a:pPr marL="0" indent="0">
              <a:buNone/>
            </a:pPr>
            <a:r>
              <a:rPr lang="en-US" sz="1200" dirty="0">
                <a:solidFill>
                  <a:srgbClr val="333333"/>
                </a:solidFill>
              </a:rPr>
              <a:t>Nilai target berada dalam rentang referensi normal. Merepresentasikan sampel pasien sehat. Penting untuk sensitivitas diagnostik.</a:t>
            </a:r>
            <a:endParaRPr lang="en-US" sz="1200" dirty="0"/>
          </a:p>
        </p:txBody>
      </p:sp>
      <p:sp>
        <p:nvSpPr>
          <p:cNvPr id="71" name="Shape 27">
            <a:extLst>
              <a:ext uri="{FF2B5EF4-FFF2-40B4-BE49-F238E27FC236}">
                <a16:creationId xmlns:a16="http://schemas.microsoft.com/office/drawing/2014/main" id="{F4F41A08-0A30-A4FA-E492-6D41850B6DF8}"/>
              </a:ext>
            </a:extLst>
          </p:cNvPr>
          <p:cNvSpPr/>
          <p:nvPr/>
        </p:nvSpPr>
        <p:spPr>
          <a:xfrm>
            <a:off x="3200400" y="2468880"/>
            <a:ext cx="2788920" cy="1170432"/>
          </a:xfrm>
          <a:prstGeom prst="rect">
            <a:avLst/>
          </a:prstGeom>
          <a:solidFill>
            <a:srgbClr val="FFFFFF"/>
          </a:solidFill>
          <a:ln w="12700">
            <a:solidFill>
              <a:srgbClr val="94D2BD"/>
            </a:solidFill>
            <a:prstDash val="solid"/>
          </a:ln>
        </p:spPr>
      </p:sp>
      <p:sp>
        <p:nvSpPr>
          <p:cNvPr id="72" name="Shape 28">
            <a:extLst>
              <a:ext uri="{FF2B5EF4-FFF2-40B4-BE49-F238E27FC236}">
                <a16:creationId xmlns:a16="http://schemas.microsoft.com/office/drawing/2014/main" id="{8C6FE10D-BFDD-C9B1-EB64-1CEBB99C7FE6}"/>
              </a:ext>
            </a:extLst>
          </p:cNvPr>
          <p:cNvSpPr/>
          <p:nvPr/>
        </p:nvSpPr>
        <p:spPr>
          <a:xfrm>
            <a:off x="3200400" y="2468880"/>
            <a:ext cx="54864" cy="1170432"/>
          </a:xfrm>
          <a:prstGeom prst="rect">
            <a:avLst/>
          </a:prstGeom>
          <a:solidFill>
            <a:srgbClr val="CA6702"/>
          </a:solidFill>
          <a:ln w="12700">
            <a:solidFill>
              <a:srgbClr val="CA6702"/>
            </a:solidFill>
            <a:prstDash val="solid"/>
          </a:ln>
        </p:spPr>
      </p:sp>
      <p:sp>
        <p:nvSpPr>
          <p:cNvPr id="73" name="Shape 29">
            <a:extLst>
              <a:ext uri="{FF2B5EF4-FFF2-40B4-BE49-F238E27FC236}">
                <a16:creationId xmlns:a16="http://schemas.microsoft.com/office/drawing/2014/main" id="{42389D0B-4E58-E9AD-5A10-0C44BAF5B567}"/>
              </a:ext>
            </a:extLst>
          </p:cNvPr>
          <p:cNvSpPr/>
          <p:nvPr/>
        </p:nvSpPr>
        <p:spPr>
          <a:xfrm>
            <a:off x="3291840" y="2505456"/>
            <a:ext cx="1889760" cy="260604"/>
          </a:xfrm>
          <a:prstGeom prst="rect">
            <a:avLst/>
          </a:prstGeom>
          <a:solidFill>
            <a:srgbClr val="CA6702"/>
          </a:solidFill>
          <a:ln w="12700">
            <a:solidFill>
              <a:srgbClr val="CA6702"/>
            </a:solidFill>
            <a:prstDash val="solid"/>
          </a:ln>
        </p:spPr>
      </p:sp>
      <p:sp>
        <p:nvSpPr>
          <p:cNvPr id="74" name="Text 30">
            <a:extLst>
              <a:ext uri="{FF2B5EF4-FFF2-40B4-BE49-F238E27FC236}">
                <a16:creationId xmlns:a16="http://schemas.microsoft.com/office/drawing/2014/main" id="{F5FCF3F9-5E47-8844-3728-2C1770BD2B6A}"/>
              </a:ext>
            </a:extLst>
          </p:cNvPr>
          <p:cNvSpPr/>
          <p:nvPr/>
        </p:nvSpPr>
        <p:spPr>
          <a:xfrm>
            <a:off x="3291840" y="2505456"/>
            <a:ext cx="2045704" cy="292608"/>
          </a:xfrm>
          <a:prstGeom prst="rect">
            <a:avLst/>
          </a:prstGeom>
          <a:noFill/>
          <a:ln/>
        </p:spPr>
        <p:txBody>
          <a:bodyPr wrap="square" lIns="0" tIns="0" rIns="0" bIns="0" rtlCol="0" anchor="ctr"/>
          <a:lstStyle/>
          <a:p>
            <a:pPr marL="0" indent="0" algn="ctr">
              <a:buNone/>
            </a:pPr>
            <a:r>
              <a:rPr lang="en-US" sz="1050" b="1" dirty="0">
                <a:solidFill>
                  <a:srgbClr val="FFFFFF"/>
                </a:solidFill>
              </a:rPr>
              <a:t>LEVEL 2 — Abnormal Rendah</a:t>
            </a:r>
            <a:endParaRPr lang="en-US" sz="1050" dirty="0"/>
          </a:p>
        </p:txBody>
      </p:sp>
      <p:sp>
        <p:nvSpPr>
          <p:cNvPr id="75" name="Text 31">
            <a:extLst>
              <a:ext uri="{FF2B5EF4-FFF2-40B4-BE49-F238E27FC236}">
                <a16:creationId xmlns:a16="http://schemas.microsoft.com/office/drawing/2014/main" id="{98B67657-5619-3744-6D92-2CF51B50CCAD}"/>
              </a:ext>
            </a:extLst>
          </p:cNvPr>
          <p:cNvSpPr/>
          <p:nvPr/>
        </p:nvSpPr>
        <p:spPr>
          <a:xfrm>
            <a:off x="3328416" y="2779776"/>
            <a:ext cx="2596896" cy="804672"/>
          </a:xfrm>
          <a:prstGeom prst="rect">
            <a:avLst/>
          </a:prstGeom>
          <a:noFill/>
          <a:ln/>
        </p:spPr>
        <p:txBody>
          <a:bodyPr wrap="square" rtlCol="0" anchor="ctr"/>
          <a:lstStyle/>
          <a:p>
            <a:pPr marL="0" indent="0">
              <a:buNone/>
            </a:pPr>
            <a:r>
              <a:rPr lang="en-US" sz="1100" dirty="0">
                <a:solidFill>
                  <a:srgbClr val="333333"/>
                </a:solidFill>
              </a:rPr>
              <a:t>Nilai target berada di bawah rentang referensi. Menguji kemampuan alat mendeteksi nilai yang sangat rendah (patologis).</a:t>
            </a:r>
            <a:endParaRPr lang="en-US" sz="1100" dirty="0"/>
          </a:p>
        </p:txBody>
      </p:sp>
      <p:sp>
        <p:nvSpPr>
          <p:cNvPr id="76" name="Shape 32">
            <a:extLst>
              <a:ext uri="{FF2B5EF4-FFF2-40B4-BE49-F238E27FC236}">
                <a16:creationId xmlns:a16="http://schemas.microsoft.com/office/drawing/2014/main" id="{0A10F172-AA93-3838-1245-C18DADAE338B}"/>
              </a:ext>
            </a:extLst>
          </p:cNvPr>
          <p:cNvSpPr/>
          <p:nvPr/>
        </p:nvSpPr>
        <p:spPr>
          <a:xfrm>
            <a:off x="3200400" y="3721608"/>
            <a:ext cx="2788920" cy="1170432"/>
          </a:xfrm>
          <a:prstGeom prst="rect">
            <a:avLst/>
          </a:prstGeom>
          <a:solidFill>
            <a:srgbClr val="FFFFFF"/>
          </a:solidFill>
          <a:ln w="12700">
            <a:solidFill>
              <a:srgbClr val="94D2BD"/>
            </a:solidFill>
            <a:prstDash val="solid"/>
          </a:ln>
        </p:spPr>
      </p:sp>
      <p:sp>
        <p:nvSpPr>
          <p:cNvPr id="77" name="Shape 33">
            <a:extLst>
              <a:ext uri="{FF2B5EF4-FFF2-40B4-BE49-F238E27FC236}">
                <a16:creationId xmlns:a16="http://schemas.microsoft.com/office/drawing/2014/main" id="{09196A68-3360-2DAB-9832-13F0DC013C4A}"/>
              </a:ext>
            </a:extLst>
          </p:cNvPr>
          <p:cNvSpPr/>
          <p:nvPr/>
        </p:nvSpPr>
        <p:spPr>
          <a:xfrm>
            <a:off x="3200400" y="3721608"/>
            <a:ext cx="54864" cy="1170432"/>
          </a:xfrm>
          <a:prstGeom prst="rect">
            <a:avLst/>
          </a:prstGeom>
          <a:solidFill>
            <a:srgbClr val="AE2012"/>
          </a:solidFill>
          <a:ln w="12700">
            <a:solidFill>
              <a:srgbClr val="AE2012"/>
            </a:solidFill>
            <a:prstDash val="solid"/>
          </a:ln>
        </p:spPr>
      </p:sp>
      <p:sp>
        <p:nvSpPr>
          <p:cNvPr id="78" name="Shape 34">
            <a:extLst>
              <a:ext uri="{FF2B5EF4-FFF2-40B4-BE49-F238E27FC236}">
                <a16:creationId xmlns:a16="http://schemas.microsoft.com/office/drawing/2014/main" id="{9C925F11-562B-9934-15C5-F7EBC64D9E35}"/>
              </a:ext>
            </a:extLst>
          </p:cNvPr>
          <p:cNvSpPr/>
          <p:nvPr/>
        </p:nvSpPr>
        <p:spPr>
          <a:xfrm>
            <a:off x="3291840" y="3758184"/>
            <a:ext cx="1769258" cy="292608"/>
          </a:xfrm>
          <a:prstGeom prst="rect">
            <a:avLst/>
          </a:prstGeom>
          <a:solidFill>
            <a:srgbClr val="AE2012"/>
          </a:solidFill>
          <a:ln w="12700">
            <a:solidFill>
              <a:srgbClr val="AE2012"/>
            </a:solidFill>
            <a:prstDash val="solid"/>
          </a:ln>
        </p:spPr>
      </p:sp>
      <p:sp>
        <p:nvSpPr>
          <p:cNvPr id="79" name="Text 35">
            <a:extLst>
              <a:ext uri="{FF2B5EF4-FFF2-40B4-BE49-F238E27FC236}">
                <a16:creationId xmlns:a16="http://schemas.microsoft.com/office/drawing/2014/main" id="{B9A26F39-CBF5-69C4-FBFD-2B59B04C8E4D}"/>
              </a:ext>
            </a:extLst>
          </p:cNvPr>
          <p:cNvSpPr/>
          <p:nvPr/>
        </p:nvSpPr>
        <p:spPr>
          <a:xfrm>
            <a:off x="3291839" y="3758184"/>
            <a:ext cx="1712551" cy="260604"/>
          </a:xfrm>
          <a:prstGeom prst="rect">
            <a:avLst/>
          </a:prstGeom>
          <a:noFill/>
          <a:ln/>
        </p:spPr>
        <p:txBody>
          <a:bodyPr wrap="square" lIns="0" tIns="0" rIns="0" bIns="0" rtlCol="0" anchor="ctr"/>
          <a:lstStyle/>
          <a:p>
            <a:pPr marL="0" indent="0" algn="ctr">
              <a:buNone/>
            </a:pPr>
            <a:r>
              <a:rPr lang="en-US" sz="1050" b="1" dirty="0">
                <a:solidFill>
                  <a:srgbClr val="FFFFFF"/>
                </a:solidFill>
              </a:rPr>
              <a:t>LEVEL 3 — Abnormal Tinggi</a:t>
            </a:r>
            <a:endParaRPr lang="en-US" sz="1050" dirty="0"/>
          </a:p>
        </p:txBody>
      </p:sp>
      <p:sp>
        <p:nvSpPr>
          <p:cNvPr id="80" name="Text 36">
            <a:extLst>
              <a:ext uri="{FF2B5EF4-FFF2-40B4-BE49-F238E27FC236}">
                <a16:creationId xmlns:a16="http://schemas.microsoft.com/office/drawing/2014/main" id="{F3BD399F-7739-C97A-DC3F-95F17AE53963}"/>
              </a:ext>
            </a:extLst>
          </p:cNvPr>
          <p:cNvSpPr/>
          <p:nvPr/>
        </p:nvSpPr>
        <p:spPr>
          <a:xfrm>
            <a:off x="3328416" y="4032504"/>
            <a:ext cx="2596896" cy="804672"/>
          </a:xfrm>
          <a:prstGeom prst="rect">
            <a:avLst/>
          </a:prstGeom>
          <a:noFill/>
          <a:ln/>
        </p:spPr>
        <p:txBody>
          <a:bodyPr wrap="square" rtlCol="0" anchor="ctr"/>
          <a:lstStyle/>
          <a:p>
            <a:pPr marL="0" indent="0">
              <a:buNone/>
            </a:pPr>
            <a:r>
              <a:rPr lang="en-US" sz="1100" dirty="0">
                <a:solidFill>
                  <a:srgbClr val="333333"/>
                </a:solidFill>
              </a:rPr>
              <a:t>Nilai target berada di atas rentang referensi. Menguji kemampuan alat pada nilai kritis tinggi. (Westgard, 2003)</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E9B00"/>
          </a:solidFill>
          <a:ln w="12700">
            <a:solidFill>
              <a:srgbClr val="EE9B00"/>
            </a:solidFill>
            <a:prstDash val="solid"/>
          </a:ln>
        </p:spPr>
      </p:sp>
      <p:sp>
        <p:nvSpPr>
          <p:cNvPr id="3" name="Shape 1"/>
          <p:cNvSpPr/>
          <p:nvPr/>
        </p:nvSpPr>
        <p:spPr>
          <a:xfrm>
            <a:off x="365760" y="137160"/>
            <a:ext cx="502920" cy="502920"/>
          </a:xfrm>
          <a:prstGeom prst="rect">
            <a:avLst/>
          </a:prstGeom>
          <a:solidFill>
            <a:srgbClr val="EE9B00"/>
          </a:solidFill>
          <a:ln w="12700">
            <a:solidFill>
              <a:srgbClr val="EE9B00"/>
            </a:solidFill>
            <a:prstDash val="solid"/>
          </a:ln>
        </p:spPr>
      </p:sp>
      <p:sp>
        <p:nvSpPr>
          <p:cNvPr id="4" name="Text 2"/>
          <p:cNvSpPr/>
          <p:nvPr/>
        </p:nvSpPr>
        <p:spPr>
          <a:xfrm>
            <a:off x="365760" y="137160"/>
            <a:ext cx="502920" cy="502920"/>
          </a:xfrm>
          <a:prstGeom prst="rect">
            <a:avLst/>
          </a:prstGeom>
          <a:noFill/>
          <a:ln/>
        </p:spPr>
        <p:txBody>
          <a:bodyPr wrap="square" lIns="0" tIns="0" rIns="0" bIns="0" rtlCol="0" anchor="ctr"/>
          <a:lstStyle/>
          <a:p>
            <a:pPr marL="0" indent="0" algn="ctr">
              <a:buNone/>
            </a:pPr>
            <a:r>
              <a:rPr lang="en-US" sz="1300" b="1" dirty="0">
                <a:solidFill>
                  <a:srgbClr val="001219"/>
                </a:solidFill>
              </a:rPr>
              <a:t>04</a:t>
            </a:r>
            <a:endParaRPr lang="en-US" sz="1300" dirty="0"/>
          </a:p>
        </p:txBody>
      </p:sp>
      <p:sp>
        <p:nvSpPr>
          <p:cNvPr id="5" name="Text 3"/>
          <p:cNvSpPr/>
          <p:nvPr/>
        </p:nvSpPr>
        <p:spPr>
          <a:xfrm>
            <a:off x="1005840" y="137160"/>
            <a:ext cx="4434456" cy="457200"/>
          </a:xfrm>
          <a:prstGeom prst="rect">
            <a:avLst/>
          </a:prstGeom>
          <a:noFill/>
          <a:ln/>
        </p:spPr>
        <p:txBody>
          <a:bodyPr wrap="square" rtlCol="0" anchor="ctr"/>
          <a:lstStyle/>
          <a:p>
            <a:pPr marL="0" indent="0">
              <a:buNone/>
            </a:pPr>
            <a:r>
              <a:rPr lang="en-US" sz="2000" b="1" dirty="0"/>
              <a:t>Prosedur Pelaksanaan PMI Harian</a:t>
            </a:r>
            <a:endParaRPr lang="en-US" sz="2000" dirty="0"/>
          </a:p>
        </p:txBody>
      </p:sp>
      <p:sp>
        <p:nvSpPr>
          <p:cNvPr id="6" name="Shape 4"/>
          <p:cNvSpPr/>
          <p:nvPr/>
        </p:nvSpPr>
        <p:spPr>
          <a:xfrm>
            <a:off x="274320" y="777240"/>
            <a:ext cx="4152723" cy="1280160"/>
          </a:xfrm>
          <a:prstGeom prst="rect">
            <a:avLst/>
          </a:prstGeom>
          <a:solidFill>
            <a:srgbClr val="0A2535"/>
          </a:solidFill>
          <a:ln w="12700">
            <a:solidFill>
              <a:srgbClr val="94D2BD"/>
            </a:solidFill>
            <a:prstDash val="solid"/>
          </a:ln>
        </p:spPr>
      </p:sp>
      <p:sp>
        <p:nvSpPr>
          <p:cNvPr id="7" name="Shape 5"/>
          <p:cNvSpPr/>
          <p:nvPr/>
        </p:nvSpPr>
        <p:spPr>
          <a:xfrm>
            <a:off x="365760" y="850392"/>
            <a:ext cx="411480" cy="411480"/>
          </a:xfrm>
          <a:prstGeom prst="ellipse">
            <a:avLst/>
          </a:prstGeom>
          <a:solidFill>
            <a:srgbClr val="EE9B00"/>
          </a:solidFill>
          <a:ln w="12700">
            <a:solidFill>
              <a:srgbClr val="EE9B00"/>
            </a:solidFill>
            <a:prstDash val="solid"/>
          </a:ln>
        </p:spPr>
      </p:sp>
      <p:sp>
        <p:nvSpPr>
          <p:cNvPr id="8" name="Text 6"/>
          <p:cNvSpPr/>
          <p:nvPr/>
        </p:nvSpPr>
        <p:spPr>
          <a:xfrm>
            <a:off x="365760" y="850392"/>
            <a:ext cx="411480" cy="411480"/>
          </a:xfrm>
          <a:prstGeom prst="rect">
            <a:avLst/>
          </a:prstGeom>
          <a:noFill/>
          <a:ln/>
        </p:spPr>
        <p:txBody>
          <a:bodyPr wrap="square" lIns="0" tIns="0" rIns="0" bIns="0" rtlCol="0" anchor="ctr"/>
          <a:lstStyle/>
          <a:p>
            <a:pPr marL="0" indent="0" algn="ctr">
              <a:buNone/>
            </a:pPr>
            <a:r>
              <a:rPr lang="en-US" sz="2400" b="1" dirty="0">
                <a:solidFill>
                  <a:srgbClr val="001219"/>
                </a:solidFill>
              </a:rPr>
              <a:t>1</a:t>
            </a:r>
            <a:endParaRPr lang="en-US" sz="2400" dirty="0"/>
          </a:p>
        </p:txBody>
      </p:sp>
      <p:sp>
        <p:nvSpPr>
          <p:cNvPr id="9" name="Text 7"/>
          <p:cNvSpPr/>
          <p:nvPr/>
        </p:nvSpPr>
        <p:spPr>
          <a:xfrm>
            <a:off x="1992542" y="2464308"/>
            <a:ext cx="3621024" cy="292608"/>
          </a:xfrm>
          <a:prstGeom prst="rect">
            <a:avLst/>
          </a:prstGeom>
          <a:noFill/>
          <a:ln/>
        </p:spPr>
        <p:txBody>
          <a:bodyPr wrap="square" rtlCol="0" anchor="ctr"/>
          <a:lstStyle/>
          <a:p>
            <a:pPr marL="0" indent="0">
              <a:buNone/>
            </a:pPr>
            <a:r>
              <a:rPr lang="en-US" sz="1400" b="1" dirty="0">
                <a:solidFill>
                  <a:srgbClr val="EE9B00"/>
                </a:solidFill>
              </a:rPr>
              <a:t>LANGKAH 1 — Persiapan Alat &amp; Reagen</a:t>
            </a:r>
            <a:endParaRPr lang="en-US" sz="1400" dirty="0"/>
          </a:p>
        </p:txBody>
      </p:sp>
      <p:sp>
        <p:nvSpPr>
          <p:cNvPr id="10" name="Text 8"/>
          <p:cNvSpPr/>
          <p:nvPr/>
        </p:nvSpPr>
        <p:spPr>
          <a:xfrm>
            <a:off x="742165" y="1169817"/>
            <a:ext cx="4071385" cy="795528"/>
          </a:xfrm>
          <a:prstGeom prst="rect">
            <a:avLst/>
          </a:prstGeom>
          <a:noFill/>
          <a:ln/>
        </p:spPr>
        <p:txBody>
          <a:bodyPr wrap="square" rtlCol="0" anchor="ctr"/>
          <a:lstStyle/>
          <a:p>
            <a:pPr marL="0" indent="0">
              <a:buNone/>
            </a:pPr>
            <a:r>
              <a:rPr lang="en-US" sz="1200" dirty="0">
                <a:solidFill>
                  <a:srgbClr val="E0F0EE"/>
                </a:solidFill>
              </a:rPr>
              <a:t>• Nyalakan alat, lakukan warm-up sesuai petunjuk</a:t>
            </a:r>
            <a:endParaRPr lang="en-US" sz="1200" dirty="0"/>
          </a:p>
          <a:p>
            <a:pPr marL="0" indent="0">
              <a:buNone/>
            </a:pPr>
            <a:r>
              <a:rPr lang="en-US" sz="1200" dirty="0">
                <a:solidFill>
                  <a:srgbClr val="E0F0EE"/>
                </a:solidFill>
              </a:rPr>
              <a:t>• Pastikan alat sudah terkalibrasi</a:t>
            </a:r>
            <a:endParaRPr lang="en-US" sz="1200" dirty="0"/>
          </a:p>
          <a:p>
            <a:pPr marL="0" indent="0">
              <a:buNone/>
            </a:pPr>
            <a:r>
              <a:rPr lang="en-US" sz="1200" dirty="0">
                <a:solidFill>
                  <a:srgbClr val="E0F0EE"/>
                </a:solidFill>
              </a:rPr>
              <a:t>• Siapkan bahan kontrol sesuai level yang diperlukan</a:t>
            </a:r>
            <a:endParaRPr lang="en-US" sz="1200" dirty="0"/>
          </a:p>
          <a:p>
            <a:pPr marL="0" indent="0">
              <a:buNone/>
            </a:pPr>
            <a:r>
              <a:rPr lang="en-US" sz="1200" dirty="0">
                <a:solidFill>
                  <a:srgbClr val="E0F0EE"/>
                </a:solidFill>
              </a:rPr>
              <a:t>• Cek tanggal kadaluwarsa reagen &amp; kontrol</a:t>
            </a:r>
            <a:endParaRPr lang="en-US" sz="1200" dirty="0"/>
          </a:p>
        </p:txBody>
      </p:sp>
      <p:sp>
        <p:nvSpPr>
          <p:cNvPr id="16" name="Shape 14"/>
          <p:cNvSpPr/>
          <p:nvPr/>
        </p:nvSpPr>
        <p:spPr>
          <a:xfrm>
            <a:off x="3832683" y="3515868"/>
            <a:ext cx="4297680" cy="1280160"/>
          </a:xfrm>
          <a:prstGeom prst="rect">
            <a:avLst/>
          </a:prstGeom>
          <a:solidFill>
            <a:srgbClr val="0A2535"/>
          </a:solidFill>
          <a:ln w="12700">
            <a:solidFill>
              <a:srgbClr val="94D2BD"/>
            </a:solidFill>
            <a:prstDash val="solid"/>
          </a:ln>
        </p:spPr>
      </p:sp>
      <p:sp>
        <p:nvSpPr>
          <p:cNvPr id="17" name="Shape 15"/>
          <p:cNvSpPr/>
          <p:nvPr/>
        </p:nvSpPr>
        <p:spPr>
          <a:xfrm>
            <a:off x="3924123" y="3589020"/>
            <a:ext cx="411480" cy="411480"/>
          </a:xfrm>
          <a:prstGeom prst="ellipse">
            <a:avLst/>
          </a:prstGeom>
          <a:solidFill>
            <a:srgbClr val="EE9B00"/>
          </a:solidFill>
          <a:ln w="12700">
            <a:solidFill>
              <a:srgbClr val="EE9B00"/>
            </a:solidFill>
            <a:prstDash val="solid"/>
          </a:ln>
        </p:spPr>
      </p:sp>
      <p:sp>
        <p:nvSpPr>
          <p:cNvPr id="18" name="Text 16"/>
          <p:cNvSpPr/>
          <p:nvPr/>
        </p:nvSpPr>
        <p:spPr>
          <a:xfrm>
            <a:off x="3924123" y="3589020"/>
            <a:ext cx="411480" cy="411480"/>
          </a:xfrm>
          <a:prstGeom prst="rect">
            <a:avLst/>
          </a:prstGeom>
          <a:noFill/>
          <a:ln/>
        </p:spPr>
        <p:txBody>
          <a:bodyPr wrap="square" lIns="0" tIns="0" rIns="0" bIns="0" rtlCol="0" anchor="ctr"/>
          <a:lstStyle/>
          <a:p>
            <a:pPr marL="0" indent="0" algn="ctr">
              <a:buNone/>
            </a:pPr>
            <a:r>
              <a:rPr lang="en-US" sz="2400" b="1" dirty="0">
                <a:solidFill>
                  <a:srgbClr val="001219"/>
                </a:solidFill>
              </a:rPr>
              <a:t>3</a:t>
            </a:r>
            <a:endParaRPr lang="en-US" sz="2400" dirty="0"/>
          </a:p>
        </p:txBody>
      </p:sp>
      <p:sp>
        <p:nvSpPr>
          <p:cNvPr id="19" name="Text 17"/>
          <p:cNvSpPr/>
          <p:nvPr/>
        </p:nvSpPr>
        <p:spPr>
          <a:xfrm>
            <a:off x="4427043" y="3589020"/>
            <a:ext cx="3621024" cy="292608"/>
          </a:xfrm>
          <a:prstGeom prst="rect">
            <a:avLst/>
          </a:prstGeom>
          <a:noFill/>
          <a:ln/>
        </p:spPr>
        <p:txBody>
          <a:bodyPr wrap="square" rtlCol="0" anchor="ctr"/>
          <a:lstStyle/>
          <a:p>
            <a:pPr marL="0" indent="0">
              <a:buNone/>
            </a:pPr>
            <a:r>
              <a:rPr lang="en-US" sz="1400" b="1" dirty="0">
                <a:solidFill>
                  <a:srgbClr val="EE9B00"/>
                </a:solidFill>
              </a:rPr>
              <a:t>LANGKAH 3 — Pemeriksaan Bahan Kontrol</a:t>
            </a:r>
            <a:endParaRPr lang="en-US" sz="1400" dirty="0"/>
          </a:p>
        </p:txBody>
      </p:sp>
      <p:sp>
        <p:nvSpPr>
          <p:cNvPr id="20" name="Text 18"/>
          <p:cNvSpPr/>
          <p:nvPr/>
        </p:nvSpPr>
        <p:spPr>
          <a:xfrm>
            <a:off x="3969843" y="3954780"/>
            <a:ext cx="4059936" cy="795528"/>
          </a:xfrm>
          <a:prstGeom prst="rect">
            <a:avLst/>
          </a:prstGeom>
          <a:noFill/>
          <a:ln/>
        </p:spPr>
        <p:txBody>
          <a:bodyPr wrap="square" rtlCol="0" anchor="ctr"/>
          <a:lstStyle/>
          <a:p>
            <a:pPr marL="0" indent="0">
              <a:buNone/>
            </a:pPr>
            <a:r>
              <a:rPr lang="en-US" sz="1200" dirty="0">
                <a:solidFill>
                  <a:srgbClr val="E0F0EE"/>
                </a:solidFill>
              </a:rPr>
              <a:t>• Periksa Level 1 (normal) dan Level 2 (patologis)</a:t>
            </a:r>
            <a:endParaRPr lang="en-US" sz="1200" dirty="0"/>
          </a:p>
          <a:p>
            <a:pPr marL="0" indent="0">
              <a:buNone/>
            </a:pPr>
            <a:r>
              <a:rPr lang="en-US" sz="1200" dirty="0">
                <a:solidFill>
                  <a:srgbClr val="E0F0EE"/>
                </a:solidFill>
              </a:rPr>
              <a:t>• Masukkan ke alat seperti sampel biasa</a:t>
            </a:r>
            <a:endParaRPr lang="en-US" sz="1200" dirty="0"/>
          </a:p>
          <a:p>
            <a:pPr marL="0" indent="0">
              <a:buNone/>
            </a:pPr>
            <a:r>
              <a:rPr lang="en-US" sz="1200" dirty="0">
                <a:solidFill>
                  <a:srgbClr val="E0F0EE"/>
                </a:solidFill>
              </a:rPr>
              <a:t>• Catat nilai hasil yang ditampilkan alat</a:t>
            </a:r>
            <a:endParaRPr lang="en-US" sz="1200" dirty="0"/>
          </a:p>
          <a:p>
            <a:pPr marL="0" indent="0">
              <a:buNone/>
            </a:pPr>
            <a:r>
              <a:rPr lang="en-US" sz="1200" dirty="0">
                <a:solidFill>
                  <a:srgbClr val="E0F0EE"/>
                </a:solidFill>
              </a:rPr>
              <a:t>• Lakukan minimal 1 kali per hari sebelum sampel pasien</a:t>
            </a:r>
            <a:endParaRPr lang="en-US" sz="1200" dirty="0"/>
          </a:p>
        </p:txBody>
      </p:sp>
      <p:sp>
        <p:nvSpPr>
          <p:cNvPr id="36" name="Shape 34"/>
          <p:cNvSpPr/>
          <p:nvPr/>
        </p:nvSpPr>
        <p:spPr>
          <a:xfrm>
            <a:off x="0" y="5070348"/>
            <a:ext cx="9144000" cy="73152"/>
          </a:xfrm>
          <a:prstGeom prst="rect">
            <a:avLst/>
          </a:prstGeom>
          <a:solidFill>
            <a:srgbClr val="EE9B00"/>
          </a:solidFill>
          <a:ln w="12700">
            <a:solidFill>
              <a:srgbClr val="EE9B00"/>
            </a:solidFill>
            <a:prstDash val="solid"/>
          </a:ln>
        </p:spPr>
      </p:sp>
      <p:sp>
        <p:nvSpPr>
          <p:cNvPr id="37" name="Shape 9">
            <a:extLst>
              <a:ext uri="{FF2B5EF4-FFF2-40B4-BE49-F238E27FC236}">
                <a16:creationId xmlns:a16="http://schemas.microsoft.com/office/drawing/2014/main" id="{69A96925-9A2C-46E0-AAB2-E886B0E151A1}"/>
              </a:ext>
            </a:extLst>
          </p:cNvPr>
          <p:cNvSpPr/>
          <p:nvPr/>
        </p:nvSpPr>
        <p:spPr>
          <a:xfrm>
            <a:off x="1821003" y="2116836"/>
            <a:ext cx="4297680" cy="1280160"/>
          </a:xfrm>
          <a:prstGeom prst="rect">
            <a:avLst/>
          </a:prstGeom>
          <a:solidFill>
            <a:srgbClr val="0A2535"/>
          </a:solidFill>
          <a:ln w="12700">
            <a:solidFill>
              <a:srgbClr val="94D2BD"/>
            </a:solidFill>
            <a:prstDash val="solid"/>
          </a:ln>
        </p:spPr>
      </p:sp>
      <p:sp>
        <p:nvSpPr>
          <p:cNvPr id="38" name="Shape 10">
            <a:extLst>
              <a:ext uri="{FF2B5EF4-FFF2-40B4-BE49-F238E27FC236}">
                <a16:creationId xmlns:a16="http://schemas.microsoft.com/office/drawing/2014/main" id="{5FB5BB03-ED31-0C19-EA71-7142C1380E56}"/>
              </a:ext>
            </a:extLst>
          </p:cNvPr>
          <p:cNvSpPr/>
          <p:nvPr/>
        </p:nvSpPr>
        <p:spPr>
          <a:xfrm>
            <a:off x="1912443" y="2189988"/>
            <a:ext cx="411480" cy="411480"/>
          </a:xfrm>
          <a:prstGeom prst="ellipse">
            <a:avLst/>
          </a:prstGeom>
          <a:solidFill>
            <a:srgbClr val="EE9B00"/>
          </a:solidFill>
          <a:ln w="12700">
            <a:solidFill>
              <a:srgbClr val="EE9B00"/>
            </a:solidFill>
            <a:prstDash val="solid"/>
          </a:ln>
        </p:spPr>
      </p:sp>
      <p:sp>
        <p:nvSpPr>
          <p:cNvPr id="39" name="Text 11">
            <a:extLst>
              <a:ext uri="{FF2B5EF4-FFF2-40B4-BE49-F238E27FC236}">
                <a16:creationId xmlns:a16="http://schemas.microsoft.com/office/drawing/2014/main" id="{A794BF78-F163-9182-AC13-83E87672B743}"/>
              </a:ext>
            </a:extLst>
          </p:cNvPr>
          <p:cNvSpPr/>
          <p:nvPr/>
        </p:nvSpPr>
        <p:spPr>
          <a:xfrm>
            <a:off x="1912443" y="2189988"/>
            <a:ext cx="411480" cy="411480"/>
          </a:xfrm>
          <a:prstGeom prst="rect">
            <a:avLst/>
          </a:prstGeom>
          <a:noFill/>
          <a:ln/>
        </p:spPr>
        <p:txBody>
          <a:bodyPr wrap="square" lIns="0" tIns="0" rIns="0" bIns="0" rtlCol="0" anchor="ctr"/>
          <a:lstStyle/>
          <a:p>
            <a:pPr marL="0" indent="0" algn="ctr">
              <a:buNone/>
            </a:pPr>
            <a:r>
              <a:rPr lang="en-US" sz="2400" b="1" dirty="0">
                <a:solidFill>
                  <a:srgbClr val="001219"/>
                </a:solidFill>
              </a:rPr>
              <a:t>2</a:t>
            </a:r>
            <a:endParaRPr lang="en-US" sz="2400" dirty="0"/>
          </a:p>
        </p:txBody>
      </p:sp>
      <p:sp>
        <p:nvSpPr>
          <p:cNvPr id="40" name="Text 12">
            <a:extLst>
              <a:ext uri="{FF2B5EF4-FFF2-40B4-BE49-F238E27FC236}">
                <a16:creationId xmlns:a16="http://schemas.microsoft.com/office/drawing/2014/main" id="{9409F19E-B127-8C80-DC07-434DF0BA46ED}"/>
              </a:ext>
            </a:extLst>
          </p:cNvPr>
          <p:cNvSpPr/>
          <p:nvPr/>
        </p:nvSpPr>
        <p:spPr>
          <a:xfrm>
            <a:off x="2415363" y="2189988"/>
            <a:ext cx="3621024" cy="292608"/>
          </a:xfrm>
          <a:prstGeom prst="rect">
            <a:avLst/>
          </a:prstGeom>
          <a:noFill/>
          <a:ln/>
        </p:spPr>
        <p:txBody>
          <a:bodyPr wrap="square" rtlCol="0" anchor="ctr"/>
          <a:lstStyle/>
          <a:p>
            <a:pPr marL="0" indent="0">
              <a:buNone/>
            </a:pPr>
            <a:r>
              <a:rPr lang="en-US" sz="1400" b="1" dirty="0">
                <a:solidFill>
                  <a:srgbClr val="EE9B00"/>
                </a:solidFill>
              </a:rPr>
              <a:t>LANGKAH 2 — Rekonstitusi Bahan Kontrol</a:t>
            </a:r>
            <a:endParaRPr lang="en-US" sz="1400" dirty="0"/>
          </a:p>
        </p:txBody>
      </p:sp>
      <p:sp>
        <p:nvSpPr>
          <p:cNvPr id="41" name="Text 13">
            <a:extLst>
              <a:ext uri="{FF2B5EF4-FFF2-40B4-BE49-F238E27FC236}">
                <a16:creationId xmlns:a16="http://schemas.microsoft.com/office/drawing/2014/main" id="{F2762E98-AEFB-4224-0F4C-73DEE76422BF}"/>
              </a:ext>
            </a:extLst>
          </p:cNvPr>
          <p:cNvSpPr/>
          <p:nvPr/>
        </p:nvSpPr>
        <p:spPr>
          <a:xfrm>
            <a:off x="1958163" y="2555748"/>
            <a:ext cx="4059936" cy="795528"/>
          </a:xfrm>
          <a:prstGeom prst="rect">
            <a:avLst/>
          </a:prstGeom>
          <a:noFill/>
          <a:ln/>
        </p:spPr>
        <p:txBody>
          <a:bodyPr wrap="square" rtlCol="0" anchor="ctr"/>
          <a:lstStyle/>
          <a:p>
            <a:pPr marL="0" indent="0">
              <a:buNone/>
            </a:pPr>
            <a:r>
              <a:rPr lang="en-US" sz="1200" dirty="0">
                <a:solidFill>
                  <a:srgbClr val="E0F0EE"/>
                </a:solidFill>
              </a:rPr>
              <a:t>• Keluarkan kontrol dari lemari pendingin 15-30 menit</a:t>
            </a:r>
            <a:endParaRPr lang="en-US" sz="1200" dirty="0"/>
          </a:p>
          <a:p>
            <a:pPr marL="0" indent="0">
              <a:buNone/>
            </a:pPr>
            <a:r>
              <a:rPr lang="en-US" sz="1200" dirty="0">
                <a:solidFill>
                  <a:srgbClr val="E0F0EE"/>
                </a:solidFill>
              </a:rPr>
              <a:t>• Untuk liofilisasi: tambahkan aquabidest sesuai volume</a:t>
            </a:r>
            <a:endParaRPr lang="en-US" sz="1200" dirty="0"/>
          </a:p>
          <a:p>
            <a:pPr marL="0" indent="0">
              <a:buNone/>
            </a:pPr>
            <a:r>
              <a:rPr lang="en-US" sz="1200" dirty="0">
                <a:solidFill>
                  <a:srgbClr val="E0F0EE"/>
                </a:solidFill>
              </a:rPr>
              <a:t>• Campur perlahan (putar, jangan dikocok kuat)</a:t>
            </a:r>
            <a:endParaRPr lang="en-US" sz="1200" dirty="0"/>
          </a:p>
          <a:p>
            <a:pPr marL="0" indent="0">
              <a:buNone/>
            </a:pPr>
            <a:r>
              <a:rPr lang="en-US" sz="1200" dirty="0">
                <a:solidFill>
                  <a:srgbClr val="E0F0EE"/>
                </a:solidFill>
              </a:rPr>
              <a:t>• Beri label: tanggal buka, inisial analis</a:t>
            </a:r>
            <a:endParaRPr lang="en-US" sz="1200" dirty="0"/>
          </a:p>
        </p:txBody>
      </p:sp>
      <p:sp>
        <p:nvSpPr>
          <p:cNvPr id="11" name="Text 7">
            <a:extLst>
              <a:ext uri="{FF2B5EF4-FFF2-40B4-BE49-F238E27FC236}">
                <a16:creationId xmlns:a16="http://schemas.microsoft.com/office/drawing/2014/main" id="{001BB0D5-4048-EEDF-E29C-68E22DDEACF1}"/>
              </a:ext>
            </a:extLst>
          </p:cNvPr>
          <p:cNvSpPr/>
          <p:nvPr/>
        </p:nvSpPr>
        <p:spPr>
          <a:xfrm>
            <a:off x="868680" y="850392"/>
            <a:ext cx="3621024" cy="292608"/>
          </a:xfrm>
          <a:prstGeom prst="rect">
            <a:avLst/>
          </a:prstGeom>
          <a:noFill/>
          <a:ln/>
        </p:spPr>
        <p:txBody>
          <a:bodyPr wrap="square" rtlCol="0" anchor="ctr"/>
          <a:lstStyle/>
          <a:p>
            <a:pPr marL="0" indent="0">
              <a:buNone/>
            </a:pPr>
            <a:r>
              <a:rPr lang="en-US" sz="1400" b="1" dirty="0">
                <a:solidFill>
                  <a:srgbClr val="EE9B00"/>
                </a:solidFill>
              </a:rPr>
              <a:t>LANGKAH 1 — Persiapan Alat &amp; Reagen</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7" name="Shape 19">
            <a:extLst>
              <a:ext uri="{FF2B5EF4-FFF2-40B4-BE49-F238E27FC236}">
                <a16:creationId xmlns:a16="http://schemas.microsoft.com/office/drawing/2014/main" id="{11F78D85-2FF9-D84E-6935-52DD897DB836}"/>
              </a:ext>
            </a:extLst>
          </p:cNvPr>
          <p:cNvSpPr/>
          <p:nvPr/>
        </p:nvSpPr>
        <p:spPr>
          <a:xfrm>
            <a:off x="173736" y="748988"/>
            <a:ext cx="4297680" cy="1280160"/>
          </a:xfrm>
          <a:prstGeom prst="rect">
            <a:avLst/>
          </a:prstGeom>
          <a:solidFill>
            <a:srgbClr val="0A2535"/>
          </a:solidFill>
          <a:ln w="12700">
            <a:solidFill>
              <a:srgbClr val="94D2BD"/>
            </a:solidFill>
            <a:prstDash val="solid"/>
          </a:ln>
        </p:spPr>
      </p:sp>
      <p:sp>
        <p:nvSpPr>
          <p:cNvPr id="8" name="Shape 20">
            <a:extLst>
              <a:ext uri="{FF2B5EF4-FFF2-40B4-BE49-F238E27FC236}">
                <a16:creationId xmlns:a16="http://schemas.microsoft.com/office/drawing/2014/main" id="{E9C7E06D-EDBE-88BD-12A4-37CC14293799}"/>
              </a:ext>
            </a:extLst>
          </p:cNvPr>
          <p:cNvSpPr/>
          <p:nvPr/>
        </p:nvSpPr>
        <p:spPr>
          <a:xfrm>
            <a:off x="265176" y="822140"/>
            <a:ext cx="411480" cy="411480"/>
          </a:xfrm>
          <a:prstGeom prst="ellipse">
            <a:avLst/>
          </a:prstGeom>
          <a:solidFill>
            <a:srgbClr val="EE9B00"/>
          </a:solidFill>
          <a:ln w="12700">
            <a:solidFill>
              <a:srgbClr val="EE9B00"/>
            </a:solidFill>
            <a:prstDash val="solid"/>
          </a:ln>
        </p:spPr>
      </p:sp>
      <p:sp>
        <p:nvSpPr>
          <p:cNvPr id="9" name="Text 21">
            <a:extLst>
              <a:ext uri="{FF2B5EF4-FFF2-40B4-BE49-F238E27FC236}">
                <a16:creationId xmlns:a16="http://schemas.microsoft.com/office/drawing/2014/main" id="{E955FBA3-4BBF-8D35-6A00-5F1538AB89CD}"/>
              </a:ext>
            </a:extLst>
          </p:cNvPr>
          <p:cNvSpPr/>
          <p:nvPr/>
        </p:nvSpPr>
        <p:spPr>
          <a:xfrm>
            <a:off x="265176" y="822140"/>
            <a:ext cx="411480" cy="411480"/>
          </a:xfrm>
          <a:prstGeom prst="rect">
            <a:avLst/>
          </a:prstGeom>
          <a:noFill/>
          <a:ln/>
        </p:spPr>
        <p:txBody>
          <a:bodyPr wrap="square" lIns="0" tIns="0" rIns="0" bIns="0" rtlCol="0" anchor="ctr"/>
          <a:lstStyle/>
          <a:p>
            <a:pPr marL="0" indent="0" algn="ctr">
              <a:buNone/>
            </a:pPr>
            <a:r>
              <a:rPr lang="en-US" sz="1300" b="1" dirty="0">
                <a:solidFill>
                  <a:srgbClr val="001219"/>
                </a:solidFill>
              </a:rPr>
              <a:t>4</a:t>
            </a:r>
            <a:endParaRPr lang="en-US" sz="1300" dirty="0"/>
          </a:p>
        </p:txBody>
      </p:sp>
      <p:sp>
        <p:nvSpPr>
          <p:cNvPr id="10" name="Text 22">
            <a:extLst>
              <a:ext uri="{FF2B5EF4-FFF2-40B4-BE49-F238E27FC236}">
                <a16:creationId xmlns:a16="http://schemas.microsoft.com/office/drawing/2014/main" id="{16345F01-ACBE-2C84-9BA5-7E8E494C5DE3}"/>
              </a:ext>
            </a:extLst>
          </p:cNvPr>
          <p:cNvSpPr/>
          <p:nvPr/>
        </p:nvSpPr>
        <p:spPr>
          <a:xfrm>
            <a:off x="768096" y="822140"/>
            <a:ext cx="3621024" cy="292608"/>
          </a:xfrm>
          <a:prstGeom prst="rect">
            <a:avLst/>
          </a:prstGeom>
          <a:noFill/>
          <a:ln/>
        </p:spPr>
        <p:txBody>
          <a:bodyPr wrap="square" rtlCol="0" anchor="ctr"/>
          <a:lstStyle/>
          <a:p>
            <a:pPr marL="0" indent="0">
              <a:buNone/>
            </a:pPr>
            <a:r>
              <a:rPr lang="en-US" sz="1200" b="1" dirty="0">
                <a:solidFill>
                  <a:srgbClr val="EE9B00"/>
                </a:solidFill>
              </a:rPr>
              <a:t>LANGKAH 4 — Penilaian Hasil Kontrol</a:t>
            </a:r>
            <a:endParaRPr lang="en-US" sz="1200" dirty="0"/>
          </a:p>
        </p:txBody>
      </p:sp>
      <p:sp>
        <p:nvSpPr>
          <p:cNvPr id="11" name="Text 23">
            <a:extLst>
              <a:ext uri="{FF2B5EF4-FFF2-40B4-BE49-F238E27FC236}">
                <a16:creationId xmlns:a16="http://schemas.microsoft.com/office/drawing/2014/main" id="{DD3EA69F-390B-213E-E219-EB2CB990DFF1}"/>
              </a:ext>
            </a:extLst>
          </p:cNvPr>
          <p:cNvSpPr/>
          <p:nvPr/>
        </p:nvSpPr>
        <p:spPr>
          <a:xfrm>
            <a:off x="310896" y="1187900"/>
            <a:ext cx="4059936" cy="795528"/>
          </a:xfrm>
          <a:prstGeom prst="rect">
            <a:avLst/>
          </a:prstGeom>
          <a:noFill/>
          <a:ln/>
        </p:spPr>
        <p:txBody>
          <a:bodyPr wrap="square" rtlCol="0" anchor="ctr"/>
          <a:lstStyle/>
          <a:p>
            <a:pPr marL="0" indent="0">
              <a:buNone/>
            </a:pPr>
            <a:r>
              <a:rPr lang="en-US" sz="1200" dirty="0">
                <a:solidFill>
                  <a:srgbClr val="E0F0EE"/>
                </a:solidFill>
              </a:rPr>
              <a:t>• Plot nilai pada grafik Levey-Jennings</a:t>
            </a:r>
            <a:endParaRPr lang="en-US" sz="1200" dirty="0"/>
          </a:p>
          <a:p>
            <a:pPr marL="0" indent="0">
              <a:buNone/>
            </a:pPr>
            <a:r>
              <a:rPr lang="en-US" sz="1200" dirty="0">
                <a:solidFill>
                  <a:srgbClr val="E0F0EE"/>
                </a:solidFill>
              </a:rPr>
              <a:t>• Terapkan Aturan Westgard (12s, 13s, 22s, R4s, 41s, 10x)</a:t>
            </a:r>
            <a:endParaRPr lang="en-US" sz="1200" dirty="0"/>
          </a:p>
          <a:p>
            <a:pPr marL="0" indent="0">
              <a:buNone/>
            </a:pPr>
            <a:r>
              <a:rPr lang="en-US" sz="1200" dirty="0">
                <a:solidFill>
                  <a:srgbClr val="E0F0EE"/>
                </a:solidFill>
              </a:rPr>
              <a:t>• IN-CONTROL → lanjutkan pemeriksaan sampel</a:t>
            </a:r>
            <a:endParaRPr lang="en-US" sz="1200" dirty="0"/>
          </a:p>
          <a:p>
            <a:pPr marL="0" indent="0">
              <a:buNone/>
            </a:pPr>
            <a:r>
              <a:rPr lang="en-US" sz="1200" dirty="0">
                <a:solidFill>
                  <a:srgbClr val="E0F0EE"/>
                </a:solidFill>
              </a:rPr>
              <a:t>• OUT-OF-CONTROL → HENTIKAN pemeriksaan pasien</a:t>
            </a:r>
            <a:endParaRPr lang="en-US" sz="1200" dirty="0"/>
          </a:p>
        </p:txBody>
      </p:sp>
      <p:sp>
        <p:nvSpPr>
          <p:cNvPr id="12" name="Shape 29">
            <a:extLst>
              <a:ext uri="{FF2B5EF4-FFF2-40B4-BE49-F238E27FC236}">
                <a16:creationId xmlns:a16="http://schemas.microsoft.com/office/drawing/2014/main" id="{A4414B55-CD7D-9FE2-810F-FC2B51CB3C17}"/>
              </a:ext>
            </a:extLst>
          </p:cNvPr>
          <p:cNvSpPr/>
          <p:nvPr/>
        </p:nvSpPr>
        <p:spPr>
          <a:xfrm>
            <a:off x="4101686" y="3609009"/>
            <a:ext cx="4297680" cy="1280160"/>
          </a:xfrm>
          <a:prstGeom prst="rect">
            <a:avLst/>
          </a:prstGeom>
          <a:solidFill>
            <a:srgbClr val="0A2535"/>
          </a:solidFill>
          <a:ln w="12700">
            <a:solidFill>
              <a:srgbClr val="94D2BD"/>
            </a:solidFill>
            <a:prstDash val="solid"/>
          </a:ln>
        </p:spPr>
      </p:sp>
      <p:sp>
        <p:nvSpPr>
          <p:cNvPr id="13" name="Shape 30">
            <a:extLst>
              <a:ext uri="{FF2B5EF4-FFF2-40B4-BE49-F238E27FC236}">
                <a16:creationId xmlns:a16="http://schemas.microsoft.com/office/drawing/2014/main" id="{51621D9B-B9BA-1187-F5A0-5AA60FA0E9FD}"/>
              </a:ext>
            </a:extLst>
          </p:cNvPr>
          <p:cNvSpPr/>
          <p:nvPr/>
        </p:nvSpPr>
        <p:spPr>
          <a:xfrm>
            <a:off x="4193126" y="3682161"/>
            <a:ext cx="411480" cy="411480"/>
          </a:xfrm>
          <a:prstGeom prst="ellipse">
            <a:avLst/>
          </a:prstGeom>
          <a:solidFill>
            <a:srgbClr val="EE9B00"/>
          </a:solidFill>
          <a:ln w="12700">
            <a:solidFill>
              <a:srgbClr val="EE9B00"/>
            </a:solidFill>
            <a:prstDash val="solid"/>
          </a:ln>
        </p:spPr>
      </p:sp>
      <p:sp>
        <p:nvSpPr>
          <p:cNvPr id="14" name="Text 31">
            <a:extLst>
              <a:ext uri="{FF2B5EF4-FFF2-40B4-BE49-F238E27FC236}">
                <a16:creationId xmlns:a16="http://schemas.microsoft.com/office/drawing/2014/main" id="{136F21BC-2A34-D399-C770-ECD185A68028}"/>
              </a:ext>
            </a:extLst>
          </p:cNvPr>
          <p:cNvSpPr/>
          <p:nvPr/>
        </p:nvSpPr>
        <p:spPr>
          <a:xfrm>
            <a:off x="4193126" y="3682161"/>
            <a:ext cx="411480" cy="411480"/>
          </a:xfrm>
          <a:prstGeom prst="rect">
            <a:avLst/>
          </a:prstGeom>
          <a:noFill/>
          <a:ln/>
        </p:spPr>
        <p:txBody>
          <a:bodyPr wrap="square" lIns="0" tIns="0" rIns="0" bIns="0" rtlCol="0" anchor="ctr"/>
          <a:lstStyle/>
          <a:p>
            <a:pPr marL="0" indent="0" algn="ctr">
              <a:buNone/>
            </a:pPr>
            <a:r>
              <a:rPr lang="en-US" sz="1300" b="1" dirty="0">
                <a:solidFill>
                  <a:srgbClr val="001219"/>
                </a:solidFill>
              </a:rPr>
              <a:t>6</a:t>
            </a:r>
            <a:endParaRPr lang="en-US" sz="1300" dirty="0"/>
          </a:p>
        </p:txBody>
      </p:sp>
      <p:sp>
        <p:nvSpPr>
          <p:cNvPr id="15" name="Text 32">
            <a:extLst>
              <a:ext uri="{FF2B5EF4-FFF2-40B4-BE49-F238E27FC236}">
                <a16:creationId xmlns:a16="http://schemas.microsoft.com/office/drawing/2014/main" id="{77C244DF-BD5B-9391-5318-931E709DC42F}"/>
              </a:ext>
            </a:extLst>
          </p:cNvPr>
          <p:cNvSpPr/>
          <p:nvPr/>
        </p:nvSpPr>
        <p:spPr>
          <a:xfrm>
            <a:off x="4696046" y="3682161"/>
            <a:ext cx="3621024" cy="292608"/>
          </a:xfrm>
          <a:prstGeom prst="rect">
            <a:avLst/>
          </a:prstGeom>
          <a:noFill/>
          <a:ln/>
        </p:spPr>
        <p:txBody>
          <a:bodyPr wrap="square" rtlCol="0" anchor="ctr"/>
          <a:lstStyle/>
          <a:p>
            <a:pPr marL="0" indent="0">
              <a:buNone/>
            </a:pPr>
            <a:r>
              <a:rPr lang="en-US" sz="1200" b="1" dirty="0">
                <a:solidFill>
                  <a:srgbClr val="EE9B00"/>
                </a:solidFill>
              </a:rPr>
              <a:t>LANGKAH 6 — Lanjutkan Pemeriksaan Sampel</a:t>
            </a:r>
            <a:endParaRPr lang="en-US" sz="1200" dirty="0"/>
          </a:p>
        </p:txBody>
      </p:sp>
      <p:sp>
        <p:nvSpPr>
          <p:cNvPr id="16" name="Text 33">
            <a:extLst>
              <a:ext uri="{FF2B5EF4-FFF2-40B4-BE49-F238E27FC236}">
                <a16:creationId xmlns:a16="http://schemas.microsoft.com/office/drawing/2014/main" id="{D4C62192-A1B0-B07F-024B-5373CBC59300}"/>
              </a:ext>
            </a:extLst>
          </p:cNvPr>
          <p:cNvSpPr/>
          <p:nvPr/>
        </p:nvSpPr>
        <p:spPr>
          <a:xfrm>
            <a:off x="4238846" y="4047921"/>
            <a:ext cx="4059936" cy="795528"/>
          </a:xfrm>
          <a:prstGeom prst="rect">
            <a:avLst/>
          </a:prstGeom>
          <a:noFill/>
          <a:ln/>
        </p:spPr>
        <p:txBody>
          <a:bodyPr wrap="square" rtlCol="0" anchor="ctr"/>
          <a:lstStyle/>
          <a:p>
            <a:pPr marL="0" indent="0">
              <a:buNone/>
            </a:pPr>
            <a:r>
              <a:rPr lang="en-US" sz="1200" dirty="0">
                <a:solidFill>
                  <a:srgbClr val="E0F0EE"/>
                </a:solidFill>
              </a:rPr>
              <a:t>• Setelah nilai kontrol in-control, periksa sampel pasien</a:t>
            </a:r>
            <a:endParaRPr lang="en-US" sz="1200" dirty="0"/>
          </a:p>
          <a:p>
            <a:pPr marL="0" indent="0">
              <a:buNone/>
            </a:pPr>
            <a:r>
              <a:rPr lang="en-US" sz="1200" dirty="0">
                <a:solidFill>
                  <a:srgbClr val="E0F0EE"/>
                </a:solidFill>
              </a:rPr>
              <a:t>• Laporkan hasil ke klinisi</a:t>
            </a:r>
            <a:endParaRPr lang="en-US" sz="1200" dirty="0"/>
          </a:p>
          <a:p>
            <a:pPr marL="0" indent="0">
              <a:buNone/>
            </a:pPr>
            <a:r>
              <a:rPr lang="en-US" sz="1200" dirty="0">
                <a:solidFill>
                  <a:srgbClr val="E0F0EE"/>
                </a:solidFill>
              </a:rPr>
              <a:t>• Simpan sisa bahan kontrol sesuai ketentuan</a:t>
            </a:r>
            <a:endParaRPr lang="en-US" sz="1200" dirty="0"/>
          </a:p>
          <a:p>
            <a:pPr marL="0" indent="0">
              <a:buNone/>
            </a:pPr>
            <a:r>
              <a:rPr lang="en-US" sz="1200" dirty="0">
                <a:solidFill>
                  <a:srgbClr val="E0F0EE"/>
                </a:solidFill>
              </a:rPr>
              <a:t>• Arsipkan semua dokumen PMI</a:t>
            </a:r>
            <a:endParaRPr lang="en-US" sz="1200" dirty="0"/>
          </a:p>
        </p:txBody>
      </p:sp>
      <p:sp>
        <p:nvSpPr>
          <p:cNvPr id="17" name="Shape 24">
            <a:extLst>
              <a:ext uri="{FF2B5EF4-FFF2-40B4-BE49-F238E27FC236}">
                <a16:creationId xmlns:a16="http://schemas.microsoft.com/office/drawing/2014/main" id="{9ED39DD3-CA42-5209-326F-56C962848FEE}"/>
              </a:ext>
            </a:extLst>
          </p:cNvPr>
          <p:cNvSpPr/>
          <p:nvPr/>
        </p:nvSpPr>
        <p:spPr>
          <a:xfrm>
            <a:off x="2313432" y="2236329"/>
            <a:ext cx="4297680" cy="1280160"/>
          </a:xfrm>
          <a:prstGeom prst="rect">
            <a:avLst/>
          </a:prstGeom>
          <a:solidFill>
            <a:srgbClr val="0A2535"/>
          </a:solidFill>
          <a:ln w="12700">
            <a:solidFill>
              <a:srgbClr val="94D2BD"/>
            </a:solidFill>
            <a:prstDash val="solid"/>
          </a:ln>
        </p:spPr>
      </p:sp>
      <p:sp>
        <p:nvSpPr>
          <p:cNvPr id="18" name="Shape 25">
            <a:extLst>
              <a:ext uri="{FF2B5EF4-FFF2-40B4-BE49-F238E27FC236}">
                <a16:creationId xmlns:a16="http://schemas.microsoft.com/office/drawing/2014/main" id="{BAC940C5-48F9-B368-2534-9A95161AD67F}"/>
              </a:ext>
            </a:extLst>
          </p:cNvPr>
          <p:cNvSpPr/>
          <p:nvPr/>
        </p:nvSpPr>
        <p:spPr>
          <a:xfrm>
            <a:off x="2404872" y="2309481"/>
            <a:ext cx="411480" cy="411480"/>
          </a:xfrm>
          <a:prstGeom prst="ellipse">
            <a:avLst/>
          </a:prstGeom>
          <a:solidFill>
            <a:srgbClr val="EE9B00"/>
          </a:solidFill>
          <a:ln w="12700">
            <a:solidFill>
              <a:srgbClr val="EE9B00"/>
            </a:solidFill>
            <a:prstDash val="solid"/>
          </a:ln>
        </p:spPr>
      </p:sp>
      <p:sp>
        <p:nvSpPr>
          <p:cNvPr id="19" name="Text 26">
            <a:extLst>
              <a:ext uri="{FF2B5EF4-FFF2-40B4-BE49-F238E27FC236}">
                <a16:creationId xmlns:a16="http://schemas.microsoft.com/office/drawing/2014/main" id="{CEFE61B9-79DD-7C70-67CB-F457B86CAD0B}"/>
              </a:ext>
            </a:extLst>
          </p:cNvPr>
          <p:cNvSpPr/>
          <p:nvPr/>
        </p:nvSpPr>
        <p:spPr>
          <a:xfrm>
            <a:off x="2404872" y="2309481"/>
            <a:ext cx="411480" cy="411480"/>
          </a:xfrm>
          <a:prstGeom prst="rect">
            <a:avLst/>
          </a:prstGeom>
          <a:noFill/>
          <a:ln/>
        </p:spPr>
        <p:txBody>
          <a:bodyPr wrap="square" lIns="0" tIns="0" rIns="0" bIns="0" rtlCol="0" anchor="ctr"/>
          <a:lstStyle/>
          <a:p>
            <a:pPr marL="0" indent="0" algn="ctr">
              <a:buNone/>
            </a:pPr>
            <a:r>
              <a:rPr lang="en-US" sz="2400" b="1" dirty="0">
                <a:solidFill>
                  <a:srgbClr val="001219"/>
                </a:solidFill>
              </a:rPr>
              <a:t>5</a:t>
            </a:r>
            <a:endParaRPr lang="en-US" sz="2400" dirty="0"/>
          </a:p>
        </p:txBody>
      </p:sp>
      <p:sp>
        <p:nvSpPr>
          <p:cNvPr id="20" name="Text 27">
            <a:extLst>
              <a:ext uri="{FF2B5EF4-FFF2-40B4-BE49-F238E27FC236}">
                <a16:creationId xmlns:a16="http://schemas.microsoft.com/office/drawing/2014/main" id="{80386947-72A8-7242-7302-2DAACBA7D8AF}"/>
              </a:ext>
            </a:extLst>
          </p:cNvPr>
          <p:cNvSpPr/>
          <p:nvPr/>
        </p:nvSpPr>
        <p:spPr>
          <a:xfrm>
            <a:off x="2907792" y="2309481"/>
            <a:ext cx="3621024" cy="292608"/>
          </a:xfrm>
          <a:prstGeom prst="rect">
            <a:avLst/>
          </a:prstGeom>
          <a:noFill/>
          <a:ln/>
        </p:spPr>
        <p:txBody>
          <a:bodyPr wrap="square" rtlCol="0" anchor="ctr"/>
          <a:lstStyle/>
          <a:p>
            <a:pPr marL="0" indent="0">
              <a:buNone/>
            </a:pPr>
            <a:r>
              <a:rPr lang="en-US" sz="1400" b="1" dirty="0">
                <a:solidFill>
                  <a:srgbClr val="EE9B00"/>
                </a:solidFill>
              </a:rPr>
              <a:t>LANGKAH 5 — Tindakan Korektif (Jika OOC)</a:t>
            </a:r>
            <a:endParaRPr lang="en-US" sz="1400" dirty="0"/>
          </a:p>
        </p:txBody>
      </p:sp>
      <p:sp>
        <p:nvSpPr>
          <p:cNvPr id="21" name="Text 28">
            <a:extLst>
              <a:ext uri="{FF2B5EF4-FFF2-40B4-BE49-F238E27FC236}">
                <a16:creationId xmlns:a16="http://schemas.microsoft.com/office/drawing/2014/main" id="{8A080CA1-2BA4-853C-F01C-82C56B8D6AD5}"/>
              </a:ext>
            </a:extLst>
          </p:cNvPr>
          <p:cNvSpPr/>
          <p:nvPr/>
        </p:nvSpPr>
        <p:spPr>
          <a:xfrm>
            <a:off x="2450592" y="2675241"/>
            <a:ext cx="4059936" cy="795528"/>
          </a:xfrm>
          <a:prstGeom prst="rect">
            <a:avLst/>
          </a:prstGeom>
          <a:noFill/>
          <a:ln/>
        </p:spPr>
        <p:txBody>
          <a:bodyPr wrap="square" rtlCol="0" anchor="ctr"/>
          <a:lstStyle/>
          <a:p>
            <a:pPr marL="0" indent="0">
              <a:buNone/>
            </a:pPr>
            <a:r>
              <a:rPr lang="en-US" sz="1200" dirty="0">
                <a:solidFill>
                  <a:srgbClr val="E0F0EE"/>
                </a:solidFill>
              </a:rPr>
              <a:t>• Identifikasi penyebab: reagen, kalibrasi, alat, SDM</a:t>
            </a:r>
            <a:endParaRPr lang="en-US" sz="1200" dirty="0"/>
          </a:p>
          <a:p>
            <a:pPr marL="0" indent="0">
              <a:buNone/>
            </a:pPr>
            <a:r>
              <a:rPr lang="en-US" sz="1200" dirty="0">
                <a:solidFill>
                  <a:srgbClr val="E0F0EE"/>
                </a:solidFill>
              </a:rPr>
              <a:t>• Lakukan perbaikan sesuai penyebab</a:t>
            </a:r>
            <a:endParaRPr lang="en-US" sz="1200" dirty="0"/>
          </a:p>
          <a:p>
            <a:pPr marL="0" indent="0">
              <a:buNone/>
            </a:pPr>
            <a:r>
              <a:rPr lang="en-US" sz="1200" dirty="0">
                <a:solidFill>
                  <a:srgbClr val="E0F0EE"/>
                </a:solidFill>
              </a:rPr>
              <a:t>• Ulangi PMI hingga nilai in-control</a:t>
            </a:r>
            <a:endParaRPr lang="en-US" sz="1200" dirty="0"/>
          </a:p>
          <a:p>
            <a:pPr marL="0" indent="0">
              <a:buNone/>
            </a:pPr>
            <a:r>
              <a:rPr lang="en-US" sz="1200" dirty="0">
                <a:solidFill>
                  <a:srgbClr val="E0F0EE"/>
                </a:solidFill>
              </a:rPr>
              <a:t>• Catat semua temuan dan tindakan korektif</a:t>
            </a:r>
            <a:endParaRPr lang="en-US" sz="1200" dirty="0"/>
          </a:p>
        </p:txBody>
      </p:sp>
      <p:sp>
        <p:nvSpPr>
          <p:cNvPr id="22" name="Shape 0">
            <a:extLst>
              <a:ext uri="{FF2B5EF4-FFF2-40B4-BE49-F238E27FC236}">
                <a16:creationId xmlns:a16="http://schemas.microsoft.com/office/drawing/2014/main" id="{8F63DAFC-713F-99D0-C54E-02366421851B}"/>
              </a:ext>
            </a:extLst>
          </p:cNvPr>
          <p:cNvSpPr/>
          <p:nvPr/>
        </p:nvSpPr>
        <p:spPr>
          <a:xfrm>
            <a:off x="0" y="0"/>
            <a:ext cx="9144000" cy="73152"/>
          </a:xfrm>
          <a:prstGeom prst="rect">
            <a:avLst/>
          </a:prstGeom>
          <a:solidFill>
            <a:schemeClr val="accent4">
              <a:lumMod val="60000"/>
              <a:lumOff val="40000"/>
            </a:schemeClr>
          </a:solidFill>
          <a:ln w="12700">
            <a:solidFill>
              <a:srgbClr val="EE9B00"/>
            </a:solidFill>
            <a:prstDash val="solid"/>
          </a:ln>
        </p:spPr>
      </p:sp>
      <p:sp>
        <p:nvSpPr>
          <p:cNvPr id="23" name="Shape 0">
            <a:extLst>
              <a:ext uri="{FF2B5EF4-FFF2-40B4-BE49-F238E27FC236}">
                <a16:creationId xmlns:a16="http://schemas.microsoft.com/office/drawing/2014/main" id="{0A6A7BCA-9001-7F82-3DA8-2316BA1BC94C}"/>
              </a:ext>
            </a:extLst>
          </p:cNvPr>
          <p:cNvSpPr/>
          <p:nvPr/>
        </p:nvSpPr>
        <p:spPr>
          <a:xfrm>
            <a:off x="5248" y="5074210"/>
            <a:ext cx="9144000" cy="73152"/>
          </a:xfrm>
          <a:prstGeom prst="rect">
            <a:avLst/>
          </a:prstGeom>
          <a:solidFill>
            <a:schemeClr val="accent4">
              <a:lumMod val="60000"/>
              <a:lumOff val="40000"/>
            </a:schemeClr>
          </a:solidFill>
          <a:ln w="12700">
            <a:solidFill>
              <a:srgbClr val="EE9B00"/>
            </a:solidFill>
            <a:prstDash val="solid"/>
          </a:ln>
        </p:spPr>
      </p:sp>
      <p:sp>
        <p:nvSpPr>
          <p:cNvPr id="2" name="Shape 1">
            <a:extLst>
              <a:ext uri="{FF2B5EF4-FFF2-40B4-BE49-F238E27FC236}">
                <a16:creationId xmlns:a16="http://schemas.microsoft.com/office/drawing/2014/main" id="{03E045CB-1C26-5169-D51F-A98EC0D52DAC}"/>
              </a:ext>
            </a:extLst>
          </p:cNvPr>
          <p:cNvSpPr/>
          <p:nvPr/>
        </p:nvSpPr>
        <p:spPr>
          <a:xfrm>
            <a:off x="265176" y="162834"/>
            <a:ext cx="502920" cy="502920"/>
          </a:xfrm>
          <a:prstGeom prst="rect">
            <a:avLst/>
          </a:prstGeom>
          <a:solidFill>
            <a:srgbClr val="EE9B00"/>
          </a:solidFill>
          <a:ln w="12700">
            <a:solidFill>
              <a:srgbClr val="EE9B00"/>
            </a:solidFill>
            <a:prstDash val="solid"/>
          </a:ln>
        </p:spPr>
      </p:sp>
      <p:sp>
        <p:nvSpPr>
          <p:cNvPr id="3" name="Text 2">
            <a:extLst>
              <a:ext uri="{FF2B5EF4-FFF2-40B4-BE49-F238E27FC236}">
                <a16:creationId xmlns:a16="http://schemas.microsoft.com/office/drawing/2014/main" id="{EA93246F-63B7-52F2-139F-9DACAF92A36D}"/>
              </a:ext>
            </a:extLst>
          </p:cNvPr>
          <p:cNvSpPr/>
          <p:nvPr/>
        </p:nvSpPr>
        <p:spPr>
          <a:xfrm>
            <a:off x="265176" y="112029"/>
            <a:ext cx="502920" cy="502920"/>
          </a:xfrm>
          <a:prstGeom prst="rect">
            <a:avLst/>
          </a:prstGeom>
          <a:noFill/>
          <a:ln/>
        </p:spPr>
        <p:txBody>
          <a:bodyPr wrap="square" lIns="0" tIns="0" rIns="0" bIns="0" rtlCol="0" anchor="ctr"/>
          <a:lstStyle/>
          <a:p>
            <a:pPr marL="0" indent="0" algn="ctr">
              <a:buNone/>
            </a:pPr>
            <a:r>
              <a:rPr lang="en-US" sz="1300" b="1" dirty="0">
                <a:solidFill>
                  <a:srgbClr val="001219"/>
                </a:solidFill>
              </a:rPr>
              <a:t>04</a:t>
            </a:r>
            <a:endParaRPr lang="en-US" sz="1300" dirty="0"/>
          </a:p>
        </p:txBody>
      </p:sp>
      <p:sp>
        <p:nvSpPr>
          <p:cNvPr id="4" name="Text 3">
            <a:extLst>
              <a:ext uri="{FF2B5EF4-FFF2-40B4-BE49-F238E27FC236}">
                <a16:creationId xmlns:a16="http://schemas.microsoft.com/office/drawing/2014/main" id="{385935CB-787A-7253-6BBC-069BD4E2CB55}"/>
              </a:ext>
            </a:extLst>
          </p:cNvPr>
          <p:cNvSpPr/>
          <p:nvPr/>
        </p:nvSpPr>
        <p:spPr>
          <a:xfrm>
            <a:off x="868680" y="125320"/>
            <a:ext cx="4434456" cy="457200"/>
          </a:xfrm>
          <a:prstGeom prst="rect">
            <a:avLst/>
          </a:prstGeom>
          <a:noFill/>
          <a:ln/>
        </p:spPr>
        <p:txBody>
          <a:bodyPr wrap="square" rtlCol="0" anchor="ctr"/>
          <a:lstStyle/>
          <a:p>
            <a:pPr marL="0" indent="0">
              <a:buNone/>
            </a:pPr>
            <a:r>
              <a:rPr lang="en-US" sz="2000" b="1" dirty="0"/>
              <a:t>Prosedur Pelaksanaan PMI Harian</a:t>
            </a:r>
            <a:endParaRPr lang="en-US" sz="2000" dirty="0"/>
          </a:p>
        </p:txBody>
      </p:sp>
    </p:spTree>
    <p:extLst>
      <p:ext uri="{BB962C8B-B14F-4D97-AF65-F5344CB8AC3E}">
        <p14:creationId xmlns:p14="http://schemas.microsoft.com/office/powerpoint/2010/main" val="1899409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7">
    <p:bg>
      <p:bgPr>
        <a:solidFill>
          <a:srgbClr val="F8FFFE"/>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E9B00"/>
          </a:solidFill>
          <a:ln w="12700">
            <a:solidFill>
              <a:srgbClr val="EE9B00"/>
            </a:solidFill>
            <a:prstDash val="solid"/>
          </a:ln>
        </p:spPr>
      </p:sp>
      <p:sp>
        <p:nvSpPr>
          <p:cNvPr id="3" name="Text 1"/>
          <p:cNvSpPr/>
          <p:nvPr/>
        </p:nvSpPr>
        <p:spPr>
          <a:xfrm>
            <a:off x="365760" y="137160"/>
            <a:ext cx="8412480" cy="457200"/>
          </a:xfrm>
          <a:prstGeom prst="rect">
            <a:avLst/>
          </a:prstGeom>
          <a:noFill/>
          <a:ln/>
        </p:spPr>
        <p:txBody>
          <a:bodyPr wrap="square" rtlCol="0" anchor="ctr"/>
          <a:lstStyle/>
          <a:p>
            <a:pPr marL="0" indent="0">
              <a:buNone/>
            </a:pPr>
            <a:r>
              <a:rPr lang="en-US" sz="1700" b="1" dirty="0">
                <a:solidFill>
                  <a:srgbClr val="005F73"/>
                </a:solidFill>
              </a:rPr>
              <a:t>Grafik Levey-Jennings &amp; Aturan Westgard</a:t>
            </a:r>
            <a:endParaRPr lang="en-US" sz="1700" dirty="0"/>
          </a:p>
        </p:txBody>
      </p:sp>
      <p:sp>
        <p:nvSpPr>
          <p:cNvPr id="4" name="Text 2"/>
          <p:cNvSpPr/>
          <p:nvPr/>
        </p:nvSpPr>
        <p:spPr>
          <a:xfrm>
            <a:off x="365760" y="566928"/>
            <a:ext cx="5375821" cy="240487"/>
          </a:xfrm>
          <a:prstGeom prst="rect">
            <a:avLst/>
          </a:prstGeom>
          <a:noFill/>
          <a:ln/>
        </p:spPr>
        <p:txBody>
          <a:bodyPr wrap="square" rtlCol="0" anchor="ctr"/>
          <a:lstStyle/>
          <a:p>
            <a:pPr marL="0" indent="0">
              <a:buNone/>
            </a:pPr>
            <a:r>
              <a:rPr lang="en-US" sz="1100" i="1" dirty="0">
                <a:solidFill>
                  <a:srgbClr val="0A9396"/>
                </a:solidFill>
              </a:rPr>
              <a:t>Alat visual utama dalam interpretasi hasil PMI harian</a:t>
            </a:r>
            <a:endParaRPr lang="en-US" sz="1100" dirty="0"/>
          </a:p>
        </p:txBody>
      </p:sp>
      <p:sp>
        <p:nvSpPr>
          <p:cNvPr id="5" name="Shape 3"/>
          <p:cNvSpPr/>
          <p:nvPr/>
        </p:nvSpPr>
        <p:spPr>
          <a:xfrm>
            <a:off x="365760" y="932688"/>
            <a:ext cx="5303520" cy="3474720"/>
          </a:xfrm>
          <a:prstGeom prst="rect">
            <a:avLst/>
          </a:prstGeom>
          <a:solidFill>
            <a:srgbClr val="FFFFFF"/>
          </a:solidFill>
          <a:ln w="12700">
            <a:solidFill>
              <a:srgbClr val="CCCCCC"/>
            </a:solidFill>
            <a:prstDash val="solid"/>
          </a:ln>
        </p:spPr>
      </p:sp>
      <p:sp>
        <p:nvSpPr>
          <p:cNvPr id="6" name="Shape 4"/>
          <p:cNvSpPr/>
          <p:nvPr/>
        </p:nvSpPr>
        <p:spPr>
          <a:xfrm>
            <a:off x="868680" y="1133856"/>
            <a:ext cx="4754880" cy="0"/>
          </a:xfrm>
          <a:prstGeom prst="line">
            <a:avLst/>
          </a:prstGeom>
          <a:noFill/>
          <a:ln w="12700">
            <a:solidFill>
              <a:srgbClr val="AE2012"/>
            </a:solidFill>
            <a:prstDash val="dash"/>
          </a:ln>
        </p:spPr>
      </p:sp>
      <p:sp>
        <p:nvSpPr>
          <p:cNvPr id="7" name="Text 5"/>
          <p:cNvSpPr/>
          <p:nvPr/>
        </p:nvSpPr>
        <p:spPr>
          <a:xfrm>
            <a:off x="365760" y="1024128"/>
            <a:ext cx="475488" cy="228600"/>
          </a:xfrm>
          <a:prstGeom prst="rect">
            <a:avLst/>
          </a:prstGeom>
          <a:noFill/>
          <a:ln/>
        </p:spPr>
        <p:txBody>
          <a:bodyPr wrap="square" rtlCol="0" anchor="ctr"/>
          <a:lstStyle/>
          <a:p>
            <a:pPr marL="0" indent="0" algn="r">
              <a:buNone/>
            </a:pPr>
            <a:r>
              <a:rPr lang="en-US" sz="750" dirty="0">
                <a:solidFill>
                  <a:srgbClr val="AE2012"/>
                </a:solidFill>
              </a:rPr>
              <a:t>+3SD</a:t>
            </a:r>
            <a:endParaRPr lang="en-US" sz="750" dirty="0"/>
          </a:p>
        </p:txBody>
      </p:sp>
      <p:sp>
        <p:nvSpPr>
          <p:cNvPr id="8" name="Shape 6"/>
          <p:cNvSpPr/>
          <p:nvPr/>
        </p:nvSpPr>
        <p:spPr>
          <a:xfrm>
            <a:off x="868680" y="1682496"/>
            <a:ext cx="4754880" cy="0"/>
          </a:xfrm>
          <a:prstGeom prst="line">
            <a:avLst/>
          </a:prstGeom>
          <a:noFill/>
          <a:ln w="12700">
            <a:solidFill>
              <a:srgbClr val="CA6702"/>
            </a:solidFill>
            <a:prstDash val="dash"/>
          </a:ln>
        </p:spPr>
      </p:sp>
      <p:sp>
        <p:nvSpPr>
          <p:cNvPr id="9" name="Text 7"/>
          <p:cNvSpPr/>
          <p:nvPr/>
        </p:nvSpPr>
        <p:spPr>
          <a:xfrm>
            <a:off x="365760" y="1572768"/>
            <a:ext cx="475488" cy="228600"/>
          </a:xfrm>
          <a:prstGeom prst="rect">
            <a:avLst/>
          </a:prstGeom>
          <a:noFill/>
          <a:ln/>
        </p:spPr>
        <p:txBody>
          <a:bodyPr wrap="square" rtlCol="0" anchor="ctr"/>
          <a:lstStyle/>
          <a:p>
            <a:pPr marL="0" indent="0" algn="r">
              <a:buNone/>
            </a:pPr>
            <a:r>
              <a:rPr lang="en-US" sz="750" dirty="0">
                <a:solidFill>
                  <a:srgbClr val="CA6702"/>
                </a:solidFill>
              </a:rPr>
              <a:t>+2SD</a:t>
            </a:r>
            <a:endParaRPr lang="en-US" sz="750" dirty="0"/>
          </a:p>
        </p:txBody>
      </p:sp>
      <p:sp>
        <p:nvSpPr>
          <p:cNvPr id="10" name="Shape 8"/>
          <p:cNvSpPr/>
          <p:nvPr/>
        </p:nvSpPr>
        <p:spPr>
          <a:xfrm>
            <a:off x="868680" y="2231136"/>
            <a:ext cx="4754880" cy="0"/>
          </a:xfrm>
          <a:prstGeom prst="line">
            <a:avLst/>
          </a:prstGeom>
          <a:noFill/>
          <a:ln w="12700">
            <a:solidFill>
              <a:srgbClr val="4CAF50"/>
            </a:solidFill>
            <a:prstDash val="dash"/>
          </a:ln>
        </p:spPr>
      </p:sp>
      <p:sp>
        <p:nvSpPr>
          <p:cNvPr id="11" name="Text 9"/>
          <p:cNvSpPr/>
          <p:nvPr/>
        </p:nvSpPr>
        <p:spPr>
          <a:xfrm>
            <a:off x="365760" y="2121408"/>
            <a:ext cx="475488" cy="228600"/>
          </a:xfrm>
          <a:prstGeom prst="rect">
            <a:avLst/>
          </a:prstGeom>
          <a:noFill/>
          <a:ln/>
        </p:spPr>
        <p:txBody>
          <a:bodyPr wrap="square" rtlCol="0" anchor="ctr"/>
          <a:lstStyle/>
          <a:p>
            <a:pPr marL="0" indent="0" algn="r">
              <a:buNone/>
            </a:pPr>
            <a:r>
              <a:rPr lang="en-US" sz="750" dirty="0">
                <a:solidFill>
                  <a:srgbClr val="4CAF50"/>
                </a:solidFill>
              </a:rPr>
              <a:t>+1SD</a:t>
            </a:r>
            <a:endParaRPr lang="en-US" sz="750" dirty="0"/>
          </a:p>
        </p:txBody>
      </p:sp>
      <p:sp>
        <p:nvSpPr>
          <p:cNvPr id="12" name="Shape 10"/>
          <p:cNvSpPr/>
          <p:nvPr/>
        </p:nvSpPr>
        <p:spPr>
          <a:xfrm>
            <a:off x="868680" y="2670048"/>
            <a:ext cx="4754880" cy="0"/>
          </a:xfrm>
          <a:prstGeom prst="line">
            <a:avLst/>
          </a:prstGeom>
          <a:noFill/>
          <a:ln w="25400">
            <a:solidFill>
              <a:srgbClr val="005F73"/>
            </a:solidFill>
            <a:prstDash val="solid"/>
          </a:ln>
        </p:spPr>
      </p:sp>
      <p:sp>
        <p:nvSpPr>
          <p:cNvPr id="13" name="Text 11"/>
          <p:cNvSpPr/>
          <p:nvPr/>
        </p:nvSpPr>
        <p:spPr>
          <a:xfrm>
            <a:off x="365760" y="2560320"/>
            <a:ext cx="475488" cy="228600"/>
          </a:xfrm>
          <a:prstGeom prst="rect">
            <a:avLst/>
          </a:prstGeom>
          <a:noFill/>
          <a:ln/>
        </p:spPr>
        <p:txBody>
          <a:bodyPr wrap="square" rtlCol="0" anchor="ctr"/>
          <a:lstStyle/>
          <a:p>
            <a:pPr marL="0" indent="0" algn="r">
              <a:buNone/>
            </a:pPr>
            <a:r>
              <a:rPr lang="en-US" sz="750" b="1" dirty="0">
                <a:solidFill>
                  <a:srgbClr val="005F73"/>
                </a:solidFill>
              </a:rPr>
              <a:t>Mean</a:t>
            </a:r>
            <a:endParaRPr lang="en-US" sz="750" dirty="0"/>
          </a:p>
        </p:txBody>
      </p:sp>
      <p:sp>
        <p:nvSpPr>
          <p:cNvPr id="14" name="Shape 12"/>
          <p:cNvSpPr/>
          <p:nvPr/>
        </p:nvSpPr>
        <p:spPr>
          <a:xfrm>
            <a:off x="868680" y="3081528"/>
            <a:ext cx="4754880" cy="0"/>
          </a:xfrm>
          <a:prstGeom prst="line">
            <a:avLst/>
          </a:prstGeom>
          <a:noFill/>
          <a:ln w="12700">
            <a:solidFill>
              <a:srgbClr val="4CAF50"/>
            </a:solidFill>
            <a:prstDash val="dash"/>
          </a:ln>
        </p:spPr>
      </p:sp>
      <p:sp>
        <p:nvSpPr>
          <p:cNvPr id="15" name="Text 13"/>
          <p:cNvSpPr/>
          <p:nvPr/>
        </p:nvSpPr>
        <p:spPr>
          <a:xfrm>
            <a:off x="365760" y="2971800"/>
            <a:ext cx="475488" cy="228600"/>
          </a:xfrm>
          <a:prstGeom prst="rect">
            <a:avLst/>
          </a:prstGeom>
          <a:noFill/>
          <a:ln/>
        </p:spPr>
        <p:txBody>
          <a:bodyPr wrap="square" rtlCol="0" anchor="ctr"/>
          <a:lstStyle/>
          <a:p>
            <a:pPr marL="0" indent="0" algn="r">
              <a:buNone/>
            </a:pPr>
            <a:r>
              <a:rPr lang="en-US" sz="750" dirty="0">
                <a:solidFill>
                  <a:srgbClr val="4CAF50"/>
                </a:solidFill>
              </a:rPr>
              <a:t>-1SD</a:t>
            </a:r>
            <a:endParaRPr lang="en-US" sz="750" dirty="0"/>
          </a:p>
        </p:txBody>
      </p:sp>
      <p:sp>
        <p:nvSpPr>
          <p:cNvPr id="16" name="Shape 14"/>
          <p:cNvSpPr/>
          <p:nvPr/>
        </p:nvSpPr>
        <p:spPr>
          <a:xfrm>
            <a:off x="868680" y="3602736"/>
            <a:ext cx="4754880" cy="0"/>
          </a:xfrm>
          <a:prstGeom prst="line">
            <a:avLst/>
          </a:prstGeom>
          <a:noFill/>
          <a:ln w="12700">
            <a:solidFill>
              <a:srgbClr val="CA6702"/>
            </a:solidFill>
            <a:prstDash val="dash"/>
          </a:ln>
        </p:spPr>
      </p:sp>
      <p:sp>
        <p:nvSpPr>
          <p:cNvPr id="17" name="Text 15"/>
          <p:cNvSpPr/>
          <p:nvPr/>
        </p:nvSpPr>
        <p:spPr>
          <a:xfrm>
            <a:off x="365760" y="3493008"/>
            <a:ext cx="475488" cy="228600"/>
          </a:xfrm>
          <a:prstGeom prst="rect">
            <a:avLst/>
          </a:prstGeom>
          <a:noFill/>
          <a:ln/>
        </p:spPr>
        <p:txBody>
          <a:bodyPr wrap="square" rtlCol="0" anchor="ctr"/>
          <a:lstStyle/>
          <a:p>
            <a:pPr marL="0" indent="0" algn="r">
              <a:buNone/>
            </a:pPr>
            <a:r>
              <a:rPr lang="en-US" sz="750" dirty="0">
                <a:solidFill>
                  <a:srgbClr val="CA6702"/>
                </a:solidFill>
              </a:rPr>
              <a:t>-2SD</a:t>
            </a:r>
            <a:endParaRPr lang="en-US" sz="750" dirty="0"/>
          </a:p>
        </p:txBody>
      </p:sp>
      <p:sp>
        <p:nvSpPr>
          <p:cNvPr id="18" name="Shape 16"/>
          <p:cNvSpPr/>
          <p:nvPr/>
        </p:nvSpPr>
        <p:spPr>
          <a:xfrm>
            <a:off x="868680" y="4151376"/>
            <a:ext cx="4754880" cy="0"/>
          </a:xfrm>
          <a:prstGeom prst="line">
            <a:avLst/>
          </a:prstGeom>
          <a:noFill/>
          <a:ln w="12700">
            <a:solidFill>
              <a:srgbClr val="AE2012"/>
            </a:solidFill>
            <a:prstDash val="dash"/>
          </a:ln>
        </p:spPr>
      </p:sp>
      <p:sp>
        <p:nvSpPr>
          <p:cNvPr id="19" name="Text 17"/>
          <p:cNvSpPr/>
          <p:nvPr/>
        </p:nvSpPr>
        <p:spPr>
          <a:xfrm>
            <a:off x="365760" y="4041648"/>
            <a:ext cx="475488" cy="228600"/>
          </a:xfrm>
          <a:prstGeom prst="rect">
            <a:avLst/>
          </a:prstGeom>
          <a:noFill/>
          <a:ln/>
        </p:spPr>
        <p:txBody>
          <a:bodyPr wrap="square" rtlCol="0" anchor="ctr"/>
          <a:lstStyle/>
          <a:p>
            <a:pPr marL="0" indent="0" algn="r">
              <a:buNone/>
            </a:pPr>
            <a:r>
              <a:rPr lang="en-US" sz="750" dirty="0">
                <a:solidFill>
                  <a:srgbClr val="AE2012"/>
                </a:solidFill>
              </a:rPr>
              <a:t>-3SD</a:t>
            </a:r>
            <a:endParaRPr lang="en-US" sz="750" dirty="0"/>
          </a:p>
        </p:txBody>
      </p:sp>
      <p:sp>
        <p:nvSpPr>
          <p:cNvPr id="20" name="Shape 18"/>
          <p:cNvSpPr/>
          <p:nvPr/>
        </p:nvSpPr>
        <p:spPr>
          <a:xfrm>
            <a:off x="1205865" y="2565806"/>
            <a:ext cx="291465" cy="0"/>
          </a:xfrm>
          <a:prstGeom prst="line">
            <a:avLst/>
          </a:prstGeom>
          <a:noFill/>
          <a:ln w="19050">
            <a:solidFill>
              <a:srgbClr val="0A9396"/>
            </a:solidFill>
            <a:prstDash val="solid"/>
          </a:ln>
        </p:spPr>
      </p:sp>
      <p:sp>
        <p:nvSpPr>
          <p:cNvPr id="21" name="Shape 19"/>
          <p:cNvSpPr/>
          <p:nvPr/>
        </p:nvSpPr>
        <p:spPr>
          <a:xfrm>
            <a:off x="1497330" y="2253082"/>
            <a:ext cx="291465" cy="573329"/>
          </a:xfrm>
          <a:prstGeom prst="line">
            <a:avLst/>
          </a:prstGeom>
          <a:noFill/>
          <a:ln w="19050">
            <a:solidFill>
              <a:srgbClr val="0A9396"/>
            </a:solidFill>
            <a:prstDash val="solid"/>
          </a:ln>
        </p:spPr>
      </p:sp>
      <p:sp>
        <p:nvSpPr>
          <p:cNvPr id="22" name="Shape 20"/>
          <p:cNvSpPr/>
          <p:nvPr/>
        </p:nvSpPr>
        <p:spPr>
          <a:xfrm>
            <a:off x="1788795" y="2826410"/>
            <a:ext cx="291465" cy="0"/>
          </a:xfrm>
          <a:prstGeom prst="line">
            <a:avLst/>
          </a:prstGeom>
          <a:noFill/>
          <a:ln w="19050">
            <a:solidFill>
              <a:srgbClr val="0A9396"/>
            </a:solidFill>
            <a:prstDash val="solid"/>
          </a:ln>
        </p:spPr>
      </p:sp>
      <p:sp>
        <p:nvSpPr>
          <p:cNvPr id="23" name="Shape 21"/>
          <p:cNvSpPr/>
          <p:nvPr/>
        </p:nvSpPr>
        <p:spPr>
          <a:xfrm>
            <a:off x="2080260" y="2096719"/>
            <a:ext cx="291465" cy="886054"/>
          </a:xfrm>
          <a:prstGeom prst="line">
            <a:avLst/>
          </a:prstGeom>
          <a:noFill/>
          <a:ln w="19050">
            <a:solidFill>
              <a:srgbClr val="0A9396"/>
            </a:solidFill>
            <a:prstDash val="solid"/>
          </a:ln>
        </p:spPr>
      </p:sp>
      <p:sp>
        <p:nvSpPr>
          <p:cNvPr id="24" name="Shape 22"/>
          <p:cNvSpPr/>
          <p:nvPr/>
        </p:nvSpPr>
        <p:spPr>
          <a:xfrm>
            <a:off x="2371725" y="2982773"/>
            <a:ext cx="291465" cy="0"/>
          </a:xfrm>
          <a:prstGeom prst="line">
            <a:avLst/>
          </a:prstGeom>
          <a:noFill/>
          <a:ln w="19050">
            <a:solidFill>
              <a:srgbClr val="0A9396"/>
            </a:solidFill>
            <a:prstDash val="solid"/>
          </a:ln>
        </p:spPr>
      </p:sp>
      <p:sp>
        <p:nvSpPr>
          <p:cNvPr id="25" name="Shape 23"/>
          <p:cNvSpPr/>
          <p:nvPr/>
        </p:nvSpPr>
        <p:spPr>
          <a:xfrm>
            <a:off x="2663190" y="2409444"/>
            <a:ext cx="291465" cy="0"/>
          </a:xfrm>
          <a:prstGeom prst="line">
            <a:avLst/>
          </a:prstGeom>
          <a:noFill/>
          <a:ln w="19050">
            <a:solidFill>
              <a:srgbClr val="0A9396"/>
            </a:solidFill>
            <a:prstDash val="solid"/>
          </a:ln>
        </p:spPr>
      </p:sp>
      <p:sp>
        <p:nvSpPr>
          <p:cNvPr id="26" name="Shape 24"/>
          <p:cNvSpPr/>
          <p:nvPr/>
        </p:nvSpPr>
        <p:spPr>
          <a:xfrm>
            <a:off x="2954655" y="1731874"/>
            <a:ext cx="291465" cy="0"/>
          </a:xfrm>
          <a:prstGeom prst="line">
            <a:avLst/>
          </a:prstGeom>
          <a:noFill/>
          <a:ln w="19050">
            <a:solidFill>
              <a:srgbClr val="CA6702"/>
            </a:solidFill>
            <a:prstDash val="solid"/>
          </a:ln>
        </p:spPr>
      </p:sp>
      <p:sp>
        <p:nvSpPr>
          <p:cNvPr id="27" name="Shape 25"/>
          <p:cNvSpPr/>
          <p:nvPr/>
        </p:nvSpPr>
        <p:spPr>
          <a:xfrm>
            <a:off x="3246120" y="1601572"/>
            <a:ext cx="291465" cy="182423"/>
          </a:xfrm>
          <a:prstGeom prst="line">
            <a:avLst/>
          </a:prstGeom>
          <a:noFill/>
          <a:ln w="19050">
            <a:solidFill>
              <a:srgbClr val="CA6702"/>
            </a:solidFill>
            <a:prstDash val="solid"/>
          </a:ln>
        </p:spPr>
      </p:sp>
      <p:sp>
        <p:nvSpPr>
          <p:cNvPr id="28" name="Shape 26"/>
          <p:cNvSpPr/>
          <p:nvPr/>
        </p:nvSpPr>
        <p:spPr>
          <a:xfrm>
            <a:off x="3537585" y="1783994"/>
            <a:ext cx="291465" cy="416966"/>
          </a:xfrm>
          <a:prstGeom prst="line">
            <a:avLst/>
          </a:prstGeom>
          <a:noFill/>
          <a:ln w="19050">
            <a:solidFill>
              <a:srgbClr val="0A9396"/>
            </a:solidFill>
            <a:prstDash val="solid"/>
          </a:ln>
        </p:spPr>
      </p:sp>
      <p:sp>
        <p:nvSpPr>
          <p:cNvPr id="29" name="Shape 27"/>
          <p:cNvSpPr/>
          <p:nvPr/>
        </p:nvSpPr>
        <p:spPr>
          <a:xfrm>
            <a:off x="3829050" y="2200961"/>
            <a:ext cx="291465" cy="677570"/>
          </a:xfrm>
          <a:prstGeom prst="line">
            <a:avLst/>
          </a:prstGeom>
          <a:noFill/>
          <a:ln w="19050">
            <a:solidFill>
              <a:srgbClr val="0A9396"/>
            </a:solidFill>
            <a:prstDash val="solid"/>
          </a:ln>
        </p:spPr>
      </p:sp>
      <p:sp>
        <p:nvSpPr>
          <p:cNvPr id="30" name="Shape 28"/>
          <p:cNvSpPr/>
          <p:nvPr/>
        </p:nvSpPr>
        <p:spPr>
          <a:xfrm>
            <a:off x="4120515" y="2878531"/>
            <a:ext cx="291465" cy="0"/>
          </a:xfrm>
          <a:prstGeom prst="line">
            <a:avLst/>
          </a:prstGeom>
          <a:noFill/>
          <a:ln w="19050">
            <a:solidFill>
              <a:srgbClr val="CA6702"/>
            </a:solidFill>
            <a:prstDash val="solid"/>
          </a:ln>
        </p:spPr>
      </p:sp>
      <p:sp>
        <p:nvSpPr>
          <p:cNvPr id="31" name="Shape 29"/>
          <p:cNvSpPr/>
          <p:nvPr/>
        </p:nvSpPr>
        <p:spPr>
          <a:xfrm>
            <a:off x="4411980" y="1523390"/>
            <a:ext cx="291465" cy="0"/>
          </a:xfrm>
          <a:prstGeom prst="line">
            <a:avLst/>
          </a:prstGeom>
          <a:noFill/>
          <a:ln w="19050">
            <a:solidFill>
              <a:srgbClr val="AE2012"/>
            </a:solidFill>
            <a:prstDash val="solid"/>
          </a:ln>
        </p:spPr>
      </p:sp>
      <p:sp>
        <p:nvSpPr>
          <p:cNvPr id="32" name="Shape 30"/>
          <p:cNvSpPr/>
          <p:nvPr/>
        </p:nvSpPr>
        <p:spPr>
          <a:xfrm>
            <a:off x="4703445" y="1054303"/>
            <a:ext cx="291465" cy="1615745"/>
          </a:xfrm>
          <a:prstGeom prst="line">
            <a:avLst/>
          </a:prstGeom>
          <a:noFill/>
          <a:ln w="19050">
            <a:solidFill>
              <a:srgbClr val="AE2012"/>
            </a:solidFill>
            <a:prstDash val="solid"/>
          </a:ln>
        </p:spPr>
      </p:sp>
      <p:sp>
        <p:nvSpPr>
          <p:cNvPr id="33" name="Shape 31"/>
          <p:cNvSpPr/>
          <p:nvPr/>
        </p:nvSpPr>
        <p:spPr>
          <a:xfrm>
            <a:off x="4994910" y="2670048"/>
            <a:ext cx="291465" cy="260604"/>
          </a:xfrm>
          <a:prstGeom prst="line">
            <a:avLst/>
          </a:prstGeom>
          <a:noFill/>
          <a:ln w="19050">
            <a:solidFill>
              <a:srgbClr val="0A9396"/>
            </a:solidFill>
            <a:prstDash val="solid"/>
          </a:ln>
        </p:spPr>
      </p:sp>
      <p:sp>
        <p:nvSpPr>
          <p:cNvPr id="34" name="Shape 32"/>
          <p:cNvSpPr/>
          <p:nvPr/>
        </p:nvSpPr>
        <p:spPr>
          <a:xfrm>
            <a:off x="1141857" y="2501798"/>
            <a:ext cx="128016" cy="128016"/>
          </a:xfrm>
          <a:prstGeom prst="ellipse">
            <a:avLst/>
          </a:prstGeom>
          <a:solidFill>
            <a:srgbClr val="0A9396"/>
          </a:solidFill>
          <a:ln w="12700">
            <a:solidFill>
              <a:srgbClr val="0A9396"/>
            </a:solidFill>
            <a:prstDash val="solid"/>
          </a:ln>
        </p:spPr>
      </p:sp>
      <p:sp>
        <p:nvSpPr>
          <p:cNvPr id="35" name="Text 33"/>
          <p:cNvSpPr/>
          <p:nvPr/>
        </p:nvSpPr>
        <p:spPr>
          <a:xfrm>
            <a:off x="1068705" y="2648102"/>
            <a:ext cx="274320" cy="164592"/>
          </a:xfrm>
          <a:prstGeom prst="rect">
            <a:avLst/>
          </a:prstGeom>
          <a:noFill/>
          <a:ln/>
        </p:spPr>
        <p:txBody>
          <a:bodyPr wrap="square" rtlCol="0" anchor="ctr"/>
          <a:lstStyle/>
          <a:p>
            <a:pPr marL="0" indent="0" algn="ctr">
              <a:buNone/>
            </a:pPr>
            <a:r>
              <a:rPr lang="en-US" sz="600" dirty="0">
                <a:solidFill>
                  <a:srgbClr val="666666"/>
                </a:solidFill>
              </a:rPr>
              <a:t>D1</a:t>
            </a:r>
            <a:endParaRPr lang="en-US" sz="600" dirty="0"/>
          </a:p>
        </p:txBody>
      </p:sp>
      <p:sp>
        <p:nvSpPr>
          <p:cNvPr id="36" name="Shape 34"/>
          <p:cNvSpPr/>
          <p:nvPr/>
        </p:nvSpPr>
        <p:spPr>
          <a:xfrm>
            <a:off x="1433322" y="2189074"/>
            <a:ext cx="128016" cy="128016"/>
          </a:xfrm>
          <a:prstGeom prst="ellipse">
            <a:avLst/>
          </a:prstGeom>
          <a:solidFill>
            <a:srgbClr val="0A9396"/>
          </a:solidFill>
          <a:ln w="12700">
            <a:solidFill>
              <a:srgbClr val="0A9396"/>
            </a:solidFill>
            <a:prstDash val="solid"/>
          </a:ln>
        </p:spPr>
      </p:sp>
      <p:sp>
        <p:nvSpPr>
          <p:cNvPr id="37" name="Text 35"/>
          <p:cNvSpPr/>
          <p:nvPr/>
        </p:nvSpPr>
        <p:spPr>
          <a:xfrm>
            <a:off x="1360170" y="2335378"/>
            <a:ext cx="274320" cy="164592"/>
          </a:xfrm>
          <a:prstGeom prst="rect">
            <a:avLst/>
          </a:prstGeom>
          <a:noFill/>
          <a:ln/>
        </p:spPr>
        <p:txBody>
          <a:bodyPr wrap="square" rtlCol="0" anchor="ctr"/>
          <a:lstStyle/>
          <a:p>
            <a:pPr marL="0" indent="0" algn="ctr">
              <a:buNone/>
            </a:pPr>
            <a:r>
              <a:rPr lang="en-US" sz="600" dirty="0">
                <a:solidFill>
                  <a:srgbClr val="666666"/>
                </a:solidFill>
              </a:rPr>
              <a:t>D2</a:t>
            </a:r>
            <a:endParaRPr lang="en-US" sz="600" dirty="0"/>
          </a:p>
        </p:txBody>
      </p:sp>
      <p:sp>
        <p:nvSpPr>
          <p:cNvPr id="38" name="Shape 36"/>
          <p:cNvSpPr/>
          <p:nvPr/>
        </p:nvSpPr>
        <p:spPr>
          <a:xfrm>
            <a:off x="1724787" y="2762402"/>
            <a:ext cx="128016" cy="128016"/>
          </a:xfrm>
          <a:prstGeom prst="ellipse">
            <a:avLst/>
          </a:prstGeom>
          <a:solidFill>
            <a:srgbClr val="0A9396"/>
          </a:solidFill>
          <a:ln w="12700">
            <a:solidFill>
              <a:srgbClr val="0A9396"/>
            </a:solidFill>
            <a:prstDash val="solid"/>
          </a:ln>
        </p:spPr>
      </p:sp>
      <p:sp>
        <p:nvSpPr>
          <p:cNvPr id="39" name="Text 37"/>
          <p:cNvSpPr/>
          <p:nvPr/>
        </p:nvSpPr>
        <p:spPr>
          <a:xfrm>
            <a:off x="1651635" y="2908706"/>
            <a:ext cx="274320" cy="164592"/>
          </a:xfrm>
          <a:prstGeom prst="rect">
            <a:avLst/>
          </a:prstGeom>
          <a:noFill/>
          <a:ln/>
        </p:spPr>
        <p:txBody>
          <a:bodyPr wrap="square" rtlCol="0" anchor="ctr"/>
          <a:lstStyle/>
          <a:p>
            <a:pPr marL="0" indent="0" algn="ctr">
              <a:buNone/>
            </a:pPr>
            <a:r>
              <a:rPr lang="en-US" sz="600" dirty="0">
                <a:solidFill>
                  <a:srgbClr val="666666"/>
                </a:solidFill>
              </a:rPr>
              <a:t>D3</a:t>
            </a:r>
            <a:endParaRPr lang="en-US" sz="600" dirty="0"/>
          </a:p>
        </p:txBody>
      </p:sp>
      <p:sp>
        <p:nvSpPr>
          <p:cNvPr id="40" name="Shape 38"/>
          <p:cNvSpPr/>
          <p:nvPr/>
        </p:nvSpPr>
        <p:spPr>
          <a:xfrm>
            <a:off x="2016252" y="2032711"/>
            <a:ext cx="128016" cy="128016"/>
          </a:xfrm>
          <a:prstGeom prst="ellipse">
            <a:avLst/>
          </a:prstGeom>
          <a:solidFill>
            <a:srgbClr val="0A9396"/>
          </a:solidFill>
          <a:ln w="12700">
            <a:solidFill>
              <a:srgbClr val="0A9396"/>
            </a:solidFill>
            <a:prstDash val="solid"/>
          </a:ln>
        </p:spPr>
      </p:sp>
      <p:sp>
        <p:nvSpPr>
          <p:cNvPr id="41" name="Text 39"/>
          <p:cNvSpPr/>
          <p:nvPr/>
        </p:nvSpPr>
        <p:spPr>
          <a:xfrm>
            <a:off x="1943100" y="2179015"/>
            <a:ext cx="274320" cy="164592"/>
          </a:xfrm>
          <a:prstGeom prst="rect">
            <a:avLst/>
          </a:prstGeom>
          <a:noFill/>
          <a:ln/>
        </p:spPr>
        <p:txBody>
          <a:bodyPr wrap="square" rtlCol="0" anchor="ctr"/>
          <a:lstStyle/>
          <a:p>
            <a:pPr marL="0" indent="0" algn="ctr">
              <a:buNone/>
            </a:pPr>
            <a:r>
              <a:rPr lang="en-US" sz="600" dirty="0">
                <a:solidFill>
                  <a:srgbClr val="666666"/>
                </a:solidFill>
              </a:rPr>
              <a:t>D4</a:t>
            </a:r>
            <a:endParaRPr lang="en-US" sz="600" dirty="0"/>
          </a:p>
        </p:txBody>
      </p:sp>
      <p:sp>
        <p:nvSpPr>
          <p:cNvPr id="42" name="Shape 40"/>
          <p:cNvSpPr/>
          <p:nvPr/>
        </p:nvSpPr>
        <p:spPr>
          <a:xfrm>
            <a:off x="2307717" y="2918765"/>
            <a:ext cx="128016" cy="128016"/>
          </a:xfrm>
          <a:prstGeom prst="ellipse">
            <a:avLst/>
          </a:prstGeom>
          <a:solidFill>
            <a:srgbClr val="0A9396"/>
          </a:solidFill>
          <a:ln w="12700">
            <a:solidFill>
              <a:srgbClr val="0A9396"/>
            </a:solidFill>
            <a:prstDash val="solid"/>
          </a:ln>
        </p:spPr>
      </p:sp>
      <p:sp>
        <p:nvSpPr>
          <p:cNvPr id="43" name="Text 41"/>
          <p:cNvSpPr/>
          <p:nvPr/>
        </p:nvSpPr>
        <p:spPr>
          <a:xfrm>
            <a:off x="2234565" y="3065069"/>
            <a:ext cx="274320" cy="164592"/>
          </a:xfrm>
          <a:prstGeom prst="rect">
            <a:avLst/>
          </a:prstGeom>
          <a:noFill/>
          <a:ln/>
        </p:spPr>
        <p:txBody>
          <a:bodyPr wrap="square" rtlCol="0" anchor="ctr"/>
          <a:lstStyle/>
          <a:p>
            <a:pPr marL="0" indent="0" algn="ctr">
              <a:buNone/>
            </a:pPr>
            <a:r>
              <a:rPr lang="en-US" sz="600" dirty="0">
                <a:solidFill>
                  <a:srgbClr val="666666"/>
                </a:solidFill>
              </a:rPr>
              <a:t>D5</a:t>
            </a:r>
            <a:endParaRPr lang="en-US" sz="600" dirty="0"/>
          </a:p>
        </p:txBody>
      </p:sp>
      <p:sp>
        <p:nvSpPr>
          <p:cNvPr id="44" name="Shape 42"/>
          <p:cNvSpPr/>
          <p:nvPr/>
        </p:nvSpPr>
        <p:spPr>
          <a:xfrm>
            <a:off x="2599182" y="2345436"/>
            <a:ext cx="128016" cy="128016"/>
          </a:xfrm>
          <a:prstGeom prst="ellipse">
            <a:avLst/>
          </a:prstGeom>
          <a:solidFill>
            <a:srgbClr val="0A9396"/>
          </a:solidFill>
          <a:ln w="12700">
            <a:solidFill>
              <a:srgbClr val="0A9396"/>
            </a:solidFill>
            <a:prstDash val="solid"/>
          </a:ln>
        </p:spPr>
      </p:sp>
      <p:sp>
        <p:nvSpPr>
          <p:cNvPr id="45" name="Text 43"/>
          <p:cNvSpPr/>
          <p:nvPr/>
        </p:nvSpPr>
        <p:spPr>
          <a:xfrm>
            <a:off x="2526030" y="2491740"/>
            <a:ext cx="274320" cy="164592"/>
          </a:xfrm>
          <a:prstGeom prst="rect">
            <a:avLst/>
          </a:prstGeom>
          <a:noFill/>
          <a:ln/>
        </p:spPr>
        <p:txBody>
          <a:bodyPr wrap="square" rtlCol="0" anchor="ctr"/>
          <a:lstStyle/>
          <a:p>
            <a:pPr marL="0" indent="0" algn="ctr">
              <a:buNone/>
            </a:pPr>
            <a:r>
              <a:rPr lang="en-US" sz="600" dirty="0">
                <a:solidFill>
                  <a:srgbClr val="666666"/>
                </a:solidFill>
              </a:rPr>
              <a:t>D6</a:t>
            </a:r>
            <a:endParaRPr lang="en-US" sz="600" dirty="0"/>
          </a:p>
        </p:txBody>
      </p:sp>
      <p:sp>
        <p:nvSpPr>
          <p:cNvPr id="46" name="Shape 44"/>
          <p:cNvSpPr/>
          <p:nvPr/>
        </p:nvSpPr>
        <p:spPr>
          <a:xfrm>
            <a:off x="2890647" y="1667866"/>
            <a:ext cx="128016" cy="128016"/>
          </a:xfrm>
          <a:prstGeom prst="ellipse">
            <a:avLst/>
          </a:prstGeom>
          <a:solidFill>
            <a:srgbClr val="0A9396"/>
          </a:solidFill>
          <a:ln w="12700">
            <a:solidFill>
              <a:srgbClr val="0A9396"/>
            </a:solidFill>
            <a:prstDash val="solid"/>
          </a:ln>
        </p:spPr>
      </p:sp>
      <p:sp>
        <p:nvSpPr>
          <p:cNvPr id="47" name="Text 45"/>
          <p:cNvSpPr/>
          <p:nvPr/>
        </p:nvSpPr>
        <p:spPr>
          <a:xfrm>
            <a:off x="2817495" y="1814170"/>
            <a:ext cx="274320" cy="164592"/>
          </a:xfrm>
          <a:prstGeom prst="rect">
            <a:avLst/>
          </a:prstGeom>
          <a:noFill/>
          <a:ln/>
        </p:spPr>
        <p:txBody>
          <a:bodyPr wrap="square" rtlCol="0" anchor="ctr"/>
          <a:lstStyle/>
          <a:p>
            <a:pPr marL="0" indent="0" algn="ctr">
              <a:buNone/>
            </a:pPr>
            <a:r>
              <a:rPr lang="en-US" sz="600" dirty="0">
                <a:solidFill>
                  <a:srgbClr val="666666"/>
                </a:solidFill>
              </a:rPr>
              <a:t>D7</a:t>
            </a:r>
            <a:endParaRPr lang="en-US" sz="600" dirty="0"/>
          </a:p>
        </p:txBody>
      </p:sp>
      <p:sp>
        <p:nvSpPr>
          <p:cNvPr id="48" name="Shape 46"/>
          <p:cNvSpPr/>
          <p:nvPr/>
        </p:nvSpPr>
        <p:spPr>
          <a:xfrm>
            <a:off x="3182112" y="1537564"/>
            <a:ext cx="128016" cy="128016"/>
          </a:xfrm>
          <a:prstGeom prst="ellipse">
            <a:avLst/>
          </a:prstGeom>
          <a:solidFill>
            <a:srgbClr val="CA6702"/>
          </a:solidFill>
          <a:ln w="12700">
            <a:solidFill>
              <a:srgbClr val="CA6702"/>
            </a:solidFill>
            <a:prstDash val="solid"/>
          </a:ln>
        </p:spPr>
      </p:sp>
      <p:sp>
        <p:nvSpPr>
          <p:cNvPr id="49" name="Text 47"/>
          <p:cNvSpPr/>
          <p:nvPr/>
        </p:nvSpPr>
        <p:spPr>
          <a:xfrm>
            <a:off x="3108960" y="1683868"/>
            <a:ext cx="274320" cy="164592"/>
          </a:xfrm>
          <a:prstGeom prst="rect">
            <a:avLst/>
          </a:prstGeom>
          <a:noFill/>
          <a:ln/>
        </p:spPr>
        <p:txBody>
          <a:bodyPr wrap="square" rtlCol="0" anchor="ctr"/>
          <a:lstStyle/>
          <a:p>
            <a:pPr marL="0" indent="0" algn="ctr">
              <a:buNone/>
            </a:pPr>
            <a:r>
              <a:rPr lang="en-US" sz="600" dirty="0">
                <a:solidFill>
                  <a:srgbClr val="666666"/>
                </a:solidFill>
              </a:rPr>
              <a:t>D8</a:t>
            </a:r>
            <a:endParaRPr lang="en-US" sz="600" dirty="0"/>
          </a:p>
        </p:txBody>
      </p:sp>
      <p:sp>
        <p:nvSpPr>
          <p:cNvPr id="50" name="Shape 48"/>
          <p:cNvSpPr/>
          <p:nvPr/>
        </p:nvSpPr>
        <p:spPr>
          <a:xfrm>
            <a:off x="3473577" y="1719986"/>
            <a:ext cx="128016" cy="128016"/>
          </a:xfrm>
          <a:prstGeom prst="ellipse">
            <a:avLst/>
          </a:prstGeom>
          <a:solidFill>
            <a:srgbClr val="0A9396"/>
          </a:solidFill>
          <a:ln w="12700">
            <a:solidFill>
              <a:srgbClr val="0A9396"/>
            </a:solidFill>
            <a:prstDash val="solid"/>
          </a:ln>
        </p:spPr>
      </p:sp>
      <p:sp>
        <p:nvSpPr>
          <p:cNvPr id="51" name="Text 49"/>
          <p:cNvSpPr/>
          <p:nvPr/>
        </p:nvSpPr>
        <p:spPr>
          <a:xfrm>
            <a:off x="3400425" y="1866290"/>
            <a:ext cx="274320" cy="164592"/>
          </a:xfrm>
          <a:prstGeom prst="rect">
            <a:avLst/>
          </a:prstGeom>
          <a:noFill/>
          <a:ln/>
        </p:spPr>
        <p:txBody>
          <a:bodyPr wrap="square" rtlCol="0" anchor="ctr"/>
          <a:lstStyle/>
          <a:p>
            <a:pPr marL="0" indent="0" algn="ctr">
              <a:buNone/>
            </a:pPr>
            <a:r>
              <a:rPr lang="en-US" sz="600" dirty="0">
                <a:solidFill>
                  <a:srgbClr val="666666"/>
                </a:solidFill>
              </a:rPr>
              <a:t>D9</a:t>
            </a:r>
            <a:endParaRPr lang="en-US" sz="600" dirty="0"/>
          </a:p>
        </p:txBody>
      </p:sp>
      <p:sp>
        <p:nvSpPr>
          <p:cNvPr id="52" name="Shape 50"/>
          <p:cNvSpPr/>
          <p:nvPr/>
        </p:nvSpPr>
        <p:spPr>
          <a:xfrm>
            <a:off x="3765042" y="2136953"/>
            <a:ext cx="128016" cy="128016"/>
          </a:xfrm>
          <a:prstGeom prst="ellipse">
            <a:avLst/>
          </a:prstGeom>
          <a:solidFill>
            <a:srgbClr val="0A9396"/>
          </a:solidFill>
          <a:ln w="12700">
            <a:solidFill>
              <a:srgbClr val="0A9396"/>
            </a:solidFill>
            <a:prstDash val="solid"/>
          </a:ln>
        </p:spPr>
      </p:sp>
      <p:sp>
        <p:nvSpPr>
          <p:cNvPr id="53" name="Text 51"/>
          <p:cNvSpPr/>
          <p:nvPr/>
        </p:nvSpPr>
        <p:spPr>
          <a:xfrm>
            <a:off x="3691890" y="2283257"/>
            <a:ext cx="274320" cy="164592"/>
          </a:xfrm>
          <a:prstGeom prst="rect">
            <a:avLst/>
          </a:prstGeom>
          <a:noFill/>
          <a:ln/>
        </p:spPr>
        <p:txBody>
          <a:bodyPr wrap="square" rtlCol="0" anchor="ctr"/>
          <a:lstStyle/>
          <a:p>
            <a:pPr marL="0" indent="0" algn="ctr">
              <a:buNone/>
            </a:pPr>
            <a:r>
              <a:rPr lang="en-US" sz="600" dirty="0">
                <a:solidFill>
                  <a:srgbClr val="666666"/>
                </a:solidFill>
              </a:rPr>
              <a:t>D10</a:t>
            </a:r>
            <a:endParaRPr lang="en-US" sz="600" dirty="0"/>
          </a:p>
        </p:txBody>
      </p:sp>
      <p:sp>
        <p:nvSpPr>
          <p:cNvPr id="54" name="Shape 52"/>
          <p:cNvSpPr/>
          <p:nvPr/>
        </p:nvSpPr>
        <p:spPr>
          <a:xfrm>
            <a:off x="4056507" y="2814523"/>
            <a:ext cx="128016" cy="128016"/>
          </a:xfrm>
          <a:prstGeom prst="ellipse">
            <a:avLst/>
          </a:prstGeom>
          <a:solidFill>
            <a:srgbClr val="0A9396"/>
          </a:solidFill>
          <a:ln w="12700">
            <a:solidFill>
              <a:srgbClr val="0A9396"/>
            </a:solidFill>
            <a:prstDash val="solid"/>
          </a:ln>
        </p:spPr>
      </p:sp>
      <p:sp>
        <p:nvSpPr>
          <p:cNvPr id="55" name="Text 53"/>
          <p:cNvSpPr/>
          <p:nvPr/>
        </p:nvSpPr>
        <p:spPr>
          <a:xfrm>
            <a:off x="3983355" y="2960827"/>
            <a:ext cx="274320" cy="164592"/>
          </a:xfrm>
          <a:prstGeom prst="rect">
            <a:avLst/>
          </a:prstGeom>
          <a:noFill/>
          <a:ln/>
        </p:spPr>
        <p:txBody>
          <a:bodyPr wrap="square" rtlCol="0" anchor="ctr"/>
          <a:lstStyle/>
          <a:p>
            <a:pPr marL="0" indent="0" algn="ctr">
              <a:buNone/>
            </a:pPr>
            <a:r>
              <a:rPr lang="en-US" sz="600" dirty="0">
                <a:solidFill>
                  <a:srgbClr val="666666"/>
                </a:solidFill>
              </a:rPr>
              <a:t>D11</a:t>
            </a:r>
            <a:endParaRPr lang="en-US" sz="600" dirty="0"/>
          </a:p>
        </p:txBody>
      </p:sp>
      <p:sp>
        <p:nvSpPr>
          <p:cNvPr id="56" name="Shape 54"/>
          <p:cNvSpPr/>
          <p:nvPr/>
        </p:nvSpPr>
        <p:spPr>
          <a:xfrm>
            <a:off x="4347972" y="1459382"/>
            <a:ext cx="128016" cy="128016"/>
          </a:xfrm>
          <a:prstGeom prst="ellipse">
            <a:avLst/>
          </a:prstGeom>
          <a:solidFill>
            <a:srgbClr val="CA6702"/>
          </a:solidFill>
          <a:ln w="12700">
            <a:solidFill>
              <a:srgbClr val="CA6702"/>
            </a:solidFill>
            <a:prstDash val="solid"/>
          </a:ln>
        </p:spPr>
      </p:sp>
      <p:sp>
        <p:nvSpPr>
          <p:cNvPr id="57" name="Text 55"/>
          <p:cNvSpPr/>
          <p:nvPr/>
        </p:nvSpPr>
        <p:spPr>
          <a:xfrm>
            <a:off x="4274820" y="1605686"/>
            <a:ext cx="274320" cy="164592"/>
          </a:xfrm>
          <a:prstGeom prst="rect">
            <a:avLst/>
          </a:prstGeom>
          <a:noFill/>
          <a:ln/>
        </p:spPr>
        <p:txBody>
          <a:bodyPr wrap="square" rtlCol="0" anchor="ctr"/>
          <a:lstStyle/>
          <a:p>
            <a:pPr marL="0" indent="0" algn="ctr">
              <a:buNone/>
            </a:pPr>
            <a:r>
              <a:rPr lang="en-US" sz="600" dirty="0">
                <a:solidFill>
                  <a:srgbClr val="666666"/>
                </a:solidFill>
              </a:rPr>
              <a:t>D12</a:t>
            </a:r>
            <a:endParaRPr lang="en-US" sz="600" dirty="0"/>
          </a:p>
        </p:txBody>
      </p:sp>
      <p:sp>
        <p:nvSpPr>
          <p:cNvPr id="58" name="Shape 56"/>
          <p:cNvSpPr/>
          <p:nvPr/>
        </p:nvSpPr>
        <p:spPr>
          <a:xfrm>
            <a:off x="4639437" y="990295"/>
            <a:ext cx="128016" cy="128016"/>
          </a:xfrm>
          <a:prstGeom prst="ellipse">
            <a:avLst/>
          </a:prstGeom>
          <a:solidFill>
            <a:srgbClr val="AE2012"/>
          </a:solidFill>
          <a:ln w="12700">
            <a:solidFill>
              <a:srgbClr val="AE2012"/>
            </a:solidFill>
            <a:prstDash val="solid"/>
          </a:ln>
        </p:spPr>
      </p:sp>
      <p:sp>
        <p:nvSpPr>
          <p:cNvPr id="59" name="Text 57"/>
          <p:cNvSpPr/>
          <p:nvPr/>
        </p:nvSpPr>
        <p:spPr>
          <a:xfrm>
            <a:off x="4566285" y="1136599"/>
            <a:ext cx="274320" cy="164592"/>
          </a:xfrm>
          <a:prstGeom prst="rect">
            <a:avLst/>
          </a:prstGeom>
          <a:noFill/>
          <a:ln/>
        </p:spPr>
        <p:txBody>
          <a:bodyPr wrap="square" rtlCol="0" anchor="ctr"/>
          <a:lstStyle/>
          <a:p>
            <a:pPr marL="0" indent="0" algn="ctr">
              <a:buNone/>
            </a:pPr>
            <a:r>
              <a:rPr lang="en-US" sz="600" dirty="0">
                <a:solidFill>
                  <a:srgbClr val="666666"/>
                </a:solidFill>
              </a:rPr>
              <a:t>D13</a:t>
            </a:r>
            <a:endParaRPr lang="en-US" sz="600" dirty="0"/>
          </a:p>
        </p:txBody>
      </p:sp>
      <p:sp>
        <p:nvSpPr>
          <p:cNvPr id="60" name="Shape 58"/>
          <p:cNvSpPr/>
          <p:nvPr/>
        </p:nvSpPr>
        <p:spPr>
          <a:xfrm>
            <a:off x="4930902" y="2606040"/>
            <a:ext cx="128016" cy="128016"/>
          </a:xfrm>
          <a:prstGeom prst="ellipse">
            <a:avLst/>
          </a:prstGeom>
          <a:solidFill>
            <a:srgbClr val="0A9396"/>
          </a:solidFill>
          <a:ln w="12700">
            <a:solidFill>
              <a:srgbClr val="0A9396"/>
            </a:solidFill>
            <a:prstDash val="solid"/>
          </a:ln>
        </p:spPr>
      </p:sp>
      <p:sp>
        <p:nvSpPr>
          <p:cNvPr id="61" name="Text 59"/>
          <p:cNvSpPr/>
          <p:nvPr/>
        </p:nvSpPr>
        <p:spPr>
          <a:xfrm>
            <a:off x="4857750" y="2752344"/>
            <a:ext cx="274320" cy="164592"/>
          </a:xfrm>
          <a:prstGeom prst="rect">
            <a:avLst/>
          </a:prstGeom>
          <a:noFill/>
          <a:ln/>
        </p:spPr>
        <p:txBody>
          <a:bodyPr wrap="square" rtlCol="0" anchor="ctr"/>
          <a:lstStyle/>
          <a:p>
            <a:pPr marL="0" indent="0" algn="ctr">
              <a:buNone/>
            </a:pPr>
            <a:r>
              <a:rPr lang="en-US" sz="600" dirty="0">
                <a:solidFill>
                  <a:srgbClr val="666666"/>
                </a:solidFill>
              </a:rPr>
              <a:t>D14</a:t>
            </a:r>
            <a:endParaRPr lang="en-US" sz="600" dirty="0"/>
          </a:p>
        </p:txBody>
      </p:sp>
      <p:sp>
        <p:nvSpPr>
          <p:cNvPr id="62" name="Shape 60"/>
          <p:cNvSpPr/>
          <p:nvPr/>
        </p:nvSpPr>
        <p:spPr>
          <a:xfrm>
            <a:off x="5222367" y="2866644"/>
            <a:ext cx="128016" cy="128016"/>
          </a:xfrm>
          <a:prstGeom prst="ellipse">
            <a:avLst/>
          </a:prstGeom>
          <a:solidFill>
            <a:srgbClr val="0A9396"/>
          </a:solidFill>
          <a:ln w="12700">
            <a:solidFill>
              <a:srgbClr val="0A9396"/>
            </a:solidFill>
            <a:prstDash val="solid"/>
          </a:ln>
        </p:spPr>
      </p:sp>
      <p:sp>
        <p:nvSpPr>
          <p:cNvPr id="63" name="Text 61"/>
          <p:cNvSpPr/>
          <p:nvPr/>
        </p:nvSpPr>
        <p:spPr>
          <a:xfrm>
            <a:off x="5149215" y="3012948"/>
            <a:ext cx="274320" cy="164592"/>
          </a:xfrm>
          <a:prstGeom prst="rect">
            <a:avLst/>
          </a:prstGeom>
          <a:noFill/>
          <a:ln/>
        </p:spPr>
        <p:txBody>
          <a:bodyPr wrap="square" rtlCol="0" anchor="ctr"/>
          <a:lstStyle/>
          <a:p>
            <a:pPr marL="0" indent="0" algn="ctr">
              <a:buNone/>
            </a:pPr>
            <a:r>
              <a:rPr lang="en-US" sz="600" dirty="0">
                <a:solidFill>
                  <a:srgbClr val="666666"/>
                </a:solidFill>
              </a:rPr>
              <a:t>D15</a:t>
            </a:r>
            <a:endParaRPr lang="en-US" sz="600" dirty="0"/>
          </a:p>
        </p:txBody>
      </p:sp>
      <p:sp>
        <p:nvSpPr>
          <p:cNvPr id="64" name="Text 62"/>
          <p:cNvSpPr/>
          <p:nvPr/>
        </p:nvSpPr>
        <p:spPr>
          <a:xfrm>
            <a:off x="365760" y="4453128"/>
            <a:ext cx="5303520" cy="201168"/>
          </a:xfrm>
          <a:prstGeom prst="rect">
            <a:avLst/>
          </a:prstGeom>
          <a:noFill/>
          <a:ln/>
        </p:spPr>
        <p:txBody>
          <a:bodyPr wrap="square" rtlCol="0" anchor="ctr"/>
          <a:lstStyle/>
          <a:p>
            <a:pPr marL="0" indent="0" algn="ctr">
              <a:buNone/>
            </a:pPr>
            <a:r>
              <a:rPr lang="en-US" sz="1000" i="1" dirty="0"/>
              <a:t>Grafik Levey-Jennings — Kontrol Glukosa Level 1</a:t>
            </a:r>
            <a:endParaRPr lang="en-US" sz="1000" dirty="0"/>
          </a:p>
        </p:txBody>
      </p:sp>
      <p:sp>
        <p:nvSpPr>
          <p:cNvPr id="65" name="Shape 63"/>
          <p:cNvSpPr/>
          <p:nvPr/>
        </p:nvSpPr>
        <p:spPr>
          <a:xfrm>
            <a:off x="1280160" y="4681728"/>
            <a:ext cx="118872" cy="118872"/>
          </a:xfrm>
          <a:prstGeom prst="ellipse">
            <a:avLst/>
          </a:prstGeom>
          <a:solidFill>
            <a:srgbClr val="0A9396"/>
          </a:solidFill>
          <a:ln w="12700">
            <a:solidFill>
              <a:srgbClr val="0A9396"/>
            </a:solidFill>
            <a:prstDash val="solid"/>
          </a:ln>
        </p:spPr>
      </p:sp>
      <p:sp>
        <p:nvSpPr>
          <p:cNvPr id="66" name="Text 64"/>
          <p:cNvSpPr/>
          <p:nvPr/>
        </p:nvSpPr>
        <p:spPr>
          <a:xfrm>
            <a:off x="1463040" y="4645152"/>
            <a:ext cx="914400" cy="201168"/>
          </a:xfrm>
          <a:prstGeom prst="rect">
            <a:avLst/>
          </a:prstGeom>
          <a:noFill/>
          <a:ln/>
        </p:spPr>
        <p:txBody>
          <a:bodyPr wrap="square" rtlCol="0" anchor="ctr"/>
          <a:lstStyle/>
          <a:p>
            <a:pPr marL="0" indent="0">
              <a:buNone/>
            </a:pPr>
            <a:r>
              <a:rPr lang="en-US" sz="1050" dirty="0">
                <a:solidFill>
                  <a:srgbClr val="333333"/>
                </a:solidFill>
              </a:rPr>
              <a:t>In-control</a:t>
            </a:r>
            <a:endParaRPr lang="en-US" sz="1050" dirty="0"/>
          </a:p>
        </p:txBody>
      </p:sp>
      <p:sp>
        <p:nvSpPr>
          <p:cNvPr id="67" name="Shape 65"/>
          <p:cNvSpPr/>
          <p:nvPr/>
        </p:nvSpPr>
        <p:spPr>
          <a:xfrm>
            <a:off x="2560320" y="4681728"/>
            <a:ext cx="118872" cy="118872"/>
          </a:xfrm>
          <a:prstGeom prst="ellipse">
            <a:avLst/>
          </a:prstGeom>
          <a:solidFill>
            <a:srgbClr val="CA6702"/>
          </a:solidFill>
          <a:ln w="12700">
            <a:solidFill>
              <a:srgbClr val="CA6702"/>
            </a:solidFill>
            <a:prstDash val="solid"/>
          </a:ln>
        </p:spPr>
      </p:sp>
      <p:sp>
        <p:nvSpPr>
          <p:cNvPr id="68" name="Text 66"/>
          <p:cNvSpPr/>
          <p:nvPr/>
        </p:nvSpPr>
        <p:spPr>
          <a:xfrm>
            <a:off x="2743200" y="4645152"/>
            <a:ext cx="822960" cy="201168"/>
          </a:xfrm>
          <a:prstGeom prst="rect">
            <a:avLst/>
          </a:prstGeom>
          <a:noFill/>
          <a:ln/>
        </p:spPr>
        <p:txBody>
          <a:bodyPr wrap="square" rtlCol="0" anchor="ctr"/>
          <a:lstStyle/>
          <a:p>
            <a:pPr marL="0" indent="0">
              <a:buNone/>
            </a:pPr>
            <a:r>
              <a:rPr lang="en-US" sz="1050" dirty="0">
                <a:solidFill>
                  <a:srgbClr val="333333"/>
                </a:solidFill>
              </a:rPr>
              <a:t>Warning</a:t>
            </a:r>
            <a:endParaRPr lang="en-US" sz="1050" dirty="0"/>
          </a:p>
        </p:txBody>
      </p:sp>
      <p:sp>
        <p:nvSpPr>
          <p:cNvPr id="69" name="Shape 67"/>
          <p:cNvSpPr/>
          <p:nvPr/>
        </p:nvSpPr>
        <p:spPr>
          <a:xfrm>
            <a:off x="3749040" y="4681728"/>
            <a:ext cx="118872" cy="118872"/>
          </a:xfrm>
          <a:prstGeom prst="ellipse">
            <a:avLst/>
          </a:prstGeom>
          <a:solidFill>
            <a:srgbClr val="AE2012"/>
          </a:solidFill>
          <a:ln w="12700">
            <a:solidFill>
              <a:srgbClr val="AE2012"/>
            </a:solidFill>
            <a:prstDash val="solid"/>
          </a:ln>
        </p:spPr>
      </p:sp>
      <p:sp>
        <p:nvSpPr>
          <p:cNvPr id="70" name="Text 68"/>
          <p:cNvSpPr/>
          <p:nvPr/>
        </p:nvSpPr>
        <p:spPr>
          <a:xfrm>
            <a:off x="3931920" y="4645152"/>
            <a:ext cx="1097280" cy="201168"/>
          </a:xfrm>
          <a:prstGeom prst="rect">
            <a:avLst/>
          </a:prstGeom>
          <a:noFill/>
          <a:ln/>
        </p:spPr>
        <p:txBody>
          <a:bodyPr wrap="square" rtlCol="0" anchor="ctr"/>
          <a:lstStyle/>
          <a:p>
            <a:pPr marL="0" indent="0">
              <a:buNone/>
            </a:pPr>
            <a:r>
              <a:rPr lang="en-US" sz="1050" dirty="0">
                <a:solidFill>
                  <a:srgbClr val="333333"/>
                </a:solidFill>
              </a:rPr>
              <a:t>Reject / OOC</a:t>
            </a:r>
            <a:endParaRPr lang="en-US" sz="1050" dirty="0"/>
          </a:p>
        </p:txBody>
      </p:sp>
      <p:sp>
        <p:nvSpPr>
          <p:cNvPr id="71" name="Shape 69"/>
          <p:cNvSpPr/>
          <p:nvPr/>
        </p:nvSpPr>
        <p:spPr>
          <a:xfrm>
            <a:off x="5852160" y="566929"/>
            <a:ext cx="3291840" cy="4178808"/>
          </a:xfrm>
          <a:prstGeom prst="rect">
            <a:avLst/>
          </a:prstGeom>
          <a:solidFill>
            <a:srgbClr val="005F73"/>
          </a:solidFill>
          <a:ln w="12700">
            <a:solidFill>
              <a:srgbClr val="005F73"/>
            </a:solidFill>
            <a:prstDash val="solid"/>
          </a:ln>
        </p:spPr>
      </p:sp>
      <p:sp>
        <p:nvSpPr>
          <p:cNvPr id="72" name="Text 70"/>
          <p:cNvSpPr/>
          <p:nvPr/>
        </p:nvSpPr>
        <p:spPr>
          <a:xfrm>
            <a:off x="5823622" y="580644"/>
            <a:ext cx="3097530" cy="320040"/>
          </a:xfrm>
          <a:prstGeom prst="rect">
            <a:avLst/>
          </a:prstGeom>
          <a:noFill/>
          <a:ln/>
        </p:spPr>
        <p:txBody>
          <a:bodyPr wrap="square" rtlCol="0" anchor="ctr"/>
          <a:lstStyle/>
          <a:p>
            <a:pPr marL="0" indent="0">
              <a:buNone/>
            </a:pPr>
            <a:r>
              <a:rPr lang="en-US" sz="1100" b="1" kern="0" spc="100" dirty="0">
                <a:solidFill>
                  <a:srgbClr val="EE9B00"/>
                </a:solidFill>
              </a:rPr>
              <a:t>ATURAN WESTGARD</a:t>
            </a:r>
            <a:endParaRPr lang="en-US" sz="1100" dirty="0"/>
          </a:p>
        </p:txBody>
      </p:sp>
      <p:sp>
        <p:nvSpPr>
          <p:cNvPr id="73" name="Shape 71"/>
          <p:cNvSpPr/>
          <p:nvPr/>
        </p:nvSpPr>
        <p:spPr>
          <a:xfrm>
            <a:off x="5913231" y="890511"/>
            <a:ext cx="3097530" cy="530352"/>
          </a:xfrm>
          <a:prstGeom prst="rect">
            <a:avLst/>
          </a:prstGeom>
          <a:solidFill>
            <a:srgbClr val="0D1B2A"/>
          </a:solidFill>
          <a:ln w="12700">
            <a:solidFill>
              <a:srgbClr val="CA6702"/>
            </a:solidFill>
            <a:prstDash val="solid"/>
          </a:ln>
        </p:spPr>
      </p:sp>
      <p:sp>
        <p:nvSpPr>
          <p:cNvPr id="74" name="Shape 72"/>
          <p:cNvSpPr/>
          <p:nvPr/>
        </p:nvSpPr>
        <p:spPr>
          <a:xfrm>
            <a:off x="5913231" y="890511"/>
            <a:ext cx="519586" cy="530352"/>
          </a:xfrm>
          <a:prstGeom prst="rect">
            <a:avLst/>
          </a:prstGeom>
          <a:solidFill>
            <a:srgbClr val="CA6702"/>
          </a:solidFill>
          <a:ln w="12700">
            <a:solidFill>
              <a:srgbClr val="CA6702"/>
            </a:solidFill>
            <a:prstDash val="solid"/>
          </a:ln>
        </p:spPr>
      </p:sp>
      <p:sp>
        <p:nvSpPr>
          <p:cNvPr id="75" name="Text 73"/>
          <p:cNvSpPr/>
          <p:nvPr/>
        </p:nvSpPr>
        <p:spPr>
          <a:xfrm>
            <a:off x="5913231" y="981951"/>
            <a:ext cx="519586" cy="438912"/>
          </a:xfrm>
          <a:prstGeom prst="rect">
            <a:avLst/>
          </a:prstGeom>
          <a:noFill/>
          <a:ln/>
        </p:spPr>
        <p:txBody>
          <a:bodyPr wrap="square" lIns="0" tIns="0" rIns="0" bIns="0" rtlCol="0" anchor="ctr"/>
          <a:lstStyle/>
          <a:p>
            <a:pPr marL="0" indent="0" algn="ctr">
              <a:buNone/>
            </a:pPr>
            <a:r>
              <a:rPr lang="en-US" sz="1400" b="1" dirty="0">
                <a:solidFill>
                  <a:srgbClr val="FFFFFF"/>
                </a:solidFill>
              </a:rPr>
              <a:t>1₂ₛ</a:t>
            </a:r>
            <a:endParaRPr lang="en-US" sz="1400" dirty="0"/>
          </a:p>
        </p:txBody>
      </p:sp>
      <p:sp>
        <p:nvSpPr>
          <p:cNvPr id="76" name="Text 74"/>
          <p:cNvSpPr/>
          <p:nvPr/>
        </p:nvSpPr>
        <p:spPr>
          <a:xfrm>
            <a:off x="6443582" y="957711"/>
            <a:ext cx="1554420" cy="64008"/>
          </a:xfrm>
          <a:prstGeom prst="rect">
            <a:avLst/>
          </a:prstGeom>
          <a:noFill/>
          <a:ln/>
        </p:spPr>
        <p:txBody>
          <a:bodyPr wrap="square" rtlCol="0" anchor="ctr"/>
          <a:lstStyle/>
          <a:p>
            <a:pPr marL="0" indent="0">
              <a:buNone/>
            </a:pPr>
            <a:r>
              <a:rPr lang="en-US" sz="1100" b="1" dirty="0">
                <a:solidFill>
                  <a:srgbClr val="CA6702"/>
                </a:solidFill>
              </a:rPr>
              <a:t>WARNING</a:t>
            </a:r>
            <a:endParaRPr lang="en-US" sz="1100" dirty="0"/>
          </a:p>
        </p:txBody>
      </p:sp>
      <p:sp>
        <p:nvSpPr>
          <p:cNvPr id="77" name="Text 75"/>
          <p:cNvSpPr/>
          <p:nvPr/>
        </p:nvSpPr>
        <p:spPr>
          <a:xfrm>
            <a:off x="6452727" y="1119111"/>
            <a:ext cx="2438056" cy="201168"/>
          </a:xfrm>
          <a:prstGeom prst="rect">
            <a:avLst/>
          </a:prstGeom>
          <a:noFill/>
          <a:ln/>
        </p:spPr>
        <p:txBody>
          <a:bodyPr wrap="square" rtlCol="0" anchor="ctr"/>
          <a:lstStyle/>
          <a:p>
            <a:pPr marL="0" indent="0">
              <a:buNone/>
            </a:pPr>
            <a:r>
              <a:rPr lang="en-US" sz="1100" dirty="0">
                <a:solidFill>
                  <a:srgbClr val="CCCCCC"/>
                </a:solidFill>
              </a:rPr>
              <a:t>1 nilai melewati ±2SD → Peringatan; cek trend</a:t>
            </a:r>
            <a:endParaRPr lang="en-US" sz="1100" dirty="0"/>
          </a:p>
        </p:txBody>
      </p:sp>
      <p:sp>
        <p:nvSpPr>
          <p:cNvPr id="78" name="Shape 76"/>
          <p:cNvSpPr/>
          <p:nvPr/>
        </p:nvSpPr>
        <p:spPr>
          <a:xfrm>
            <a:off x="5913231" y="1545335"/>
            <a:ext cx="3097530" cy="584551"/>
          </a:xfrm>
          <a:prstGeom prst="rect">
            <a:avLst/>
          </a:prstGeom>
          <a:solidFill>
            <a:srgbClr val="0D1B2A"/>
          </a:solidFill>
          <a:ln w="12700">
            <a:solidFill>
              <a:srgbClr val="AE2012"/>
            </a:solidFill>
            <a:prstDash val="solid"/>
          </a:ln>
        </p:spPr>
      </p:sp>
      <p:sp>
        <p:nvSpPr>
          <p:cNvPr id="79" name="Shape 77"/>
          <p:cNvSpPr/>
          <p:nvPr/>
        </p:nvSpPr>
        <p:spPr>
          <a:xfrm>
            <a:off x="5913231" y="1545335"/>
            <a:ext cx="519586" cy="584551"/>
          </a:xfrm>
          <a:prstGeom prst="rect">
            <a:avLst/>
          </a:prstGeom>
          <a:solidFill>
            <a:srgbClr val="AE2012"/>
          </a:solidFill>
          <a:ln w="12700">
            <a:solidFill>
              <a:srgbClr val="AE2012"/>
            </a:solidFill>
            <a:prstDash val="solid"/>
          </a:ln>
        </p:spPr>
      </p:sp>
      <p:sp>
        <p:nvSpPr>
          <p:cNvPr id="80" name="Text 78"/>
          <p:cNvSpPr/>
          <p:nvPr/>
        </p:nvSpPr>
        <p:spPr>
          <a:xfrm>
            <a:off x="5913231" y="1545335"/>
            <a:ext cx="519586" cy="584551"/>
          </a:xfrm>
          <a:prstGeom prst="rect">
            <a:avLst/>
          </a:prstGeom>
          <a:noFill/>
          <a:ln/>
        </p:spPr>
        <p:txBody>
          <a:bodyPr wrap="square" lIns="0" tIns="0" rIns="0" bIns="0" rtlCol="0" anchor="ctr"/>
          <a:lstStyle/>
          <a:p>
            <a:pPr marL="0" indent="0" algn="ctr">
              <a:buNone/>
            </a:pPr>
            <a:r>
              <a:rPr lang="en-US" sz="1400" b="1" dirty="0">
                <a:solidFill>
                  <a:srgbClr val="FFFFFF"/>
                </a:solidFill>
              </a:rPr>
              <a:t>1₃ₛ</a:t>
            </a:r>
            <a:endParaRPr lang="en-US" sz="1400" dirty="0"/>
          </a:p>
        </p:txBody>
      </p:sp>
      <p:sp>
        <p:nvSpPr>
          <p:cNvPr id="81" name="Text 79"/>
          <p:cNvSpPr/>
          <p:nvPr/>
        </p:nvSpPr>
        <p:spPr>
          <a:xfrm>
            <a:off x="6443582" y="1563623"/>
            <a:ext cx="849323" cy="243563"/>
          </a:xfrm>
          <a:prstGeom prst="rect">
            <a:avLst/>
          </a:prstGeom>
          <a:noFill/>
          <a:ln/>
        </p:spPr>
        <p:txBody>
          <a:bodyPr wrap="square" rtlCol="0" anchor="ctr"/>
          <a:lstStyle/>
          <a:p>
            <a:pPr marL="0" indent="0">
              <a:buNone/>
            </a:pPr>
            <a:r>
              <a:rPr lang="en-US" sz="1100" b="1" dirty="0">
                <a:solidFill>
                  <a:srgbClr val="AE2012"/>
                </a:solidFill>
              </a:rPr>
              <a:t>REJECT</a:t>
            </a:r>
            <a:endParaRPr lang="en-US" sz="1100" dirty="0"/>
          </a:p>
        </p:txBody>
      </p:sp>
      <p:sp>
        <p:nvSpPr>
          <p:cNvPr id="82" name="Text 80"/>
          <p:cNvSpPr/>
          <p:nvPr/>
        </p:nvSpPr>
        <p:spPr>
          <a:xfrm>
            <a:off x="6443583" y="1764791"/>
            <a:ext cx="2438056" cy="267919"/>
          </a:xfrm>
          <a:prstGeom prst="rect">
            <a:avLst/>
          </a:prstGeom>
          <a:noFill/>
          <a:ln/>
        </p:spPr>
        <p:txBody>
          <a:bodyPr wrap="square" rtlCol="0" anchor="ctr"/>
          <a:lstStyle/>
          <a:p>
            <a:pPr marL="0" indent="0">
              <a:buNone/>
            </a:pPr>
            <a:r>
              <a:rPr lang="en-US" sz="1100" dirty="0">
                <a:solidFill>
                  <a:srgbClr val="CCCCCC"/>
                </a:solidFill>
              </a:rPr>
              <a:t>1 nilai melewati ±3SD → Kesalahan acak besar</a:t>
            </a:r>
            <a:endParaRPr lang="en-US" sz="1100" dirty="0"/>
          </a:p>
        </p:txBody>
      </p:sp>
      <p:sp>
        <p:nvSpPr>
          <p:cNvPr id="83" name="Shape 81"/>
          <p:cNvSpPr/>
          <p:nvPr/>
        </p:nvSpPr>
        <p:spPr>
          <a:xfrm>
            <a:off x="5913231" y="2253081"/>
            <a:ext cx="3097530" cy="535839"/>
          </a:xfrm>
          <a:prstGeom prst="rect">
            <a:avLst/>
          </a:prstGeom>
          <a:solidFill>
            <a:srgbClr val="0D1B2A"/>
          </a:solidFill>
          <a:ln w="12700">
            <a:solidFill>
              <a:srgbClr val="AE2012"/>
            </a:solidFill>
            <a:prstDash val="solid"/>
          </a:ln>
        </p:spPr>
      </p:sp>
      <p:sp>
        <p:nvSpPr>
          <p:cNvPr id="84" name="Shape 82"/>
          <p:cNvSpPr/>
          <p:nvPr/>
        </p:nvSpPr>
        <p:spPr>
          <a:xfrm>
            <a:off x="5913231" y="2253081"/>
            <a:ext cx="519586" cy="535839"/>
          </a:xfrm>
          <a:prstGeom prst="rect">
            <a:avLst/>
          </a:prstGeom>
          <a:solidFill>
            <a:srgbClr val="AE2012"/>
          </a:solidFill>
          <a:ln w="12700">
            <a:solidFill>
              <a:srgbClr val="AE2012"/>
            </a:solidFill>
            <a:prstDash val="solid"/>
          </a:ln>
        </p:spPr>
      </p:sp>
      <p:sp>
        <p:nvSpPr>
          <p:cNvPr id="85" name="Text 83"/>
          <p:cNvSpPr/>
          <p:nvPr/>
        </p:nvSpPr>
        <p:spPr>
          <a:xfrm>
            <a:off x="5913231" y="2253081"/>
            <a:ext cx="519586" cy="478813"/>
          </a:xfrm>
          <a:prstGeom prst="rect">
            <a:avLst/>
          </a:prstGeom>
          <a:noFill/>
          <a:ln/>
        </p:spPr>
        <p:txBody>
          <a:bodyPr wrap="square" lIns="0" tIns="0" rIns="0" bIns="0" rtlCol="0" anchor="ctr"/>
          <a:lstStyle/>
          <a:p>
            <a:pPr marL="0" indent="0" algn="ctr">
              <a:buNone/>
            </a:pPr>
            <a:r>
              <a:rPr lang="en-US" sz="1400" b="1" dirty="0">
                <a:solidFill>
                  <a:srgbClr val="FFFFFF"/>
                </a:solidFill>
              </a:rPr>
              <a:t>2₂ₛ</a:t>
            </a:r>
            <a:endParaRPr lang="en-US" sz="1400" dirty="0"/>
          </a:p>
        </p:txBody>
      </p:sp>
      <p:sp>
        <p:nvSpPr>
          <p:cNvPr id="86" name="Text 84"/>
          <p:cNvSpPr/>
          <p:nvPr/>
        </p:nvSpPr>
        <p:spPr>
          <a:xfrm>
            <a:off x="6443582" y="2271369"/>
            <a:ext cx="849323" cy="199505"/>
          </a:xfrm>
          <a:prstGeom prst="rect">
            <a:avLst/>
          </a:prstGeom>
          <a:noFill/>
          <a:ln/>
        </p:spPr>
        <p:txBody>
          <a:bodyPr wrap="square" rtlCol="0" anchor="ctr"/>
          <a:lstStyle/>
          <a:p>
            <a:pPr marL="0" indent="0">
              <a:buNone/>
            </a:pPr>
            <a:r>
              <a:rPr lang="en-US" sz="1100" b="1" dirty="0">
                <a:solidFill>
                  <a:srgbClr val="AE2012"/>
                </a:solidFill>
              </a:rPr>
              <a:t>REJECT</a:t>
            </a:r>
            <a:endParaRPr lang="en-US" sz="1100" dirty="0"/>
          </a:p>
        </p:txBody>
      </p:sp>
      <p:sp>
        <p:nvSpPr>
          <p:cNvPr id="87" name="Text 85"/>
          <p:cNvSpPr/>
          <p:nvPr/>
        </p:nvSpPr>
        <p:spPr>
          <a:xfrm>
            <a:off x="6443583" y="2472538"/>
            <a:ext cx="2438056" cy="219456"/>
          </a:xfrm>
          <a:prstGeom prst="rect">
            <a:avLst/>
          </a:prstGeom>
          <a:noFill/>
          <a:ln/>
        </p:spPr>
        <p:txBody>
          <a:bodyPr wrap="square" rtlCol="0" anchor="ctr"/>
          <a:lstStyle/>
          <a:p>
            <a:pPr marL="0" indent="0">
              <a:buNone/>
            </a:pPr>
            <a:r>
              <a:rPr lang="en-US" sz="1100" dirty="0">
                <a:solidFill>
                  <a:srgbClr val="CCCCCC"/>
                </a:solidFill>
              </a:rPr>
              <a:t>2 nilai berturut ≥ +2SD atau ≤ -2SD → Kesalahan sistematis</a:t>
            </a:r>
            <a:endParaRPr lang="en-US" sz="1100" dirty="0"/>
          </a:p>
        </p:txBody>
      </p:sp>
      <p:sp>
        <p:nvSpPr>
          <p:cNvPr id="88" name="Shape 86"/>
          <p:cNvSpPr/>
          <p:nvPr/>
        </p:nvSpPr>
        <p:spPr>
          <a:xfrm>
            <a:off x="5943600" y="2916935"/>
            <a:ext cx="3097530" cy="565868"/>
          </a:xfrm>
          <a:prstGeom prst="rect">
            <a:avLst/>
          </a:prstGeom>
          <a:solidFill>
            <a:srgbClr val="0D1B2A"/>
          </a:solidFill>
          <a:ln w="12700">
            <a:solidFill>
              <a:srgbClr val="AE2012"/>
            </a:solidFill>
            <a:prstDash val="solid"/>
          </a:ln>
        </p:spPr>
      </p:sp>
      <p:sp>
        <p:nvSpPr>
          <p:cNvPr id="89" name="Shape 87"/>
          <p:cNvSpPr/>
          <p:nvPr/>
        </p:nvSpPr>
        <p:spPr>
          <a:xfrm>
            <a:off x="5943600" y="2916935"/>
            <a:ext cx="519586" cy="565868"/>
          </a:xfrm>
          <a:prstGeom prst="rect">
            <a:avLst/>
          </a:prstGeom>
          <a:solidFill>
            <a:srgbClr val="AE2012"/>
          </a:solidFill>
          <a:ln w="12700">
            <a:solidFill>
              <a:srgbClr val="AE2012"/>
            </a:solidFill>
            <a:prstDash val="solid"/>
          </a:ln>
        </p:spPr>
      </p:sp>
      <p:sp>
        <p:nvSpPr>
          <p:cNvPr id="90" name="Text 88"/>
          <p:cNvSpPr/>
          <p:nvPr/>
        </p:nvSpPr>
        <p:spPr>
          <a:xfrm>
            <a:off x="5943600" y="2916935"/>
            <a:ext cx="519586" cy="565868"/>
          </a:xfrm>
          <a:prstGeom prst="rect">
            <a:avLst/>
          </a:prstGeom>
          <a:noFill/>
          <a:ln/>
        </p:spPr>
        <p:txBody>
          <a:bodyPr wrap="square" lIns="0" tIns="0" rIns="0" bIns="0" rtlCol="0" anchor="ctr"/>
          <a:lstStyle/>
          <a:p>
            <a:pPr marL="0" indent="0" algn="ctr">
              <a:buNone/>
            </a:pPr>
            <a:r>
              <a:rPr lang="en-US" sz="1400" b="1" dirty="0">
                <a:solidFill>
                  <a:srgbClr val="FFFFFF"/>
                </a:solidFill>
              </a:rPr>
              <a:t>R₄ₛ</a:t>
            </a:r>
            <a:endParaRPr lang="en-US" sz="1400" dirty="0"/>
          </a:p>
        </p:txBody>
      </p:sp>
      <p:sp>
        <p:nvSpPr>
          <p:cNvPr id="91" name="Text 89"/>
          <p:cNvSpPr/>
          <p:nvPr/>
        </p:nvSpPr>
        <p:spPr>
          <a:xfrm>
            <a:off x="6473951" y="2935223"/>
            <a:ext cx="849323" cy="235778"/>
          </a:xfrm>
          <a:prstGeom prst="rect">
            <a:avLst/>
          </a:prstGeom>
          <a:noFill/>
          <a:ln/>
        </p:spPr>
        <p:txBody>
          <a:bodyPr wrap="square" rtlCol="0" anchor="ctr"/>
          <a:lstStyle/>
          <a:p>
            <a:pPr marL="0" indent="0">
              <a:buNone/>
            </a:pPr>
            <a:r>
              <a:rPr lang="en-US" sz="1100" b="1" dirty="0">
                <a:solidFill>
                  <a:srgbClr val="AE2012"/>
                </a:solidFill>
              </a:rPr>
              <a:t>REJECT</a:t>
            </a:r>
            <a:endParaRPr lang="en-US" sz="1100" dirty="0"/>
          </a:p>
        </p:txBody>
      </p:sp>
      <p:sp>
        <p:nvSpPr>
          <p:cNvPr id="92" name="Text 90"/>
          <p:cNvSpPr/>
          <p:nvPr/>
        </p:nvSpPr>
        <p:spPr>
          <a:xfrm>
            <a:off x="6473952" y="3136392"/>
            <a:ext cx="2438056" cy="259356"/>
          </a:xfrm>
          <a:prstGeom prst="rect">
            <a:avLst/>
          </a:prstGeom>
          <a:noFill/>
          <a:ln/>
        </p:spPr>
        <p:txBody>
          <a:bodyPr wrap="square" rtlCol="0" anchor="ctr"/>
          <a:lstStyle/>
          <a:p>
            <a:pPr marL="0" indent="0">
              <a:buNone/>
            </a:pPr>
            <a:r>
              <a:rPr lang="en-US" sz="1100" dirty="0">
                <a:solidFill>
                  <a:srgbClr val="CCCCCC"/>
                </a:solidFill>
              </a:rPr>
              <a:t>Rentang 2 nilai berturut &gt; 4SD → Kesalahan acak</a:t>
            </a:r>
            <a:endParaRPr lang="en-US" sz="1100" dirty="0"/>
          </a:p>
        </p:txBody>
      </p:sp>
      <p:sp>
        <p:nvSpPr>
          <p:cNvPr id="93" name="Shape 91"/>
          <p:cNvSpPr/>
          <p:nvPr/>
        </p:nvSpPr>
        <p:spPr>
          <a:xfrm>
            <a:off x="5943600" y="3553824"/>
            <a:ext cx="3097530" cy="551688"/>
          </a:xfrm>
          <a:prstGeom prst="rect">
            <a:avLst/>
          </a:prstGeom>
          <a:solidFill>
            <a:srgbClr val="0D1B2A"/>
          </a:solidFill>
          <a:ln w="12700">
            <a:solidFill>
              <a:srgbClr val="AE2012"/>
            </a:solidFill>
            <a:prstDash val="solid"/>
          </a:ln>
        </p:spPr>
      </p:sp>
      <p:sp>
        <p:nvSpPr>
          <p:cNvPr id="94" name="Shape 92"/>
          <p:cNvSpPr/>
          <p:nvPr/>
        </p:nvSpPr>
        <p:spPr>
          <a:xfrm>
            <a:off x="5943600" y="3553824"/>
            <a:ext cx="519586" cy="551688"/>
          </a:xfrm>
          <a:prstGeom prst="rect">
            <a:avLst/>
          </a:prstGeom>
          <a:solidFill>
            <a:srgbClr val="AE2012"/>
          </a:solidFill>
          <a:ln w="12700">
            <a:solidFill>
              <a:srgbClr val="AE2012"/>
            </a:solidFill>
            <a:prstDash val="solid"/>
          </a:ln>
        </p:spPr>
      </p:sp>
      <p:sp>
        <p:nvSpPr>
          <p:cNvPr id="95" name="Text 93"/>
          <p:cNvSpPr/>
          <p:nvPr/>
        </p:nvSpPr>
        <p:spPr>
          <a:xfrm>
            <a:off x="5943600" y="3553824"/>
            <a:ext cx="519586" cy="438912"/>
          </a:xfrm>
          <a:prstGeom prst="rect">
            <a:avLst/>
          </a:prstGeom>
          <a:noFill/>
          <a:ln/>
        </p:spPr>
        <p:txBody>
          <a:bodyPr wrap="square" lIns="0" tIns="0" rIns="0" bIns="0" rtlCol="0" anchor="ctr"/>
          <a:lstStyle/>
          <a:p>
            <a:pPr marL="0" indent="0" algn="ctr">
              <a:buNone/>
            </a:pPr>
            <a:r>
              <a:rPr lang="en-US" sz="1400" b="1" dirty="0">
                <a:solidFill>
                  <a:srgbClr val="FFFFFF"/>
                </a:solidFill>
              </a:rPr>
              <a:t>4₁ₛ</a:t>
            </a:r>
            <a:endParaRPr lang="en-US" sz="1400" dirty="0"/>
          </a:p>
        </p:txBody>
      </p:sp>
      <p:sp>
        <p:nvSpPr>
          <p:cNvPr id="96" name="Text 94"/>
          <p:cNvSpPr/>
          <p:nvPr/>
        </p:nvSpPr>
        <p:spPr>
          <a:xfrm>
            <a:off x="6473951" y="3572112"/>
            <a:ext cx="849323" cy="182880"/>
          </a:xfrm>
          <a:prstGeom prst="rect">
            <a:avLst/>
          </a:prstGeom>
          <a:noFill/>
          <a:ln/>
        </p:spPr>
        <p:txBody>
          <a:bodyPr wrap="square" rtlCol="0" anchor="ctr"/>
          <a:lstStyle/>
          <a:p>
            <a:pPr marL="0" indent="0">
              <a:buNone/>
            </a:pPr>
            <a:r>
              <a:rPr lang="en-US" sz="1100" b="1" dirty="0">
                <a:solidFill>
                  <a:srgbClr val="AE2012"/>
                </a:solidFill>
              </a:rPr>
              <a:t>REJECT</a:t>
            </a:r>
            <a:endParaRPr lang="en-US" sz="1100" dirty="0"/>
          </a:p>
        </p:txBody>
      </p:sp>
      <p:sp>
        <p:nvSpPr>
          <p:cNvPr id="97" name="Text 95"/>
          <p:cNvSpPr/>
          <p:nvPr/>
        </p:nvSpPr>
        <p:spPr>
          <a:xfrm>
            <a:off x="6473952" y="3773280"/>
            <a:ext cx="2567178" cy="201168"/>
          </a:xfrm>
          <a:prstGeom prst="rect">
            <a:avLst/>
          </a:prstGeom>
          <a:noFill/>
          <a:ln/>
        </p:spPr>
        <p:txBody>
          <a:bodyPr wrap="square" rtlCol="0" anchor="ctr"/>
          <a:lstStyle/>
          <a:p>
            <a:pPr marL="0" indent="0">
              <a:buNone/>
            </a:pPr>
            <a:r>
              <a:rPr lang="en-US" sz="1100" dirty="0">
                <a:solidFill>
                  <a:srgbClr val="CCCCCC"/>
                </a:solidFill>
              </a:rPr>
              <a:t>4 nilai berturut di satu sisi, ≥ 1SD → Shift/drift</a:t>
            </a:r>
            <a:endParaRPr lang="en-US" sz="1100" dirty="0"/>
          </a:p>
        </p:txBody>
      </p:sp>
      <p:sp>
        <p:nvSpPr>
          <p:cNvPr id="98" name="Shape 96"/>
          <p:cNvSpPr/>
          <p:nvPr/>
        </p:nvSpPr>
        <p:spPr>
          <a:xfrm>
            <a:off x="5943600" y="4153006"/>
            <a:ext cx="3097530" cy="548640"/>
          </a:xfrm>
          <a:prstGeom prst="rect">
            <a:avLst/>
          </a:prstGeom>
          <a:solidFill>
            <a:srgbClr val="0D1B2A"/>
          </a:solidFill>
          <a:ln w="12700">
            <a:solidFill>
              <a:srgbClr val="AE2012"/>
            </a:solidFill>
            <a:prstDash val="solid"/>
          </a:ln>
        </p:spPr>
      </p:sp>
      <p:sp>
        <p:nvSpPr>
          <p:cNvPr id="99" name="Shape 97"/>
          <p:cNvSpPr/>
          <p:nvPr/>
        </p:nvSpPr>
        <p:spPr>
          <a:xfrm>
            <a:off x="5943600" y="4153006"/>
            <a:ext cx="519586" cy="548640"/>
          </a:xfrm>
          <a:prstGeom prst="rect">
            <a:avLst/>
          </a:prstGeom>
          <a:solidFill>
            <a:srgbClr val="AE2012"/>
          </a:solidFill>
          <a:ln w="12700">
            <a:solidFill>
              <a:srgbClr val="AE2012"/>
            </a:solidFill>
            <a:prstDash val="solid"/>
          </a:ln>
        </p:spPr>
      </p:sp>
      <p:sp>
        <p:nvSpPr>
          <p:cNvPr id="100" name="Text 98"/>
          <p:cNvSpPr/>
          <p:nvPr/>
        </p:nvSpPr>
        <p:spPr>
          <a:xfrm>
            <a:off x="5943600" y="4153006"/>
            <a:ext cx="519586" cy="438912"/>
          </a:xfrm>
          <a:prstGeom prst="rect">
            <a:avLst/>
          </a:prstGeom>
          <a:noFill/>
          <a:ln/>
        </p:spPr>
        <p:txBody>
          <a:bodyPr wrap="square" lIns="0" tIns="0" rIns="0" bIns="0" rtlCol="0" anchor="ctr"/>
          <a:lstStyle/>
          <a:p>
            <a:pPr marL="0" indent="0" algn="ctr">
              <a:buNone/>
            </a:pPr>
            <a:r>
              <a:rPr lang="en-US" sz="1400" b="1" dirty="0">
                <a:solidFill>
                  <a:srgbClr val="FFFFFF"/>
                </a:solidFill>
              </a:rPr>
              <a:t>10ₓ</a:t>
            </a:r>
            <a:endParaRPr lang="en-US" sz="1400" dirty="0"/>
          </a:p>
        </p:txBody>
      </p:sp>
      <p:sp>
        <p:nvSpPr>
          <p:cNvPr id="101" name="Text 99"/>
          <p:cNvSpPr/>
          <p:nvPr/>
        </p:nvSpPr>
        <p:spPr>
          <a:xfrm>
            <a:off x="6473951" y="4171294"/>
            <a:ext cx="849323" cy="182880"/>
          </a:xfrm>
          <a:prstGeom prst="rect">
            <a:avLst/>
          </a:prstGeom>
          <a:noFill/>
          <a:ln/>
        </p:spPr>
        <p:txBody>
          <a:bodyPr wrap="square" rtlCol="0" anchor="ctr"/>
          <a:lstStyle/>
          <a:p>
            <a:pPr marL="0" indent="0">
              <a:buNone/>
            </a:pPr>
            <a:r>
              <a:rPr lang="en-US" sz="1100" b="1" dirty="0">
                <a:solidFill>
                  <a:srgbClr val="AE2012"/>
                </a:solidFill>
              </a:rPr>
              <a:t>REJECT</a:t>
            </a:r>
            <a:endParaRPr lang="en-US" sz="1100" dirty="0"/>
          </a:p>
        </p:txBody>
      </p:sp>
      <p:sp>
        <p:nvSpPr>
          <p:cNvPr id="102" name="Text 100"/>
          <p:cNvSpPr/>
          <p:nvPr/>
        </p:nvSpPr>
        <p:spPr>
          <a:xfrm>
            <a:off x="6473952" y="4372462"/>
            <a:ext cx="2438056" cy="201168"/>
          </a:xfrm>
          <a:prstGeom prst="rect">
            <a:avLst/>
          </a:prstGeom>
          <a:noFill/>
          <a:ln/>
        </p:spPr>
        <p:txBody>
          <a:bodyPr wrap="square" rtlCol="0" anchor="ctr"/>
          <a:lstStyle/>
          <a:p>
            <a:pPr marL="0" indent="0">
              <a:buNone/>
            </a:pPr>
            <a:r>
              <a:rPr lang="en-US" sz="1100" dirty="0">
                <a:solidFill>
                  <a:srgbClr val="CCCCCC"/>
                </a:solidFill>
              </a:rPr>
              <a:t>10 nilai berturut di satu sisi mean → Systematic bias</a:t>
            </a:r>
            <a:endParaRPr lang="en-US" sz="1100" dirty="0"/>
          </a:p>
        </p:txBody>
      </p:sp>
      <p:sp>
        <p:nvSpPr>
          <p:cNvPr id="103" name="Text 101"/>
          <p:cNvSpPr/>
          <p:nvPr/>
        </p:nvSpPr>
        <p:spPr>
          <a:xfrm>
            <a:off x="5943600" y="4745736"/>
            <a:ext cx="2834640" cy="201168"/>
          </a:xfrm>
          <a:prstGeom prst="rect">
            <a:avLst/>
          </a:prstGeom>
          <a:noFill/>
          <a:ln/>
        </p:spPr>
        <p:txBody>
          <a:bodyPr wrap="square" rtlCol="0" anchor="ctr"/>
          <a:lstStyle/>
          <a:p>
            <a:pPr marL="0" indent="0" algn="ctr">
              <a:buNone/>
            </a:pPr>
            <a:r>
              <a:rPr lang="en-US" sz="1100" i="1" dirty="0">
                <a:solidFill>
                  <a:srgbClr val="FF0000"/>
                </a:solidFill>
              </a:rPr>
              <a:t>Sumber: Westgard, J.O. (1981). Clin Chem.</a:t>
            </a:r>
            <a:endParaRPr lang="en-US" sz="1100" dirty="0">
              <a:solidFill>
                <a:srgbClr val="FF0000"/>
              </a:solidFill>
            </a:endParaRPr>
          </a:p>
        </p:txBody>
      </p:sp>
      <p:sp>
        <p:nvSpPr>
          <p:cNvPr id="104" name="Shape 102"/>
          <p:cNvSpPr/>
          <p:nvPr/>
        </p:nvSpPr>
        <p:spPr>
          <a:xfrm>
            <a:off x="0" y="5070348"/>
            <a:ext cx="9144000" cy="73152"/>
          </a:xfrm>
          <a:prstGeom prst="rect">
            <a:avLst/>
          </a:prstGeom>
          <a:solidFill>
            <a:srgbClr val="005F73"/>
          </a:solidFill>
          <a:ln w="12700">
            <a:solidFill>
              <a:srgbClr val="005F73"/>
            </a:solidFill>
            <a:prstDash val="solid"/>
          </a:ln>
        </p:spPr>
      </p:sp>
      <p:sp>
        <p:nvSpPr>
          <p:cNvPr id="105" name="Text 103"/>
          <p:cNvSpPr/>
          <p:nvPr/>
        </p:nvSpPr>
        <p:spPr>
          <a:xfrm>
            <a:off x="0" y="5070348"/>
            <a:ext cx="9144000" cy="73152"/>
          </a:xfrm>
          <a:prstGeom prst="rect">
            <a:avLst/>
          </a:prstGeom>
          <a:noFill/>
          <a:ln/>
        </p:spPr>
        <p:txBody>
          <a:bodyPr wrap="square" lIns="50800" tIns="50800" rIns="50800" bIns="50800" rtlCol="0" anchor="ctr"/>
          <a:lstStyle/>
          <a:p>
            <a:pPr marL="0" indent="0" algn="r">
              <a:buNone/>
            </a:pPr>
            <a:r>
              <a:rPr lang="en-US" sz="700" dirty="0">
                <a:solidFill>
                  <a:srgbClr val="94D2BD"/>
                </a:solidFill>
              </a:rPr>
              <a:t>Kendali Mutu II — PMI  |  STIKes Prima Indonesia</a:t>
            </a:r>
            <a:endParaRPr lang="en-US" sz="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8">
    <p:bg>
      <p:bgPr>
        <a:solidFill>
          <a:srgbClr val="F8FFFE"/>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E9B00"/>
          </a:solidFill>
          <a:ln w="12700">
            <a:solidFill>
              <a:srgbClr val="EE9B00"/>
            </a:solidFill>
            <a:prstDash val="solid"/>
          </a:ln>
        </p:spPr>
      </p:sp>
      <p:sp>
        <p:nvSpPr>
          <p:cNvPr id="3" name="Shape 1"/>
          <p:cNvSpPr/>
          <p:nvPr/>
        </p:nvSpPr>
        <p:spPr>
          <a:xfrm>
            <a:off x="365760" y="137160"/>
            <a:ext cx="502920" cy="502920"/>
          </a:xfrm>
          <a:prstGeom prst="rect">
            <a:avLst/>
          </a:prstGeom>
          <a:solidFill>
            <a:srgbClr val="005F73"/>
          </a:solidFill>
          <a:ln w="12700">
            <a:solidFill>
              <a:srgbClr val="005F73"/>
            </a:solidFill>
            <a:prstDash val="solid"/>
          </a:ln>
        </p:spPr>
      </p:sp>
      <p:sp>
        <p:nvSpPr>
          <p:cNvPr id="4" name="Text 2"/>
          <p:cNvSpPr/>
          <p:nvPr/>
        </p:nvSpPr>
        <p:spPr>
          <a:xfrm>
            <a:off x="365760" y="137160"/>
            <a:ext cx="502920" cy="502920"/>
          </a:xfrm>
          <a:prstGeom prst="rect">
            <a:avLst/>
          </a:prstGeom>
          <a:noFill/>
          <a:ln/>
        </p:spPr>
        <p:txBody>
          <a:bodyPr wrap="square" lIns="0" tIns="0" rIns="0" bIns="0" rtlCol="0" anchor="ctr"/>
          <a:lstStyle/>
          <a:p>
            <a:pPr marL="0" indent="0" algn="ctr">
              <a:buNone/>
            </a:pPr>
            <a:r>
              <a:rPr lang="en-US" sz="2400" b="1" dirty="0">
                <a:solidFill>
                  <a:srgbClr val="FFFFFF"/>
                </a:solidFill>
              </a:rPr>
              <a:t>05</a:t>
            </a:r>
            <a:endParaRPr lang="en-US" sz="2400" dirty="0"/>
          </a:p>
        </p:txBody>
      </p:sp>
      <p:sp>
        <p:nvSpPr>
          <p:cNvPr id="5" name="Text 3"/>
          <p:cNvSpPr/>
          <p:nvPr/>
        </p:nvSpPr>
        <p:spPr>
          <a:xfrm>
            <a:off x="1005840" y="164592"/>
            <a:ext cx="6883518" cy="457200"/>
          </a:xfrm>
          <a:prstGeom prst="rect">
            <a:avLst/>
          </a:prstGeom>
          <a:noFill/>
          <a:ln/>
        </p:spPr>
        <p:txBody>
          <a:bodyPr wrap="square" rtlCol="0" anchor="ctr"/>
          <a:lstStyle/>
          <a:p>
            <a:pPr marL="0" indent="0">
              <a:buNone/>
            </a:pPr>
            <a:r>
              <a:rPr lang="en-US" sz="2800" b="1" dirty="0">
                <a:solidFill>
                  <a:srgbClr val="005F73"/>
                </a:solidFill>
              </a:rPr>
              <a:t>Pencatatan dan Dokumentasi Hasil PMI</a:t>
            </a:r>
            <a:endParaRPr lang="en-US" sz="2800" dirty="0"/>
          </a:p>
        </p:txBody>
      </p:sp>
      <p:sp>
        <p:nvSpPr>
          <p:cNvPr id="6" name="Text 4"/>
          <p:cNvSpPr/>
          <p:nvPr/>
        </p:nvSpPr>
        <p:spPr>
          <a:xfrm>
            <a:off x="1043338" y="898805"/>
            <a:ext cx="3199691" cy="320040"/>
          </a:xfrm>
          <a:prstGeom prst="rect">
            <a:avLst/>
          </a:prstGeom>
          <a:noFill/>
          <a:ln/>
        </p:spPr>
        <p:txBody>
          <a:bodyPr wrap="square" rtlCol="0" anchor="ctr"/>
          <a:lstStyle/>
          <a:p>
            <a:pPr marL="0" indent="0">
              <a:buNone/>
            </a:pPr>
            <a:r>
              <a:rPr lang="en-US" sz="2000" b="1" kern="0" spc="200" dirty="0">
                <a:solidFill>
                  <a:srgbClr val="0A9396"/>
                </a:solidFill>
              </a:rPr>
              <a:t>JENIS DOKUMEN PMI</a:t>
            </a:r>
            <a:endParaRPr lang="en-US" sz="2000" dirty="0"/>
          </a:p>
        </p:txBody>
      </p:sp>
      <p:sp>
        <p:nvSpPr>
          <p:cNvPr id="7" name="Shape 5"/>
          <p:cNvSpPr/>
          <p:nvPr/>
        </p:nvSpPr>
        <p:spPr>
          <a:xfrm>
            <a:off x="2130765" y="1725274"/>
            <a:ext cx="5120640" cy="2199381"/>
          </a:xfrm>
          <a:prstGeom prst="rect">
            <a:avLst/>
          </a:prstGeom>
          <a:solidFill>
            <a:srgbClr val="FFFFFF"/>
          </a:solidFill>
          <a:ln w="12700">
            <a:solidFill>
              <a:srgbClr val="94D2BD"/>
            </a:solidFill>
            <a:prstDash val="solid"/>
          </a:ln>
          <a:effectLst>
            <a:outerShdw blurRad="38100" dist="12700" dir="8100000" algn="bl" rotWithShape="0">
              <a:srgbClr val="000000">
                <a:alpha val="7000"/>
              </a:srgbClr>
            </a:outerShdw>
          </a:effectLst>
        </p:spPr>
      </p:sp>
      <p:sp>
        <p:nvSpPr>
          <p:cNvPr id="8" name="Shape 6"/>
          <p:cNvSpPr/>
          <p:nvPr/>
        </p:nvSpPr>
        <p:spPr>
          <a:xfrm>
            <a:off x="2130765" y="1725275"/>
            <a:ext cx="54864" cy="2199380"/>
          </a:xfrm>
          <a:prstGeom prst="rect">
            <a:avLst/>
          </a:prstGeom>
          <a:solidFill>
            <a:srgbClr val="005F73"/>
          </a:solidFill>
          <a:ln w="12700">
            <a:solidFill>
              <a:srgbClr val="005F73"/>
            </a:solidFill>
            <a:prstDash val="solid"/>
          </a:ln>
        </p:spPr>
      </p:sp>
      <p:sp>
        <p:nvSpPr>
          <p:cNvPr id="9" name="Text 7"/>
          <p:cNvSpPr/>
          <p:nvPr/>
        </p:nvSpPr>
        <p:spPr>
          <a:xfrm>
            <a:off x="2277069" y="1780139"/>
            <a:ext cx="3931920" cy="256032"/>
          </a:xfrm>
          <a:prstGeom prst="rect">
            <a:avLst/>
          </a:prstGeom>
          <a:noFill/>
          <a:ln/>
        </p:spPr>
        <p:txBody>
          <a:bodyPr wrap="square" rtlCol="0" anchor="ctr"/>
          <a:lstStyle/>
          <a:p>
            <a:pPr marL="0" indent="0">
              <a:buNone/>
            </a:pPr>
            <a:r>
              <a:rPr lang="en-US" sz="2000" b="1" dirty="0">
                <a:solidFill>
                  <a:srgbClr val="005F73"/>
                </a:solidFill>
              </a:rPr>
              <a:t> Formulir Hasil PMI Harian</a:t>
            </a:r>
            <a:endParaRPr lang="en-US" sz="2000" dirty="0"/>
          </a:p>
        </p:txBody>
      </p:sp>
      <p:sp>
        <p:nvSpPr>
          <p:cNvPr id="10" name="Text 8"/>
          <p:cNvSpPr/>
          <p:nvPr/>
        </p:nvSpPr>
        <p:spPr>
          <a:xfrm>
            <a:off x="2295357" y="2542600"/>
            <a:ext cx="3913632" cy="777240"/>
          </a:xfrm>
          <a:prstGeom prst="rect">
            <a:avLst/>
          </a:prstGeom>
          <a:noFill/>
          <a:ln/>
        </p:spPr>
        <p:txBody>
          <a:bodyPr wrap="square" rtlCol="0" anchor="ctr"/>
          <a:lstStyle/>
          <a:p>
            <a:pPr marL="342900" indent="-342900">
              <a:buSzPct val="100000"/>
              <a:buChar char="•"/>
            </a:pPr>
            <a:r>
              <a:rPr lang="en-US" sz="1600" dirty="0">
                <a:solidFill>
                  <a:srgbClr val="333333"/>
                </a:solidFill>
              </a:rPr>
              <a:t>Tanggal &amp; jam pemeriksaan</a:t>
            </a:r>
            <a:endParaRPr lang="en-US" sz="1600" dirty="0"/>
          </a:p>
          <a:p>
            <a:pPr marL="342900" indent="-342900">
              <a:buSzPct val="100000"/>
              <a:buChar char="•"/>
            </a:pPr>
            <a:r>
              <a:rPr lang="en-US" sz="1600" dirty="0">
                <a:solidFill>
                  <a:srgbClr val="333333"/>
                </a:solidFill>
              </a:rPr>
              <a:t>Identitas analis (nama + paraf)</a:t>
            </a:r>
            <a:endParaRPr lang="en-US" sz="1600" dirty="0"/>
          </a:p>
          <a:p>
            <a:pPr marL="342900" indent="-342900">
              <a:buSzPct val="100000"/>
              <a:buChar char="•"/>
            </a:pPr>
            <a:r>
              <a:rPr lang="en-US" sz="1600" dirty="0">
                <a:solidFill>
                  <a:srgbClr val="333333"/>
                </a:solidFill>
              </a:rPr>
              <a:t>Nama alat &amp; nomor seri</a:t>
            </a:r>
            <a:endParaRPr lang="en-US" sz="1600" dirty="0"/>
          </a:p>
          <a:p>
            <a:pPr marL="342900" indent="-342900">
              <a:buSzPct val="100000"/>
              <a:buChar char="•"/>
            </a:pPr>
            <a:r>
              <a:rPr lang="en-US" sz="1600" dirty="0">
                <a:solidFill>
                  <a:srgbClr val="333333"/>
                </a:solidFill>
              </a:rPr>
              <a:t>Nama &amp; lot number bahan kontrol</a:t>
            </a:r>
            <a:endParaRPr lang="en-US" sz="1600" dirty="0"/>
          </a:p>
          <a:p>
            <a:pPr marL="342900" indent="-342900">
              <a:buSzPct val="100000"/>
              <a:buChar char="•"/>
            </a:pPr>
            <a:r>
              <a:rPr lang="en-US" sz="1600" dirty="0">
                <a:solidFill>
                  <a:srgbClr val="333333"/>
                </a:solidFill>
              </a:rPr>
              <a:t>Nilai hasil yang diperoleh</a:t>
            </a:r>
            <a:endParaRPr lang="en-US" sz="1600" dirty="0"/>
          </a:p>
          <a:p>
            <a:pPr marL="342900" indent="-342900">
              <a:buSzPct val="100000"/>
              <a:buChar char="•"/>
            </a:pPr>
            <a:r>
              <a:rPr lang="en-US" sz="1600" dirty="0">
                <a:solidFill>
                  <a:srgbClr val="333333"/>
                </a:solidFill>
              </a:rPr>
              <a:t>Nilai mean &amp; batas kontrol (±2SD, ±3SD)</a:t>
            </a:r>
            <a:endParaRPr lang="en-US" sz="1600" dirty="0"/>
          </a:p>
          <a:p>
            <a:pPr marL="342900" indent="-342900">
              <a:buSzPct val="100000"/>
              <a:buChar char="•"/>
            </a:pPr>
            <a:r>
              <a:rPr lang="en-US" sz="1600" dirty="0">
                <a:solidFill>
                  <a:srgbClr val="333333"/>
                </a:solidFill>
              </a:rPr>
              <a:t>Status: In-Control / Out-of-Control</a:t>
            </a:r>
            <a:endParaRPr lang="en-US" sz="1600" dirty="0"/>
          </a:p>
        </p:txBody>
      </p:sp>
      <p:sp>
        <p:nvSpPr>
          <p:cNvPr id="34" name="Shape 31"/>
          <p:cNvSpPr/>
          <p:nvPr/>
        </p:nvSpPr>
        <p:spPr>
          <a:xfrm>
            <a:off x="0" y="5070348"/>
            <a:ext cx="9144000" cy="73152"/>
          </a:xfrm>
          <a:prstGeom prst="rect">
            <a:avLst/>
          </a:prstGeom>
          <a:solidFill>
            <a:srgbClr val="005F73"/>
          </a:solidFill>
          <a:ln w="12700">
            <a:solidFill>
              <a:srgbClr val="005F73"/>
            </a:solidFill>
            <a:prstDash val="solid"/>
          </a:ln>
        </p:spPr>
      </p:sp>
      <p:sp>
        <p:nvSpPr>
          <p:cNvPr id="35" name="Text 32"/>
          <p:cNvSpPr/>
          <p:nvPr/>
        </p:nvSpPr>
        <p:spPr>
          <a:xfrm>
            <a:off x="0" y="5070348"/>
            <a:ext cx="9144000" cy="73152"/>
          </a:xfrm>
          <a:prstGeom prst="rect">
            <a:avLst/>
          </a:prstGeom>
          <a:noFill/>
          <a:ln/>
        </p:spPr>
        <p:txBody>
          <a:bodyPr wrap="square" lIns="50800" tIns="50800" rIns="50800" bIns="50800" rtlCol="0" anchor="ctr"/>
          <a:lstStyle/>
          <a:p>
            <a:pPr marL="0" indent="0" algn="r">
              <a:buNone/>
            </a:pPr>
            <a:r>
              <a:rPr lang="en-US" sz="700" dirty="0">
                <a:solidFill>
                  <a:srgbClr val="94D2BD"/>
                </a:solidFill>
              </a:rPr>
              <a:t>Kendali Mutu II — PMI  |  STIKes Prima Indonesia</a:t>
            </a:r>
            <a:endParaRPr lang="en-US" sz="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Shape 9">
            <a:extLst>
              <a:ext uri="{FF2B5EF4-FFF2-40B4-BE49-F238E27FC236}">
                <a16:creationId xmlns:a16="http://schemas.microsoft.com/office/drawing/2014/main" id="{D5C9520E-5BC7-9BBB-CEAC-135FAE76FD2D}"/>
              </a:ext>
            </a:extLst>
          </p:cNvPr>
          <p:cNvSpPr/>
          <p:nvPr/>
        </p:nvSpPr>
        <p:spPr>
          <a:xfrm>
            <a:off x="219456" y="1351326"/>
            <a:ext cx="4206240" cy="1540729"/>
          </a:xfrm>
          <a:prstGeom prst="rect">
            <a:avLst/>
          </a:prstGeom>
          <a:solidFill>
            <a:srgbClr val="FFFFFF"/>
          </a:solidFill>
          <a:ln w="12700">
            <a:solidFill>
              <a:srgbClr val="94D2BD"/>
            </a:solidFill>
            <a:prstDash val="solid"/>
          </a:ln>
          <a:effectLst>
            <a:outerShdw blurRad="38100" dist="12700" dir="8100000" algn="bl" rotWithShape="0">
              <a:srgbClr val="000000">
                <a:alpha val="7000"/>
              </a:srgbClr>
            </a:outerShdw>
          </a:effectLst>
        </p:spPr>
      </p:sp>
      <p:sp>
        <p:nvSpPr>
          <p:cNvPr id="3" name="Shape 10">
            <a:extLst>
              <a:ext uri="{FF2B5EF4-FFF2-40B4-BE49-F238E27FC236}">
                <a16:creationId xmlns:a16="http://schemas.microsoft.com/office/drawing/2014/main" id="{98407BAA-9885-8178-EB12-0D27D926B7CD}"/>
              </a:ext>
            </a:extLst>
          </p:cNvPr>
          <p:cNvSpPr/>
          <p:nvPr/>
        </p:nvSpPr>
        <p:spPr>
          <a:xfrm>
            <a:off x="219456" y="1351327"/>
            <a:ext cx="54864" cy="1188720"/>
          </a:xfrm>
          <a:prstGeom prst="rect">
            <a:avLst/>
          </a:prstGeom>
          <a:solidFill>
            <a:srgbClr val="005F73"/>
          </a:solidFill>
          <a:ln w="12700">
            <a:solidFill>
              <a:srgbClr val="005F73"/>
            </a:solidFill>
            <a:prstDash val="solid"/>
          </a:ln>
        </p:spPr>
      </p:sp>
      <p:sp>
        <p:nvSpPr>
          <p:cNvPr id="4" name="Text 11">
            <a:extLst>
              <a:ext uri="{FF2B5EF4-FFF2-40B4-BE49-F238E27FC236}">
                <a16:creationId xmlns:a16="http://schemas.microsoft.com/office/drawing/2014/main" id="{105088A7-E58C-87A4-9671-5165E61CC495}"/>
              </a:ext>
            </a:extLst>
          </p:cNvPr>
          <p:cNvSpPr/>
          <p:nvPr/>
        </p:nvSpPr>
        <p:spPr>
          <a:xfrm>
            <a:off x="365760" y="1406191"/>
            <a:ext cx="3931920" cy="256032"/>
          </a:xfrm>
          <a:prstGeom prst="rect">
            <a:avLst/>
          </a:prstGeom>
          <a:noFill/>
          <a:ln/>
        </p:spPr>
        <p:txBody>
          <a:bodyPr wrap="square" rtlCol="0" anchor="ctr"/>
          <a:lstStyle/>
          <a:p>
            <a:pPr marL="0" indent="0">
              <a:buNone/>
            </a:pPr>
            <a:r>
              <a:rPr lang="en-US" sz="2000" b="1" dirty="0" err="1">
                <a:solidFill>
                  <a:srgbClr val="005F73"/>
                </a:solidFill>
              </a:rPr>
              <a:t>Grafik</a:t>
            </a:r>
            <a:r>
              <a:rPr lang="en-US" sz="2000" b="1" dirty="0">
                <a:solidFill>
                  <a:srgbClr val="005F73"/>
                </a:solidFill>
              </a:rPr>
              <a:t> Levey-Jennings</a:t>
            </a:r>
            <a:endParaRPr lang="en-US" sz="2000" dirty="0"/>
          </a:p>
        </p:txBody>
      </p:sp>
      <p:sp>
        <p:nvSpPr>
          <p:cNvPr id="5" name="Text 12">
            <a:extLst>
              <a:ext uri="{FF2B5EF4-FFF2-40B4-BE49-F238E27FC236}">
                <a16:creationId xmlns:a16="http://schemas.microsoft.com/office/drawing/2014/main" id="{A2DB947C-13F0-4D84-9262-DC95137BCA06}"/>
              </a:ext>
            </a:extLst>
          </p:cNvPr>
          <p:cNvSpPr/>
          <p:nvPr/>
        </p:nvSpPr>
        <p:spPr>
          <a:xfrm>
            <a:off x="365760" y="1888519"/>
            <a:ext cx="3913632" cy="777240"/>
          </a:xfrm>
          <a:prstGeom prst="rect">
            <a:avLst/>
          </a:prstGeom>
          <a:noFill/>
          <a:ln/>
        </p:spPr>
        <p:txBody>
          <a:bodyPr wrap="square" rtlCol="0" anchor="ctr"/>
          <a:lstStyle/>
          <a:p>
            <a:pPr marL="342900" indent="-342900">
              <a:buSzPct val="100000"/>
              <a:buChar char="•"/>
            </a:pPr>
            <a:r>
              <a:rPr lang="en-US" sz="1600" dirty="0">
                <a:solidFill>
                  <a:srgbClr val="333333"/>
                </a:solidFill>
              </a:rPr>
              <a:t>Plot nilai harian secara manual/digital</a:t>
            </a:r>
            <a:endParaRPr lang="en-US" sz="1600" dirty="0"/>
          </a:p>
          <a:p>
            <a:pPr marL="342900" indent="-342900">
              <a:buSzPct val="100000"/>
              <a:buChar char="•"/>
            </a:pPr>
            <a:r>
              <a:rPr lang="en-US" sz="1600" dirty="0">
                <a:solidFill>
                  <a:srgbClr val="333333"/>
                </a:solidFill>
              </a:rPr>
              <a:t>Tampilkan garis mean, ±1SD, ±2SD, ±3SD</a:t>
            </a:r>
            <a:endParaRPr lang="en-US" sz="1600" dirty="0"/>
          </a:p>
          <a:p>
            <a:pPr marL="342900" indent="-342900">
              <a:buSzPct val="100000"/>
              <a:buChar char="•"/>
            </a:pPr>
            <a:r>
              <a:rPr lang="en-US" sz="1600" dirty="0">
                <a:solidFill>
                  <a:srgbClr val="333333"/>
                </a:solidFill>
              </a:rPr>
              <a:t>Beri tanda ✓ (IC) atau ✗ (OOC) tiap titik</a:t>
            </a:r>
            <a:endParaRPr lang="en-US" sz="1600" dirty="0"/>
          </a:p>
          <a:p>
            <a:pPr marL="342900" indent="-342900">
              <a:buSzPct val="100000"/>
              <a:buChar char="•"/>
            </a:pPr>
            <a:r>
              <a:rPr lang="en-US" sz="1600" dirty="0">
                <a:solidFill>
                  <a:srgbClr val="333333"/>
                </a:solidFill>
              </a:rPr>
              <a:t>Simpan grafik per bulan per parameter</a:t>
            </a:r>
            <a:endParaRPr lang="en-US" sz="1600" dirty="0"/>
          </a:p>
        </p:txBody>
      </p:sp>
      <p:sp>
        <p:nvSpPr>
          <p:cNvPr id="6" name="Shape 13">
            <a:extLst>
              <a:ext uri="{FF2B5EF4-FFF2-40B4-BE49-F238E27FC236}">
                <a16:creationId xmlns:a16="http://schemas.microsoft.com/office/drawing/2014/main" id="{222663EA-7936-2A77-FFBA-EA92281432B8}"/>
              </a:ext>
            </a:extLst>
          </p:cNvPr>
          <p:cNvSpPr/>
          <p:nvPr/>
        </p:nvSpPr>
        <p:spPr>
          <a:xfrm>
            <a:off x="4279392" y="2942382"/>
            <a:ext cx="4206240" cy="1813915"/>
          </a:xfrm>
          <a:prstGeom prst="rect">
            <a:avLst/>
          </a:prstGeom>
          <a:solidFill>
            <a:srgbClr val="FFFFFF"/>
          </a:solidFill>
          <a:ln w="12700">
            <a:solidFill>
              <a:srgbClr val="94D2BD"/>
            </a:solidFill>
            <a:prstDash val="solid"/>
          </a:ln>
          <a:effectLst>
            <a:outerShdw blurRad="38100" dist="12700" dir="8100000" algn="bl" rotWithShape="0">
              <a:srgbClr val="000000">
                <a:alpha val="7000"/>
              </a:srgbClr>
            </a:outerShdw>
          </a:effectLst>
        </p:spPr>
      </p:sp>
      <p:sp>
        <p:nvSpPr>
          <p:cNvPr id="7" name="Shape 14">
            <a:extLst>
              <a:ext uri="{FF2B5EF4-FFF2-40B4-BE49-F238E27FC236}">
                <a16:creationId xmlns:a16="http://schemas.microsoft.com/office/drawing/2014/main" id="{0BA44660-F391-07EF-1B4B-3238AD379283}"/>
              </a:ext>
            </a:extLst>
          </p:cNvPr>
          <p:cNvSpPr/>
          <p:nvPr/>
        </p:nvSpPr>
        <p:spPr>
          <a:xfrm>
            <a:off x="4279392" y="2942382"/>
            <a:ext cx="54864" cy="1813915"/>
          </a:xfrm>
          <a:prstGeom prst="rect">
            <a:avLst/>
          </a:prstGeom>
          <a:solidFill>
            <a:srgbClr val="005F73"/>
          </a:solidFill>
          <a:ln w="12700">
            <a:solidFill>
              <a:srgbClr val="005F73"/>
            </a:solidFill>
            <a:prstDash val="solid"/>
          </a:ln>
        </p:spPr>
      </p:sp>
      <p:sp>
        <p:nvSpPr>
          <p:cNvPr id="8" name="Text 15">
            <a:extLst>
              <a:ext uri="{FF2B5EF4-FFF2-40B4-BE49-F238E27FC236}">
                <a16:creationId xmlns:a16="http://schemas.microsoft.com/office/drawing/2014/main" id="{55A56433-20C4-41D8-F193-19775E51D648}"/>
              </a:ext>
            </a:extLst>
          </p:cNvPr>
          <p:cNvSpPr/>
          <p:nvPr/>
        </p:nvSpPr>
        <p:spPr>
          <a:xfrm>
            <a:off x="4425696" y="2997246"/>
            <a:ext cx="3931920" cy="390689"/>
          </a:xfrm>
          <a:prstGeom prst="rect">
            <a:avLst/>
          </a:prstGeom>
          <a:noFill/>
          <a:ln/>
        </p:spPr>
        <p:txBody>
          <a:bodyPr wrap="square" rtlCol="0" anchor="ctr"/>
          <a:lstStyle/>
          <a:p>
            <a:pPr marL="0" indent="0">
              <a:buNone/>
            </a:pPr>
            <a:r>
              <a:rPr lang="en-US" b="1" dirty="0">
                <a:solidFill>
                  <a:srgbClr val="005F73"/>
                </a:solidFill>
              </a:rPr>
              <a:t> Formulir Tindakan Korektif</a:t>
            </a:r>
            <a:endParaRPr lang="en-US" dirty="0"/>
          </a:p>
        </p:txBody>
      </p:sp>
      <p:sp>
        <p:nvSpPr>
          <p:cNvPr id="9" name="Text 16">
            <a:extLst>
              <a:ext uri="{FF2B5EF4-FFF2-40B4-BE49-F238E27FC236}">
                <a16:creationId xmlns:a16="http://schemas.microsoft.com/office/drawing/2014/main" id="{9536CA6C-3CE0-2C44-CB9A-DA19DDA9D231}"/>
              </a:ext>
            </a:extLst>
          </p:cNvPr>
          <p:cNvSpPr/>
          <p:nvPr/>
        </p:nvSpPr>
        <p:spPr>
          <a:xfrm>
            <a:off x="4425696" y="3289854"/>
            <a:ext cx="3913632" cy="1186021"/>
          </a:xfrm>
          <a:prstGeom prst="rect">
            <a:avLst/>
          </a:prstGeom>
          <a:noFill/>
          <a:ln/>
        </p:spPr>
        <p:txBody>
          <a:bodyPr wrap="square" rtlCol="0" anchor="ctr"/>
          <a:lstStyle/>
          <a:p>
            <a:pPr marL="342900" indent="-342900">
              <a:buSzPct val="100000"/>
              <a:buChar char="•"/>
            </a:pPr>
            <a:r>
              <a:rPr lang="en-US" sz="1400" dirty="0">
                <a:solidFill>
                  <a:srgbClr val="333333"/>
                </a:solidFill>
              </a:rPr>
              <a:t>Deskripsi masalah yang ditemukan</a:t>
            </a:r>
            <a:endParaRPr lang="en-US" sz="1400" dirty="0"/>
          </a:p>
          <a:p>
            <a:pPr marL="342900" indent="-342900">
              <a:buSzPct val="100000"/>
              <a:buChar char="•"/>
            </a:pPr>
            <a:r>
              <a:rPr lang="en-US" sz="1400" dirty="0">
                <a:solidFill>
                  <a:srgbClr val="333333"/>
                </a:solidFill>
              </a:rPr>
              <a:t>Kemungkinan penyebab &amp; analisis</a:t>
            </a:r>
            <a:endParaRPr lang="en-US" sz="1400" dirty="0"/>
          </a:p>
          <a:p>
            <a:pPr marL="342900" indent="-342900">
              <a:buSzPct val="100000"/>
              <a:buChar char="•"/>
            </a:pPr>
            <a:r>
              <a:rPr lang="en-US" sz="1400" dirty="0">
                <a:solidFill>
                  <a:srgbClr val="333333"/>
                </a:solidFill>
              </a:rPr>
              <a:t>Tindakan korektif yang dilakukan</a:t>
            </a:r>
            <a:endParaRPr lang="en-US" sz="1400" dirty="0"/>
          </a:p>
          <a:p>
            <a:pPr marL="342900" indent="-342900">
              <a:buSzPct val="100000"/>
              <a:buChar char="•"/>
            </a:pPr>
            <a:r>
              <a:rPr lang="en-US" sz="1400" dirty="0">
                <a:solidFill>
                  <a:srgbClr val="333333"/>
                </a:solidFill>
              </a:rPr>
              <a:t>Hasil re-run setelah tindakan korektif</a:t>
            </a:r>
            <a:endParaRPr lang="en-US" sz="1400" dirty="0"/>
          </a:p>
          <a:p>
            <a:pPr marL="342900" indent="-342900">
              <a:buSzPct val="100000"/>
              <a:buChar char="•"/>
            </a:pPr>
            <a:r>
              <a:rPr lang="en-US" sz="1400" dirty="0">
                <a:solidFill>
                  <a:srgbClr val="333333"/>
                </a:solidFill>
              </a:rPr>
              <a:t>Tanda tangan analis &amp; supervisor</a:t>
            </a:r>
            <a:endParaRPr lang="en-US" sz="1400" dirty="0"/>
          </a:p>
        </p:txBody>
      </p:sp>
      <p:sp>
        <p:nvSpPr>
          <p:cNvPr id="10" name="Shape 1">
            <a:extLst>
              <a:ext uri="{FF2B5EF4-FFF2-40B4-BE49-F238E27FC236}">
                <a16:creationId xmlns:a16="http://schemas.microsoft.com/office/drawing/2014/main" id="{E878F23D-67DC-2729-17F4-14542A04B1B6}"/>
              </a:ext>
            </a:extLst>
          </p:cNvPr>
          <p:cNvSpPr/>
          <p:nvPr/>
        </p:nvSpPr>
        <p:spPr>
          <a:xfrm>
            <a:off x="365760" y="137160"/>
            <a:ext cx="502920" cy="502920"/>
          </a:xfrm>
          <a:prstGeom prst="rect">
            <a:avLst/>
          </a:prstGeom>
          <a:solidFill>
            <a:srgbClr val="005F73"/>
          </a:solidFill>
          <a:ln w="12700">
            <a:solidFill>
              <a:srgbClr val="005F73"/>
            </a:solidFill>
            <a:prstDash val="solid"/>
          </a:ln>
        </p:spPr>
      </p:sp>
      <p:sp>
        <p:nvSpPr>
          <p:cNvPr id="11" name="Text 2">
            <a:extLst>
              <a:ext uri="{FF2B5EF4-FFF2-40B4-BE49-F238E27FC236}">
                <a16:creationId xmlns:a16="http://schemas.microsoft.com/office/drawing/2014/main" id="{443AF21F-8F9E-A325-EDF7-896D5E647990}"/>
              </a:ext>
            </a:extLst>
          </p:cNvPr>
          <p:cNvSpPr/>
          <p:nvPr/>
        </p:nvSpPr>
        <p:spPr>
          <a:xfrm>
            <a:off x="365760" y="137160"/>
            <a:ext cx="502920" cy="502920"/>
          </a:xfrm>
          <a:prstGeom prst="rect">
            <a:avLst/>
          </a:prstGeom>
          <a:noFill/>
          <a:ln/>
        </p:spPr>
        <p:txBody>
          <a:bodyPr wrap="square" lIns="0" tIns="0" rIns="0" bIns="0" rtlCol="0" anchor="ctr"/>
          <a:lstStyle/>
          <a:p>
            <a:pPr marL="0" indent="0" algn="ctr">
              <a:buNone/>
            </a:pPr>
            <a:r>
              <a:rPr lang="en-US" b="1" dirty="0">
                <a:solidFill>
                  <a:srgbClr val="FFFFFF"/>
                </a:solidFill>
              </a:rPr>
              <a:t>05</a:t>
            </a:r>
            <a:endParaRPr lang="en-US" dirty="0"/>
          </a:p>
        </p:txBody>
      </p:sp>
      <p:sp>
        <p:nvSpPr>
          <p:cNvPr id="12" name="Text 3">
            <a:extLst>
              <a:ext uri="{FF2B5EF4-FFF2-40B4-BE49-F238E27FC236}">
                <a16:creationId xmlns:a16="http://schemas.microsoft.com/office/drawing/2014/main" id="{91711CA2-E8DF-DCD7-3193-3FDBF3B890D9}"/>
              </a:ext>
            </a:extLst>
          </p:cNvPr>
          <p:cNvSpPr/>
          <p:nvPr/>
        </p:nvSpPr>
        <p:spPr>
          <a:xfrm>
            <a:off x="1005840" y="164592"/>
            <a:ext cx="3970197" cy="457200"/>
          </a:xfrm>
          <a:prstGeom prst="rect">
            <a:avLst/>
          </a:prstGeom>
          <a:noFill/>
          <a:ln/>
        </p:spPr>
        <p:txBody>
          <a:bodyPr wrap="square" rtlCol="0" anchor="ctr"/>
          <a:lstStyle/>
          <a:p>
            <a:pPr marL="0" indent="0">
              <a:buNone/>
            </a:pPr>
            <a:r>
              <a:rPr lang="en-US" sz="1800" b="1" dirty="0">
                <a:solidFill>
                  <a:srgbClr val="005F73"/>
                </a:solidFill>
              </a:rPr>
              <a:t>Pencatatan dan Dokumentasi Hasil PMI</a:t>
            </a:r>
            <a:endParaRPr lang="en-US" sz="1800" dirty="0"/>
          </a:p>
        </p:txBody>
      </p:sp>
      <p:sp>
        <p:nvSpPr>
          <p:cNvPr id="13" name="Text 4">
            <a:extLst>
              <a:ext uri="{FF2B5EF4-FFF2-40B4-BE49-F238E27FC236}">
                <a16:creationId xmlns:a16="http://schemas.microsoft.com/office/drawing/2014/main" id="{6ED17F8C-54F8-E226-A057-96D35B21E2CA}"/>
              </a:ext>
            </a:extLst>
          </p:cNvPr>
          <p:cNvSpPr/>
          <p:nvPr/>
        </p:nvSpPr>
        <p:spPr>
          <a:xfrm>
            <a:off x="365759" y="777240"/>
            <a:ext cx="3355635" cy="320040"/>
          </a:xfrm>
          <a:prstGeom prst="rect">
            <a:avLst/>
          </a:prstGeom>
          <a:noFill/>
          <a:ln/>
        </p:spPr>
        <p:txBody>
          <a:bodyPr wrap="square" rtlCol="0" anchor="ctr"/>
          <a:lstStyle/>
          <a:p>
            <a:pPr marL="0" indent="0">
              <a:buNone/>
            </a:pPr>
            <a:r>
              <a:rPr lang="en-US" b="1" kern="0" spc="200" dirty="0">
                <a:solidFill>
                  <a:srgbClr val="0A9396"/>
                </a:solidFill>
              </a:rPr>
              <a:t>JENIS DOKUMEN PMI</a:t>
            </a:r>
            <a:endParaRPr lang="en-US" dirty="0"/>
          </a:p>
        </p:txBody>
      </p:sp>
      <p:sp>
        <p:nvSpPr>
          <p:cNvPr id="14" name="Shape 0">
            <a:extLst>
              <a:ext uri="{FF2B5EF4-FFF2-40B4-BE49-F238E27FC236}">
                <a16:creationId xmlns:a16="http://schemas.microsoft.com/office/drawing/2014/main" id="{29CBBC38-111E-862C-1E8D-DFE67CE2EE0A}"/>
              </a:ext>
            </a:extLst>
          </p:cNvPr>
          <p:cNvSpPr/>
          <p:nvPr/>
        </p:nvSpPr>
        <p:spPr>
          <a:xfrm>
            <a:off x="0" y="0"/>
            <a:ext cx="9144000" cy="73152"/>
          </a:xfrm>
          <a:prstGeom prst="rect">
            <a:avLst/>
          </a:prstGeom>
          <a:solidFill>
            <a:srgbClr val="0070C0"/>
          </a:solidFill>
          <a:ln w="12700">
            <a:solidFill>
              <a:srgbClr val="EE9B00"/>
            </a:solidFill>
            <a:prstDash val="solid"/>
          </a:ln>
        </p:spPr>
      </p:sp>
      <p:sp>
        <p:nvSpPr>
          <p:cNvPr id="15" name="Shape 0">
            <a:extLst>
              <a:ext uri="{FF2B5EF4-FFF2-40B4-BE49-F238E27FC236}">
                <a16:creationId xmlns:a16="http://schemas.microsoft.com/office/drawing/2014/main" id="{4F5A8482-4668-A538-2781-158835D214B7}"/>
              </a:ext>
            </a:extLst>
          </p:cNvPr>
          <p:cNvSpPr/>
          <p:nvPr/>
        </p:nvSpPr>
        <p:spPr>
          <a:xfrm>
            <a:off x="0" y="5036764"/>
            <a:ext cx="9144000" cy="73152"/>
          </a:xfrm>
          <a:prstGeom prst="rect">
            <a:avLst/>
          </a:prstGeom>
          <a:solidFill>
            <a:srgbClr val="0070C0"/>
          </a:solidFill>
          <a:ln w="12700">
            <a:solidFill>
              <a:srgbClr val="EE9B00"/>
            </a:solidFill>
            <a:prstDash val="solid"/>
          </a:ln>
        </p:spPr>
      </p:sp>
    </p:spTree>
    <p:extLst>
      <p:ext uri="{BB962C8B-B14F-4D97-AF65-F5344CB8AC3E}">
        <p14:creationId xmlns:p14="http://schemas.microsoft.com/office/powerpoint/2010/main" val="1137072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ext 17">
            <a:extLst>
              <a:ext uri="{FF2B5EF4-FFF2-40B4-BE49-F238E27FC236}">
                <a16:creationId xmlns:a16="http://schemas.microsoft.com/office/drawing/2014/main" id="{0FF0A342-54D2-B78F-8090-773BEED6F4A3}"/>
              </a:ext>
            </a:extLst>
          </p:cNvPr>
          <p:cNvSpPr/>
          <p:nvPr/>
        </p:nvSpPr>
        <p:spPr>
          <a:xfrm>
            <a:off x="465919" y="817538"/>
            <a:ext cx="5014948" cy="320040"/>
          </a:xfrm>
          <a:prstGeom prst="rect">
            <a:avLst/>
          </a:prstGeom>
          <a:noFill/>
          <a:ln/>
        </p:spPr>
        <p:txBody>
          <a:bodyPr wrap="square" rtlCol="0" anchor="ctr"/>
          <a:lstStyle/>
          <a:p>
            <a:pPr marL="0" indent="0">
              <a:buNone/>
            </a:pPr>
            <a:r>
              <a:rPr lang="en-US" sz="2400" b="1" kern="0" spc="200" dirty="0"/>
              <a:t>PENYIMPANAN &amp; KETENTUAN</a:t>
            </a:r>
            <a:endParaRPr lang="en-US" sz="2400" dirty="0"/>
          </a:p>
        </p:txBody>
      </p:sp>
      <p:sp>
        <p:nvSpPr>
          <p:cNvPr id="3" name="Shape 18">
            <a:extLst>
              <a:ext uri="{FF2B5EF4-FFF2-40B4-BE49-F238E27FC236}">
                <a16:creationId xmlns:a16="http://schemas.microsoft.com/office/drawing/2014/main" id="{8E6DBAFD-6B5C-E91D-9AA3-3551AE4AA59C}"/>
              </a:ext>
            </a:extLst>
          </p:cNvPr>
          <p:cNvSpPr/>
          <p:nvPr/>
        </p:nvSpPr>
        <p:spPr>
          <a:xfrm>
            <a:off x="465919" y="1388111"/>
            <a:ext cx="4069080" cy="2887095"/>
          </a:xfrm>
          <a:prstGeom prst="rect">
            <a:avLst/>
          </a:prstGeom>
          <a:solidFill>
            <a:srgbClr val="E9F5F3"/>
          </a:solidFill>
          <a:ln w="12700">
            <a:solidFill>
              <a:srgbClr val="0A9396"/>
            </a:solidFill>
            <a:prstDash val="solid"/>
          </a:ln>
        </p:spPr>
      </p:sp>
      <p:sp>
        <p:nvSpPr>
          <p:cNvPr id="4" name="Shape 19">
            <a:extLst>
              <a:ext uri="{FF2B5EF4-FFF2-40B4-BE49-F238E27FC236}">
                <a16:creationId xmlns:a16="http://schemas.microsoft.com/office/drawing/2014/main" id="{3FFED4F2-E282-BBED-3943-0944137E40FC}"/>
              </a:ext>
            </a:extLst>
          </p:cNvPr>
          <p:cNvSpPr/>
          <p:nvPr/>
        </p:nvSpPr>
        <p:spPr>
          <a:xfrm>
            <a:off x="465919" y="1388111"/>
            <a:ext cx="54864" cy="2887095"/>
          </a:xfrm>
          <a:prstGeom prst="rect">
            <a:avLst/>
          </a:prstGeom>
          <a:solidFill>
            <a:srgbClr val="EE9B00"/>
          </a:solidFill>
          <a:ln w="12700">
            <a:solidFill>
              <a:srgbClr val="EE9B00"/>
            </a:solidFill>
            <a:prstDash val="solid"/>
          </a:ln>
        </p:spPr>
      </p:sp>
      <p:sp>
        <p:nvSpPr>
          <p:cNvPr id="5" name="Text 20">
            <a:extLst>
              <a:ext uri="{FF2B5EF4-FFF2-40B4-BE49-F238E27FC236}">
                <a16:creationId xmlns:a16="http://schemas.microsoft.com/office/drawing/2014/main" id="{3D8C33C6-2F00-C2A8-F2EA-94611506E33F}"/>
              </a:ext>
            </a:extLst>
          </p:cNvPr>
          <p:cNvSpPr/>
          <p:nvPr/>
        </p:nvSpPr>
        <p:spPr>
          <a:xfrm>
            <a:off x="584791" y="1433832"/>
            <a:ext cx="3840480" cy="432966"/>
          </a:xfrm>
          <a:prstGeom prst="rect">
            <a:avLst/>
          </a:prstGeom>
          <a:noFill/>
          <a:ln/>
        </p:spPr>
        <p:txBody>
          <a:bodyPr wrap="square" rtlCol="0" anchor="ctr"/>
          <a:lstStyle/>
          <a:p>
            <a:pPr marL="0" indent="0">
              <a:buNone/>
            </a:pPr>
            <a:r>
              <a:rPr lang="en-US" sz="2400" b="1" dirty="0"/>
              <a:t> Lama Penyimpanan</a:t>
            </a:r>
            <a:endParaRPr lang="en-US" sz="2400" dirty="0"/>
          </a:p>
        </p:txBody>
      </p:sp>
      <p:sp>
        <p:nvSpPr>
          <p:cNvPr id="6" name="Text 21">
            <a:extLst>
              <a:ext uri="{FF2B5EF4-FFF2-40B4-BE49-F238E27FC236}">
                <a16:creationId xmlns:a16="http://schemas.microsoft.com/office/drawing/2014/main" id="{909F27D6-A4C1-85DF-159A-F18C6EAAE1A7}"/>
              </a:ext>
            </a:extLst>
          </p:cNvPr>
          <p:cNvSpPr/>
          <p:nvPr/>
        </p:nvSpPr>
        <p:spPr>
          <a:xfrm>
            <a:off x="598507" y="2459307"/>
            <a:ext cx="3886200" cy="744702"/>
          </a:xfrm>
          <a:prstGeom prst="rect">
            <a:avLst/>
          </a:prstGeom>
          <a:noFill/>
          <a:ln/>
        </p:spPr>
        <p:txBody>
          <a:bodyPr wrap="square" rtlCol="0" anchor="ctr"/>
          <a:lstStyle/>
          <a:p>
            <a:pPr marL="0" indent="0">
              <a:buNone/>
            </a:pPr>
            <a:r>
              <a:rPr lang="en-US" dirty="0"/>
              <a:t>Dokumen PMI harus disimpan minimal 2 TAHUN sesuai persyaratan akreditasi laboratorium (ISO 15189:2022; KMK 298/2008).</a:t>
            </a:r>
          </a:p>
        </p:txBody>
      </p:sp>
      <p:graphicFrame>
        <p:nvGraphicFramePr>
          <p:cNvPr id="16" name="Table 0">
            <a:extLst>
              <a:ext uri="{FF2B5EF4-FFF2-40B4-BE49-F238E27FC236}">
                <a16:creationId xmlns:a16="http://schemas.microsoft.com/office/drawing/2014/main" id="{6B8C8975-E898-0D54-FC83-7D6EED776536}"/>
              </a:ext>
            </a:extLst>
          </p:cNvPr>
          <p:cNvGraphicFramePr>
            <a:graphicFrameLocks noGrp="1"/>
          </p:cNvGraphicFramePr>
          <p:nvPr>
            <p:extLst>
              <p:ext uri="{D42A27DB-BD31-4B8C-83A1-F6EECF244321}">
                <p14:modId xmlns:p14="http://schemas.microsoft.com/office/powerpoint/2010/main" val="2938629050"/>
              </p:ext>
            </p:extLst>
          </p:nvPr>
        </p:nvGraphicFramePr>
        <p:xfrm>
          <a:off x="4779335" y="1433832"/>
          <a:ext cx="4069080" cy="2377440"/>
        </p:xfrm>
        <a:graphic>
          <a:graphicData uri="http://schemas.openxmlformats.org/drawingml/2006/table">
            <a:tbl>
              <a:tblPr/>
              <a:tblGrid>
                <a:gridCol w="155448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tblGrid>
              <a:tr h="150876">
                <a:tc>
                  <a:txBody>
                    <a:bodyPr/>
                    <a:lstStyle/>
                    <a:p>
                      <a:pPr marL="0" indent="0">
                        <a:buNone/>
                      </a:pPr>
                      <a:r>
                        <a:rPr lang="en-US" sz="1600" b="1" dirty="0">
                          <a:solidFill>
                            <a:srgbClr val="FFFFFF"/>
                          </a:solidFill>
                        </a:rPr>
                        <a:t>Elemen</a:t>
                      </a:r>
                      <a:endParaRPr lang="en-US" sz="1600" dirty="0"/>
                    </a:p>
                  </a:txBody>
                  <a:tcPr>
                    <a:lnL w="6350" cap="flat" cmpd="sng" algn="ctr">
                      <a:solidFill>
                        <a:srgbClr val="94D2BD"/>
                      </a:solidFill>
                      <a:prstDash val="solid"/>
                      <a:round/>
                      <a:headEnd type="none" w="med" len="med"/>
                      <a:tailEnd type="none" w="med" len="med"/>
                    </a:lnL>
                    <a:lnR w="6350" cap="flat" cmpd="sng" algn="ctr">
                      <a:solidFill>
                        <a:srgbClr val="94D2BD"/>
                      </a:solidFill>
                      <a:prstDash val="solid"/>
                      <a:round/>
                      <a:headEnd type="none" w="med" len="med"/>
                      <a:tailEnd type="none" w="med" len="med"/>
                    </a:lnR>
                    <a:lnT w="6350" cap="flat" cmpd="sng" algn="ctr">
                      <a:solidFill>
                        <a:srgbClr val="94D2BD"/>
                      </a:solidFill>
                      <a:prstDash val="solid"/>
                      <a:round/>
                      <a:headEnd type="none" w="med" len="med"/>
                      <a:tailEnd type="none" w="med" len="med"/>
                    </a:lnT>
                    <a:lnB w="6350" cap="flat" cmpd="sng" algn="ctr">
                      <a:solidFill>
                        <a:srgbClr val="94D2BD"/>
                      </a:solidFill>
                      <a:prstDash val="solid"/>
                      <a:round/>
                      <a:headEnd type="none" w="med" len="med"/>
                      <a:tailEnd type="none" w="med" len="med"/>
                    </a:lnB>
                    <a:solidFill>
                      <a:srgbClr val="005F73"/>
                    </a:solidFill>
                  </a:tcPr>
                </a:tc>
                <a:tc>
                  <a:txBody>
                    <a:bodyPr/>
                    <a:lstStyle/>
                    <a:p>
                      <a:pPr marL="0" indent="0">
                        <a:buNone/>
                      </a:pPr>
                      <a:r>
                        <a:rPr lang="en-US" sz="1600" b="1" dirty="0">
                          <a:solidFill>
                            <a:srgbClr val="FFFFFF"/>
                          </a:solidFill>
                        </a:rPr>
                        <a:t>Keterangan</a:t>
                      </a:r>
                      <a:endParaRPr lang="en-US" sz="1600" dirty="0"/>
                    </a:p>
                  </a:txBody>
                  <a:tcPr>
                    <a:lnL w="6350" cap="flat" cmpd="sng" algn="ctr">
                      <a:solidFill>
                        <a:srgbClr val="94D2BD"/>
                      </a:solidFill>
                      <a:prstDash val="solid"/>
                      <a:round/>
                      <a:headEnd type="none" w="med" len="med"/>
                      <a:tailEnd type="none" w="med" len="med"/>
                    </a:lnL>
                    <a:lnR w="6350" cap="flat" cmpd="sng" algn="ctr">
                      <a:solidFill>
                        <a:srgbClr val="94D2BD"/>
                      </a:solidFill>
                      <a:prstDash val="solid"/>
                      <a:round/>
                      <a:headEnd type="none" w="med" len="med"/>
                      <a:tailEnd type="none" w="med" len="med"/>
                    </a:lnR>
                    <a:lnT w="6350" cap="flat" cmpd="sng" algn="ctr">
                      <a:solidFill>
                        <a:srgbClr val="94D2BD"/>
                      </a:solidFill>
                      <a:prstDash val="solid"/>
                      <a:round/>
                      <a:headEnd type="none" w="med" len="med"/>
                      <a:tailEnd type="none" w="med" len="med"/>
                    </a:lnT>
                    <a:lnB w="6350" cap="flat" cmpd="sng" algn="ctr">
                      <a:solidFill>
                        <a:srgbClr val="94D2BD"/>
                      </a:solidFill>
                      <a:prstDash val="solid"/>
                      <a:round/>
                      <a:headEnd type="none" w="med" len="med"/>
                      <a:tailEnd type="none" w="med" len="med"/>
                    </a:lnB>
                    <a:solidFill>
                      <a:srgbClr val="005F73"/>
                    </a:solidFill>
                  </a:tcPr>
                </a:tc>
                <a:extLst>
                  <a:ext uri="{0D108BD9-81ED-4DB2-BD59-A6C34878D82A}">
                    <a16:rowId xmlns:a16="http://schemas.microsoft.com/office/drawing/2014/main" val="10000"/>
                  </a:ext>
                </a:extLst>
              </a:tr>
              <a:tr h="150876">
                <a:tc>
                  <a:txBody>
                    <a:bodyPr/>
                    <a:lstStyle/>
                    <a:p>
                      <a:pPr marL="0" indent="0">
                        <a:buNone/>
                      </a:pPr>
                      <a:r>
                        <a:rPr lang="en-US" sz="1400" dirty="0">
                          <a:solidFill>
                            <a:srgbClr val="000000"/>
                          </a:solidFill>
                        </a:rPr>
                        <a:t>Tanggal &amp; Waktu</a:t>
                      </a:r>
                      <a:endParaRPr lang="en-US" sz="1400" dirty="0"/>
                    </a:p>
                  </a:txBody>
                  <a:tcPr>
                    <a:lnL w="6350" cap="flat" cmpd="sng" algn="ctr">
                      <a:solidFill>
                        <a:srgbClr val="94D2BD"/>
                      </a:solidFill>
                      <a:prstDash val="solid"/>
                      <a:round/>
                      <a:headEnd type="none" w="med" len="med"/>
                      <a:tailEnd type="none" w="med" len="med"/>
                    </a:lnL>
                    <a:lnR w="6350" cap="flat" cmpd="sng" algn="ctr">
                      <a:solidFill>
                        <a:srgbClr val="94D2BD"/>
                      </a:solidFill>
                      <a:prstDash val="solid"/>
                      <a:round/>
                      <a:headEnd type="none" w="med" len="med"/>
                      <a:tailEnd type="none" w="med" len="med"/>
                    </a:lnR>
                    <a:lnT w="6350" cap="flat" cmpd="sng" algn="ctr">
                      <a:solidFill>
                        <a:srgbClr val="94D2BD"/>
                      </a:solidFill>
                      <a:prstDash val="solid"/>
                      <a:round/>
                      <a:headEnd type="none" w="med" len="med"/>
                      <a:tailEnd type="none" w="med" len="med"/>
                    </a:lnT>
                    <a:lnB w="6350" cap="flat" cmpd="sng" algn="ctr">
                      <a:solidFill>
                        <a:srgbClr val="94D2BD"/>
                      </a:solidFill>
                      <a:prstDash val="solid"/>
                      <a:round/>
                      <a:headEnd type="none" w="med" len="med"/>
                      <a:tailEnd type="none" w="med" len="med"/>
                    </a:lnB>
                  </a:tcPr>
                </a:tc>
                <a:tc>
                  <a:txBody>
                    <a:bodyPr/>
                    <a:lstStyle/>
                    <a:p>
                      <a:pPr marL="0" indent="0">
                        <a:buNone/>
                      </a:pPr>
                      <a:r>
                        <a:rPr lang="en-US" sz="1400" dirty="0">
                          <a:solidFill>
                            <a:srgbClr val="000000"/>
                          </a:solidFill>
                        </a:rPr>
                        <a:t>Tanggal &amp; jam pelaksanaan PMI</a:t>
                      </a:r>
                      <a:endParaRPr lang="en-US" sz="1400" dirty="0"/>
                    </a:p>
                  </a:txBody>
                  <a:tcPr>
                    <a:lnL w="6350" cap="flat" cmpd="sng" algn="ctr">
                      <a:solidFill>
                        <a:srgbClr val="94D2BD"/>
                      </a:solidFill>
                      <a:prstDash val="solid"/>
                      <a:round/>
                      <a:headEnd type="none" w="med" len="med"/>
                      <a:tailEnd type="none" w="med" len="med"/>
                    </a:lnL>
                    <a:lnR w="6350" cap="flat" cmpd="sng" algn="ctr">
                      <a:solidFill>
                        <a:srgbClr val="94D2BD"/>
                      </a:solidFill>
                      <a:prstDash val="solid"/>
                      <a:round/>
                      <a:headEnd type="none" w="med" len="med"/>
                      <a:tailEnd type="none" w="med" len="med"/>
                    </a:lnR>
                    <a:lnT w="6350" cap="flat" cmpd="sng" algn="ctr">
                      <a:solidFill>
                        <a:srgbClr val="94D2BD"/>
                      </a:solidFill>
                      <a:prstDash val="solid"/>
                      <a:round/>
                      <a:headEnd type="none" w="med" len="med"/>
                      <a:tailEnd type="none" w="med" len="med"/>
                    </a:lnT>
                    <a:lnB w="6350" cap="flat" cmpd="sng" algn="ctr">
                      <a:solidFill>
                        <a:srgbClr val="94D2BD"/>
                      </a:solidFill>
                      <a:prstDash val="solid"/>
                      <a:round/>
                      <a:headEnd type="none" w="med" len="med"/>
                      <a:tailEnd type="none" w="med" len="med"/>
                    </a:lnB>
                  </a:tcPr>
                </a:tc>
                <a:extLst>
                  <a:ext uri="{0D108BD9-81ED-4DB2-BD59-A6C34878D82A}">
                    <a16:rowId xmlns:a16="http://schemas.microsoft.com/office/drawing/2014/main" val="10001"/>
                  </a:ext>
                </a:extLst>
              </a:tr>
              <a:tr h="150876">
                <a:tc>
                  <a:txBody>
                    <a:bodyPr/>
                    <a:lstStyle/>
                    <a:p>
                      <a:pPr marL="0" indent="0">
                        <a:buNone/>
                      </a:pPr>
                      <a:r>
                        <a:rPr lang="en-US" sz="1400" dirty="0">
                          <a:solidFill>
                            <a:srgbClr val="000000"/>
                          </a:solidFill>
                        </a:rPr>
                        <a:t>ID Analis</a:t>
                      </a:r>
                      <a:endParaRPr lang="en-US" sz="1400" dirty="0"/>
                    </a:p>
                  </a:txBody>
                  <a:tcPr>
                    <a:lnL w="6350" cap="flat" cmpd="sng" algn="ctr">
                      <a:solidFill>
                        <a:srgbClr val="94D2BD"/>
                      </a:solidFill>
                      <a:prstDash val="solid"/>
                      <a:round/>
                      <a:headEnd type="none" w="med" len="med"/>
                      <a:tailEnd type="none" w="med" len="med"/>
                    </a:lnL>
                    <a:lnR w="6350" cap="flat" cmpd="sng" algn="ctr">
                      <a:solidFill>
                        <a:srgbClr val="94D2BD"/>
                      </a:solidFill>
                      <a:prstDash val="solid"/>
                      <a:round/>
                      <a:headEnd type="none" w="med" len="med"/>
                      <a:tailEnd type="none" w="med" len="med"/>
                    </a:lnR>
                    <a:lnT w="6350" cap="flat" cmpd="sng" algn="ctr">
                      <a:solidFill>
                        <a:srgbClr val="94D2BD"/>
                      </a:solidFill>
                      <a:prstDash val="solid"/>
                      <a:round/>
                      <a:headEnd type="none" w="med" len="med"/>
                      <a:tailEnd type="none" w="med" len="med"/>
                    </a:lnT>
                    <a:lnB w="6350" cap="flat" cmpd="sng" algn="ctr">
                      <a:solidFill>
                        <a:srgbClr val="94D2BD"/>
                      </a:solidFill>
                      <a:prstDash val="solid"/>
                      <a:round/>
                      <a:headEnd type="none" w="med" len="med"/>
                      <a:tailEnd type="none" w="med" len="med"/>
                    </a:lnB>
                  </a:tcPr>
                </a:tc>
                <a:tc>
                  <a:txBody>
                    <a:bodyPr/>
                    <a:lstStyle/>
                    <a:p>
                      <a:pPr marL="0" indent="0">
                        <a:buNone/>
                      </a:pPr>
                      <a:r>
                        <a:rPr lang="en-US" sz="1400" dirty="0">
                          <a:solidFill>
                            <a:srgbClr val="000000"/>
                          </a:solidFill>
                        </a:rPr>
                        <a:t>Nama lengkap &amp; paraf analis</a:t>
                      </a:r>
                      <a:endParaRPr lang="en-US" sz="1400" dirty="0"/>
                    </a:p>
                  </a:txBody>
                  <a:tcPr>
                    <a:lnL w="6350" cap="flat" cmpd="sng" algn="ctr">
                      <a:solidFill>
                        <a:srgbClr val="94D2BD"/>
                      </a:solidFill>
                      <a:prstDash val="solid"/>
                      <a:round/>
                      <a:headEnd type="none" w="med" len="med"/>
                      <a:tailEnd type="none" w="med" len="med"/>
                    </a:lnL>
                    <a:lnR w="6350" cap="flat" cmpd="sng" algn="ctr">
                      <a:solidFill>
                        <a:srgbClr val="94D2BD"/>
                      </a:solidFill>
                      <a:prstDash val="solid"/>
                      <a:round/>
                      <a:headEnd type="none" w="med" len="med"/>
                      <a:tailEnd type="none" w="med" len="med"/>
                    </a:lnR>
                    <a:lnT w="6350" cap="flat" cmpd="sng" algn="ctr">
                      <a:solidFill>
                        <a:srgbClr val="94D2BD"/>
                      </a:solidFill>
                      <a:prstDash val="solid"/>
                      <a:round/>
                      <a:headEnd type="none" w="med" len="med"/>
                      <a:tailEnd type="none" w="med" len="med"/>
                    </a:lnT>
                    <a:lnB w="6350" cap="flat" cmpd="sng" algn="ctr">
                      <a:solidFill>
                        <a:srgbClr val="94D2BD"/>
                      </a:solidFill>
                      <a:prstDash val="solid"/>
                      <a:round/>
                      <a:headEnd type="none" w="med" len="med"/>
                      <a:tailEnd type="none" w="med" len="med"/>
                    </a:lnB>
                  </a:tcPr>
                </a:tc>
                <a:extLst>
                  <a:ext uri="{0D108BD9-81ED-4DB2-BD59-A6C34878D82A}">
                    <a16:rowId xmlns:a16="http://schemas.microsoft.com/office/drawing/2014/main" val="10002"/>
                  </a:ext>
                </a:extLst>
              </a:tr>
              <a:tr h="150876">
                <a:tc>
                  <a:txBody>
                    <a:bodyPr/>
                    <a:lstStyle/>
                    <a:p>
                      <a:pPr marL="0" indent="0">
                        <a:buNone/>
                      </a:pPr>
                      <a:r>
                        <a:rPr lang="en-US" sz="1400" dirty="0">
                          <a:solidFill>
                            <a:srgbClr val="000000"/>
                          </a:solidFill>
                        </a:rPr>
                        <a:t>Alat</a:t>
                      </a:r>
                      <a:endParaRPr lang="en-US" sz="1400" dirty="0"/>
                    </a:p>
                  </a:txBody>
                  <a:tcPr>
                    <a:lnL w="6350" cap="flat" cmpd="sng" algn="ctr">
                      <a:solidFill>
                        <a:srgbClr val="94D2BD"/>
                      </a:solidFill>
                      <a:prstDash val="solid"/>
                      <a:round/>
                      <a:headEnd type="none" w="med" len="med"/>
                      <a:tailEnd type="none" w="med" len="med"/>
                    </a:lnL>
                    <a:lnR w="6350" cap="flat" cmpd="sng" algn="ctr">
                      <a:solidFill>
                        <a:srgbClr val="94D2BD"/>
                      </a:solidFill>
                      <a:prstDash val="solid"/>
                      <a:round/>
                      <a:headEnd type="none" w="med" len="med"/>
                      <a:tailEnd type="none" w="med" len="med"/>
                    </a:lnR>
                    <a:lnT w="6350" cap="flat" cmpd="sng" algn="ctr">
                      <a:solidFill>
                        <a:srgbClr val="94D2BD"/>
                      </a:solidFill>
                      <a:prstDash val="solid"/>
                      <a:round/>
                      <a:headEnd type="none" w="med" len="med"/>
                      <a:tailEnd type="none" w="med" len="med"/>
                    </a:lnT>
                    <a:lnB w="6350" cap="flat" cmpd="sng" algn="ctr">
                      <a:solidFill>
                        <a:srgbClr val="94D2BD"/>
                      </a:solidFill>
                      <a:prstDash val="solid"/>
                      <a:round/>
                      <a:headEnd type="none" w="med" len="med"/>
                      <a:tailEnd type="none" w="med" len="med"/>
                    </a:lnB>
                  </a:tcPr>
                </a:tc>
                <a:tc>
                  <a:txBody>
                    <a:bodyPr/>
                    <a:lstStyle/>
                    <a:p>
                      <a:pPr marL="0" indent="0">
                        <a:buNone/>
                      </a:pPr>
                      <a:r>
                        <a:rPr lang="en-US" sz="1400" dirty="0">
                          <a:solidFill>
                            <a:srgbClr val="000000"/>
                          </a:solidFill>
                        </a:rPr>
                        <a:t>Nama, merk, no. seri alat</a:t>
                      </a:r>
                      <a:endParaRPr lang="en-US" sz="1400" dirty="0"/>
                    </a:p>
                  </a:txBody>
                  <a:tcPr>
                    <a:lnL w="6350" cap="flat" cmpd="sng" algn="ctr">
                      <a:solidFill>
                        <a:srgbClr val="94D2BD"/>
                      </a:solidFill>
                      <a:prstDash val="solid"/>
                      <a:round/>
                      <a:headEnd type="none" w="med" len="med"/>
                      <a:tailEnd type="none" w="med" len="med"/>
                    </a:lnL>
                    <a:lnR w="6350" cap="flat" cmpd="sng" algn="ctr">
                      <a:solidFill>
                        <a:srgbClr val="94D2BD"/>
                      </a:solidFill>
                      <a:prstDash val="solid"/>
                      <a:round/>
                      <a:headEnd type="none" w="med" len="med"/>
                      <a:tailEnd type="none" w="med" len="med"/>
                    </a:lnR>
                    <a:lnT w="6350" cap="flat" cmpd="sng" algn="ctr">
                      <a:solidFill>
                        <a:srgbClr val="94D2BD"/>
                      </a:solidFill>
                      <a:prstDash val="solid"/>
                      <a:round/>
                      <a:headEnd type="none" w="med" len="med"/>
                      <a:tailEnd type="none" w="med" len="med"/>
                    </a:lnT>
                    <a:lnB w="6350" cap="flat" cmpd="sng" algn="ctr">
                      <a:solidFill>
                        <a:srgbClr val="94D2BD"/>
                      </a:solidFill>
                      <a:prstDash val="solid"/>
                      <a:round/>
                      <a:headEnd type="none" w="med" len="med"/>
                      <a:tailEnd type="none" w="med" len="med"/>
                    </a:lnB>
                  </a:tcPr>
                </a:tc>
                <a:extLst>
                  <a:ext uri="{0D108BD9-81ED-4DB2-BD59-A6C34878D82A}">
                    <a16:rowId xmlns:a16="http://schemas.microsoft.com/office/drawing/2014/main" val="10003"/>
                  </a:ext>
                </a:extLst>
              </a:tr>
              <a:tr h="150876">
                <a:tc>
                  <a:txBody>
                    <a:bodyPr/>
                    <a:lstStyle/>
                    <a:p>
                      <a:pPr marL="0" indent="0">
                        <a:buNone/>
                      </a:pPr>
                      <a:r>
                        <a:rPr lang="en-US" sz="1400" dirty="0">
                          <a:solidFill>
                            <a:srgbClr val="000000"/>
                          </a:solidFill>
                        </a:rPr>
                        <a:t>Bahan Kontrol</a:t>
                      </a:r>
                      <a:endParaRPr lang="en-US" sz="1400" dirty="0"/>
                    </a:p>
                  </a:txBody>
                  <a:tcPr>
                    <a:lnL w="6350" cap="flat" cmpd="sng" algn="ctr">
                      <a:solidFill>
                        <a:srgbClr val="94D2BD"/>
                      </a:solidFill>
                      <a:prstDash val="solid"/>
                      <a:round/>
                      <a:headEnd type="none" w="med" len="med"/>
                      <a:tailEnd type="none" w="med" len="med"/>
                    </a:lnL>
                    <a:lnR w="6350" cap="flat" cmpd="sng" algn="ctr">
                      <a:solidFill>
                        <a:srgbClr val="94D2BD"/>
                      </a:solidFill>
                      <a:prstDash val="solid"/>
                      <a:round/>
                      <a:headEnd type="none" w="med" len="med"/>
                      <a:tailEnd type="none" w="med" len="med"/>
                    </a:lnR>
                    <a:lnT w="6350" cap="flat" cmpd="sng" algn="ctr">
                      <a:solidFill>
                        <a:srgbClr val="94D2BD"/>
                      </a:solidFill>
                      <a:prstDash val="solid"/>
                      <a:round/>
                      <a:headEnd type="none" w="med" len="med"/>
                      <a:tailEnd type="none" w="med" len="med"/>
                    </a:lnT>
                    <a:lnB w="6350" cap="flat" cmpd="sng" algn="ctr">
                      <a:solidFill>
                        <a:srgbClr val="94D2BD"/>
                      </a:solidFill>
                      <a:prstDash val="solid"/>
                      <a:round/>
                      <a:headEnd type="none" w="med" len="med"/>
                      <a:tailEnd type="none" w="med" len="med"/>
                    </a:lnB>
                  </a:tcPr>
                </a:tc>
                <a:tc>
                  <a:txBody>
                    <a:bodyPr/>
                    <a:lstStyle/>
                    <a:p>
                      <a:pPr marL="0" indent="0">
                        <a:buNone/>
                      </a:pPr>
                      <a:r>
                        <a:rPr lang="en-US" sz="1400" dirty="0">
                          <a:solidFill>
                            <a:srgbClr val="000000"/>
                          </a:solidFill>
                        </a:rPr>
                        <a:t>Nama, lot no., level, exp. date</a:t>
                      </a:r>
                      <a:endParaRPr lang="en-US" sz="1400" dirty="0"/>
                    </a:p>
                  </a:txBody>
                  <a:tcPr>
                    <a:lnL w="6350" cap="flat" cmpd="sng" algn="ctr">
                      <a:solidFill>
                        <a:srgbClr val="94D2BD"/>
                      </a:solidFill>
                      <a:prstDash val="solid"/>
                      <a:round/>
                      <a:headEnd type="none" w="med" len="med"/>
                      <a:tailEnd type="none" w="med" len="med"/>
                    </a:lnL>
                    <a:lnR w="6350" cap="flat" cmpd="sng" algn="ctr">
                      <a:solidFill>
                        <a:srgbClr val="94D2BD"/>
                      </a:solidFill>
                      <a:prstDash val="solid"/>
                      <a:round/>
                      <a:headEnd type="none" w="med" len="med"/>
                      <a:tailEnd type="none" w="med" len="med"/>
                    </a:lnR>
                    <a:lnT w="6350" cap="flat" cmpd="sng" algn="ctr">
                      <a:solidFill>
                        <a:srgbClr val="94D2BD"/>
                      </a:solidFill>
                      <a:prstDash val="solid"/>
                      <a:round/>
                      <a:headEnd type="none" w="med" len="med"/>
                      <a:tailEnd type="none" w="med" len="med"/>
                    </a:lnT>
                    <a:lnB w="6350" cap="flat" cmpd="sng" algn="ctr">
                      <a:solidFill>
                        <a:srgbClr val="94D2BD"/>
                      </a:solidFill>
                      <a:prstDash val="solid"/>
                      <a:round/>
                      <a:headEnd type="none" w="med" len="med"/>
                      <a:tailEnd type="none" w="med" len="med"/>
                    </a:lnB>
                  </a:tcPr>
                </a:tc>
                <a:extLst>
                  <a:ext uri="{0D108BD9-81ED-4DB2-BD59-A6C34878D82A}">
                    <a16:rowId xmlns:a16="http://schemas.microsoft.com/office/drawing/2014/main" val="10004"/>
                  </a:ext>
                </a:extLst>
              </a:tr>
              <a:tr h="150876">
                <a:tc>
                  <a:txBody>
                    <a:bodyPr/>
                    <a:lstStyle/>
                    <a:p>
                      <a:pPr marL="0" indent="0">
                        <a:buNone/>
                      </a:pPr>
                      <a:r>
                        <a:rPr lang="en-US" sz="1400" dirty="0">
                          <a:solidFill>
                            <a:srgbClr val="000000"/>
                          </a:solidFill>
                        </a:rPr>
                        <a:t>Nilai Hasil</a:t>
                      </a:r>
                      <a:endParaRPr lang="en-US" sz="1400" dirty="0"/>
                    </a:p>
                  </a:txBody>
                  <a:tcPr>
                    <a:lnL w="6350" cap="flat" cmpd="sng" algn="ctr">
                      <a:solidFill>
                        <a:srgbClr val="94D2BD"/>
                      </a:solidFill>
                      <a:prstDash val="solid"/>
                      <a:round/>
                      <a:headEnd type="none" w="med" len="med"/>
                      <a:tailEnd type="none" w="med" len="med"/>
                    </a:lnL>
                    <a:lnR w="6350" cap="flat" cmpd="sng" algn="ctr">
                      <a:solidFill>
                        <a:srgbClr val="94D2BD"/>
                      </a:solidFill>
                      <a:prstDash val="solid"/>
                      <a:round/>
                      <a:headEnd type="none" w="med" len="med"/>
                      <a:tailEnd type="none" w="med" len="med"/>
                    </a:lnR>
                    <a:lnT w="6350" cap="flat" cmpd="sng" algn="ctr">
                      <a:solidFill>
                        <a:srgbClr val="94D2BD"/>
                      </a:solidFill>
                      <a:prstDash val="solid"/>
                      <a:round/>
                      <a:headEnd type="none" w="med" len="med"/>
                      <a:tailEnd type="none" w="med" len="med"/>
                    </a:lnT>
                    <a:lnB w="6350" cap="flat" cmpd="sng" algn="ctr">
                      <a:solidFill>
                        <a:srgbClr val="94D2BD"/>
                      </a:solidFill>
                      <a:prstDash val="solid"/>
                      <a:round/>
                      <a:headEnd type="none" w="med" len="med"/>
                      <a:tailEnd type="none" w="med" len="med"/>
                    </a:lnB>
                  </a:tcPr>
                </a:tc>
                <a:tc>
                  <a:txBody>
                    <a:bodyPr/>
                    <a:lstStyle/>
                    <a:p>
                      <a:pPr marL="0" indent="0">
                        <a:buNone/>
                      </a:pPr>
                      <a:r>
                        <a:rPr lang="en-US" sz="1400" dirty="0">
                          <a:solidFill>
                            <a:srgbClr val="000000"/>
                          </a:solidFill>
                        </a:rPr>
                        <a:t>Angka hasil pemeriksaan + satuan</a:t>
                      </a:r>
                      <a:endParaRPr lang="en-US" sz="1400" dirty="0"/>
                    </a:p>
                  </a:txBody>
                  <a:tcPr>
                    <a:lnL w="6350" cap="flat" cmpd="sng" algn="ctr">
                      <a:solidFill>
                        <a:srgbClr val="94D2BD"/>
                      </a:solidFill>
                      <a:prstDash val="solid"/>
                      <a:round/>
                      <a:headEnd type="none" w="med" len="med"/>
                      <a:tailEnd type="none" w="med" len="med"/>
                    </a:lnL>
                    <a:lnR w="6350" cap="flat" cmpd="sng" algn="ctr">
                      <a:solidFill>
                        <a:srgbClr val="94D2BD"/>
                      </a:solidFill>
                      <a:prstDash val="solid"/>
                      <a:round/>
                      <a:headEnd type="none" w="med" len="med"/>
                      <a:tailEnd type="none" w="med" len="med"/>
                    </a:lnR>
                    <a:lnT w="6350" cap="flat" cmpd="sng" algn="ctr">
                      <a:solidFill>
                        <a:srgbClr val="94D2BD"/>
                      </a:solidFill>
                      <a:prstDash val="solid"/>
                      <a:round/>
                      <a:headEnd type="none" w="med" len="med"/>
                      <a:tailEnd type="none" w="med" len="med"/>
                    </a:lnT>
                    <a:lnB w="6350" cap="flat" cmpd="sng" algn="ctr">
                      <a:solidFill>
                        <a:srgbClr val="94D2BD"/>
                      </a:solidFill>
                      <a:prstDash val="solid"/>
                      <a:round/>
                      <a:headEnd type="none" w="med" len="med"/>
                      <a:tailEnd type="none" w="med" len="med"/>
                    </a:lnB>
                  </a:tcPr>
                </a:tc>
                <a:extLst>
                  <a:ext uri="{0D108BD9-81ED-4DB2-BD59-A6C34878D82A}">
                    <a16:rowId xmlns:a16="http://schemas.microsoft.com/office/drawing/2014/main" val="10005"/>
                  </a:ext>
                </a:extLst>
              </a:tr>
              <a:tr h="150876">
                <a:tc>
                  <a:txBody>
                    <a:bodyPr/>
                    <a:lstStyle/>
                    <a:p>
                      <a:pPr marL="0" indent="0">
                        <a:buNone/>
                      </a:pPr>
                      <a:r>
                        <a:rPr lang="en-US" sz="1400" dirty="0">
                          <a:solidFill>
                            <a:srgbClr val="000000"/>
                          </a:solidFill>
                        </a:rPr>
                        <a:t>Status IC/OOC</a:t>
                      </a:r>
                      <a:endParaRPr lang="en-US" sz="1400" dirty="0"/>
                    </a:p>
                  </a:txBody>
                  <a:tcPr>
                    <a:lnL w="6350" cap="flat" cmpd="sng" algn="ctr">
                      <a:solidFill>
                        <a:srgbClr val="94D2BD"/>
                      </a:solidFill>
                      <a:prstDash val="solid"/>
                      <a:round/>
                      <a:headEnd type="none" w="med" len="med"/>
                      <a:tailEnd type="none" w="med" len="med"/>
                    </a:lnL>
                    <a:lnR w="6350" cap="flat" cmpd="sng" algn="ctr">
                      <a:solidFill>
                        <a:srgbClr val="94D2BD"/>
                      </a:solidFill>
                      <a:prstDash val="solid"/>
                      <a:round/>
                      <a:headEnd type="none" w="med" len="med"/>
                      <a:tailEnd type="none" w="med" len="med"/>
                    </a:lnR>
                    <a:lnT w="6350" cap="flat" cmpd="sng" algn="ctr">
                      <a:solidFill>
                        <a:srgbClr val="94D2BD"/>
                      </a:solidFill>
                      <a:prstDash val="solid"/>
                      <a:round/>
                      <a:headEnd type="none" w="med" len="med"/>
                      <a:tailEnd type="none" w="med" len="med"/>
                    </a:lnT>
                    <a:lnB w="6350" cap="flat" cmpd="sng" algn="ctr">
                      <a:solidFill>
                        <a:srgbClr val="94D2BD"/>
                      </a:solidFill>
                      <a:prstDash val="solid"/>
                      <a:round/>
                      <a:headEnd type="none" w="med" len="med"/>
                      <a:tailEnd type="none" w="med" len="med"/>
                    </a:lnB>
                  </a:tcPr>
                </a:tc>
                <a:tc>
                  <a:txBody>
                    <a:bodyPr/>
                    <a:lstStyle/>
                    <a:p>
                      <a:pPr marL="0" indent="0">
                        <a:buNone/>
                      </a:pPr>
                      <a:r>
                        <a:rPr lang="en-US" sz="1400" dirty="0">
                          <a:solidFill>
                            <a:srgbClr val="000000"/>
                          </a:solidFill>
                        </a:rPr>
                        <a:t>In-Control atau Out-of-Control</a:t>
                      </a:r>
                      <a:endParaRPr lang="en-US" sz="1400" dirty="0"/>
                    </a:p>
                  </a:txBody>
                  <a:tcPr>
                    <a:lnL w="6350" cap="flat" cmpd="sng" algn="ctr">
                      <a:solidFill>
                        <a:srgbClr val="94D2BD"/>
                      </a:solidFill>
                      <a:prstDash val="solid"/>
                      <a:round/>
                      <a:headEnd type="none" w="med" len="med"/>
                      <a:tailEnd type="none" w="med" len="med"/>
                    </a:lnL>
                    <a:lnR w="6350" cap="flat" cmpd="sng" algn="ctr">
                      <a:solidFill>
                        <a:srgbClr val="94D2BD"/>
                      </a:solidFill>
                      <a:prstDash val="solid"/>
                      <a:round/>
                      <a:headEnd type="none" w="med" len="med"/>
                      <a:tailEnd type="none" w="med" len="med"/>
                    </a:lnR>
                    <a:lnT w="6350" cap="flat" cmpd="sng" algn="ctr">
                      <a:solidFill>
                        <a:srgbClr val="94D2BD"/>
                      </a:solidFill>
                      <a:prstDash val="solid"/>
                      <a:round/>
                      <a:headEnd type="none" w="med" len="med"/>
                      <a:tailEnd type="none" w="med" len="med"/>
                    </a:lnT>
                    <a:lnB w="6350" cap="flat" cmpd="sng" algn="ctr">
                      <a:solidFill>
                        <a:srgbClr val="94D2BD"/>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7" name="Shape 0">
            <a:extLst>
              <a:ext uri="{FF2B5EF4-FFF2-40B4-BE49-F238E27FC236}">
                <a16:creationId xmlns:a16="http://schemas.microsoft.com/office/drawing/2014/main" id="{A101486D-A827-7325-40F9-1429D7EA6C54}"/>
              </a:ext>
            </a:extLst>
          </p:cNvPr>
          <p:cNvSpPr/>
          <p:nvPr/>
        </p:nvSpPr>
        <p:spPr>
          <a:xfrm>
            <a:off x="0" y="0"/>
            <a:ext cx="9144000" cy="73152"/>
          </a:xfrm>
          <a:prstGeom prst="rect">
            <a:avLst/>
          </a:prstGeom>
          <a:solidFill>
            <a:schemeClr val="accent6"/>
          </a:solidFill>
          <a:ln w="12700">
            <a:solidFill>
              <a:srgbClr val="EE9B00"/>
            </a:solidFill>
            <a:prstDash val="solid"/>
          </a:ln>
        </p:spPr>
      </p:sp>
      <p:sp>
        <p:nvSpPr>
          <p:cNvPr id="8" name="Shape 0">
            <a:extLst>
              <a:ext uri="{FF2B5EF4-FFF2-40B4-BE49-F238E27FC236}">
                <a16:creationId xmlns:a16="http://schemas.microsoft.com/office/drawing/2014/main" id="{77894757-F40F-9039-8994-970629DBAC1B}"/>
              </a:ext>
            </a:extLst>
          </p:cNvPr>
          <p:cNvSpPr/>
          <p:nvPr/>
        </p:nvSpPr>
        <p:spPr>
          <a:xfrm>
            <a:off x="0" y="5069067"/>
            <a:ext cx="9144000" cy="73152"/>
          </a:xfrm>
          <a:prstGeom prst="rect">
            <a:avLst/>
          </a:prstGeom>
          <a:solidFill>
            <a:schemeClr val="accent6"/>
          </a:solidFill>
          <a:ln w="12700">
            <a:solidFill>
              <a:srgbClr val="EE9B00"/>
            </a:solidFill>
            <a:prstDash val="solid"/>
          </a:ln>
        </p:spPr>
      </p:sp>
    </p:spTree>
    <p:extLst>
      <p:ext uri="{BB962C8B-B14F-4D97-AF65-F5344CB8AC3E}">
        <p14:creationId xmlns:p14="http://schemas.microsoft.com/office/powerpoint/2010/main" val="99426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Shape 22">
            <a:extLst>
              <a:ext uri="{FF2B5EF4-FFF2-40B4-BE49-F238E27FC236}">
                <a16:creationId xmlns:a16="http://schemas.microsoft.com/office/drawing/2014/main" id="{3FEDC074-FB7A-F339-C0E6-7000388D05EE}"/>
              </a:ext>
            </a:extLst>
          </p:cNvPr>
          <p:cNvSpPr/>
          <p:nvPr/>
        </p:nvSpPr>
        <p:spPr>
          <a:xfrm>
            <a:off x="271911" y="1259620"/>
            <a:ext cx="4069080" cy="2284566"/>
          </a:xfrm>
          <a:prstGeom prst="rect">
            <a:avLst/>
          </a:prstGeom>
          <a:solidFill>
            <a:srgbClr val="E9F5F3"/>
          </a:solidFill>
          <a:ln w="12700">
            <a:solidFill>
              <a:srgbClr val="0A9396"/>
            </a:solidFill>
            <a:prstDash val="solid"/>
          </a:ln>
        </p:spPr>
      </p:sp>
      <p:sp>
        <p:nvSpPr>
          <p:cNvPr id="3" name="Shape 23">
            <a:extLst>
              <a:ext uri="{FF2B5EF4-FFF2-40B4-BE49-F238E27FC236}">
                <a16:creationId xmlns:a16="http://schemas.microsoft.com/office/drawing/2014/main" id="{6C058E4D-2905-1234-F4FC-1604BC6FBF83}"/>
              </a:ext>
            </a:extLst>
          </p:cNvPr>
          <p:cNvSpPr/>
          <p:nvPr/>
        </p:nvSpPr>
        <p:spPr>
          <a:xfrm>
            <a:off x="281055" y="1259620"/>
            <a:ext cx="59436" cy="2284566"/>
          </a:xfrm>
          <a:prstGeom prst="rect">
            <a:avLst/>
          </a:prstGeom>
          <a:solidFill>
            <a:srgbClr val="EE9B00"/>
          </a:solidFill>
          <a:ln w="12700">
            <a:solidFill>
              <a:srgbClr val="EE9B00"/>
            </a:solidFill>
            <a:prstDash val="solid"/>
          </a:ln>
        </p:spPr>
      </p:sp>
      <p:sp>
        <p:nvSpPr>
          <p:cNvPr id="4" name="Text 24">
            <a:extLst>
              <a:ext uri="{FF2B5EF4-FFF2-40B4-BE49-F238E27FC236}">
                <a16:creationId xmlns:a16="http://schemas.microsoft.com/office/drawing/2014/main" id="{0BB5760C-AA76-2CF3-FEBD-EDA75D6D3CC2}"/>
              </a:ext>
            </a:extLst>
          </p:cNvPr>
          <p:cNvSpPr/>
          <p:nvPr/>
        </p:nvSpPr>
        <p:spPr>
          <a:xfrm>
            <a:off x="367923" y="1259620"/>
            <a:ext cx="3420306" cy="478913"/>
          </a:xfrm>
          <a:prstGeom prst="rect">
            <a:avLst/>
          </a:prstGeom>
          <a:noFill/>
          <a:ln/>
        </p:spPr>
        <p:txBody>
          <a:bodyPr wrap="square" rtlCol="0" anchor="ctr"/>
          <a:lstStyle/>
          <a:p>
            <a:pPr marL="0" indent="0">
              <a:buNone/>
            </a:pPr>
            <a:r>
              <a:rPr lang="en-US" sz="2000" b="1" dirty="0"/>
              <a:t> Media Penyimpanan</a:t>
            </a:r>
            <a:endParaRPr lang="en-US" sz="2000" dirty="0"/>
          </a:p>
        </p:txBody>
      </p:sp>
      <p:sp>
        <p:nvSpPr>
          <p:cNvPr id="5" name="Text 25">
            <a:extLst>
              <a:ext uri="{FF2B5EF4-FFF2-40B4-BE49-F238E27FC236}">
                <a16:creationId xmlns:a16="http://schemas.microsoft.com/office/drawing/2014/main" id="{65D6D382-F80C-2E31-C402-CFABB2957F5E}"/>
              </a:ext>
            </a:extLst>
          </p:cNvPr>
          <p:cNvSpPr/>
          <p:nvPr/>
        </p:nvSpPr>
        <p:spPr>
          <a:xfrm>
            <a:off x="409071" y="1847672"/>
            <a:ext cx="3886200" cy="1322248"/>
          </a:xfrm>
          <a:prstGeom prst="rect">
            <a:avLst/>
          </a:prstGeom>
          <a:noFill/>
          <a:ln/>
        </p:spPr>
        <p:txBody>
          <a:bodyPr wrap="square" rtlCol="0" anchor="ctr"/>
          <a:lstStyle/>
          <a:p>
            <a:pPr marL="0" indent="0">
              <a:buNone/>
            </a:pPr>
            <a:r>
              <a:rPr lang="en-US" dirty="0"/>
              <a:t>Dapat berupa hard copy (buku log, arsip) atau soft copy (software LIS/QC). </a:t>
            </a:r>
          </a:p>
          <a:p>
            <a:pPr marL="0" indent="0">
              <a:buNone/>
            </a:pPr>
            <a:r>
              <a:rPr lang="en-US" dirty="0"/>
              <a:t>Jika digital, harus ada backup rutin dan akses terkontrol.</a:t>
            </a:r>
          </a:p>
        </p:txBody>
      </p:sp>
      <p:sp>
        <p:nvSpPr>
          <p:cNvPr id="6" name="Shape 26">
            <a:extLst>
              <a:ext uri="{FF2B5EF4-FFF2-40B4-BE49-F238E27FC236}">
                <a16:creationId xmlns:a16="http://schemas.microsoft.com/office/drawing/2014/main" id="{C8EF25D0-107B-C9DA-3825-A557650C0F9E}"/>
              </a:ext>
            </a:extLst>
          </p:cNvPr>
          <p:cNvSpPr/>
          <p:nvPr/>
        </p:nvSpPr>
        <p:spPr>
          <a:xfrm>
            <a:off x="4734429" y="1091291"/>
            <a:ext cx="4069080" cy="2452896"/>
          </a:xfrm>
          <a:prstGeom prst="rect">
            <a:avLst/>
          </a:prstGeom>
          <a:solidFill>
            <a:srgbClr val="E9F5F3"/>
          </a:solidFill>
          <a:ln w="12700">
            <a:solidFill>
              <a:srgbClr val="0A9396"/>
            </a:solidFill>
            <a:prstDash val="solid"/>
          </a:ln>
        </p:spPr>
      </p:sp>
      <p:sp>
        <p:nvSpPr>
          <p:cNvPr id="7" name="Shape 27">
            <a:extLst>
              <a:ext uri="{FF2B5EF4-FFF2-40B4-BE49-F238E27FC236}">
                <a16:creationId xmlns:a16="http://schemas.microsoft.com/office/drawing/2014/main" id="{F37D7A84-F894-FBC6-6995-60354CF0C411}"/>
              </a:ext>
            </a:extLst>
          </p:cNvPr>
          <p:cNvSpPr/>
          <p:nvPr/>
        </p:nvSpPr>
        <p:spPr>
          <a:xfrm>
            <a:off x="4706997" y="1091290"/>
            <a:ext cx="54864" cy="2452896"/>
          </a:xfrm>
          <a:prstGeom prst="rect">
            <a:avLst/>
          </a:prstGeom>
          <a:solidFill>
            <a:srgbClr val="EE9B00"/>
          </a:solidFill>
          <a:ln w="12700">
            <a:solidFill>
              <a:srgbClr val="EE9B00"/>
            </a:solidFill>
            <a:prstDash val="solid"/>
          </a:ln>
        </p:spPr>
      </p:sp>
      <p:sp>
        <p:nvSpPr>
          <p:cNvPr id="8" name="Text 28">
            <a:extLst>
              <a:ext uri="{FF2B5EF4-FFF2-40B4-BE49-F238E27FC236}">
                <a16:creationId xmlns:a16="http://schemas.microsoft.com/office/drawing/2014/main" id="{6D4B46E8-DCA4-5E88-1583-1F52EF8482FE}"/>
              </a:ext>
            </a:extLst>
          </p:cNvPr>
          <p:cNvSpPr/>
          <p:nvPr/>
        </p:nvSpPr>
        <p:spPr>
          <a:xfrm>
            <a:off x="4867017" y="1165666"/>
            <a:ext cx="3840480" cy="369169"/>
          </a:xfrm>
          <a:prstGeom prst="rect">
            <a:avLst/>
          </a:prstGeom>
          <a:noFill/>
          <a:ln/>
        </p:spPr>
        <p:txBody>
          <a:bodyPr wrap="square" rtlCol="0" anchor="ctr"/>
          <a:lstStyle/>
          <a:p>
            <a:pPr marL="0" indent="0">
              <a:buNone/>
            </a:pPr>
            <a:r>
              <a:rPr lang="en-US" sz="2000" b="1" dirty="0" err="1"/>
              <a:t>Kerahasiaan</a:t>
            </a:r>
            <a:r>
              <a:rPr lang="en-US" sz="2000" b="1" dirty="0"/>
              <a:t> &amp; Integritas</a:t>
            </a:r>
            <a:endParaRPr lang="en-US" sz="2000" dirty="0"/>
          </a:p>
        </p:txBody>
      </p:sp>
      <p:sp>
        <p:nvSpPr>
          <p:cNvPr id="9" name="Text 29">
            <a:extLst>
              <a:ext uri="{FF2B5EF4-FFF2-40B4-BE49-F238E27FC236}">
                <a16:creationId xmlns:a16="http://schemas.microsoft.com/office/drawing/2014/main" id="{62E46090-A013-EEBC-4E7E-A5F961592D5F}"/>
              </a:ext>
            </a:extLst>
          </p:cNvPr>
          <p:cNvSpPr/>
          <p:nvPr/>
        </p:nvSpPr>
        <p:spPr>
          <a:xfrm>
            <a:off x="4848729" y="1738533"/>
            <a:ext cx="3886200" cy="772132"/>
          </a:xfrm>
          <a:prstGeom prst="rect">
            <a:avLst/>
          </a:prstGeom>
          <a:noFill/>
          <a:ln/>
        </p:spPr>
        <p:txBody>
          <a:bodyPr wrap="square" rtlCol="0" anchor="ctr"/>
          <a:lstStyle/>
          <a:p>
            <a:pPr marL="0" indent="0">
              <a:buNone/>
            </a:pPr>
            <a:r>
              <a:rPr lang="en-US" dirty="0"/>
              <a:t>Dokumen tidak boleh diubah tanpa otorisasi. Setiap koreksi harus dicoret, </a:t>
            </a:r>
          </a:p>
          <a:p>
            <a:pPr marL="0" indent="0">
              <a:buNone/>
            </a:pPr>
            <a:r>
              <a:rPr lang="en-US" dirty="0" err="1"/>
              <a:t>diberi</a:t>
            </a:r>
            <a:r>
              <a:rPr lang="en-US" dirty="0"/>
              <a:t> tanggal, dan </a:t>
            </a:r>
          </a:p>
          <a:p>
            <a:pPr marL="0" indent="0">
              <a:buNone/>
            </a:pPr>
            <a:r>
              <a:rPr lang="en-US" dirty="0" err="1"/>
              <a:t>ditandatangani</a:t>
            </a:r>
            <a:r>
              <a:rPr lang="en-US" dirty="0"/>
              <a:t> oleh yang mengoreksi.</a:t>
            </a:r>
          </a:p>
        </p:txBody>
      </p:sp>
      <p:sp>
        <p:nvSpPr>
          <p:cNvPr id="10" name="Text 30">
            <a:extLst>
              <a:ext uri="{FF2B5EF4-FFF2-40B4-BE49-F238E27FC236}">
                <a16:creationId xmlns:a16="http://schemas.microsoft.com/office/drawing/2014/main" id="{641171C9-182C-224F-4AD4-ADF81B6D635A}"/>
              </a:ext>
            </a:extLst>
          </p:cNvPr>
          <p:cNvSpPr/>
          <p:nvPr/>
        </p:nvSpPr>
        <p:spPr>
          <a:xfrm>
            <a:off x="4734429" y="3729759"/>
            <a:ext cx="4069080" cy="274320"/>
          </a:xfrm>
          <a:prstGeom prst="rect">
            <a:avLst/>
          </a:prstGeom>
          <a:noFill/>
          <a:ln/>
        </p:spPr>
        <p:txBody>
          <a:bodyPr wrap="square" rtlCol="0" anchor="ctr"/>
          <a:lstStyle/>
          <a:p>
            <a:pPr marL="0" indent="0">
              <a:buNone/>
            </a:pPr>
            <a:r>
              <a:rPr lang="en-US" sz="1200" b="1" dirty="0"/>
              <a:t>ISI MINIMUM FORMULIR PMI (Sesuai ISO 15189:2022)</a:t>
            </a:r>
            <a:endParaRPr lang="en-US" sz="1200" dirty="0"/>
          </a:p>
        </p:txBody>
      </p:sp>
      <p:sp>
        <p:nvSpPr>
          <p:cNvPr id="11" name="Shape 0">
            <a:extLst>
              <a:ext uri="{FF2B5EF4-FFF2-40B4-BE49-F238E27FC236}">
                <a16:creationId xmlns:a16="http://schemas.microsoft.com/office/drawing/2014/main" id="{D82F6F79-99C1-03B6-9B4B-708531C356C5}"/>
              </a:ext>
            </a:extLst>
          </p:cNvPr>
          <p:cNvSpPr/>
          <p:nvPr/>
        </p:nvSpPr>
        <p:spPr>
          <a:xfrm>
            <a:off x="0" y="0"/>
            <a:ext cx="9144000" cy="73152"/>
          </a:xfrm>
          <a:prstGeom prst="rect">
            <a:avLst/>
          </a:prstGeom>
          <a:solidFill>
            <a:schemeClr val="accent5">
              <a:lumMod val="50000"/>
            </a:schemeClr>
          </a:solidFill>
          <a:ln w="12700">
            <a:solidFill>
              <a:srgbClr val="EE9B00"/>
            </a:solidFill>
            <a:prstDash val="solid"/>
          </a:ln>
        </p:spPr>
      </p:sp>
      <p:sp>
        <p:nvSpPr>
          <p:cNvPr id="12" name="Shape 0">
            <a:extLst>
              <a:ext uri="{FF2B5EF4-FFF2-40B4-BE49-F238E27FC236}">
                <a16:creationId xmlns:a16="http://schemas.microsoft.com/office/drawing/2014/main" id="{6FB3693A-0B7B-A599-685B-59FCDD1FA434}"/>
              </a:ext>
            </a:extLst>
          </p:cNvPr>
          <p:cNvSpPr/>
          <p:nvPr/>
        </p:nvSpPr>
        <p:spPr>
          <a:xfrm>
            <a:off x="0" y="5084435"/>
            <a:ext cx="9144000" cy="73152"/>
          </a:xfrm>
          <a:prstGeom prst="rect">
            <a:avLst/>
          </a:prstGeom>
          <a:solidFill>
            <a:schemeClr val="accent5">
              <a:lumMod val="50000"/>
            </a:schemeClr>
          </a:solidFill>
          <a:ln w="12700">
            <a:solidFill>
              <a:srgbClr val="EE9B00"/>
            </a:solidFill>
            <a:prstDash val="solid"/>
          </a:ln>
        </p:spPr>
      </p:sp>
      <p:sp>
        <p:nvSpPr>
          <p:cNvPr id="13" name="Text 17">
            <a:extLst>
              <a:ext uri="{FF2B5EF4-FFF2-40B4-BE49-F238E27FC236}">
                <a16:creationId xmlns:a16="http://schemas.microsoft.com/office/drawing/2014/main" id="{5BDB5781-C82B-AE3C-768C-EBC079F95431}"/>
              </a:ext>
            </a:extLst>
          </p:cNvPr>
          <p:cNvSpPr/>
          <p:nvPr/>
        </p:nvSpPr>
        <p:spPr>
          <a:xfrm>
            <a:off x="158002" y="565314"/>
            <a:ext cx="5014948" cy="320040"/>
          </a:xfrm>
          <a:prstGeom prst="rect">
            <a:avLst/>
          </a:prstGeom>
          <a:noFill/>
          <a:ln/>
        </p:spPr>
        <p:txBody>
          <a:bodyPr wrap="square" rtlCol="0" anchor="ctr"/>
          <a:lstStyle/>
          <a:p>
            <a:pPr marL="0" indent="0">
              <a:buNone/>
            </a:pPr>
            <a:r>
              <a:rPr lang="en-US" sz="2400" b="1" kern="0" spc="200" dirty="0"/>
              <a:t>PENYIMPANAN &amp; KETENTUAN</a:t>
            </a:r>
            <a:endParaRPr lang="en-US" sz="2400" dirty="0"/>
          </a:p>
        </p:txBody>
      </p:sp>
    </p:spTree>
    <p:extLst>
      <p:ext uri="{BB962C8B-B14F-4D97-AF65-F5344CB8AC3E}">
        <p14:creationId xmlns:p14="http://schemas.microsoft.com/office/powerpoint/2010/main" val="2411903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9">
    <p:bg>
      <p:bgPr>
        <a:solidFill>
          <a:schemeClr val="accent5">
            <a:lumMod val="50000"/>
          </a:schemeClr>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E9B00"/>
          </a:solidFill>
          <a:ln w="12700">
            <a:solidFill>
              <a:srgbClr val="EE9B00"/>
            </a:solidFill>
            <a:prstDash val="solid"/>
          </a:ln>
        </p:spPr>
      </p:sp>
      <p:sp>
        <p:nvSpPr>
          <p:cNvPr id="3" name="Text 1"/>
          <p:cNvSpPr/>
          <p:nvPr/>
        </p:nvSpPr>
        <p:spPr>
          <a:xfrm>
            <a:off x="365760" y="164592"/>
            <a:ext cx="8412480" cy="438912"/>
          </a:xfrm>
          <a:prstGeom prst="rect">
            <a:avLst/>
          </a:prstGeom>
          <a:noFill/>
          <a:ln/>
        </p:spPr>
        <p:txBody>
          <a:bodyPr wrap="square" rtlCol="0" anchor="ctr"/>
          <a:lstStyle/>
          <a:p>
            <a:pPr marL="0" indent="0">
              <a:buNone/>
            </a:pPr>
            <a:r>
              <a:rPr lang="en-US" sz="2000" b="1" dirty="0">
                <a:solidFill>
                  <a:schemeClr val="bg1"/>
                </a:solidFill>
              </a:rPr>
              <a:t>RANGKUMAN MATERI PMI</a:t>
            </a:r>
            <a:endParaRPr lang="en-US" sz="2000" dirty="0">
              <a:solidFill>
                <a:schemeClr val="bg1"/>
              </a:solidFill>
            </a:endParaRPr>
          </a:p>
        </p:txBody>
      </p:sp>
      <p:sp>
        <p:nvSpPr>
          <p:cNvPr id="4" name="Shape 2"/>
          <p:cNvSpPr/>
          <p:nvPr/>
        </p:nvSpPr>
        <p:spPr>
          <a:xfrm flipV="1">
            <a:off x="365759" y="594361"/>
            <a:ext cx="2939627" cy="45719"/>
          </a:xfrm>
          <a:prstGeom prst="rect">
            <a:avLst/>
          </a:prstGeom>
          <a:solidFill>
            <a:srgbClr val="EE9B00"/>
          </a:solidFill>
          <a:ln w="12700">
            <a:solidFill>
              <a:srgbClr val="EE9B00"/>
            </a:solidFill>
            <a:prstDash val="solid"/>
          </a:ln>
        </p:spPr>
      </p:sp>
      <p:sp>
        <p:nvSpPr>
          <p:cNvPr id="5" name="Shape 3"/>
          <p:cNvSpPr/>
          <p:nvPr/>
        </p:nvSpPr>
        <p:spPr>
          <a:xfrm>
            <a:off x="274320" y="868680"/>
            <a:ext cx="347472" cy="347472"/>
          </a:xfrm>
          <a:prstGeom prst="ellipse">
            <a:avLst/>
          </a:prstGeom>
          <a:solidFill>
            <a:srgbClr val="EE9B00"/>
          </a:solidFill>
          <a:ln w="12700">
            <a:solidFill>
              <a:srgbClr val="EE9B00"/>
            </a:solidFill>
            <a:prstDash val="solid"/>
          </a:ln>
        </p:spPr>
      </p:sp>
      <p:sp>
        <p:nvSpPr>
          <p:cNvPr id="6" name="Text 4"/>
          <p:cNvSpPr/>
          <p:nvPr/>
        </p:nvSpPr>
        <p:spPr>
          <a:xfrm>
            <a:off x="274320" y="868680"/>
            <a:ext cx="347472" cy="347472"/>
          </a:xfrm>
          <a:prstGeom prst="rect">
            <a:avLst/>
          </a:prstGeom>
          <a:noFill/>
          <a:ln/>
        </p:spPr>
        <p:txBody>
          <a:bodyPr wrap="square" lIns="0" tIns="0" rIns="0" bIns="0" rtlCol="0" anchor="ctr"/>
          <a:lstStyle/>
          <a:p>
            <a:pPr marL="0" indent="0" algn="ctr">
              <a:buNone/>
            </a:pPr>
            <a:r>
              <a:rPr lang="en-US" sz="1100" b="1" dirty="0">
                <a:solidFill>
                  <a:schemeClr val="bg1"/>
                </a:solidFill>
              </a:rPr>
              <a:t>1</a:t>
            </a:r>
            <a:endParaRPr lang="en-US" sz="1100" dirty="0">
              <a:solidFill>
                <a:schemeClr val="bg1"/>
              </a:solidFill>
            </a:endParaRPr>
          </a:p>
        </p:txBody>
      </p:sp>
      <p:sp>
        <p:nvSpPr>
          <p:cNvPr id="7" name="Text 5"/>
          <p:cNvSpPr/>
          <p:nvPr/>
        </p:nvSpPr>
        <p:spPr>
          <a:xfrm>
            <a:off x="749808" y="822960"/>
            <a:ext cx="8046720" cy="685800"/>
          </a:xfrm>
          <a:prstGeom prst="rect">
            <a:avLst/>
          </a:prstGeom>
          <a:noFill/>
          <a:ln/>
        </p:spPr>
        <p:txBody>
          <a:bodyPr wrap="square" rtlCol="0" anchor="ctr"/>
          <a:lstStyle/>
          <a:p>
            <a:pPr marL="0" indent="0">
              <a:buNone/>
            </a:pPr>
            <a:r>
              <a:rPr lang="en-US" sz="1200" dirty="0">
                <a:solidFill>
                  <a:schemeClr val="bg1"/>
                </a:solidFill>
              </a:rPr>
              <a:t>PMI adalah sistem pemantauan mutu internal harian yang wajib dilakukan laboratorium sebelum memeriksa sampel pasien, guna menjamin akurasi dan presisi hasil.</a:t>
            </a:r>
          </a:p>
        </p:txBody>
      </p:sp>
      <p:sp>
        <p:nvSpPr>
          <p:cNvPr id="8" name="Shape 6"/>
          <p:cNvSpPr/>
          <p:nvPr/>
        </p:nvSpPr>
        <p:spPr>
          <a:xfrm>
            <a:off x="274320" y="1636776"/>
            <a:ext cx="347472" cy="347472"/>
          </a:xfrm>
          <a:prstGeom prst="ellipse">
            <a:avLst/>
          </a:prstGeom>
          <a:solidFill>
            <a:srgbClr val="EE9B00"/>
          </a:solidFill>
          <a:ln w="12700">
            <a:solidFill>
              <a:srgbClr val="EE9B00"/>
            </a:solidFill>
            <a:prstDash val="solid"/>
          </a:ln>
        </p:spPr>
      </p:sp>
      <p:sp>
        <p:nvSpPr>
          <p:cNvPr id="9" name="Text 7"/>
          <p:cNvSpPr/>
          <p:nvPr/>
        </p:nvSpPr>
        <p:spPr>
          <a:xfrm>
            <a:off x="274320" y="1636776"/>
            <a:ext cx="347472" cy="347472"/>
          </a:xfrm>
          <a:prstGeom prst="rect">
            <a:avLst/>
          </a:prstGeom>
          <a:noFill/>
          <a:ln/>
        </p:spPr>
        <p:txBody>
          <a:bodyPr wrap="square" lIns="0" tIns="0" rIns="0" bIns="0" rtlCol="0" anchor="ctr"/>
          <a:lstStyle/>
          <a:p>
            <a:pPr marL="0" indent="0" algn="ctr">
              <a:buNone/>
            </a:pPr>
            <a:r>
              <a:rPr lang="en-US" sz="1100" b="1" dirty="0">
                <a:solidFill>
                  <a:schemeClr val="bg1"/>
                </a:solidFill>
              </a:rPr>
              <a:t>2</a:t>
            </a:r>
            <a:endParaRPr lang="en-US" sz="1100" dirty="0">
              <a:solidFill>
                <a:schemeClr val="bg1"/>
              </a:solidFill>
            </a:endParaRPr>
          </a:p>
        </p:txBody>
      </p:sp>
      <p:sp>
        <p:nvSpPr>
          <p:cNvPr id="10" name="Text 8"/>
          <p:cNvSpPr/>
          <p:nvPr/>
        </p:nvSpPr>
        <p:spPr>
          <a:xfrm>
            <a:off x="749808" y="1591056"/>
            <a:ext cx="8046720" cy="685800"/>
          </a:xfrm>
          <a:prstGeom prst="rect">
            <a:avLst/>
          </a:prstGeom>
          <a:noFill/>
          <a:ln/>
        </p:spPr>
        <p:txBody>
          <a:bodyPr wrap="square" rtlCol="0" anchor="ctr"/>
          <a:lstStyle/>
          <a:p>
            <a:pPr marL="0" indent="0">
              <a:buNone/>
            </a:pPr>
            <a:r>
              <a:rPr lang="en-US" sz="1200" dirty="0">
                <a:solidFill>
                  <a:schemeClr val="bg1"/>
                </a:solidFill>
              </a:rPr>
              <a:t>Prinsip dasar PMI meliputi pemilihan bahan kontrol yang tepat, penetapan rentang kontrol, pelaksanaan rutin, interpretasi Westgard, tindakan korektif, dan dokumentasi.</a:t>
            </a:r>
          </a:p>
        </p:txBody>
      </p:sp>
      <p:sp>
        <p:nvSpPr>
          <p:cNvPr id="11" name="Shape 9"/>
          <p:cNvSpPr/>
          <p:nvPr/>
        </p:nvSpPr>
        <p:spPr>
          <a:xfrm>
            <a:off x="274320" y="2404872"/>
            <a:ext cx="347472" cy="347472"/>
          </a:xfrm>
          <a:prstGeom prst="ellipse">
            <a:avLst/>
          </a:prstGeom>
          <a:solidFill>
            <a:srgbClr val="EE9B00"/>
          </a:solidFill>
          <a:ln w="12700">
            <a:solidFill>
              <a:srgbClr val="EE9B00"/>
            </a:solidFill>
            <a:prstDash val="solid"/>
          </a:ln>
        </p:spPr>
      </p:sp>
      <p:sp>
        <p:nvSpPr>
          <p:cNvPr id="12" name="Text 10"/>
          <p:cNvSpPr/>
          <p:nvPr/>
        </p:nvSpPr>
        <p:spPr>
          <a:xfrm>
            <a:off x="274320" y="2404872"/>
            <a:ext cx="347472" cy="347472"/>
          </a:xfrm>
          <a:prstGeom prst="rect">
            <a:avLst/>
          </a:prstGeom>
          <a:noFill/>
          <a:ln/>
        </p:spPr>
        <p:txBody>
          <a:bodyPr wrap="square" lIns="0" tIns="0" rIns="0" bIns="0" rtlCol="0" anchor="ctr"/>
          <a:lstStyle/>
          <a:p>
            <a:pPr marL="0" indent="0" algn="ctr">
              <a:buNone/>
            </a:pPr>
            <a:r>
              <a:rPr lang="en-US" sz="1100" b="1" dirty="0">
                <a:solidFill>
                  <a:schemeClr val="bg1"/>
                </a:solidFill>
              </a:rPr>
              <a:t>3</a:t>
            </a:r>
            <a:endParaRPr lang="en-US" sz="1100" dirty="0">
              <a:solidFill>
                <a:schemeClr val="bg1"/>
              </a:solidFill>
            </a:endParaRPr>
          </a:p>
        </p:txBody>
      </p:sp>
      <p:sp>
        <p:nvSpPr>
          <p:cNvPr id="13" name="Text 11"/>
          <p:cNvSpPr/>
          <p:nvPr/>
        </p:nvSpPr>
        <p:spPr>
          <a:xfrm>
            <a:off x="749808" y="2359152"/>
            <a:ext cx="8046720" cy="685800"/>
          </a:xfrm>
          <a:prstGeom prst="rect">
            <a:avLst/>
          </a:prstGeom>
          <a:noFill/>
          <a:ln/>
        </p:spPr>
        <p:txBody>
          <a:bodyPr wrap="square" rtlCol="0" anchor="ctr"/>
          <a:lstStyle/>
          <a:p>
            <a:pPr marL="0" indent="0">
              <a:buNone/>
            </a:pPr>
            <a:r>
              <a:rPr lang="en-US" sz="1200" dirty="0">
                <a:solidFill>
                  <a:schemeClr val="bg1"/>
                </a:solidFill>
              </a:rPr>
              <a:t>Bahan kontrol tersedia dalam berbagai jenis: berdasarkan asal (komersial/in-house), level (normal/abnormal rendah/tinggi), dan bentuk (cair/liofilisasi/whole blood).</a:t>
            </a:r>
          </a:p>
        </p:txBody>
      </p:sp>
      <p:sp>
        <p:nvSpPr>
          <p:cNvPr id="14" name="Shape 12"/>
          <p:cNvSpPr/>
          <p:nvPr/>
        </p:nvSpPr>
        <p:spPr>
          <a:xfrm>
            <a:off x="274320" y="3172968"/>
            <a:ext cx="347472" cy="347472"/>
          </a:xfrm>
          <a:prstGeom prst="ellipse">
            <a:avLst/>
          </a:prstGeom>
          <a:solidFill>
            <a:srgbClr val="EE9B00"/>
          </a:solidFill>
          <a:ln w="12700">
            <a:solidFill>
              <a:srgbClr val="EE9B00"/>
            </a:solidFill>
            <a:prstDash val="solid"/>
          </a:ln>
        </p:spPr>
      </p:sp>
      <p:sp>
        <p:nvSpPr>
          <p:cNvPr id="15" name="Text 13"/>
          <p:cNvSpPr/>
          <p:nvPr/>
        </p:nvSpPr>
        <p:spPr>
          <a:xfrm>
            <a:off x="274320" y="3172968"/>
            <a:ext cx="347472" cy="347472"/>
          </a:xfrm>
          <a:prstGeom prst="rect">
            <a:avLst/>
          </a:prstGeom>
          <a:noFill/>
          <a:ln/>
        </p:spPr>
        <p:txBody>
          <a:bodyPr wrap="square" lIns="0" tIns="0" rIns="0" bIns="0" rtlCol="0" anchor="ctr"/>
          <a:lstStyle/>
          <a:p>
            <a:pPr marL="0" indent="0" algn="ctr">
              <a:buNone/>
            </a:pPr>
            <a:r>
              <a:rPr lang="en-US" sz="1100" b="1" dirty="0">
                <a:solidFill>
                  <a:schemeClr val="bg1"/>
                </a:solidFill>
              </a:rPr>
              <a:t>4</a:t>
            </a:r>
            <a:endParaRPr lang="en-US" sz="1100" dirty="0">
              <a:solidFill>
                <a:schemeClr val="bg1"/>
              </a:solidFill>
            </a:endParaRPr>
          </a:p>
        </p:txBody>
      </p:sp>
      <p:sp>
        <p:nvSpPr>
          <p:cNvPr id="16" name="Text 14"/>
          <p:cNvSpPr/>
          <p:nvPr/>
        </p:nvSpPr>
        <p:spPr>
          <a:xfrm>
            <a:off x="749808" y="3127248"/>
            <a:ext cx="8046720" cy="685800"/>
          </a:xfrm>
          <a:prstGeom prst="rect">
            <a:avLst/>
          </a:prstGeom>
          <a:noFill/>
          <a:ln/>
        </p:spPr>
        <p:txBody>
          <a:bodyPr wrap="square" rtlCol="0" anchor="ctr"/>
          <a:lstStyle/>
          <a:p>
            <a:pPr marL="0" indent="0">
              <a:buNone/>
            </a:pPr>
            <a:r>
              <a:rPr lang="en-US" sz="1200" dirty="0">
                <a:solidFill>
                  <a:schemeClr val="bg1"/>
                </a:solidFill>
              </a:rPr>
              <a:t>Prosedur PMI harian mencakup 6 langkah dari persiapan alat, rekonstitusi kontrol, pemeriksaan, penilaian hasil dengan grafik Levey-Jennings dan Aturan Westgard, tindakan korektif jika OOC, hingga pemeriksaan sampel pasien.</a:t>
            </a:r>
          </a:p>
        </p:txBody>
      </p:sp>
      <p:sp>
        <p:nvSpPr>
          <p:cNvPr id="17" name="Shape 15"/>
          <p:cNvSpPr/>
          <p:nvPr/>
        </p:nvSpPr>
        <p:spPr>
          <a:xfrm>
            <a:off x="274320" y="3941064"/>
            <a:ext cx="347472" cy="347472"/>
          </a:xfrm>
          <a:prstGeom prst="ellipse">
            <a:avLst/>
          </a:prstGeom>
          <a:solidFill>
            <a:srgbClr val="EE9B00"/>
          </a:solidFill>
          <a:ln w="12700">
            <a:solidFill>
              <a:srgbClr val="EE9B00"/>
            </a:solidFill>
            <a:prstDash val="solid"/>
          </a:ln>
        </p:spPr>
      </p:sp>
      <p:sp>
        <p:nvSpPr>
          <p:cNvPr id="18" name="Text 16"/>
          <p:cNvSpPr/>
          <p:nvPr/>
        </p:nvSpPr>
        <p:spPr>
          <a:xfrm>
            <a:off x="274320" y="3941064"/>
            <a:ext cx="347472" cy="347472"/>
          </a:xfrm>
          <a:prstGeom prst="rect">
            <a:avLst/>
          </a:prstGeom>
          <a:noFill/>
          <a:ln/>
        </p:spPr>
        <p:txBody>
          <a:bodyPr wrap="square" lIns="0" tIns="0" rIns="0" bIns="0" rtlCol="0" anchor="ctr"/>
          <a:lstStyle/>
          <a:p>
            <a:pPr marL="0" indent="0" algn="ctr">
              <a:buNone/>
            </a:pPr>
            <a:r>
              <a:rPr lang="en-US" sz="1100" b="1" dirty="0">
                <a:solidFill>
                  <a:schemeClr val="bg1"/>
                </a:solidFill>
              </a:rPr>
              <a:t>5</a:t>
            </a:r>
            <a:endParaRPr lang="en-US" sz="1100" dirty="0">
              <a:solidFill>
                <a:schemeClr val="bg1"/>
              </a:solidFill>
            </a:endParaRPr>
          </a:p>
        </p:txBody>
      </p:sp>
      <p:sp>
        <p:nvSpPr>
          <p:cNvPr id="19" name="Text 17"/>
          <p:cNvSpPr/>
          <p:nvPr/>
        </p:nvSpPr>
        <p:spPr>
          <a:xfrm>
            <a:off x="749808" y="3895344"/>
            <a:ext cx="8046720" cy="685800"/>
          </a:xfrm>
          <a:prstGeom prst="rect">
            <a:avLst/>
          </a:prstGeom>
          <a:noFill/>
          <a:ln/>
        </p:spPr>
        <p:txBody>
          <a:bodyPr wrap="square" rtlCol="0" anchor="ctr"/>
          <a:lstStyle/>
          <a:p>
            <a:pPr marL="0" indent="0">
              <a:buNone/>
            </a:pPr>
            <a:r>
              <a:rPr lang="en-US" sz="1200" dirty="0">
                <a:solidFill>
                  <a:schemeClr val="bg1"/>
                </a:solidFill>
              </a:rPr>
              <a:t>Dokumentasi PMI wajib mencakup formulir hasil harian, grafik Levey-Jennings, dan formulir tindakan korektif, disimpan minimal 2 tahun sesuai ISO 15189:2022 dan KMK 298/2008.</a:t>
            </a:r>
          </a:p>
        </p:txBody>
      </p:sp>
      <p:sp>
        <p:nvSpPr>
          <p:cNvPr id="20" name="Shape 18"/>
          <p:cNvSpPr/>
          <p:nvPr/>
        </p:nvSpPr>
        <p:spPr>
          <a:xfrm>
            <a:off x="0" y="4663440"/>
            <a:ext cx="9144000" cy="411480"/>
          </a:xfrm>
          <a:prstGeom prst="rect">
            <a:avLst/>
          </a:prstGeom>
          <a:solidFill>
            <a:schemeClr val="accent2">
              <a:lumMod val="50000"/>
            </a:schemeClr>
          </a:solidFill>
          <a:ln w="12700">
            <a:solidFill>
              <a:srgbClr val="0A0F14"/>
            </a:solidFill>
            <a:prstDash val="solid"/>
          </a:ln>
        </p:spPr>
      </p:sp>
      <p:sp>
        <p:nvSpPr>
          <p:cNvPr id="21" name="Text 19"/>
          <p:cNvSpPr/>
          <p:nvPr/>
        </p:nvSpPr>
        <p:spPr>
          <a:xfrm>
            <a:off x="274320" y="4663440"/>
            <a:ext cx="8595360" cy="411480"/>
          </a:xfrm>
          <a:prstGeom prst="rect">
            <a:avLst/>
          </a:prstGeom>
          <a:noFill/>
          <a:ln/>
        </p:spPr>
        <p:txBody>
          <a:bodyPr wrap="square" rtlCol="0" anchor="ctr"/>
          <a:lstStyle/>
          <a:p>
            <a:pPr marL="0" indent="0">
              <a:buNone/>
            </a:pPr>
            <a:r>
              <a:rPr lang="en-US" sz="1100" i="1" dirty="0" err="1">
                <a:solidFill>
                  <a:schemeClr val="bg1"/>
                </a:solidFill>
              </a:rPr>
              <a:t>Referensi</a:t>
            </a:r>
            <a:r>
              <a:rPr lang="en-US" sz="1100" i="1" dirty="0">
                <a:solidFill>
                  <a:schemeClr val="bg1"/>
                </a:solidFill>
              </a:rPr>
              <a:t>: WHO (2011) Manual of Basic Techniques for a Health Lab | Westgard, J.O. (2003) Basic QC Practices | ISO 15189:2022 | KMK No. 298/2008 | CLSI EP5-A2 | PNPME-BLK (2020)</a:t>
            </a:r>
            <a:endParaRPr lang="en-US" sz="1100" dirty="0">
              <a:solidFill>
                <a:schemeClr val="bg1"/>
              </a:solidFill>
            </a:endParaRPr>
          </a:p>
        </p:txBody>
      </p:sp>
      <p:sp>
        <p:nvSpPr>
          <p:cNvPr id="22" name="Shape 20"/>
          <p:cNvSpPr/>
          <p:nvPr/>
        </p:nvSpPr>
        <p:spPr>
          <a:xfrm>
            <a:off x="0" y="5070348"/>
            <a:ext cx="9144000" cy="73152"/>
          </a:xfrm>
          <a:prstGeom prst="rect">
            <a:avLst/>
          </a:prstGeom>
          <a:solidFill>
            <a:srgbClr val="EE9B00"/>
          </a:solidFill>
          <a:ln w="12700">
            <a:solidFill>
              <a:srgbClr val="EE9B00"/>
            </a:solidFill>
            <a:prstDash val="solid"/>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0">
    <p:bg>
      <p:bgPr>
        <a:solidFill>
          <a:srgbClr val="005F73"/>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E9B00"/>
          </a:solidFill>
          <a:ln w="12700">
            <a:solidFill>
              <a:srgbClr val="EE9B00"/>
            </a:solidFill>
            <a:prstDash val="solid"/>
          </a:ln>
        </p:spPr>
      </p:sp>
      <p:sp>
        <p:nvSpPr>
          <p:cNvPr id="3" name="Shape 1"/>
          <p:cNvSpPr/>
          <p:nvPr/>
        </p:nvSpPr>
        <p:spPr>
          <a:xfrm>
            <a:off x="0" y="5070348"/>
            <a:ext cx="9144000" cy="73152"/>
          </a:xfrm>
          <a:prstGeom prst="rect">
            <a:avLst/>
          </a:prstGeom>
          <a:solidFill>
            <a:srgbClr val="EE9B00"/>
          </a:solidFill>
          <a:ln w="12700">
            <a:solidFill>
              <a:srgbClr val="EE9B00"/>
            </a:solidFill>
            <a:prstDash val="solid"/>
          </a:ln>
        </p:spPr>
      </p:sp>
      <p:sp>
        <p:nvSpPr>
          <p:cNvPr id="4" name="Shape 2"/>
          <p:cNvSpPr/>
          <p:nvPr/>
        </p:nvSpPr>
        <p:spPr>
          <a:xfrm>
            <a:off x="-914400" y="-914400"/>
            <a:ext cx="3657600" cy="3657600"/>
          </a:xfrm>
          <a:prstGeom prst="ellipse">
            <a:avLst/>
          </a:prstGeom>
          <a:solidFill>
            <a:srgbClr val="0A9396">
              <a:alpha val="30000"/>
            </a:srgbClr>
          </a:solidFill>
          <a:ln w="12700">
            <a:solidFill>
              <a:srgbClr val="0A9396">
                <a:alpha val="30000"/>
              </a:srgbClr>
            </a:solidFill>
            <a:prstDash val="solid"/>
          </a:ln>
        </p:spPr>
      </p:sp>
      <p:sp>
        <p:nvSpPr>
          <p:cNvPr id="5" name="Shape 3"/>
          <p:cNvSpPr/>
          <p:nvPr/>
        </p:nvSpPr>
        <p:spPr>
          <a:xfrm>
            <a:off x="6858000" y="2560320"/>
            <a:ext cx="3200400" cy="3200400"/>
          </a:xfrm>
          <a:prstGeom prst="ellipse">
            <a:avLst/>
          </a:prstGeom>
          <a:solidFill>
            <a:srgbClr val="94D2BD">
              <a:alpha val="22000"/>
            </a:srgbClr>
          </a:solidFill>
          <a:ln w="12700">
            <a:solidFill>
              <a:srgbClr val="94D2BD">
                <a:alpha val="22000"/>
              </a:srgbClr>
            </a:solidFill>
            <a:prstDash val="solid"/>
          </a:ln>
        </p:spPr>
      </p:sp>
      <p:sp>
        <p:nvSpPr>
          <p:cNvPr id="6" name="Text 4"/>
          <p:cNvSpPr/>
          <p:nvPr/>
        </p:nvSpPr>
        <p:spPr>
          <a:xfrm>
            <a:off x="914400" y="822960"/>
            <a:ext cx="7315200" cy="1280160"/>
          </a:xfrm>
          <a:prstGeom prst="rect">
            <a:avLst/>
          </a:prstGeom>
          <a:noFill/>
          <a:ln/>
        </p:spPr>
        <p:txBody>
          <a:bodyPr wrap="square" rtlCol="0" anchor="ctr"/>
          <a:lstStyle/>
          <a:p>
            <a:pPr marL="0" indent="0" algn="ctr">
              <a:buNone/>
            </a:pPr>
            <a:r>
              <a:rPr lang="en-US" sz="2000" i="1" dirty="0">
                <a:solidFill>
                  <a:srgbClr val="94D2BD"/>
                </a:solidFill>
              </a:rPr>
              <a:t>"Mutu bukan suatu kebetulan,</a:t>
            </a:r>
            <a:endParaRPr lang="en-US" sz="2000" dirty="0"/>
          </a:p>
          <a:p>
            <a:pPr marL="0" indent="0" algn="ctr">
              <a:buNone/>
            </a:pPr>
            <a:r>
              <a:rPr lang="en-US" sz="2000" i="1" dirty="0">
                <a:solidFill>
                  <a:srgbClr val="94D2BD"/>
                </a:solidFill>
              </a:rPr>
              <a:t>melainkan hasil dari upaya yang terencana."</a:t>
            </a:r>
            <a:endParaRPr lang="en-US" sz="2000" dirty="0"/>
          </a:p>
        </p:txBody>
      </p:sp>
      <p:sp>
        <p:nvSpPr>
          <p:cNvPr id="7" name="Shape 5"/>
          <p:cNvSpPr/>
          <p:nvPr/>
        </p:nvSpPr>
        <p:spPr>
          <a:xfrm>
            <a:off x="2743200" y="2286000"/>
            <a:ext cx="3657600" cy="0"/>
          </a:xfrm>
          <a:prstGeom prst="line">
            <a:avLst/>
          </a:prstGeom>
          <a:noFill/>
          <a:ln w="19050">
            <a:solidFill>
              <a:srgbClr val="EE9B00"/>
            </a:solidFill>
            <a:prstDash val="solid"/>
          </a:ln>
        </p:spPr>
      </p:sp>
      <p:sp>
        <p:nvSpPr>
          <p:cNvPr id="8" name="Text 6"/>
          <p:cNvSpPr/>
          <p:nvPr/>
        </p:nvSpPr>
        <p:spPr>
          <a:xfrm>
            <a:off x="914400" y="2468880"/>
            <a:ext cx="7315200" cy="640080"/>
          </a:xfrm>
          <a:prstGeom prst="rect">
            <a:avLst/>
          </a:prstGeom>
          <a:noFill/>
          <a:ln/>
        </p:spPr>
        <p:txBody>
          <a:bodyPr wrap="square" rtlCol="0" anchor="ctr"/>
          <a:lstStyle/>
          <a:p>
            <a:pPr marL="0" indent="0" algn="ctr">
              <a:buNone/>
            </a:pPr>
            <a:r>
              <a:rPr lang="en-US" sz="3200" b="1" dirty="0">
                <a:solidFill>
                  <a:srgbClr val="FFFFFF"/>
                </a:solidFill>
              </a:rPr>
              <a:t>Terima Kasih</a:t>
            </a:r>
            <a:endParaRPr lang="en-US" sz="3200" dirty="0"/>
          </a:p>
        </p:txBody>
      </p:sp>
      <p:sp>
        <p:nvSpPr>
          <p:cNvPr id="9" name="Text 7"/>
          <p:cNvSpPr/>
          <p:nvPr/>
        </p:nvSpPr>
        <p:spPr>
          <a:xfrm>
            <a:off x="1371600" y="3200400"/>
            <a:ext cx="6400800" cy="384048"/>
          </a:xfrm>
          <a:prstGeom prst="rect">
            <a:avLst/>
          </a:prstGeom>
          <a:noFill/>
          <a:ln/>
        </p:spPr>
        <p:txBody>
          <a:bodyPr wrap="square" rtlCol="0" anchor="ctr"/>
          <a:lstStyle/>
          <a:p>
            <a:pPr marL="0" indent="0" algn="ctr">
              <a:buNone/>
            </a:pPr>
            <a:r>
              <a:rPr lang="en-US" sz="1200" dirty="0">
                <a:solidFill>
                  <a:srgbClr val="94D2BD"/>
                </a:solidFill>
              </a:rPr>
              <a:t>Semoga materi PMI ini bermanfaat untuk praktik laboratorium klinik Anda!</a:t>
            </a:r>
            <a:endParaRPr lang="en-US" sz="1200" dirty="0"/>
          </a:p>
        </p:txBody>
      </p:sp>
      <p:sp>
        <p:nvSpPr>
          <p:cNvPr id="10" name="Shape 8"/>
          <p:cNvSpPr/>
          <p:nvPr/>
        </p:nvSpPr>
        <p:spPr>
          <a:xfrm>
            <a:off x="2286000" y="3749040"/>
            <a:ext cx="4572000" cy="685800"/>
          </a:xfrm>
          <a:prstGeom prst="rect">
            <a:avLst/>
          </a:prstGeom>
          <a:solidFill>
            <a:srgbClr val="EE9B00"/>
          </a:solidFill>
          <a:ln w="12700">
            <a:solidFill>
              <a:srgbClr val="EE9B00"/>
            </a:solidFill>
            <a:prstDash val="solid"/>
          </a:ln>
        </p:spPr>
      </p:sp>
      <p:sp>
        <p:nvSpPr>
          <p:cNvPr id="11" name="Text 9"/>
          <p:cNvSpPr/>
          <p:nvPr/>
        </p:nvSpPr>
        <p:spPr>
          <a:xfrm>
            <a:off x="2286000" y="3749040"/>
            <a:ext cx="4572000" cy="685800"/>
          </a:xfrm>
          <a:prstGeom prst="rect">
            <a:avLst/>
          </a:prstGeom>
          <a:noFill/>
          <a:ln/>
        </p:spPr>
        <p:txBody>
          <a:bodyPr wrap="square" rtlCol="0" anchor="ctr"/>
          <a:lstStyle/>
          <a:p>
            <a:pPr marL="0" indent="0" algn="ctr">
              <a:buNone/>
            </a:pPr>
            <a:r>
              <a:rPr lang="en-US" sz="1100" b="1" dirty="0">
                <a:solidFill>
                  <a:srgbClr val="001219"/>
                </a:solidFill>
              </a:rPr>
              <a:t>D3 Teknologi Laboratorium Medik</a:t>
            </a:r>
            <a:endParaRPr lang="en-US" sz="1100" dirty="0"/>
          </a:p>
          <a:p>
            <a:pPr marL="0" indent="0" algn="ctr">
              <a:buNone/>
            </a:pPr>
            <a:r>
              <a:rPr lang="en-US" sz="1100" b="1" dirty="0">
                <a:solidFill>
                  <a:srgbClr val="001219"/>
                </a:solidFill>
              </a:rPr>
              <a:t>STIKes Prima Indonesia</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182</TotalTime>
  <Words>3578</Words>
  <Application>Microsoft Office PowerPoint</Application>
  <PresentationFormat>On-screen Show (16:9)</PresentationFormat>
  <Paragraphs>347</Paragraphs>
  <Slides>17</Slides>
  <Notes>14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17</vt:i4>
      </vt:variant>
    </vt:vector>
  </HeadingPairs>
  <TitlesOfParts>
    <vt:vector size="19"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Pengendalian Mutu Internal (PMI) - Kendali Mutu II</dc:title>
  <dc:subject>PptxGenJS Presentation</dc:subject>
  <dc:creator>D3 TLM STIKes Prima Indonesia</dc:creator>
  <cp:lastModifiedBy>neike octary</cp:lastModifiedBy>
  <cp:revision>14</cp:revision>
  <dcterms:created xsi:type="dcterms:W3CDTF">2026-03-09T12:35:40Z</dcterms:created>
  <dcterms:modified xsi:type="dcterms:W3CDTF">2026-03-12T03:37:02Z</dcterms:modified>
</cp:coreProperties>
</file>