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8"/>
    <p:restoredTop sz="94610"/>
  </p:normalViewPr>
  <p:slideViewPr>
    <p:cSldViewPr snapToGrid="0" snapToObjects="1">
      <p:cViewPr varScale="1">
        <p:scale>
          <a:sx n="118" d="100"/>
          <a:sy n="118" d="100"/>
        </p:scale>
        <p:origin x="200" y="7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11202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3A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926080" cy="5143500"/>
          </a:xfrm>
          <a:prstGeom prst="rect">
            <a:avLst/>
          </a:prstGeom>
          <a:solidFill>
            <a:srgbClr val="0B7A75"/>
          </a:solidFill>
          <a:ln w="12700">
            <a:solidFill>
              <a:srgbClr val="0B7A75"/>
            </a:solidFill>
            <a:prstDash val="solid"/>
          </a:ln>
        </p:spPr>
        <p:txBody>
          <a:bodyPr/>
          <a:lstStyle/>
          <a:p>
            <a:endParaRPr lang="id-ID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926080" y="4114800"/>
            <a:ext cx="6217920" cy="1028700"/>
          </a:xfrm>
          <a:prstGeom prst="rect">
            <a:avLst/>
          </a:prstGeom>
          <a:solidFill>
            <a:srgbClr val="0D2044"/>
          </a:solidFill>
          <a:ln w="12700">
            <a:solidFill>
              <a:srgbClr val="0D2044"/>
            </a:solidFill>
            <a:prstDash val="solid"/>
          </a:ln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822960"/>
            <a:ext cx="1920240" cy="192024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3200400" y="457200"/>
            <a:ext cx="5669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FARMASI FISIKA</a:t>
            </a:r>
            <a:endParaRPr lang="en-US" sz="3600" dirty="0"/>
          </a:p>
        </p:txBody>
      </p:sp>
      <p:sp>
        <p:nvSpPr>
          <p:cNvPr id="7" name="Text 4"/>
          <p:cNvSpPr/>
          <p:nvPr/>
        </p:nvSpPr>
        <p:spPr>
          <a:xfrm>
            <a:off x="3200400" y="1234440"/>
            <a:ext cx="5669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Ruang Lingkup &amp; Konsep Dasar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3200400" y="1874520"/>
            <a:ext cx="5029200" cy="36576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3200400" y="2011680"/>
            <a:ext cx="566928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EF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Studi S1 Farmasi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E8EF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STIKes Prima Indonesia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E8EF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Mata Kuliah: Farmasi </a:t>
            </a:r>
            <a:r>
              <a:rPr lang="en-US" sz="1400" dirty="0" err="1">
                <a:solidFill>
                  <a:srgbClr val="E8EF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Fisika</a:t>
            </a:r>
            <a:endParaRPr lang="en-US" sz="1400" dirty="0">
              <a:solidFill>
                <a:srgbClr val="E8EFF9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endParaRPr lang="en-US" sz="1400" dirty="0">
              <a:solidFill>
                <a:srgbClr val="E8EFF9"/>
              </a:solidFill>
              <a:latin typeface="Calibri" pitchFamily="34" charset="0"/>
              <a:cs typeface="Calibri" pitchFamily="34" charset="-12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E8EFF9"/>
                </a:solidFill>
                <a:latin typeface="Calibri" pitchFamily="34" charset="0"/>
                <a:cs typeface="Calibri" pitchFamily="34" charset="-120"/>
              </a:rPr>
              <a:t>Dosen </a:t>
            </a:r>
            <a:r>
              <a:rPr lang="en-US" sz="1400" dirty="0" err="1">
                <a:solidFill>
                  <a:srgbClr val="E8EFF9"/>
                </a:solidFill>
                <a:latin typeface="Calibri" pitchFamily="34" charset="0"/>
                <a:cs typeface="Calibri" pitchFamily="34" charset="-120"/>
              </a:rPr>
              <a:t>Pengampu</a:t>
            </a:r>
            <a:r>
              <a:rPr lang="en-US" sz="1400" dirty="0">
                <a:solidFill>
                  <a:srgbClr val="E8EFF9"/>
                </a:solidFill>
                <a:latin typeface="Calibri" pitchFamily="34" charset="0"/>
                <a:cs typeface="Calibri" pitchFamily="34" charset="-120"/>
              </a:rPr>
              <a:t> : apt. Reski </a:t>
            </a:r>
            <a:r>
              <a:rPr lang="en-US" sz="1400" dirty="0" err="1">
                <a:solidFill>
                  <a:srgbClr val="E8EFF9"/>
                </a:solidFill>
                <a:latin typeface="Calibri" pitchFamily="34" charset="0"/>
                <a:cs typeface="Calibri" pitchFamily="34" charset="-120"/>
              </a:rPr>
              <a:t>mulia</a:t>
            </a:r>
            <a:r>
              <a:rPr lang="en-US" sz="1400" dirty="0">
                <a:solidFill>
                  <a:srgbClr val="E8EFF9"/>
                </a:solidFill>
                <a:latin typeface="Calibri" pitchFamily="34" charset="0"/>
                <a:cs typeface="Calibri" pitchFamily="34" charset="-120"/>
              </a:rPr>
              <a:t>,. </a:t>
            </a:r>
            <a:r>
              <a:rPr lang="en-US" sz="1400" dirty="0" err="1">
                <a:solidFill>
                  <a:srgbClr val="E8EFF9"/>
                </a:solidFill>
                <a:latin typeface="Calibri" pitchFamily="34" charset="0"/>
                <a:cs typeface="Calibri" pitchFamily="34" charset="-120"/>
              </a:rPr>
              <a:t>M.Farm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3200400" y="4160520"/>
            <a:ext cx="5760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Sub-CPMK: Mahasiswa mampu menjelaskan ruang lingkup Farmasi Fisika,</a:t>
            </a:r>
            <a:endParaRPr lang="en-US" sz="1000" dirty="0"/>
          </a:p>
          <a:p>
            <a:pPr marL="0" indent="0">
              <a:buNone/>
            </a:pPr>
            <a:r>
              <a:rPr lang="en-US" sz="1000" i="1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konsep dasar, serta perannya dalam pengembangan sediaan farmasi.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05840"/>
            <a:ext cx="228600" cy="38862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37160"/>
            <a:ext cx="8412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Topik</a:t>
            </a: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Pembelajaran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457200" y="1188720"/>
            <a:ext cx="594360" cy="438912"/>
          </a:xfrm>
          <a:prstGeom prst="rect">
            <a:avLst/>
          </a:prstGeom>
          <a:solidFill>
            <a:srgbClr val="0B7A75"/>
          </a:solidFill>
          <a:ln w="12700">
            <a:solidFill>
              <a:srgbClr val="0B7A75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57200" y="1188720"/>
            <a:ext cx="59436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01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234440" y="1225296"/>
            <a:ext cx="7589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</a:rPr>
              <a:t>Pengertian &amp; Ruang Lingkup Farmasi Fisika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57200" y="1792224"/>
            <a:ext cx="594360" cy="438912"/>
          </a:xfrm>
          <a:prstGeom prst="rect">
            <a:avLst/>
          </a:prstGeom>
          <a:solidFill>
            <a:srgbClr val="0B7A75"/>
          </a:solidFill>
          <a:ln w="12700">
            <a:solidFill>
              <a:srgbClr val="0B7A75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457200" y="1792224"/>
            <a:ext cx="59436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02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234440" y="1828800"/>
            <a:ext cx="7589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</a:rPr>
              <a:t>Peran Farmasi Fisika dalam Pengembangan Sediaan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57200" y="2395728"/>
            <a:ext cx="594360" cy="438912"/>
          </a:xfrm>
          <a:prstGeom prst="rect">
            <a:avLst/>
          </a:prstGeom>
          <a:solidFill>
            <a:srgbClr val="0B7A75"/>
          </a:solidFill>
          <a:ln w="12700">
            <a:solidFill>
              <a:srgbClr val="0B7A75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457200" y="2395728"/>
            <a:ext cx="59436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03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234440" y="2432304"/>
            <a:ext cx="7589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</a:rPr>
              <a:t>Hubungan dengan Ilmu Lain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457200" y="2999232"/>
            <a:ext cx="594360" cy="438912"/>
          </a:xfrm>
          <a:prstGeom prst="rect">
            <a:avLst/>
          </a:prstGeom>
          <a:solidFill>
            <a:srgbClr val="0B7A75"/>
          </a:solidFill>
          <a:ln w="12700">
            <a:solidFill>
              <a:srgbClr val="0B7A75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457200" y="2999232"/>
            <a:ext cx="59436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04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234440" y="3035808"/>
            <a:ext cx="7589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</a:rPr>
              <a:t>Konsep Dasar: Sifat Fisikokimia, Termodinamika, Kinetika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457200" y="3602736"/>
            <a:ext cx="594360" cy="438912"/>
          </a:xfrm>
          <a:prstGeom prst="rect">
            <a:avLst/>
          </a:prstGeom>
          <a:solidFill>
            <a:srgbClr val="0B7A75"/>
          </a:solidFill>
          <a:ln w="12700">
            <a:solidFill>
              <a:srgbClr val="0B7A75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457200" y="3602736"/>
            <a:ext cx="59436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05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234440" y="3639312"/>
            <a:ext cx="7589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</a:rPr>
              <a:t>Pentingnya Prinsip Farmasi Fisika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457200" y="4206240"/>
            <a:ext cx="594360" cy="438912"/>
          </a:xfrm>
          <a:prstGeom prst="rect">
            <a:avLst/>
          </a:prstGeom>
          <a:solidFill>
            <a:srgbClr val="0B7A75"/>
          </a:solidFill>
          <a:ln w="12700">
            <a:solidFill>
              <a:srgbClr val="0B7A75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457200" y="4206240"/>
            <a:ext cx="59436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06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234440" y="4242816"/>
            <a:ext cx="7589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</a:rPr>
              <a:t>Contoh Penerapan dalam Praktik Kefarmasian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A3A6B"/>
          </a:solidFill>
          <a:ln/>
        </p:spPr>
      </p:sp>
      <p:sp>
        <p:nvSpPr>
          <p:cNvPr id="24" name="Text 22"/>
          <p:cNvSpPr/>
          <p:nvPr/>
        </p:nvSpPr>
        <p:spPr>
          <a:xfrm>
            <a:off x="274320" y="4892040"/>
            <a:ext cx="8595360" cy="2514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CBD5E1"/>
                </a:solidFill>
              </a:rPr>
              <a:t>STIKes Prima Indonesia | Farmasi Fisika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8046720" y="4846320"/>
            <a:ext cx="914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CBD5E1"/>
                </a:solidFill>
              </a:rPr>
              <a:t>2 / 25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0B7A75"/>
          </a:solidFill>
          <a:ln w="12700">
            <a:solidFill>
              <a:srgbClr val="0B7A7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37160"/>
            <a:ext cx="8412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Pengertian Farmasi Fisika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365760" y="1097280"/>
            <a:ext cx="8412480" cy="1417320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548640" y="1170432"/>
            <a:ext cx="804672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50" i="1" dirty="0">
                <a:solidFill>
                  <a:srgbClr val="F0C0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"Farmasi Fisika adalah cabang ilmu farmasi yang mempelajari sifat-sifat fisika dan fisikokimia bahan obat serta pengaruhnya terhadap formulasi, stabilitas, dan aktivitas biologis sediaan farmasi."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548640" y="2578608"/>
            <a:ext cx="8046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i="1" dirty="0">
                <a:solidFill>
                  <a:srgbClr val="64748B"/>
                </a:solidFill>
              </a:rPr>
              <a:t>— Martin et al., Physical Pharmacy (2011); Sinko, 2011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320040" y="2926080"/>
            <a:ext cx="2651760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320040" y="2926080"/>
            <a:ext cx="2651760" cy="347472"/>
          </a:xfrm>
          <a:prstGeom prst="rect">
            <a:avLst/>
          </a:prstGeom>
          <a:solidFill>
            <a:srgbClr val="0B7A75"/>
          </a:solidFill>
          <a:ln w="12700">
            <a:solidFill>
              <a:srgbClr val="0B7A7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20040" y="2926080"/>
            <a:ext cx="26517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Fisika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1480" y="3310128"/>
            <a:ext cx="246888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</a:rPr>
              <a:t>Sifat fisik zat: kelarutan, viskositas, densitas, tegangan permukaan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3227832" y="2926080"/>
            <a:ext cx="2651760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3227832" y="2926080"/>
            <a:ext cx="2651760" cy="347472"/>
          </a:xfrm>
          <a:prstGeom prst="rect">
            <a:avLst/>
          </a:prstGeom>
          <a:solidFill>
            <a:srgbClr val="0B7A75"/>
          </a:solidFill>
          <a:ln w="12700">
            <a:solidFill>
              <a:srgbClr val="0B7A7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227832" y="2926080"/>
            <a:ext cx="26517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Kimia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319272" y="3310128"/>
            <a:ext cx="246888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</a:rPr>
              <a:t>Reaksi kimia, interaksi molekuler, stabilitas kimia obat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6135624" y="2926080"/>
            <a:ext cx="2651760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6135624" y="2926080"/>
            <a:ext cx="2651760" cy="347472"/>
          </a:xfrm>
          <a:prstGeom prst="rect">
            <a:avLst/>
          </a:prstGeom>
          <a:solidFill>
            <a:srgbClr val="0B7A75"/>
          </a:solidFill>
          <a:ln w="12700">
            <a:solidFill>
              <a:srgbClr val="0B7A7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135624" y="2926080"/>
            <a:ext cx="26517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Biologi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227064" y="3310128"/>
            <a:ext cx="246888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</a:rPr>
              <a:t>Pengaruh sifat fisikokimia terhadap absorpsi &amp; efikasi obat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A3A6B"/>
          </a:solidFill>
          <a:ln/>
        </p:spPr>
      </p:sp>
      <p:sp>
        <p:nvSpPr>
          <p:cNvPr id="20" name="Text 18"/>
          <p:cNvSpPr/>
          <p:nvPr/>
        </p:nvSpPr>
        <p:spPr>
          <a:xfrm>
            <a:off x="274320" y="4892040"/>
            <a:ext cx="8595360" cy="2514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CBD5E1"/>
                </a:solidFill>
              </a:rPr>
              <a:t>STIKes Prima Indonesia | Farmasi Fisika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8046720" y="4846320"/>
            <a:ext cx="914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CBD5E1"/>
                </a:solidFill>
              </a:rPr>
              <a:t>3 / 25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37160"/>
            <a:ext cx="8412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Sejarah &amp; Perkembangan Farmasi Fisika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65760" y="1143000"/>
            <a:ext cx="1097280" cy="548640"/>
          </a:xfrm>
          <a:prstGeom prst="rect">
            <a:avLst/>
          </a:prstGeom>
          <a:solidFill>
            <a:srgbClr val="0B7A75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143000"/>
            <a:ext cx="1097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1950-an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463040" y="1399032"/>
            <a:ext cx="274320" cy="36576"/>
          </a:xfrm>
          <a:prstGeom prst="rect">
            <a:avLst/>
          </a:prstGeom>
          <a:solidFill>
            <a:srgbClr val="CBD5E1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83080" y="1216152"/>
            <a:ext cx="694944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</a:rPr>
              <a:t>Farmasi Fisika mulai diakui sebagai disiplin ilmu tersendiri di Amerika Serikat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65760" y="1892808"/>
            <a:ext cx="1097280" cy="548640"/>
          </a:xfrm>
          <a:prstGeom prst="rect">
            <a:avLst/>
          </a:prstGeom>
          <a:solidFill>
            <a:srgbClr val="D4A017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65760" y="1892808"/>
            <a:ext cx="1097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1960-an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1463040" y="2148840"/>
            <a:ext cx="274320" cy="36576"/>
          </a:xfrm>
          <a:prstGeom prst="rect">
            <a:avLst/>
          </a:prstGeom>
          <a:solidFill>
            <a:srgbClr val="CBD5E1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783080" y="1965960"/>
            <a:ext cx="694944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</a:rPr>
              <a:t>Diterbitkan buku Physical Pharmacy oleh Alfred Martin — referensi klasik utama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365760" y="2642616"/>
            <a:ext cx="1097280" cy="548640"/>
          </a:xfrm>
          <a:prstGeom prst="rect">
            <a:avLst/>
          </a:prstGeom>
          <a:solidFill>
            <a:srgbClr val="0B7A75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65760" y="2642616"/>
            <a:ext cx="1097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1980-an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1463040" y="2898648"/>
            <a:ext cx="274320" cy="36576"/>
          </a:xfrm>
          <a:prstGeom prst="rect">
            <a:avLst/>
          </a:prstGeom>
          <a:solidFill>
            <a:srgbClr val="CBD5E1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783080" y="2715768"/>
            <a:ext cx="694944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</a:rPr>
              <a:t>Berkembangnya konsep bioavailabilitas dan biofarmasi mendorong kajian sifat fisikokimia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65760" y="3392424"/>
            <a:ext cx="1097280" cy="548640"/>
          </a:xfrm>
          <a:prstGeom prst="rect">
            <a:avLst/>
          </a:prstGeom>
          <a:solidFill>
            <a:srgbClr val="D4A017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65760" y="3392424"/>
            <a:ext cx="1097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2000-an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1463040" y="3648456"/>
            <a:ext cx="274320" cy="36576"/>
          </a:xfrm>
          <a:prstGeom prst="rect">
            <a:avLst/>
          </a:prstGeom>
          <a:solidFill>
            <a:srgbClr val="CBD5E1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783080" y="3465576"/>
            <a:ext cx="694944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</a:rPr>
              <a:t>Teknologi nano dan sistem penghantaran obat canggih (DDS) menjadi fokus baru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365760" y="4142232"/>
            <a:ext cx="1097280" cy="548640"/>
          </a:xfrm>
          <a:prstGeom prst="rect">
            <a:avLst/>
          </a:prstGeom>
          <a:solidFill>
            <a:srgbClr val="0B7A75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65760" y="4142232"/>
            <a:ext cx="1097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2020+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1463040" y="4398264"/>
            <a:ext cx="274320" cy="36576"/>
          </a:xfrm>
          <a:prstGeom prst="rect">
            <a:avLst/>
          </a:prstGeom>
          <a:solidFill>
            <a:srgbClr val="CBD5E1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783080" y="4215384"/>
            <a:ext cx="694944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</a:rPr>
              <a:t>Integrasi komputasi molekular, AI, dan Quality by Design (QbD) dalam formulasi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A3A6B"/>
          </a:solidFill>
          <a:ln/>
        </p:spPr>
      </p:sp>
      <p:sp>
        <p:nvSpPr>
          <p:cNvPr id="25" name="Text 23"/>
          <p:cNvSpPr/>
          <p:nvPr/>
        </p:nvSpPr>
        <p:spPr>
          <a:xfrm>
            <a:off x="274320" y="4892040"/>
            <a:ext cx="8595360" cy="2514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CBD5E1"/>
                </a:solidFill>
              </a:rPr>
              <a:t>STIKes Prima Indonesia | Farmasi Fisika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8046720" y="4846320"/>
            <a:ext cx="914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CBD5E1"/>
                </a:solidFill>
              </a:rPr>
              <a:t>4 / 25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0B7A75"/>
          </a:solidFill>
          <a:ln w="12700">
            <a:solidFill>
              <a:srgbClr val="0B7A7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37160"/>
            <a:ext cx="8412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Ruang Lingkup Farmasi Fisika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320040" y="1143000"/>
            <a:ext cx="411480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320040" y="1143000"/>
            <a:ext cx="164592" cy="109728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76072" y="1234440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3A6B"/>
                </a:solidFill>
              </a:rPr>
              <a:t>Sifat Fisikokimia Zat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76072" y="1600200"/>
            <a:ext cx="3749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4748B"/>
                </a:solidFill>
              </a:rPr>
              <a:t>Kelarutan, titik leleh, polimorfisme, dll.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754880" y="1143000"/>
            <a:ext cx="411480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143000"/>
            <a:ext cx="164592" cy="109728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010912" y="1234440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3A6B"/>
                </a:solidFill>
              </a:rPr>
              <a:t>Termodinamika Farmasi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010912" y="1600200"/>
            <a:ext cx="3749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4748B"/>
                </a:solidFill>
              </a:rPr>
              <a:t>Energi bebas, entalpi, entropi sediaan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20040" y="2404872"/>
            <a:ext cx="411480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320040" y="2404872"/>
            <a:ext cx="164592" cy="109728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76072" y="2496312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3A6B"/>
                </a:solidFill>
              </a:rPr>
              <a:t>Rheologi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576072" y="2862072"/>
            <a:ext cx="3749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4748B"/>
                </a:solidFill>
              </a:rPr>
              <a:t>Viskositas dan aliran cairan farmasi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754880" y="2404872"/>
            <a:ext cx="411480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404872"/>
            <a:ext cx="164592" cy="109728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010912" y="2496312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3A6B"/>
                </a:solidFill>
              </a:rPr>
              <a:t>Tegangan Permukaan &amp; Antarmuka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5010912" y="2862072"/>
            <a:ext cx="3749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4748B"/>
                </a:solidFill>
              </a:rPr>
              <a:t>Surfaktan, emulsi, suspensi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20040" y="3666744"/>
            <a:ext cx="411480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320040" y="3666744"/>
            <a:ext cx="164592" cy="109728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76072" y="3758184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3A6B"/>
                </a:solidFill>
              </a:rPr>
              <a:t>Kinetika Reaksi Kimia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576072" y="4123944"/>
            <a:ext cx="3749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4748B"/>
                </a:solidFill>
              </a:rPr>
              <a:t>Laju degradasi &amp; stabilitas obat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754880" y="3666744"/>
            <a:ext cx="411480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4754880" y="3666744"/>
            <a:ext cx="164592" cy="109728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010912" y="3758184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3A6B"/>
                </a:solidFill>
              </a:rPr>
              <a:t>Difusi &amp; Transpor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5010912" y="4123944"/>
            <a:ext cx="3749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4748B"/>
                </a:solidFill>
              </a:rPr>
              <a:t>Penetrasi obat melalui membran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A3A6B"/>
          </a:solidFill>
          <a:ln/>
        </p:spPr>
      </p:sp>
      <p:sp>
        <p:nvSpPr>
          <p:cNvPr id="29" name="Text 27"/>
          <p:cNvSpPr/>
          <p:nvPr/>
        </p:nvSpPr>
        <p:spPr>
          <a:xfrm>
            <a:off x="274320" y="4892040"/>
            <a:ext cx="8595360" cy="2514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CBD5E1"/>
                </a:solidFill>
              </a:rPr>
              <a:t>STIKes Prima Indonesia | Farmasi Fisika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8046720" y="4846320"/>
            <a:ext cx="914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CBD5E1"/>
                </a:solidFill>
              </a:rPr>
              <a:t>5 / 25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37160"/>
            <a:ext cx="8412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</a:rPr>
              <a:t>Hubungan dengan Ilmu Lain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3429000" y="1737360"/>
            <a:ext cx="2286000" cy="2286000"/>
          </a:xfrm>
          <a:prstGeom prst="line">
            <a:avLst/>
          </a:prstGeom>
          <a:solidFill>
            <a:srgbClr val="0B7A75"/>
          </a:solidFill>
          <a:ln w="12700">
            <a:solidFill>
              <a:srgbClr val="0B7A75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3429000" y="1737360"/>
            <a:ext cx="228600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FARMASI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FISIKA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182880" y="1234440"/>
            <a:ext cx="2286000" cy="1005840"/>
          </a:xfrm>
          <a:prstGeom prst="rect">
            <a:avLst/>
          </a:prstGeom>
          <a:solidFill>
            <a:srgbClr val="E8EFF9"/>
          </a:solidFill>
          <a:ln w="12700">
            <a:solidFill>
              <a:srgbClr val="14A89C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182880" y="1280160"/>
            <a:ext cx="2286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3A6B"/>
                </a:solidFill>
              </a:rPr>
              <a:t>Kimia Farmasi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274320" y="1691640"/>
            <a:ext cx="2103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4748B"/>
                </a:solidFill>
              </a:rPr>
              <a:t>Struktur &amp; reaktivitas zat aktif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182880" y="2971800"/>
            <a:ext cx="2286000" cy="1005840"/>
          </a:xfrm>
          <a:prstGeom prst="rect">
            <a:avLst/>
          </a:prstGeom>
          <a:solidFill>
            <a:srgbClr val="E8EFF9"/>
          </a:solidFill>
          <a:ln w="12700">
            <a:solidFill>
              <a:srgbClr val="14A89C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182880" y="3017520"/>
            <a:ext cx="2286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3A6B"/>
                </a:solidFill>
              </a:rPr>
              <a:t>Farmasetika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274320" y="3429000"/>
            <a:ext cx="2103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4748B"/>
                </a:solidFill>
              </a:rPr>
              <a:t>Formulasi &amp; teknologi sediaan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6492240" y="1234440"/>
            <a:ext cx="2286000" cy="1005840"/>
          </a:xfrm>
          <a:prstGeom prst="rect">
            <a:avLst/>
          </a:prstGeom>
          <a:solidFill>
            <a:srgbClr val="E8EFF9"/>
          </a:solidFill>
          <a:ln w="12700">
            <a:solidFill>
              <a:srgbClr val="14A89C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6492240" y="1280160"/>
            <a:ext cx="2286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3A6B"/>
                </a:solidFill>
              </a:rPr>
              <a:t>Biofarmasi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583680" y="1691640"/>
            <a:ext cx="2103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4748B"/>
                </a:solidFill>
              </a:rPr>
              <a:t>Absorpsi, distribusi, metabolisme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6492240" y="2971800"/>
            <a:ext cx="2286000" cy="1005840"/>
          </a:xfrm>
          <a:prstGeom prst="rect">
            <a:avLst/>
          </a:prstGeom>
          <a:solidFill>
            <a:srgbClr val="E8EFF9"/>
          </a:solidFill>
          <a:ln w="12700">
            <a:solidFill>
              <a:srgbClr val="14A89C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6492240" y="3017520"/>
            <a:ext cx="2286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3A6B"/>
                </a:solidFill>
              </a:rPr>
              <a:t>Farmakologi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583680" y="3429000"/>
            <a:ext cx="2103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4748B"/>
                </a:solidFill>
              </a:rPr>
              <a:t>Hubungan dosis &amp; respon biologis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2468880" y="2331720"/>
            <a:ext cx="960120" cy="0"/>
          </a:xfrm>
          <a:prstGeom prst="line">
            <a:avLst/>
          </a:prstGeom>
          <a:noFill/>
          <a:ln w="19050">
            <a:solidFill>
              <a:srgbClr val="CBD5E1"/>
            </a:solidFill>
            <a:prstDash val="dash"/>
          </a:ln>
        </p:spPr>
      </p:sp>
      <p:sp>
        <p:nvSpPr>
          <p:cNvPr id="19" name="Shape 17"/>
          <p:cNvSpPr/>
          <p:nvPr/>
        </p:nvSpPr>
        <p:spPr>
          <a:xfrm>
            <a:off x="2468880" y="3246120"/>
            <a:ext cx="960120" cy="0"/>
          </a:xfrm>
          <a:prstGeom prst="line">
            <a:avLst/>
          </a:prstGeom>
          <a:noFill/>
          <a:ln w="19050">
            <a:solidFill>
              <a:srgbClr val="CBD5E1"/>
            </a:solidFill>
            <a:prstDash val="dash"/>
          </a:ln>
        </p:spPr>
      </p:sp>
      <p:sp>
        <p:nvSpPr>
          <p:cNvPr id="20" name="Shape 18"/>
          <p:cNvSpPr/>
          <p:nvPr/>
        </p:nvSpPr>
        <p:spPr>
          <a:xfrm>
            <a:off x="6492240" y="1874520"/>
            <a:ext cx="0" cy="457200"/>
          </a:xfrm>
          <a:prstGeom prst="line">
            <a:avLst/>
          </a:prstGeom>
          <a:noFill/>
          <a:ln w="19050">
            <a:solidFill>
              <a:srgbClr val="CBD5E1"/>
            </a:solidFill>
            <a:prstDash val="dash"/>
          </a:ln>
        </p:spPr>
      </p:sp>
      <p:sp>
        <p:nvSpPr>
          <p:cNvPr id="21" name="Shape 19"/>
          <p:cNvSpPr/>
          <p:nvPr/>
        </p:nvSpPr>
        <p:spPr>
          <a:xfrm>
            <a:off x="6492240" y="3154680"/>
            <a:ext cx="0" cy="0"/>
          </a:xfrm>
          <a:prstGeom prst="line">
            <a:avLst/>
          </a:prstGeom>
          <a:noFill/>
          <a:ln w="19050">
            <a:solidFill>
              <a:srgbClr val="CBD5E1"/>
            </a:solidFill>
            <a:prstDash val="dash"/>
          </a:ln>
        </p:spPr>
      </p:sp>
      <p:sp>
        <p:nvSpPr>
          <p:cNvPr id="22" name="Shape 20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A3A6B"/>
          </a:solidFill>
          <a:ln/>
        </p:spPr>
      </p:sp>
      <p:sp>
        <p:nvSpPr>
          <p:cNvPr id="23" name="Text 21"/>
          <p:cNvSpPr/>
          <p:nvPr/>
        </p:nvSpPr>
        <p:spPr>
          <a:xfrm>
            <a:off x="274320" y="4892040"/>
            <a:ext cx="8595360" cy="2514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CBD5E1"/>
                </a:solidFill>
              </a:rPr>
              <a:t>STIKes Prima Indonesia | Farmasi Fisika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8046720" y="4846320"/>
            <a:ext cx="914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CBD5E1"/>
                </a:solidFill>
              </a:rPr>
              <a:t>6 / 25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0B7A75"/>
          </a:solidFill>
          <a:ln w="12700">
            <a:solidFill>
              <a:srgbClr val="0B7A7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37160"/>
            <a:ext cx="8412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</a:rPr>
              <a:t>Hubungan: Kimia Farmasi &amp; Farmasetika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20040" y="1097280"/>
            <a:ext cx="4114800" cy="457200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0040" y="1097280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🧪 Kimia Farmasi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320040" y="1554480"/>
            <a:ext cx="4114800" cy="315468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1645920"/>
            <a:ext cx="384048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</a:rPr>
              <a:t>Memberikan data struktur molekul zat aktif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</a:rPr>
              <a:t>Menentukan gugus fungsi yang mempengaruhi kelarutan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</a:rPr>
              <a:t>Menjelaskan mekanisme degradasi kimia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</a:rPr>
              <a:t>Memprediksi interaksi obat-polimer dalam formulasi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</a:rPr>
              <a:t>Farmasi Fisika → mengkuantifikasi sifat fisik dari struktur tersebut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4114800" cy="457200"/>
          </a:xfrm>
          <a:prstGeom prst="rect">
            <a:avLst/>
          </a:prstGeom>
          <a:solidFill>
            <a:srgbClr val="0B7A75"/>
          </a:solidFill>
          <a:ln w="12700">
            <a:solidFill>
              <a:srgbClr val="0B7A7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754880" y="1097280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💊 Farmasetika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754880" y="1554480"/>
            <a:ext cx="4114800" cy="315468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892040" y="1645920"/>
            <a:ext cx="384048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</a:rPr>
              <a:t>Menerapkan data sifat fisikokimia dalam desain sediaan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</a:rPr>
              <a:t>Memilih eksipien berdasarkan kompatibilitas fisika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</a:rPr>
              <a:t>Optimasi proses produksi (granulasi, pencampuran)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</a:rPr>
              <a:t>Pengendalian mutu sediaan akhir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</a:rPr>
              <a:t>Farmasi Fisika → landasan teori ilmiah farmasetika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A3A6B"/>
          </a:solidFill>
          <a:ln/>
        </p:spPr>
      </p:sp>
      <p:sp>
        <p:nvSpPr>
          <p:cNvPr id="13" name="Text 11"/>
          <p:cNvSpPr/>
          <p:nvPr/>
        </p:nvSpPr>
        <p:spPr>
          <a:xfrm>
            <a:off x="274320" y="4892040"/>
            <a:ext cx="8595360" cy="2514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CBD5E1"/>
                </a:solidFill>
              </a:rPr>
              <a:t>STIKes Prima Indonesia | Farmasi Fisika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8046720" y="4846320"/>
            <a:ext cx="914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CBD5E1"/>
                </a:solidFill>
              </a:rPr>
              <a:t>7 / 25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37160"/>
            <a:ext cx="8412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</a:rPr>
              <a:t>Hubungan: Farmasi Fisika &amp; Biofarmasi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65760" y="1097280"/>
            <a:ext cx="8412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1E293B"/>
                </a:solidFill>
              </a:rPr>
              <a:t>Biofarmasi mengkaji bagaimana sifat fisikokimia obat mempengaruhi proses LADME: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365760" y="1691640"/>
            <a:ext cx="502920" cy="51206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1691640"/>
            <a:ext cx="50292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L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960120" y="1764792"/>
            <a:ext cx="1371600" cy="365760"/>
          </a:xfrm>
          <a:prstGeom prst="rect">
            <a:avLst/>
          </a:prstGeom>
          <a:solidFill>
            <a:srgbClr val="0B7A75"/>
          </a:solidFill>
          <a:ln w="12700">
            <a:solidFill>
              <a:srgbClr val="0B7A7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764792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Liberation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2423160" y="1764792"/>
            <a:ext cx="6400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</a:rPr>
              <a:t>Pelepasan zat aktif dari sediaan — bergantung sifat fisik matriks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65760" y="2350008"/>
            <a:ext cx="502920" cy="51206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5760" y="2350008"/>
            <a:ext cx="50292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960120" y="2423160"/>
            <a:ext cx="1371600" cy="365760"/>
          </a:xfrm>
          <a:prstGeom prst="rect">
            <a:avLst/>
          </a:prstGeom>
          <a:solidFill>
            <a:srgbClr val="0B7A75"/>
          </a:solidFill>
          <a:ln w="12700">
            <a:solidFill>
              <a:srgbClr val="0B7A7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60120" y="242316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Absorption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2423160" y="2423160"/>
            <a:ext cx="6400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</a:rPr>
              <a:t>Absorpsi di saluran cerna — dipengaruhi kelarutan &amp; permeabilitas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365760" y="3008376"/>
            <a:ext cx="502920" cy="51206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65760" y="3008376"/>
            <a:ext cx="50292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D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960120" y="3081528"/>
            <a:ext cx="1371600" cy="365760"/>
          </a:xfrm>
          <a:prstGeom prst="rect">
            <a:avLst/>
          </a:prstGeom>
          <a:solidFill>
            <a:srgbClr val="0B7A75"/>
          </a:solidFill>
          <a:ln w="12700">
            <a:solidFill>
              <a:srgbClr val="0B7A7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60120" y="3081528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Distribution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2423160" y="3081528"/>
            <a:ext cx="6400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</a:rPr>
              <a:t>Distribusi — tergantung ikatan protein &amp; koefisien partisi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365760" y="3666744"/>
            <a:ext cx="502920" cy="51206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65760" y="3666744"/>
            <a:ext cx="50292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M</a:t>
            </a:r>
            <a:endParaRPr lang="en-US" sz="2200" dirty="0"/>
          </a:p>
        </p:txBody>
      </p:sp>
      <p:sp>
        <p:nvSpPr>
          <p:cNvPr id="22" name="Shape 20"/>
          <p:cNvSpPr/>
          <p:nvPr/>
        </p:nvSpPr>
        <p:spPr>
          <a:xfrm>
            <a:off x="960120" y="3739896"/>
            <a:ext cx="1371600" cy="365760"/>
          </a:xfrm>
          <a:prstGeom prst="rect">
            <a:avLst/>
          </a:prstGeom>
          <a:solidFill>
            <a:srgbClr val="0B7A75"/>
          </a:solidFill>
          <a:ln w="12700">
            <a:solidFill>
              <a:srgbClr val="0B7A7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60120" y="3739896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Metabolism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2423160" y="3739896"/>
            <a:ext cx="6400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</a:rPr>
              <a:t>Metabolisme — stabilitas kimia obat setelah absorpsi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365760" y="4325112"/>
            <a:ext cx="502920" cy="51206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365760" y="4325112"/>
            <a:ext cx="50292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E</a:t>
            </a:r>
            <a:endParaRPr lang="en-US" sz="2200" dirty="0"/>
          </a:p>
        </p:txBody>
      </p:sp>
      <p:sp>
        <p:nvSpPr>
          <p:cNvPr id="27" name="Shape 25"/>
          <p:cNvSpPr/>
          <p:nvPr/>
        </p:nvSpPr>
        <p:spPr>
          <a:xfrm>
            <a:off x="960120" y="4398264"/>
            <a:ext cx="1371600" cy="365760"/>
          </a:xfrm>
          <a:prstGeom prst="rect">
            <a:avLst/>
          </a:prstGeom>
          <a:solidFill>
            <a:srgbClr val="0B7A75"/>
          </a:solidFill>
          <a:ln w="12700">
            <a:solidFill>
              <a:srgbClr val="0B7A7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960120" y="4398264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Excretion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2423160" y="4398264"/>
            <a:ext cx="6400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</a:rPr>
              <a:t>Ekskresi — terkait sifat kelarutan &amp; ionisasi molekul obat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A3A6B"/>
          </a:solidFill>
          <a:ln/>
        </p:spPr>
      </p:sp>
      <p:sp>
        <p:nvSpPr>
          <p:cNvPr id="31" name="Text 29"/>
          <p:cNvSpPr/>
          <p:nvPr/>
        </p:nvSpPr>
        <p:spPr>
          <a:xfrm>
            <a:off x="274320" y="4892040"/>
            <a:ext cx="8595360" cy="2514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CBD5E1"/>
                </a:solidFill>
              </a:rPr>
              <a:t>STIKes Prima Indonesia | Farmasi Fisika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8046720" y="4846320"/>
            <a:ext cx="914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CBD5E1"/>
                </a:solidFill>
              </a:rPr>
              <a:t>8 / 25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A3A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103120"/>
            <a:ext cx="9144000" cy="5486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14400" y="731520"/>
            <a:ext cx="7315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kern="0" spc="800" dirty="0">
                <a:solidFill>
                  <a:srgbClr val="F0C040"/>
                </a:solidFill>
              </a:rPr>
              <a:t>KONSEP DASAR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457200" y="137160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Sifat Fisikokimia Zat Aktif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914400" y="237744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E8EFF9"/>
                </a:solidFill>
              </a:rPr>
              <a:t>Memahami sifat fisikokimia adalah kunci utama dalam desain formulasi sediaan farmasi yang efektif dan stabil.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1828800" y="3566160"/>
            <a:ext cx="5486400" cy="548640"/>
          </a:xfrm>
          <a:prstGeom prst="rect">
            <a:avLst/>
          </a:prstGeom>
          <a:solidFill>
            <a:srgbClr val="0B7A75"/>
          </a:solidFill>
          <a:ln w="12700">
            <a:solidFill>
              <a:srgbClr val="0B7A7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828800" y="356616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</a:rPr>
              <a:t>Slide 10-13: Kelarutan → Polimorfisme → Ukuran Partikel → Koefisien Partisi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046720" y="4846320"/>
            <a:ext cx="914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CBD5E1"/>
                </a:solidFill>
              </a:rPr>
              <a:t>9 / 25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0B7A75"/>
          </a:solidFill>
          <a:ln w="12700">
            <a:solidFill>
              <a:srgbClr val="0B7A7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37160"/>
            <a:ext cx="8412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</a:rPr>
              <a:t>Kelarutan (Solubility)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365760" y="1051560"/>
            <a:ext cx="84124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1E293B"/>
                </a:solidFill>
              </a:rPr>
              <a:t>Kelarutan = jumlah maksimum zat terlarut yang dapat larut dalam sejumlah tertentu pelarut pada suhu &amp; tekanan tertentu.</a:t>
            </a:r>
            <a:endParaRPr lang="en-US" sz="125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65760" y="1691640"/>
          <a:ext cx="8412480" cy="1920240"/>
        </p:xfrm>
        <a:graphic>
          <a:graphicData uri="http://schemas.openxmlformats.org/drawingml/2006/table">
            <a:tbl>
              <a:tblPr/>
              <a:tblGrid>
                <a:gridCol w="2560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6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26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00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Klasifikasi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A6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Volume Pelarut (mL) / 1 g zat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A6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Contoh Obat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A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Sangat mudah larut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&lt; 1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Garam mineral, vitamin C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Mudah larut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1 – 10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Kloramfenikol, aspirin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Agak sukar larut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30 – 100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Sulfamethoxazole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Sukar larut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100 – 1000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Griseofulvin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Praktis tidak larut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&gt; 10.000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Belerang, Mg stearat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365760" y="3749040"/>
            <a:ext cx="8412480" cy="502920"/>
          </a:xfrm>
          <a:prstGeom prst="rect">
            <a:avLst/>
          </a:prstGeom>
          <a:solidFill>
            <a:srgbClr val="E8EFF9"/>
          </a:solidFill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A3A6B"/>
                </a:solidFill>
              </a:rPr>
              <a:t>⚠  ~40% obat baru termasuk BCS Kelas II/IV (kelarutan rendah) — menjadi tantangan utama formulasi modern.</a:t>
            </a:r>
            <a:endParaRPr lang="en-US" sz="1200" dirty="0"/>
          </a:p>
        </p:txBody>
      </p:sp>
      <p:sp>
        <p:nvSpPr>
          <p:cNvPr id="7" name="Shape 4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A3A6B"/>
          </a:solidFill>
          <a:ln/>
        </p:spPr>
      </p:sp>
      <p:sp>
        <p:nvSpPr>
          <p:cNvPr id="8" name="Text 5"/>
          <p:cNvSpPr/>
          <p:nvPr/>
        </p:nvSpPr>
        <p:spPr>
          <a:xfrm>
            <a:off x="274320" y="4892040"/>
            <a:ext cx="8595360" cy="2514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CBD5E1"/>
                </a:solidFill>
              </a:rPr>
              <a:t>STIKes Prima Indonesia | Farmasi Fisika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8046720" y="4846320"/>
            <a:ext cx="914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CBD5E1"/>
                </a:solidFill>
              </a:rPr>
              <a:t>10 / 25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37160"/>
            <a:ext cx="8412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</a:rPr>
              <a:t>Polimorfisme &amp; Bentuk Kristal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365760" y="1051560"/>
            <a:ext cx="84124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1E293B"/>
                </a:solidFill>
              </a:rPr>
              <a:t>Polimorfisme: kemampuan zat padat untuk eksis dalam dua atau lebih susunan kristal berbeda dengan sifat fisika yang berbeda.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320040" y="1737360"/>
            <a:ext cx="2651760" cy="237744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320040" y="1737360"/>
            <a:ext cx="2651760" cy="457200"/>
          </a:xfrm>
          <a:prstGeom prst="rect">
            <a:avLst/>
          </a:prstGeom>
          <a:solidFill>
            <a:srgbClr val="0B7A75"/>
          </a:solidFill>
          <a:ln w="12700">
            <a:solidFill>
              <a:srgbClr val="0B7A7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20040" y="173736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Polimorf Stabil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29768" y="2240280"/>
            <a:ext cx="2432304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293B"/>
                </a:solidFill>
              </a:rPr>
              <a:t>Titik leleh tinggi, kelarutan rendah, stabilitas baik. Contoh: Karbamazepin Form III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3227832" y="1737360"/>
            <a:ext cx="2651760" cy="237744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3227832" y="1737360"/>
            <a:ext cx="2651760" cy="4572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227832" y="173736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Polimorf Metastabil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3337560" y="2240280"/>
            <a:ext cx="2432304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293B"/>
                </a:solidFill>
              </a:rPr>
              <a:t>Kelarutan &amp; disolusi lebih tinggi, berguna untuk bioavailabilitas. Contoh: Ritonavir Form I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6135624" y="1737360"/>
            <a:ext cx="2651760" cy="237744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6135624" y="1737360"/>
            <a:ext cx="2651760" cy="457200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135624" y="173736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Amorf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245352" y="2240280"/>
            <a:ext cx="2432304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293B"/>
                </a:solidFill>
              </a:rPr>
              <a:t>Tidak punya susunan kristal, kelarutan tertinggi, stabilitas rendah. Contoh: Itrakonazol amorf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365760" y="4251960"/>
            <a:ext cx="8412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C0392B"/>
                </a:solidFill>
              </a:rPr>
              <a:t>📌 Kasus nyata: Ritonavir (HIV) — polimorf II muncul tiba-tiba (1998), menggantikan polimorf I dan menyebabkan kegagalan formulasi global.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A3A6B"/>
          </a:solidFill>
          <a:ln/>
        </p:spPr>
      </p:sp>
      <p:sp>
        <p:nvSpPr>
          <p:cNvPr id="19" name="Text 17"/>
          <p:cNvSpPr/>
          <p:nvPr/>
        </p:nvSpPr>
        <p:spPr>
          <a:xfrm>
            <a:off x="274320" y="4892040"/>
            <a:ext cx="8595360" cy="2514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CBD5E1"/>
                </a:solidFill>
              </a:rPr>
              <a:t>STIKes Prima Indonesia | Farmasi Fisika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8046720" y="4846320"/>
            <a:ext cx="914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CBD5E1"/>
                </a:solidFill>
              </a:rPr>
              <a:t>11 / 25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0B7A75"/>
          </a:solidFill>
          <a:ln w="12700">
            <a:solidFill>
              <a:srgbClr val="0B7A7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37160"/>
            <a:ext cx="8412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</a:rPr>
              <a:t>Ukuran Partikel &amp; Luas Permukaan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20040" y="1097280"/>
            <a:ext cx="4069080" cy="374904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411480" y="1188720"/>
            <a:ext cx="3886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3A6B"/>
                </a:solidFill>
              </a:rPr>
              <a:t>Pengaruh Ukuran Partikel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1600200"/>
            <a:ext cx="3794760" cy="3108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</a:rPr>
              <a:t>Semakin kecil partikel → luas permukaan ↑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</a:rPr>
              <a:t>Luas permukaan ↑ → kecepatan disolusi ↑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</a:rPr>
              <a:t>Disolusi ↑ → absorpsi &amp; bioavailabilitas ↑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</a:rPr>
              <a:t>Micronisasi: pengecilan ke ukuran 1–10 μm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</a:rPr>
              <a:t>Nanonisasi: &lt; 1000 nm untuk obat sangat sukar larut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</a:rPr>
              <a:t>Persamaan Noyes-Whitney: kecepatan disolusi proporsional dengan luas permukaan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4572000" y="1097280"/>
            <a:ext cx="4251960" cy="374904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4663440" y="1188720"/>
            <a:ext cx="4069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3A6B"/>
                </a:solidFill>
              </a:rPr>
              <a:t>Contoh Aplikasi Klinik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663440" y="1627632"/>
            <a:ext cx="4023360" cy="621792"/>
          </a:xfrm>
          <a:prstGeom prst="rect">
            <a:avLst/>
          </a:prstGeom>
          <a:solidFill>
            <a:srgbClr val="E8EFF9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736592" y="1664208"/>
            <a:ext cx="1645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B7A75"/>
                </a:solidFill>
              </a:rPr>
              <a:t>Spironolactone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4736592" y="1920240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</a:rPr>
              <a:t>Micronisasi meningkatkan disolusi 4×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663440" y="2377440"/>
            <a:ext cx="40233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736592" y="2414016"/>
            <a:ext cx="1645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B7A75"/>
                </a:solidFill>
              </a:rPr>
              <a:t>Griseofulvin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4736592" y="2670048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</a:rPr>
              <a:t>Ultra-micronized → dosis lebih rendah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663440" y="3127248"/>
            <a:ext cx="4023360" cy="621792"/>
          </a:xfrm>
          <a:prstGeom prst="rect">
            <a:avLst/>
          </a:prstGeom>
          <a:solidFill>
            <a:srgbClr val="E8EFF9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736592" y="3163824"/>
            <a:ext cx="1645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B7A75"/>
                </a:solidFill>
              </a:rPr>
              <a:t>Fenofibrat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4736592" y="3419856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</a:rPr>
              <a:t>Nanonized → Tricor® bioavailabilitas ↑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4663440" y="3877056"/>
            <a:ext cx="40233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736592" y="3913632"/>
            <a:ext cx="1645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B7A75"/>
                </a:solidFill>
              </a:rPr>
              <a:t>Aprepitant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4736592" y="4169664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</a:rPr>
              <a:t>Nanopartikel → Emend® solusi untuk BCS IV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A3A6B"/>
          </a:solidFill>
          <a:ln/>
        </p:spPr>
      </p:sp>
      <p:sp>
        <p:nvSpPr>
          <p:cNvPr id="22" name="Text 20"/>
          <p:cNvSpPr/>
          <p:nvPr/>
        </p:nvSpPr>
        <p:spPr>
          <a:xfrm>
            <a:off x="274320" y="4892040"/>
            <a:ext cx="8595360" cy="2514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CBD5E1"/>
                </a:solidFill>
              </a:rPr>
              <a:t>STIKes Prima Indonesia | Farmasi Fisika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8046720" y="4846320"/>
            <a:ext cx="914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CBD5E1"/>
                </a:solidFill>
              </a:rPr>
              <a:t>12 / 25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37160"/>
            <a:ext cx="8412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</a:rPr>
              <a:t>Koefisien Partisi (Log P) &amp; Ionisasi (pKa)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365760" y="1051560"/>
            <a:ext cx="8412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1E293B"/>
                </a:solidFill>
              </a:rPr>
              <a:t>Koefisien Partisi (Log P) = ukuran lipofilisitas molekul obat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320040" y="1508760"/>
            <a:ext cx="1737360" cy="914400"/>
          </a:xfrm>
          <a:prstGeom prst="rect">
            <a:avLst/>
          </a:prstGeom>
          <a:solidFill>
            <a:srgbClr val="2980B9"/>
          </a:solidFill>
          <a:ln w="12700">
            <a:solidFill>
              <a:srgbClr val="2980B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20040" y="1508760"/>
            <a:ext cx="1737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FFFFFF"/>
                </a:solidFill>
              </a:rPr>
              <a:t>Sangat Hidrofil</a:t>
            </a:r>
            <a:endParaRPr lang="en-US" sz="950" dirty="0"/>
          </a:p>
          <a:p>
            <a:pPr marL="0" indent="0" algn="ctr">
              <a:buNone/>
            </a:pPr>
            <a:r>
              <a:rPr lang="en-US" sz="950" dirty="0">
                <a:solidFill>
                  <a:srgbClr val="FFFFFF"/>
                </a:solidFill>
              </a:rPr>
              <a:t>Log P &lt; -1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2240280" y="1508760"/>
            <a:ext cx="1737360" cy="914400"/>
          </a:xfrm>
          <a:prstGeom prst="rect">
            <a:avLst/>
          </a:prstGeom>
          <a:solidFill>
            <a:srgbClr val="1ABC9C"/>
          </a:solidFill>
          <a:ln w="12700">
            <a:solidFill>
              <a:srgbClr val="1ABC9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240280" y="1508760"/>
            <a:ext cx="1737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FFFFFF"/>
                </a:solidFill>
              </a:rPr>
              <a:t>Hidrofil</a:t>
            </a:r>
            <a:endParaRPr lang="en-US" sz="950" dirty="0"/>
          </a:p>
          <a:p>
            <a:pPr marL="0" indent="0" algn="ctr">
              <a:buNone/>
            </a:pPr>
            <a:r>
              <a:rPr lang="en-US" sz="950" dirty="0">
                <a:solidFill>
                  <a:srgbClr val="FFFFFF"/>
                </a:solidFill>
              </a:rPr>
              <a:t>Log P -1 – 1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4160520" y="1508760"/>
            <a:ext cx="1737360" cy="914400"/>
          </a:xfrm>
          <a:prstGeom prst="rect">
            <a:avLst/>
          </a:prstGeom>
          <a:solidFill>
            <a:srgbClr val="0B7A75"/>
          </a:solidFill>
          <a:ln w="12700">
            <a:solidFill>
              <a:srgbClr val="0B7A7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160520" y="1508760"/>
            <a:ext cx="1737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Lipofil</a:t>
            </a:r>
            <a:endParaRPr lang="en-US" sz="950" dirty="0"/>
          </a:p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Log P 1 – 3</a:t>
            </a:r>
            <a:endParaRPr lang="en-US" sz="950" dirty="0"/>
          </a:p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(IDEAL)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6080760" y="1508760"/>
            <a:ext cx="1737360" cy="9144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080760" y="1508760"/>
            <a:ext cx="1737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FFFFFF"/>
                </a:solidFill>
              </a:rPr>
              <a:t>Sangat Lipofil</a:t>
            </a:r>
            <a:endParaRPr lang="en-US" sz="950" dirty="0"/>
          </a:p>
          <a:p>
            <a:pPr marL="0" indent="0" algn="ctr">
              <a:buNone/>
            </a:pPr>
            <a:r>
              <a:rPr lang="en-US" sz="950" dirty="0">
                <a:solidFill>
                  <a:srgbClr val="FFFFFF"/>
                </a:solidFill>
              </a:rPr>
              <a:t>Log P 3 – 5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7406640" y="1508760"/>
            <a:ext cx="1417320" cy="91440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406640" y="1508760"/>
            <a:ext cx="14173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FFFFFF"/>
                </a:solidFill>
              </a:rPr>
              <a:t>Ekstrem</a:t>
            </a:r>
            <a:endParaRPr lang="en-US" sz="950" dirty="0"/>
          </a:p>
          <a:p>
            <a:pPr marL="0" indent="0" algn="ctr">
              <a:buNone/>
            </a:pPr>
            <a:r>
              <a:rPr lang="en-US" sz="950" dirty="0">
                <a:solidFill>
                  <a:srgbClr val="FFFFFF"/>
                </a:solidFill>
              </a:rPr>
              <a:t>Log P &gt; 5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365760" y="2514600"/>
            <a:ext cx="8412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3A6B"/>
                </a:solidFill>
              </a:rPr>
              <a:t>Aturan Lipinski (Rule of Five): Log P ≤ 5, MW ≤ 500 Da, H-donor ≤ 5, H-akseptor ≤ 10 — prediktor oral bioavailability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20040" y="3108960"/>
            <a:ext cx="8503920" cy="1645920"/>
          </a:xfrm>
          <a:prstGeom prst="rect">
            <a:avLst/>
          </a:prstGeom>
          <a:solidFill>
            <a:srgbClr val="E8EFF9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182112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3A6B"/>
                </a:solidFill>
              </a:rPr>
              <a:t>Ionisasi &amp; pKa — Persamaan Henderson-Hasselbalch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3584448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spcAft>
                <a:spcPts val="600"/>
              </a:spcAft>
              <a:buNone/>
            </a:pPr>
            <a:r>
              <a:rPr lang="en-US" sz="1150" dirty="0">
                <a:solidFill>
                  <a:srgbClr val="1E293B"/>
                </a:solidFill>
              </a:rPr>
              <a:t>• pH lambung (1-3): asam lemah (aspirin, ibuprofen) lebih banyak bentuk tidak terionisasi → absorpsi baik</a:t>
            </a:r>
            <a:endParaRPr lang="en-US" sz="115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50" dirty="0">
                <a:solidFill>
                  <a:srgbClr val="1E293B"/>
                </a:solidFill>
              </a:rPr>
              <a:t>• pH usus (6-8): basa lemah (morfin, quinin) lebih banyak bentuk tidak terionisasi → absorpsi baik di usus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1E293B"/>
                </a:solidFill>
              </a:rPr>
              <a:t>• Bentuk terionisasi: kurang menembus membran lipid bilayer sel epitel saluran cerna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A3A6B"/>
          </a:solidFill>
          <a:ln/>
        </p:spPr>
      </p:sp>
      <p:sp>
        <p:nvSpPr>
          <p:cNvPr id="20" name="Text 18"/>
          <p:cNvSpPr/>
          <p:nvPr/>
        </p:nvSpPr>
        <p:spPr>
          <a:xfrm>
            <a:off x="274320" y="4892040"/>
            <a:ext cx="8595360" cy="2514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CBD5E1"/>
                </a:solidFill>
              </a:rPr>
              <a:t>STIKes Prima Indonesia | Farmasi Fisika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8046720" y="4846320"/>
            <a:ext cx="914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CBD5E1"/>
                </a:solidFill>
              </a:rPr>
              <a:t>13 / 25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0B7A75"/>
          </a:solidFill>
          <a:ln w="12700">
            <a:solidFill>
              <a:srgbClr val="0B7A7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37160"/>
            <a:ext cx="8412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</a:rPr>
              <a:t>Termodinamika dalam Farmasi Fisika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20040" y="1097280"/>
            <a:ext cx="2651760" cy="356616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320040" y="1097280"/>
            <a:ext cx="2651760" cy="457200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20040" y="109728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Energi Bebas Gibbs (ΔG)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94360" y="1664208"/>
            <a:ext cx="2103120" cy="411480"/>
          </a:xfrm>
          <a:prstGeom prst="rect">
            <a:avLst/>
          </a:prstGeom>
          <a:solidFill>
            <a:srgbClr val="E8EFF9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94360" y="1664208"/>
            <a:ext cx="21031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i="1" dirty="0">
                <a:solidFill>
                  <a:srgbClr val="1A3A6B"/>
                </a:solidFill>
              </a:rPr>
              <a:t>ΔG = ΔH – TΔS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29768" y="2176272"/>
            <a:ext cx="2432304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</a:rPr>
              <a:t>Menentukan spontanitas proses (kelarutan, pencampuran, reaksi kimia). ΔG &lt; 0 → spontan (larut, stabil).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227832" y="1097280"/>
            <a:ext cx="2651760" cy="356616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3227832" y="1097280"/>
            <a:ext cx="2651760" cy="457200"/>
          </a:xfrm>
          <a:prstGeom prst="rect">
            <a:avLst/>
          </a:prstGeom>
          <a:solidFill>
            <a:srgbClr val="0B7A75"/>
          </a:solidFill>
          <a:ln w="12700">
            <a:solidFill>
              <a:srgbClr val="0B7A7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227832" y="109728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Entalpi (ΔH)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3502152" y="1664208"/>
            <a:ext cx="2103120" cy="411480"/>
          </a:xfrm>
          <a:prstGeom prst="rect">
            <a:avLst/>
          </a:prstGeom>
          <a:solidFill>
            <a:srgbClr val="E8EFF9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502152" y="1664208"/>
            <a:ext cx="21031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i="1" dirty="0">
                <a:solidFill>
                  <a:srgbClr val="0B7A75"/>
                </a:solidFill>
              </a:rPr>
              <a:t>Panas pelarutan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337560" y="2176272"/>
            <a:ext cx="2432304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</a:rPr>
              <a:t>Perubahan energi panas saat zat berinteraksi dengan pelarut. ΔH &lt; 0 → eksotermal (meningkatkan kelarutan).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6135624" y="1097280"/>
            <a:ext cx="2651760" cy="356616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135624" y="1097280"/>
            <a:ext cx="2651760" cy="4572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135624" y="109728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Entropi (ΔS)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409944" y="1664208"/>
            <a:ext cx="2103120" cy="411480"/>
          </a:xfrm>
          <a:prstGeom prst="rect">
            <a:avLst/>
          </a:prstGeom>
          <a:solidFill>
            <a:srgbClr val="E8EFF9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409944" y="1664208"/>
            <a:ext cx="21031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i="1" dirty="0">
                <a:solidFill>
                  <a:srgbClr val="D4A017"/>
                </a:solidFill>
              </a:rPr>
              <a:t>Derajat ketidakteraturan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245352" y="2176272"/>
            <a:ext cx="2432304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</a:rPr>
              <a:t>Sistem cenderung menuju entropi maksimum. Disolusi → ΔS meningkat → mendorong kelarutan.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365760" y="4709160"/>
            <a:ext cx="8412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64748B"/>
                </a:solidFill>
              </a:rPr>
              <a:t>Aplikasi: Merancang ko-solven, surfaktan, dan sistem polimer berdasarkan parameter termodinamika.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A3A6B"/>
          </a:solidFill>
          <a:ln/>
        </p:spPr>
      </p:sp>
      <p:sp>
        <p:nvSpPr>
          <p:cNvPr id="24" name="Text 22"/>
          <p:cNvSpPr/>
          <p:nvPr/>
        </p:nvSpPr>
        <p:spPr>
          <a:xfrm>
            <a:off x="274320" y="4892040"/>
            <a:ext cx="8595360" cy="2514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CBD5E1"/>
                </a:solidFill>
              </a:rPr>
              <a:t>STIKes Prima Indonesia | Farmasi Fisika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8046720" y="4846320"/>
            <a:ext cx="914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CBD5E1"/>
                </a:solidFill>
              </a:rPr>
              <a:t>14 / 25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37160"/>
            <a:ext cx="8412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</a:rPr>
              <a:t>Kinetika Reaksi &amp; Stabilitas Obat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65760" y="1051560"/>
            <a:ext cx="8412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1E293B"/>
                </a:solidFill>
              </a:rPr>
              <a:t>Kinetika kimia mempelajari laju reaksi degradasi obat dan faktor-faktor yang mempengaruhinya.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320040" y="1536192"/>
            <a:ext cx="1188720" cy="676656"/>
          </a:xfrm>
          <a:prstGeom prst="rect">
            <a:avLst/>
          </a:prstGeom>
          <a:solidFill>
            <a:srgbClr val="0B7A75"/>
          </a:solidFill>
          <a:ln w="12700">
            <a:solidFill>
              <a:srgbClr val="0B7A7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20040" y="1536192"/>
            <a:ext cx="118872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Orde 0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1600200" y="1572768"/>
            <a:ext cx="2286000" cy="603504"/>
          </a:xfrm>
          <a:prstGeom prst="rect">
            <a:avLst/>
          </a:prstGeom>
          <a:solidFill>
            <a:srgbClr val="E8EFF9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627632" y="1572768"/>
            <a:ext cx="2231136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i="1" dirty="0">
                <a:solidFill>
                  <a:srgbClr val="1E293B"/>
                </a:solidFill>
              </a:rPr>
              <a:t>C = C₀ – kt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i="1" dirty="0">
                <a:solidFill>
                  <a:srgbClr val="1E293B"/>
                </a:solidFill>
              </a:rPr>
              <a:t>t½ = C₀/2k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3977640" y="1591056"/>
            <a:ext cx="4754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</a:rPr>
              <a:t>Laju degradasi konstan. Contoh: Obat dalam patch transdermal, infus IV.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20040" y="2340864"/>
            <a:ext cx="1188720" cy="676656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20040" y="2340864"/>
            <a:ext cx="118872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Orde 1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1600200" y="2377440"/>
            <a:ext cx="2286000" cy="603504"/>
          </a:xfrm>
          <a:prstGeom prst="rect">
            <a:avLst/>
          </a:prstGeom>
          <a:solidFill>
            <a:srgbClr val="E8EFF9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627632" y="2377440"/>
            <a:ext cx="2231136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i="1" dirty="0">
                <a:solidFill>
                  <a:srgbClr val="1E293B"/>
                </a:solidFill>
              </a:rPr>
              <a:t>ln C = ln C₀ – kt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i="1" dirty="0">
                <a:solidFill>
                  <a:srgbClr val="1E293B"/>
                </a:solidFill>
              </a:rPr>
              <a:t>t½ = 0.693/k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3977640" y="2395728"/>
            <a:ext cx="4754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</a:rPr>
              <a:t>Laju proporsional konsentrasi. Paling umum: hidrolisis, oksidasi. Contoh: ampisilin.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320040" y="3145536"/>
            <a:ext cx="1188720" cy="676656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20040" y="3145536"/>
            <a:ext cx="118872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Orde 2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1600200" y="3182112"/>
            <a:ext cx="2286000" cy="603504"/>
          </a:xfrm>
          <a:prstGeom prst="rect">
            <a:avLst/>
          </a:prstGeom>
          <a:solidFill>
            <a:srgbClr val="E8EFF9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627632" y="3182112"/>
            <a:ext cx="2231136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i="1" dirty="0">
                <a:solidFill>
                  <a:srgbClr val="1E293B"/>
                </a:solidFill>
              </a:rPr>
              <a:t>1/C = 1/C₀ + kt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i="1" dirty="0">
                <a:solidFill>
                  <a:srgbClr val="1E293B"/>
                </a:solidFill>
              </a:rPr>
              <a:t>t½ = 1/kC₀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977640" y="3200400"/>
            <a:ext cx="4754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</a:rPr>
              <a:t>Laju proporsional kuadrat konsentrasi. Jarang, contoh: reaksi bimolekular.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20040" y="4023360"/>
            <a:ext cx="8503920" cy="777240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457200" y="4050792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F0C040"/>
                </a:solidFill>
              </a:rPr>
              <a:t>Persamaan Arrhenius:  k = A · e^(–Ea/RT)  — digunakan dalam uji stabilitas dipercepat (accelerated stability testing) untuk prediksi umur simpan obat pada suhu kamar.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A3A6B"/>
          </a:solidFill>
          <a:ln/>
        </p:spPr>
      </p:sp>
      <p:sp>
        <p:nvSpPr>
          <p:cNvPr id="23" name="Text 21"/>
          <p:cNvSpPr/>
          <p:nvPr/>
        </p:nvSpPr>
        <p:spPr>
          <a:xfrm>
            <a:off x="274320" y="4892040"/>
            <a:ext cx="8595360" cy="2514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CBD5E1"/>
                </a:solidFill>
              </a:rPr>
              <a:t>STIKes Prima Indonesia | Farmasi Fisika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8046720" y="4846320"/>
            <a:ext cx="914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CBD5E1"/>
                </a:solidFill>
              </a:rPr>
              <a:t>15 / 25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0B7A75"/>
          </a:solidFill>
          <a:ln w="12700">
            <a:solidFill>
              <a:srgbClr val="0B7A7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37160"/>
            <a:ext cx="8412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</a:rPr>
              <a:t>Rheologi: Sifat Aliran Sediaan Farmasi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65760" y="1051560"/>
            <a:ext cx="8412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1E293B"/>
                </a:solidFill>
              </a:rPr>
              <a:t>Rheologi mempelajari deformasi dan aliran materi — sangat penting untuk sediaan cair, semipadat, dan suspensi.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20040" y="1572768"/>
            <a:ext cx="2103120" cy="530352"/>
          </a:xfrm>
          <a:prstGeom prst="rect">
            <a:avLst/>
          </a:prstGeom>
          <a:solidFill>
            <a:srgbClr val="2980B9"/>
          </a:solidFill>
          <a:ln w="12700">
            <a:solidFill>
              <a:srgbClr val="2980B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20040" y="1572768"/>
            <a:ext cx="21031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Newtonian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2514600" y="1627632"/>
            <a:ext cx="320040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</a:rPr>
              <a:t>Air, sirup encer, minyak mineral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852160" y="1627632"/>
            <a:ext cx="2926080" cy="420624"/>
          </a:xfrm>
          <a:prstGeom prst="rect">
            <a:avLst/>
          </a:prstGeom>
          <a:solidFill>
            <a:srgbClr val="E8EFF9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897880" y="1627632"/>
            <a:ext cx="283464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B7A75"/>
                </a:solidFill>
              </a:rPr>
              <a:t>Larutan oral, infus IV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20040" y="2231136"/>
            <a:ext cx="2103120" cy="530352"/>
          </a:xfrm>
          <a:prstGeom prst="rect">
            <a:avLst/>
          </a:prstGeom>
          <a:solidFill>
            <a:srgbClr val="0B7A75"/>
          </a:solidFill>
          <a:ln w="12700">
            <a:solidFill>
              <a:srgbClr val="0B7A7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20040" y="2231136"/>
            <a:ext cx="21031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Pseudoplastik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2514600" y="2286000"/>
            <a:ext cx="320040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</a:rPr>
              <a:t>Larutan polimer, gel selulosa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852160" y="2286000"/>
            <a:ext cx="2926080" cy="420624"/>
          </a:xfrm>
          <a:prstGeom prst="rect">
            <a:avLst/>
          </a:prstGeom>
          <a:solidFill>
            <a:srgbClr val="E8EFF9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897880" y="2286000"/>
            <a:ext cx="283464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B7A75"/>
                </a:solidFill>
              </a:rPr>
              <a:t>Gel topikal, losion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320040" y="2889504"/>
            <a:ext cx="2103120" cy="530352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20040" y="2889504"/>
            <a:ext cx="21031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Dilatan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2514600" y="2944368"/>
            <a:ext cx="320040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</a:rPr>
              <a:t>Suspensi konsentrasi tinggi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5852160" y="2944368"/>
            <a:ext cx="2926080" cy="420624"/>
          </a:xfrm>
          <a:prstGeom prst="rect">
            <a:avLst/>
          </a:prstGeom>
          <a:solidFill>
            <a:srgbClr val="E8EFF9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897880" y="2944368"/>
            <a:ext cx="283464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B7A75"/>
                </a:solidFill>
              </a:rPr>
              <a:t>Pasta gigi, suspensi kental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20040" y="3547872"/>
            <a:ext cx="2103120" cy="530352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20040" y="3547872"/>
            <a:ext cx="21031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Plastik (Bingham)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2514600" y="3602736"/>
            <a:ext cx="320040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</a:rPr>
              <a:t>Pasta, salep kaku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5852160" y="3602736"/>
            <a:ext cx="2926080" cy="420624"/>
          </a:xfrm>
          <a:prstGeom prst="rect">
            <a:avLst/>
          </a:prstGeom>
          <a:solidFill>
            <a:srgbClr val="E8EFF9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897880" y="3602736"/>
            <a:ext cx="283464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B7A75"/>
                </a:solidFill>
              </a:rPr>
              <a:t>Salep, pasta gigi medis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320040" y="4206240"/>
            <a:ext cx="2103120" cy="530352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320040" y="4206240"/>
            <a:ext cx="21031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Tiksotropi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2514600" y="4261104"/>
            <a:ext cx="320040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</a:rPr>
              <a:t>Suspensi bentonit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5852160" y="4261104"/>
            <a:ext cx="2926080" cy="420624"/>
          </a:xfrm>
          <a:prstGeom prst="rect">
            <a:avLst/>
          </a:prstGeom>
          <a:solidFill>
            <a:srgbClr val="E8EFF9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897880" y="4261104"/>
            <a:ext cx="283464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B7A75"/>
                </a:solidFill>
              </a:rPr>
              <a:t>Suspensi injeksi, gel tetes mata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A3A6B"/>
          </a:solidFill>
          <a:ln/>
        </p:spPr>
      </p:sp>
      <p:sp>
        <p:nvSpPr>
          <p:cNvPr id="31" name="Text 29"/>
          <p:cNvSpPr/>
          <p:nvPr/>
        </p:nvSpPr>
        <p:spPr>
          <a:xfrm>
            <a:off x="274320" y="4892040"/>
            <a:ext cx="8595360" cy="2514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CBD5E1"/>
                </a:solidFill>
              </a:rPr>
              <a:t>STIKes Prima Indonesia | Farmasi Fisika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8046720" y="4846320"/>
            <a:ext cx="914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CBD5E1"/>
                </a:solidFill>
              </a:rPr>
              <a:t>16 / 25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37160"/>
            <a:ext cx="8412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</a:rPr>
              <a:t>Stabilitas Sediaan Farmasi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365760" y="1051560"/>
            <a:ext cx="8412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1E293B"/>
                </a:solidFill>
              </a:rPr>
              <a:t>Stabilitas = kemampuan sediaan mempertahankan kadar, efektivitas, keamanan, dan tampilan dalam batas yang ditetapkan selama masa simpannya.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20040" y="1691640"/>
            <a:ext cx="411480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320040" y="1691640"/>
            <a:ext cx="548640" cy="1371600"/>
          </a:xfrm>
          <a:prstGeom prst="rect">
            <a:avLst/>
          </a:prstGeom>
          <a:solidFill>
            <a:srgbClr val="0B7A75"/>
          </a:solidFill>
          <a:ln w="12700">
            <a:solidFill>
              <a:srgbClr val="0B7A7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20040" y="1691640"/>
            <a:ext cx="5486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🧪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960120" y="1801368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3A6B"/>
                </a:solidFill>
              </a:rPr>
              <a:t>Stabilitas Kimia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960120" y="2167128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</a:rPr>
              <a:t>Hidrolisis, oksidasi, fotodegradasi, isomerisasi, polimerasi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754880" y="1691640"/>
            <a:ext cx="411480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754880" y="1691640"/>
            <a:ext cx="548640" cy="1371600"/>
          </a:xfrm>
          <a:prstGeom prst="rect">
            <a:avLst/>
          </a:prstGeom>
          <a:solidFill>
            <a:srgbClr val="0B7A75"/>
          </a:solidFill>
          <a:ln w="12700">
            <a:solidFill>
              <a:srgbClr val="0B7A7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754880" y="1691640"/>
            <a:ext cx="5486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🔬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5394960" y="1801368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3A6B"/>
                </a:solidFill>
              </a:rPr>
              <a:t>Stabilitas Fisika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394960" y="2167128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</a:rPr>
              <a:t>Perubahan warna, fase, polimorfisme, agregasi, kristalisasi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320040" y="3246120"/>
            <a:ext cx="411480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320040" y="3246120"/>
            <a:ext cx="548640" cy="1371600"/>
          </a:xfrm>
          <a:prstGeom prst="rect">
            <a:avLst/>
          </a:prstGeom>
          <a:solidFill>
            <a:srgbClr val="0B7A75"/>
          </a:solidFill>
          <a:ln w="12700">
            <a:solidFill>
              <a:srgbClr val="0B7A7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20040" y="3246120"/>
            <a:ext cx="5486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🦠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960120" y="3355848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3A6B"/>
                </a:solidFill>
              </a:rPr>
              <a:t>Stabilitas Biologi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960120" y="3721608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</a:rPr>
              <a:t>Pertumbuhan mikroba, perubahan sterilitas sediaan injeksi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754880" y="3246120"/>
            <a:ext cx="411480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4754880" y="3246120"/>
            <a:ext cx="548640" cy="1371600"/>
          </a:xfrm>
          <a:prstGeom prst="rect">
            <a:avLst/>
          </a:prstGeom>
          <a:solidFill>
            <a:srgbClr val="0B7A75"/>
          </a:solidFill>
          <a:ln w="12700">
            <a:solidFill>
              <a:srgbClr val="0B7A7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754880" y="3246120"/>
            <a:ext cx="5486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💊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5394960" y="3355848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3A6B"/>
                </a:solidFill>
              </a:rPr>
              <a:t>Stabilitas Terapeutik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5394960" y="3721608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</a:rPr>
              <a:t>Perubahan efikasi klinik akibat degradasi zat aktif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A3A6B"/>
          </a:solidFill>
          <a:ln/>
        </p:spPr>
      </p:sp>
      <p:sp>
        <p:nvSpPr>
          <p:cNvPr id="26" name="Text 24"/>
          <p:cNvSpPr/>
          <p:nvPr/>
        </p:nvSpPr>
        <p:spPr>
          <a:xfrm>
            <a:off x="274320" y="4892040"/>
            <a:ext cx="8595360" cy="2514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CBD5E1"/>
                </a:solidFill>
              </a:rPr>
              <a:t>STIKes Prima Indonesia | Farmasi Fisika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8046720" y="4846320"/>
            <a:ext cx="914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CBD5E1"/>
                </a:solidFill>
              </a:rPr>
              <a:t>17 / 25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0B7A75"/>
          </a:solidFill>
          <a:ln w="12700">
            <a:solidFill>
              <a:srgbClr val="0B7A7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37160"/>
            <a:ext cx="8412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</a:rPr>
              <a:t>Peran Farmasi Fisika dalam Formulasi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228600" y="1188720"/>
            <a:ext cx="1554480" cy="1234440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228600" y="1188720"/>
            <a:ext cx="15544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Karakterisasi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Zat Aktif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28600" y="1874520"/>
            <a:ext cx="1554480" cy="548640"/>
          </a:xfrm>
          <a:prstGeom prst="rect">
            <a:avLst/>
          </a:prstGeom>
          <a:solidFill>
            <a:srgbClr val="E8EFF9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1874520"/>
            <a:ext cx="1463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E293B"/>
                </a:solidFill>
              </a:rPr>
              <a:t>Kelarutan, pKa, Log P, polimorf, titik leleh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1783080" y="1719072"/>
            <a:ext cx="182880" cy="36576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892808" y="1627632"/>
            <a:ext cx="18288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D4A017"/>
                </a:solidFill>
              </a:rPr>
              <a:t>▶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1965960" y="1188720"/>
            <a:ext cx="1554480" cy="1234440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1965960" y="1188720"/>
            <a:ext cx="15544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Pemilihan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Eksipien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1965960" y="1874520"/>
            <a:ext cx="1554480" cy="548640"/>
          </a:xfrm>
          <a:prstGeom prst="rect">
            <a:avLst/>
          </a:prstGeom>
          <a:solidFill>
            <a:srgbClr val="E8EFF9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011680" y="1874520"/>
            <a:ext cx="1463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E293B"/>
                </a:solidFill>
              </a:rPr>
              <a:t>Pengikat, pengisi, disintegran, surfaktan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3520440" y="1719072"/>
            <a:ext cx="182880" cy="36576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630168" y="1627632"/>
            <a:ext cx="18288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D4A017"/>
                </a:solidFill>
              </a:rPr>
              <a:t>▶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3703320" y="1188720"/>
            <a:ext cx="1554480" cy="1234440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3703320" y="1188720"/>
            <a:ext cx="15544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Desain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Formulasi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3703320" y="1874520"/>
            <a:ext cx="1554480" cy="548640"/>
          </a:xfrm>
          <a:prstGeom prst="rect">
            <a:avLst/>
          </a:prstGeom>
          <a:solidFill>
            <a:srgbClr val="E8EFF9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749040" y="1874520"/>
            <a:ext cx="1463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E293B"/>
                </a:solidFill>
              </a:rPr>
              <a:t>Optimasi dengan DoE, QbD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5257800" y="1719072"/>
            <a:ext cx="182880" cy="36576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367528" y="1627632"/>
            <a:ext cx="18288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D4A017"/>
                </a:solidFill>
              </a:rPr>
              <a:t>▶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5440680" y="1188720"/>
            <a:ext cx="1554480" cy="1234440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5440680" y="1188720"/>
            <a:ext cx="15544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Evaluasi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Sediaan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5440680" y="1874520"/>
            <a:ext cx="1554480" cy="548640"/>
          </a:xfrm>
          <a:prstGeom prst="rect">
            <a:avLst/>
          </a:prstGeom>
          <a:solidFill>
            <a:srgbClr val="E8EFF9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486400" y="1874520"/>
            <a:ext cx="1463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E293B"/>
                </a:solidFill>
              </a:rPr>
              <a:t>Uji disolusi, stabilitas, rheologi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6995160" y="1719072"/>
            <a:ext cx="182880" cy="36576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104888" y="1627632"/>
            <a:ext cx="18288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D4A017"/>
                </a:solidFill>
              </a:rPr>
              <a:t>▶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7178040" y="1188720"/>
            <a:ext cx="1554480" cy="1234440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9" name="Text 27"/>
          <p:cNvSpPr/>
          <p:nvPr/>
        </p:nvSpPr>
        <p:spPr>
          <a:xfrm>
            <a:off x="7178040" y="1188720"/>
            <a:ext cx="15544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Skala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Produksi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7178040" y="1874520"/>
            <a:ext cx="1554480" cy="548640"/>
          </a:xfrm>
          <a:prstGeom prst="rect">
            <a:avLst/>
          </a:prstGeom>
          <a:solidFill>
            <a:srgbClr val="E8EFF9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223760" y="1874520"/>
            <a:ext cx="1463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E293B"/>
                </a:solidFill>
              </a:rPr>
              <a:t>Validasi proses, kontrol kualitas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365760" y="2606040"/>
            <a:ext cx="8412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3A6B"/>
                </a:solidFill>
              </a:rPr>
              <a:t>Prinsip Farmasi Fisika yang diterapkan dalam setiap tahap formulasi: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457200" y="3017520"/>
            <a:ext cx="8229600" cy="347472"/>
          </a:xfrm>
          <a:prstGeom prst="rect">
            <a:avLst/>
          </a:prstGeom>
          <a:solidFill>
            <a:srgbClr val="E8EFF9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293B"/>
                </a:solidFill>
              </a:rPr>
              <a:t>✓  Sifat fisikokimia ZA → memilih bentuk garam / polimorf optimal</a:t>
            </a:r>
            <a:endParaRPr lang="en-US" sz="1150" dirty="0"/>
          </a:p>
        </p:txBody>
      </p:sp>
      <p:sp>
        <p:nvSpPr>
          <p:cNvPr id="34" name="Text 32"/>
          <p:cNvSpPr/>
          <p:nvPr/>
        </p:nvSpPr>
        <p:spPr>
          <a:xfrm>
            <a:off x="457200" y="3401568"/>
            <a:ext cx="8229600" cy="34747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293B"/>
                </a:solidFill>
              </a:rPr>
              <a:t>✓  Termodinamika → prediksi kompatibilitas ZA-eksipien (ΔG mixing)</a:t>
            </a:r>
            <a:endParaRPr lang="en-US" sz="1150" dirty="0"/>
          </a:p>
        </p:txBody>
      </p:sp>
      <p:sp>
        <p:nvSpPr>
          <p:cNvPr id="35" name="Text 33"/>
          <p:cNvSpPr/>
          <p:nvPr/>
        </p:nvSpPr>
        <p:spPr>
          <a:xfrm>
            <a:off x="457200" y="3785616"/>
            <a:ext cx="8229600" cy="347472"/>
          </a:xfrm>
          <a:prstGeom prst="rect">
            <a:avLst/>
          </a:prstGeom>
          <a:solidFill>
            <a:srgbClr val="E8EFF9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293B"/>
                </a:solidFill>
              </a:rPr>
              <a:t>✓  Rheologi → menentukan viskositas optimal untuk proses produksi</a:t>
            </a:r>
            <a:endParaRPr lang="en-US" sz="1150" dirty="0"/>
          </a:p>
        </p:txBody>
      </p:sp>
      <p:sp>
        <p:nvSpPr>
          <p:cNvPr id="36" name="Text 34"/>
          <p:cNvSpPr/>
          <p:nvPr/>
        </p:nvSpPr>
        <p:spPr>
          <a:xfrm>
            <a:off x="457200" y="4169664"/>
            <a:ext cx="8229600" cy="34747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293B"/>
                </a:solidFill>
              </a:rPr>
              <a:t>✓  Kinetika → penetapan shelf-life berdasarkan laju degradasi</a:t>
            </a:r>
            <a:endParaRPr lang="en-US" sz="1150" dirty="0"/>
          </a:p>
        </p:txBody>
      </p:sp>
      <p:sp>
        <p:nvSpPr>
          <p:cNvPr id="37" name="Text 35"/>
          <p:cNvSpPr/>
          <p:nvPr/>
        </p:nvSpPr>
        <p:spPr>
          <a:xfrm>
            <a:off x="457200" y="4553712"/>
            <a:ext cx="8229600" cy="347472"/>
          </a:xfrm>
          <a:prstGeom prst="rect">
            <a:avLst/>
          </a:prstGeom>
          <a:solidFill>
            <a:srgbClr val="E8EFF9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293B"/>
                </a:solidFill>
              </a:rPr>
              <a:t>✓  Tegangan permukaan → formulasi emulsi &amp; suspensi yang stabil</a:t>
            </a:r>
            <a:endParaRPr lang="en-US" sz="1150" dirty="0"/>
          </a:p>
        </p:txBody>
      </p:sp>
      <p:sp>
        <p:nvSpPr>
          <p:cNvPr id="38" name="Shape 36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A3A6B"/>
          </a:solidFill>
          <a:ln/>
        </p:spPr>
      </p:sp>
      <p:sp>
        <p:nvSpPr>
          <p:cNvPr id="39" name="Text 37"/>
          <p:cNvSpPr/>
          <p:nvPr/>
        </p:nvSpPr>
        <p:spPr>
          <a:xfrm>
            <a:off x="274320" y="4892040"/>
            <a:ext cx="8595360" cy="2514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CBD5E1"/>
                </a:solidFill>
              </a:rPr>
              <a:t>STIKes Prima Indonesia | Farmasi Fisika</a:t>
            </a:r>
            <a:endParaRPr lang="en-US" sz="900" dirty="0"/>
          </a:p>
        </p:txBody>
      </p:sp>
      <p:sp>
        <p:nvSpPr>
          <p:cNvPr id="40" name="Text 38"/>
          <p:cNvSpPr/>
          <p:nvPr/>
        </p:nvSpPr>
        <p:spPr>
          <a:xfrm>
            <a:off x="8046720" y="4846320"/>
            <a:ext cx="914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CBD5E1"/>
                </a:solidFill>
              </a:rPr>
              <a:t>18 / 25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37160"/>
            <a:ext cx="8412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</a:rPr>
              <a:t>Farmasi Fisika dalam Sistem Penghantaran Obat Modern</a:t>
            </a:r>
            <a:endParaRPr lang="en-US" sz="2100" dirty="0"/>
          </a:p>
        </p:txBody>
      </p:sp>
      <p:sp>
        <p:nvSpPr>
          <p:cNvPr id="4" name="Shape 2"/>
          <p:cNvSpPr/>
          <p:nvPr/>
        </p:nvSpPr>
        <p:spPr>
          <a:xfrm>
            <a:off x="292608" y="1143000"/>
            <a:ext cx="2724912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92608" y="1143000"/>
            <a:ext cx="2724912" cy="384048"/>
          </a:xfrm>
          <a:prstGeom prst="rect">
            <a:avLst/>
          </a:prstGeom>
          <a:solidFill>
            <a:srgbClr val="0B7A75"/>
          </a:solidFill>
          <a:ln w="12700">
            <a:solidFill>
              <a:srgbClr val="0B7A7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92608" y="1143000"/>
            <a:ext cx="272491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</a:rPr>
              <a:t>Nanopartikel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384048" y="1581912"/>
            <a:ext cx="2542032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293B"/>
                </a:solidFill>
              </a:rPr>
              <a:t>Ukuran partikel &lt; 1000 nm → EPR effect, fagositosis selektif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384048" y="2377440"/>
            <a:ext cx="254203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0B7A75"/>
                </a:solidFill>
              </a:rPr>
              <a:t>📦 Liposomal doxorubicin (Doxil®)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236976" y="1143000"/>
            <a:ext cx="2724912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3236976" y="1143000"/>
            <a:ext cx="2724912" cy="384048"/>
          </a:xfrm>
          <a:prstGeom prst="rect">
            <a:avLst/>
          </a:prstGeom>
          <a:solidFill>
            <a:srgbClr val="0B7A75"/>
          </a:solidFill>
          <a:ln w="12700">
            <a:solidFill>
              <a:srgbClr val="0B7A7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236976" y="1143000"/>
            <a:ext cx="272491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</a:rPr>
              <a:t>Liposom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3328416" y="1581912"/>
            <a:ext cx="2542032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293B"/>
                </a:solidFill>
              </a:rPr>
              <a:t>Vesikel bilayer fosfolipid → enkapsulasi zat hidrofil &amp; hidrofob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328416" y="2377440"/>
            <a:ext cx="254203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0B7A75"/>
                </a:solidFill>
              </a:rPr>
              <a:t>📦 AmBisome® (Amfoterisin B)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6181344" y="1143000"/>
            <a:ext cx="2724912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6181344" y="1143000"/>
            <a:ext cx="2724912" cy="384048"/>
          </a:xfrm>
          <a:prstGeom prst="rect">
            <a:avLst/>
          </a:prstGeom>
          <a:solidFill>
            <a:srgbClr val="0B7A75"/>
          </a:solidFill>
          <a:ln w="12700">
            <a:solidFill>
              <a:srgbClr val="0B7A7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181344" y="1143000"/>
            <a:ext cx="272491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</a:rPr>
              <a:t>Mikrokulit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6272784" y="1581912"/>
            <a:ext cx="2542032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293B"/>
                </a:solidFill>
              </a:rPr>
              <a:t>Enkapsulasi zat aktif dalam polimer, kontrol pelepasan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6272784" y="2377440"/>
            <a:ext cx="254203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0B7A75"/>
                </a:solidFill>
              </a:rPr>
              <a:t>📦 Risperdal Consta® (long-acting)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292608" y="2971800"/>
            <a:ext cx="2724912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292608" y="2971800"/>
            <a:ext cx="2724912" cy="384048"/>
          </a:xfrm>
          <a:prstGeom prst="rect">
            <a:avLst/>
          </a:prstGeom>
          <a:solidFill>
            <a:srgbClr val="0B7A75"/>
          </a:solidFill>
          <a:ln w="12700">
            <a:solidFill>
              <a:srgbClr val="0B7A7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2971800"/>
            <a:ext cx="272491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</a:rPr>
              <a:t>Patch Transdermal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384048" y="3410712"/>
            <a:ext cx="2542032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293B"/>
                </a:solidFill>
              </a:rPr>
              <a:t>Difusi obat melewati stratum corneum kulit, Log P &amp; MW optimal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384048" y="4206240"/>
            <a:ext cx="254203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0B7A75"/>
                </a:solidFill>
              </a:rPr>
              <a:t>📦 Fentanyl patch, Nicotine patch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3236976" y="2971800"/>
            <a:ext cx="2724912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3236976" y="2971800"/>
            <a:ext cx="2724912" cy="384048"/>
          </a:xfrm>
          <a:prstGeom prst="rect">
            <a:avLst/>
          </a:prstGeom>
          <a:solidFill>
            <a:srgbClr val="0B7A75"/>
          </a:solidFill>
          <a:ln w="12700">
            <a:solidFill>
              <a:srgbClr val="0B7A7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3236976" y="2971800"/>
            <a:ext cx="272491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</a:rPr>
              <a:t>SEDDS/SMEDDS</a:t>
            </a:r>
            <a:endParaRPr lang="en-US" sz="1250" dirty="0"/>
          </a:p>
        </p:txBody>
      </p:sp>
      <p:sp>
        <p:nvSpPr>
          <p:cNvPr id="27" name="Text 25"/>
          <p:cNvSpPr/>
          <p:nvPr/>
        </p:nvSpPr>
        <p:spPr>
          <a:xfrm>
            <a:off x="3328416" y="3410712"/>
            <a:ext cx="2542032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293B"/>
                </a:solidFill>
              </a:rPr>
              <a:t>Self-emulsifying meningkatkan bioavailabilitas BCS II &amp; IV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3328416" y="4206240"/>
            <a:ext cx="254203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0B7A75"/>
                </a:solidFill>
              </a:rPr>
              <a:t>📦 Cyclosporin A (Neoral®)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6181344" y="2971800"/>
            <a:ext cx="2724912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6181344" y="2971800"/>
            <a:ext cx="2724912" cy="384048"/>
          </a:xfrm>
          <a:prstGeom prst="rect">
            <a:avLst/>
          </a:prstGeom>
          <a:solidFill>
            <a:srgbClr val="0B7A75"/>
          </a:solidFill>
          <a:ln w="12700">
            <a:solidFill>
              <a:srgbClr val="0B7A7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181344" y="2971800"/>
            <a:ext cx="272491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</a:rPr>
              <a:t>Implant</a:t>
            </a:r>
            <a:endParaRPr lang="en-US" sz="1250" dirty="0"/>
          </a:p>
        </p:txBody>
      </p:sp>
      <p:sp>
        <p:nvSpPr>
          <p:cNvPr id="32" name="Text 30"/>
          <p:cNvSpPr/>
          <p:nvPr/>
        </p:nvSpPr>
        <p:spPr>
          <a:xfrm>
            <a:off x="6272784" y="3410712"/>
            <a:ext cx="2542032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293B"/>
                </a:solidFill>
              </a:rPr>
              <a:t>Matriks polimer terdegradasi, kinetika orde 0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6272784" y="4206240"/>
            <a:ext cx="254203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0B7A75"/>
                </a:solidFill>
              </a:rPr>
              <a:t>📦 Implanon® (etonogestrel)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A3A6B"/>
          </a:solidFill>
          <a:ln/>
        </p:spPr>
      </p:sp>
      <p:sp>
        <p:nvSpPr>
          <p:cNvPr id="35" name="Text 33"/>
          <p:cNvSpPr/>
          <p:nvPr/>
        </p:nvSpPr>
        <p:spPr>
          <a:xfrm>
            <a:off x="274320" y="4892040"/>
            <a:ext cx="8595360" cy="2514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CBD5E1"/>
                </a:solidFill>
              </a:rPr>
              <a:t>STIKes Prima Indonesia | Farmasi Fisika</a:t>
            </a:r>
            <a:endParaRPr lang="en-US" sz="900" dirty="0"/>
          </a:p>
        </p:txBody>
      </p:sp>
      <p:sp>
        <p:nvSpPr>
          <p:cNvPr id="36" name="Text 34"/>
          <p:cNvSpPr/>
          <p:nvPr/>
        </p:nvSpPr>
        <p:spPr>
          <a:xfrm>
            <a:off x="8046720" y="4846320"/>
            <a:ext cx="914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CBD5E1"/>
                </a:solidFill>
              </a:rPr>
              <a:t>19 / 25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0B7A75"/>
          </a:solidFill>
          <a:ln w="12700">
            <a:solidFill>
              <a:srgbClr val="0B7A7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37160"/>
            <a:ext cx="8412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</a:rPr>
              <a:t>Klasifikasi BCS (Biopharmaceutics Classification System)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365760" y="1051560"/>
            <a:ext cx="8412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1E293B"/>
                </a:solidFill>
              </a:rPr>
              <a:t>BCS mengklasifikasikan obat berdasarkan kelarutan dan permeabilitas — dasar regulasi FDA/EMA untuk biowaiver.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20040" y="1508760"/>
            <a:ext cx="640080" cy="411480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20040" y="1508760"/>
            <a:ext cx="640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Kelas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960120" y="1508760"/>
            <a:ext cx="1005840" cy="411480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508760"/>
            <a:ext cx="10058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Kelarutan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1965960" y="1508760"/>
            <a:ext cx="1280160" cy="411480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965960" y="1508760"/>
            <a:ext cx="1280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Permeabilitas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3246120" y="1508760"/>
            <a:ext cx="2377440" cy="411480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246120" y="1508760"/>
            <a:ext cx="2377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Contoh Obat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623560" y="1508760"/>
            <a:ext cx="3200400" cy="411480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623560" y="1508760"/>
            <a:ext cx="3200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Strategi Formulasi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320040" y="1938528"/>
            <a:ext cx="640080" cy="594360"/>
          </a:xfrm>
          <a:prstGeom prst="rect">
            <a:avLst/>
          </a:prstGeom>
          <a:solidFill>
            <a:srgbClr val="27AE6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65760" y="1938528"/>
            <a:ext cx="5486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I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960120" y="1938528"/>
            <a:ext cx="1005840" cy="594360"/>
          </a:xfrm>
          <a:prstGeom prst="rect">
            <a:avLst/>
          </a:prstGeom>
          <a:solidFill>
            <a:srgbClr val="E8EFF9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005840" y="1938528"/>
            <a:ext cx="9144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E293B"/>
                </a:solidFill>
              </a:rPr>
              <a:t>Tinggi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1965960" y="1938528"/>
            <a:ext cx="1280160" cy="594360"/>
          </a:xfrm>
          <a:prstGeom prst="rect">
            <a:avLst/>
          </a:prstGeom>
          <a:solidFill>
            <a:srgbClr val="E8EFF9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2011680" y="1938528"/>
            <a:ext cx="11887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E293B"/>
                </a:solidFill>
              </a:rPr>
              <a:t>Tinggi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3246120" y="1938528"/>
            <a:ext cx="2377440" cy="594360"/>
          </a:xfrm>
          <a:prstGeom prst="rect">
            <a:avLst/>
          </a:prstGeom>
          <a:solidFill>
            <a:srgbClr val="E8EFF9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291840" y="1938528"/>
            <a:ext cx="22860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E293B"/>
                </a:solidFill>
              </a:rPr>
              <a:t>Metoprolol, Amoksisilin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5623560" y="1938528"/>
            <a:ext cx="3200400" cy="594360"/>
          </a:xfrm>
          <a:prstGeom prst="rect">
            <a:avLst/>
          </a:prstGeom>
          <a:solidFill>
            <a:srgbClr val="E8EFF9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669280" y="1938528"/>
            <a:ext cx="31089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E293B"/>
                </a:solidFill>
              </a:rPr>
              <a:t>Biowaiver mudah diperoleh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320040" y="2578608"/>
            <a:ext cx="640080" cy="594360"/>
          </a:xfrm>
          <a:prstGeom prst="rect">
            <a:avLst/>
          </a:prstGeom>
          <a:solidFill>
            <a:srgbClr val="D4A01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365760" y="2578608"/>
            <a:ext cx="5486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II</a:t>
            </a:r>
            <a:endParaRPr lang="en-US" sz="1500" dirty="0"/>
          </a:p>
        </p:txBody>
      </p:sp>
      <p:sp>
        <p:nvSpPr>
          <p:cNvPr id="27" name="Shape 25"/>
          <p:cNvSpPr/>
          <p:nvPr/>
        </p:nvSpPr>
        <p:spPr>
          <a:xfrm>
            <a:off x="960120" y="2578608"/>
            <a:ext cx="1005840" cy="59436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005840" y="2578608"/>
            <a:ext cx="9144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E293B"/>
                </a:solidFill>
              </a:rPr>
              <a:t>Rendah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1965960" y="2578608"/>
            <a:ext cx="1280160" cy="59436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2011680" y="2578608"/>
            <a:ext cx="11887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E293B"/>
                </a:solidFill>
              </a:rPr>
              <a:t>Tinggi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3246120" y="2578608"/>
            <a:ext cx="2377440" cy="59436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3291840" y="2578608"/>
            <a:ext cx="22860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E293B"/>
                </a:solidFill>
              </a:rPr>
              <a:t>Ibuprofen, Glibenklamid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5623560" y="2578608"/>
            <a:ext cx="3200400" cy="59436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5669280" y="2578608"/>
            <a:ext cx="31089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E293B"/>
                </a:solidFill>
              </a:rPr>
              <a:t>Micronisasi, ko-solven, solid dispersion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320040" y="3218688"/>
            <a:ext cx="640080" cy="594360"/>
          </a:xfrm>
          <a:prstGeom prst="rect">
            <a:avLst/>
          </a:prstGeom>
          <a:solidFill>
            <a:srgbClr val="E67E22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365760" y="3218688"/>
            <a:ext cx="5486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III</a:t>
            </a:r>
            <a:endParaRPr lang="en-US" sz="1500" dirty="0"/>
          </a:p>
        </p:txBody>
      </p:sp>
      <p:sp>
        <p:nvSpPr>
          <p:cNvPr id="37" name="Shape 35"/>
          <p:cNvSpPr/>
          <p:nvPr/>
        </p:nvSpPr>
        <p:spPr>
          <a:xfrm>
            <a:off x="960120" y="3218688"/>
            <a:ext cx="1005840" cy="594360"/>
          </a:xfrm>
          <a:prstGeom prst="rect">
            <a:avLst/>
          </a:prstGeom>
          <a:solidFill>
            <a:srgbClr val="E8EFF9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1005840" y="3218688"/>
            <a:ext cx="9144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E293B"/>
                </a:solidFill>
              </a:rPr>
              <a:t>Tinggi</a:t>
            </a:r>
            <a:endParaRPr lang="en-US" sz="1100" dirty="0"/>
          </a:p>
        </p:txBody>
      </p:sp>
      <p:sp>
        <p:nvSpPr>
          <p:cNvPr id="39" name="Shape 37"/>
          <p:cNvSpPr/>
          <p:nvPr/>
        </p:nvSpPr>
        <p:spPr>
          <a:xfrm>
            <a:off x="1965960" y="3218688"/>
            <a:ext cx="1280160" cy="594360"/>
          </a:xfrm>
          <a:prstGeom prst="rect">
            <a:avLst/>
          </a:prstGeom>
          <a:solidFill>
            <a:srgbClr val="E8EFF9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2011680" y="3218688"/>
            <a:ext cx="11887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E293B"/>
                </a:solidFill>
              </a:rPr>
              <a:t>Rendah</a:t>
            </a:r>
            <a:endParaRPr lang="en-US" sz="1100" dirty="0"/>
          </a:p>
        </p:txBody>
      </p:sp>
      <p:sp>
        <p:nvSpPr>
          <p:cNvPr id="41" name="Shape 39"/>
          <p:cNvSpPr/>
          <p:nvPr/>
        </p:nvSpPr>
        <p:spPr>
          <a:xfrm>
            <a:off x="3246120" y="3218688"/>
            <a:ext cx="2377440" cy="594360"/>
          </a:xfrm>
          <a:prstGeom prst="rect">
            <a:avLst/>
          </a:prstGeom>
          <a:solidFill>
            <a:srgbClr val="E8EFF9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3291840" y="3218688"/>
            <a:ext cx="22860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E293B"/>
                </a:solidFill>
              </a:rPr>
              <a:t>Ranitidin, Simetidin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5623560" y="3218688"/>
            <a:ext cx="3200400" cy="594360"/>
          </a:xfrm>
          <a:prstGeom prst="rect">
            <a:avLst/>
          </a:prstGeom>
          <a:solidFill>
            <a:srgbClr val="E8EFF9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5669280" y="3218688"/>
            <a:ext cx="31089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E293B"/>
                </a:solidFill>
              </a:rPr>
              <a:t>Peningkatan permeabilitas (enhancer)</a:t>
            </a:r>
            <a:endParaRPr lang="en-US" sz="1100" dirty="0"/>
          </a:p>
        </p:txBody>
      </p:sp>
      <p:sp>
        <p:nvSpPr>
          <p:cNvPr id="45" name="Shape 43"/>
          <p:cNvSpPr/>
          <p:nvPr/>
        </p:nvSpPr>
        <p:spPr>
          <a:xfrm>
            <a:off x="320040" y="3858768"/>
            <a:ext cx="640080" cy="594360"/>
          </a:xfrm>
          <a:prstGeom prst="rect">
            <a:avLst/>
          </a:prstGeom>
          <a:solidFill>
            <a:srgbClr val="C0392B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365760" y="3858768"/>
            <a:ext cx="5486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IV</a:t>
            </a:r>
            <a:endParaRPr lang="en-US" sz="1500" dirty="0"/>
          </a:p>
        </p:txBody>
      </p:sp>
      <p:sp>
        <p:nvSpPr>
          <p:cNvPr id="47" name="Shape 45"/>
          <p:cNvSpPr/>
          <p:nvPr/>
        </p:nvSpPr>
        <p:spPr>
          <a:xfrm>
            <a:off x="960120" y="3858768"/>
            <a:ext cx="1005840" cy="59436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1005840" y="3858768"/>
            <a:ext cx="9144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E293B"/>
                </a:solidFill>
              </a:rPr>
              <a:t>Rendah</a:t>
            </a:r>
            <a:endParaRPr lang="en-US" sz="1100" dirty="0"/>
          </a:p>
        </p:txBody>
      </p:sp>
      <p:sp>
        <p:nvSpPr>
          <p:cNvPr id="49" name="Shape 47"/>
          <p:cNvSpPr/>
          <p:nvPr/>
        </p:nvSpPr>
        <p:spPr>
          <a:xfrm>
            <a:off x="1965960" y="3858768"/>
            <a:ext cx="1280160" cy="59436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2011680" y="3858768"/>
            <a:ext cx="11887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E293B"/>
                </a:solidFill>
              </a:rPr>
              <a:t>Rendah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3246120" y="3858768"/>
            <a:ext cx="2377440" cy="59436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3291840" y="3858768"/>
            <a:ext cx="22860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E293B"/>
                </a:solidFill>
              </a:rPr>
              <a:t>Siklosporin, Ritonavir</a:t>
            </a:r>
            <a:endParaRPr lang="en-US" sz="1100" dirty="0"/>
          </a:p>
        </p:txBody>
      </p:sp>
      <p:sp>
        <p:nvSpPr>
          <p:cNvPr id="53" name="Shape 51"/>
          <p:cNvSpPr/>
          <p:nvPr/>
        </p:nvSpPr>
        <p:spPr>
          <a:xfrm>
            <a:off x="5623560" y="3858768"/>
            <a:ext cx="3200400" cy="59436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5669280" y="3858768"/>
            <a:ext cx="31089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E293B"/>
                </a:solidFill>
              </a:rPr>
              <a:t>SMEDDS, nanopartikel, liposom</a:t>
            </a:r>
            <a:endParaRPr lang="en-US" sz="1100" dirty="0"/>
          </a:p>
        </p:txBody>
      </p:sp>
      <p:sp>
        <p:nvSpPr>
          <p:cNvPr id="55" name="Shape 53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A3A6B"/>
          </a:solidFill>
          <a:ln/>
        </p:spPr>
      </p:sp>
      <p:sp>
        <p:nvSpPr>
          <p:cNvPr id="56" name="Text 54"/>
          <p:cNvSpPr/>
          <p:nvPr/>
        </p:nvSpPr>
        <p:spPr>
          <a:xfrm>
            <a:off x="274320" y="4892040"/>
            <a:ext cx="8595360" cy="2514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CBD5E1"/>
                </a:solidFill>
              </a:rPr>
              <a:t>STIKes Prima Indonesia | Farmasi Fisika</a:t>
            </a:r>
            <a:endParaRPr lang="en-US" sz="900" dirty="0"/>
          </a:p>
        </p:txBody>
      </p:sp>
      <p:sp>
        <p:nvSpPr>
          <p:cNvPr id="57" name="Text 55"/>
          <p:cNvSpPr/>
          <p:nvPr/>
        </p:nvSpPr>
        <p:spPr>
          <a:xfrm>
            <a:off x="8046720" y="4846320"/>
            <a:ext cx="914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CBD5E1"/>
                </a:solidFill>
              </a:rPr>
              <a:t>20 / 25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37160"/>
            <a:ext cx="8412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</a:rPr>
              <a:t>Penerapan: Formulasi Tablet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3200400" y="1097280"/>
            <a:ext cx="2743200" cy="1371600"/>
          </a:xfrm>
          <a:prstGeom prst="line">
            <a:avLst/>
          </a:prstGeom>
          <a:solidFill>
            <a:srgbClr val="0B7A75"/>
          </a:solidFill>
          <a:ln w="12700">
            <a:solidFill>
              <a:srgbClr val="14A89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00400" y="1097280"/>
            <a:ext cx="2743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TABLET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274320" y="1325880"/>
            <a:ext cx="256032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347472" y="1362456"/>
            <a:ext cx="2414016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B7A75"/>
                </a:solidFill>
              </a:rPr>
              <a:t>Zat Aktif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347472" y="1600200"/>
            <a:ext cx="241401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4748B"/>
                </a:solidFill>
              </a:rPr>
              <a:t>Sifat fisikokimia: ukuran, polimorf, kelarutan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274320" y="2011680"/>
            <a:ext cx="256032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347472" y="2048256"/>
            <a:ext cx="2414016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B7A75"/>
                </a:solidFill>
              </a:rPr>
              <a:t>Pengikat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47472" y="2286000"/>
            <a:ext cx="241401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4748B"/>
                </a:solidFill>
              </a:rPr>
              <a:t>Rheologi granul basah: viskositas larutan pengikat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274320" y="2697480"/>
            <a:ext cx="256032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347472" y="2734056"/>
            <a:ext cx="2414016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B7A75"/>
                </a:solidFill>
              </a:rPr>
              <a:t>Pengisi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47472" y="2971800"/>
            <a:ext cx="241401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4748B"/>
                </a:solidFill>
              </a:rPr>
              <a:t>Kompresibilitas, flowabilitas serbuk (Carr Index)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5943600" y="1325880"/>
            <a:ext cx="256032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6016752" y="1362456"/>
            <a:ext cx="2414016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B7A75"/>
                </a:solidFill>
              </a:rPr>
              <a:t>Disintegran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016752" y="1600200"/>
            <a:ext cx="241401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4748B"/>
                </a:solidFill>
              </a:rPr>
              <a:t>Kinetika penghancuran tablet di cairan lambung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5943600" y="2011680"/>
            <a:ext cx="256032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6016752" y="2048256"/>
            <a:ext cx="2414016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B7A75"/>
                </a:solidFill>
              </a:rPr>
              <a:t>Lubrikan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6016752" y="2286000"/>
            <a:ext cx="241401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4748B"/>
                </a:solidFill>
              </a:rPr>
              <a:t>Tegangan permukaan, adhesi serbuk ke punch mesin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5943600" y="2697480"/>
            <a:ext cx="256032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6016752" y="2734056"/>
            <a:ext cx="2414016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B7A75"/>
                </a:solidFill>
              </a:rPr>
              <a:t>Coating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016752" y="2971800"/>
            <a:ext cx="241401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4748B"/>
                </a:solidFill>
              </a:rPr>
              <a:t>Ketebalan film, permeabilitas, pH-sensitive polimer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365760" y="4343400"/>
            <a:ext cx="8412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i="1" dirty="0">
                <a:solidFill>
                  <a:srgbClr val="1A3A6B"/>
                </a:solidFill>
              </a:rPr>
              <a:t>Uji Evaluasi Tablet: keseragaman bobot, kekerasan, friabilitas, waktu hancur, uji disolusi, stabilitas (ICH Q1A-Q1F)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A3A6B"/>
          </a:solidFill>
          <a:ln/>
        </p:spPr>
      </p:sp>
      <p:sp>
        <p:nvSpPr>
          <p:cNvPr id="26" name="Text 24"/>
          <p:cNvSpPr/>
          <p:nvPr/>
        </p:nvSpPr>
        <p:spPr>
          <a:xfrm>
            <a:off x="274320" y="4892040"/>
            <a:ext cx="8595360" cy="2514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CBD5E1"/>
                </a:solidFill>
              </a:rPr>
              <a:t>STIKes Prima Indonesia | Farmasi Fisika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8046720" y="4846320"/>
            <a:ext cx="914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CBD5E1"/>
                </a:solidFill>
              </a:rPr>
              <a:t>21 / 25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0B7A75"/>
          </a:solidFill>
          <a:ln w="12700">
            <a:solidFill>
              <a:srgbClr val="0B7A7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37160"/>
            <a:ext cx="8412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</a:rPr>
              <a:t>Penerapan: Emulsi &amp; Suspensi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320040" y="1097280"/>
            <a:ext cx="4160520" cy="356616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320040" y="1097280"/>
            <a:ext cx="4160520" cy="438912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20040" y="1097280"/>
            <a:ext cx="41605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Emulsi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457200" y="1600200"/>
            <a:ext cx="3840480" cy="2971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</a:rPr>
              <a:t>Sistem heterogen 2 cairan tidak miscible</a:t>
            </a:r>
            <a:endParaRPr lang="en-US" sz="12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</a:rPr>
              <a:t>Stabilisasi dengan emulgator (surfaktan)</a:t>
            </a:r>
            <a:endParaRPr lang="en-US" sz="12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</a:rPr>
              <a:t>HLB surfaktan: menentukan tipe O/W atau W/O</a:t>
            </a:r>
            <a:endParaRPr lang="en-US" sz="12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</a:rPr>
              <a:t>Uji stabilitas: creaming, koalesens, inversi fase</a:t>
            </a:r>
            <a:endParaRPr lang="en-US" sz="12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</a:rPr>
              <a:t>Zeta potential &gt; ±30 mV → stabilitas koloid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663440" y="1097280"/>
            <a:ext cx="4160520" cy="356616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663440" y="1097280"/>
            <a:ext cx="4160520" cy="438912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663440" y="1097280"/>
            <a:ext cx="41605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Suspensi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4800600" y="1600200"/>
            <a:ext cx="3840480" cy="2971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</a:rPr>
              <a:t>Partikel padat terdispersi dalam medium cair</a:t>
            </a:r>
            <a:endParaRPr lang="en-US" sz="12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</a:rPr>
              <a:t>Settling velocity → Hukum Stokes</a:t>
            </a:r>
            <a:endParaRPr lang="en-US" sz="12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</a:rPr>
              <a:t>Flokulasi terkontrol lebih baik dari deflokulasi</a:t>
            </a:r>
            <a:endParaRPr lang="en-US" sz="12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</a:rPr>
              <a:t>Penambahan suspensi agen: CMC, veegum, bentonit</a:t>
            </a:r>
            <a:endParaRPr lang="en-US" sz="12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</a:rPr>
              <a:t>Resuspensi mudah → syarat mutu suspensi baik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A3A6B"/>
          </a:solidFill>
          <a:ln/>
        </p:spPr>
      </p:sp>
      <p:sp>
        <p:nvSpPr>
          <p:cNvPr id="13" name="Text 11"/>
          <p:cNvSpPr/>
          <p:nvPr/>
        </p:nvSpPr>
        <p:spPr>
          <a:xfrm>
            <a:off x="274320" y="4892040"/>
            <a:ext cx="8595360" cy="2514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CBD5E1"/>
                </a:solidFill>
              </a:rPr>
              <a:t>STIKes Prima Indonesia | Farmasi Fisika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8046720" y="4846320"/>
            <a:ext cx="914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CBD5E1"/>
                </a:solidFill>
              </a:rPr>
              <a:t>22 / 25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37160"/>
            <a:ext cx="8412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</a:rPr>
              <a:t>Contoh Kasus Nyata Farmasi Fisika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20040" y="1097280"/>
            <a:ext cx="8503920" cy="1115568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320040" y="1097280"/>
            <a:ext cx="164592" cy="1115568"/>
          </a:xfrm>
          <a:prstGeom prst="rect">
            <a:avLst/>
          </a:prstGeom>
          <a:solidFill>
            <a:srgbClr val="0B7A75"/>
          </a:solidFill>
          <a:ln w="12700">
            <a:solidFill>
              <a:srgbClr val="0B7A7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94360" y="1152144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3A6B"/>
                </a:solidFill>
              </a:rPr>
              <a:t>Cyclosporin A → Neoral®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94360" y="1426464"/>
            <a:ext cx="80467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4748B"/>
                </a:solidFill>
              </a:rPr>
              <a:t>⚠ Masalah: Bioavailabilitas sangat variabel &amp; rendah (BCS IV)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594360" y="1664208"/>
            <a:ext cx="80467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</a:rPr>
              <a:t>✅ Solusi: Reformulasi menjadi SEDDS (Self-Emulsifying Drug Delivery System)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594360" y="1901952"/>
            <a:ext cx="80467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B7A75"/>
                </a:solidFill>
              </a:rPr>
              <a:t>🎯 Hasil: Bioavailabilitas ↑ 29% → 39%, variabilitas ↓ signifikan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20040" y="2359152"/>
            <a:ext cx="8503920" cy="1115568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320040" y="2359152"/>
            <a:ext cx="164592" cy="1115568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94360" y="2414016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3A6B"/>
                </a:solidFill>
              </a:rPr>
              <a:t>Paclitaxel → Abraxane®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594360" y="2688336"/>
            <a:ext cx="80467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4748B"/>
                </a:solidFill>
              </a:rPr>
              <a:t>⚠ Masalah: Toksisitas pelarut Cremophor EL® dalam formulasi lama (Taxol®)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594360" y="2926080"/>
            <a:ext cx="80467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</a:rPr>
              <a:t>✅ Solusi: Nanopartikel albumin-bound (nab-technology) — tanpa pelarut organik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594360" y="3163824"/>
            <a:ext cx="80467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B7A75"/>
                </a:solidFill>
              </a:rPr>
              <a:t>🎯 Hasil: Toksisitas ↓, dosis ↑ aman, respons tumor lebih baik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320040" y="3621024"/>
            <a:ext cx="8503920" cy="1115568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320040" y="3621024"/>
            <a:ext cx="164592" cy="111556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94360" y="3675888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3A6B"/>
                </a:solidFill>
              </a:rPr>
              <a:t>Ibuprofen → tablet ODT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594360" y="3950208"/>
            <a:ext cx="80467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4748B"/>
                </a:solidFill>
              </a:rPr>
              <a:t>⚠ Masalah: Kepahitan ibuprofen, masalah kepatuhan pasien pediatri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594360" y="4187952"/>
            <a:ext cx="80467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</a:rPr>
              <a:t>✅ Solusi: Micronisasi + coating pH-sensitive + co-kristal dengan arginin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94360" y="4425696"/>
            <a:ext cx="80467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B7A75"/>
                </a:solidFill>
              </a:rPr>
              <a:t>🎯 Hasil: Masking rasa, onset cepat, bioavailabilitas terjaga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A3A6B"/>
          </a:solidFill>
          <a:ln/>
        </p:spPr>
      </p:sp>
      <p:sp>
        <p:nvSpPr>
          <p:cNvPr id="23" name="Text 21"/>
          <p:cNvSpPr/>
          <p:nvPr/>
        </p:nvSpPr>
        <p:spPr>
          <a:xfrm>
            <a:off x="274320" y="4892040"/>
            <a:ext cx="8595360" cy="2514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CBD5E1"/>
                </a:solidFill>
              </a:rPr>
              <a:t>STIKes Prima Indonesia | Farmasi Fisika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8046720" y="4846320"/>
            <a:ext cx="914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CBD5E1"/>
                </a:solidFill>
              </a:rPr>
              <a:t>23 / 25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0B7A75"/>
          </a:solidFill>
          <a:ln w="12700">
            <a:solidFill>
              <a:srgbClr val="0B7A7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37160"/>
            <a:ext cx="8412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</a:rPr>
              <a:t>Ringkasan &amp; Kesimpulan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320040" y="1143000"/>
            <a:ext cx="502920" cy="502920"/>
          </a:xfrm>
          <a:prstGeom prst="line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0040" y="114300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0C040"/>
                </a:solidFill>
              </a:rPr>
              <a:t>1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960120" y="1097280"/>
            <a:ext cx="7772400" cy="685800"/>
          </a:xfrm>
          <a:prstGeom prst="rect">
            <a:avLst/>
          </a:prstGeom>
          <a:solidFill>
            <a:srgbClr val="E8EFF9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51560" y="1097280"/>
            <a:ext cx="75895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</a:rPr>
              <a:t>Farmasi Fisika adalah cabang ilmu yang menghubungkan sifat fisika dan fisikokimia dengan desain sediaan farmasi.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20040" y="1911096"/>
            <a:ext cx="502920" cy="502920"/>
          </a:xfrm>
          <a:prstGeom prst="line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20040" y="1911096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0C040"/>
                </a:solidFill>
              </a:rPr>
              <a:t>2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960120" y="1865376"/>
            <a:ext cx="777240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51560" y="1865376"/>
            <a:ext cx="75895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</a:rPr>
              <a:t>Terhubung erat dengan Kimia Farmasi, Farmasetika, Biofarmasi, dan Farmakologi — membentuk landasan ilmiah formulasi.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320040" y="2679192"/>
            <a:ext cx="502920" cy="502920"/>
          </a:xfrm>
          <a:prstGeom prst="line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20040" y="2679192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0C040"/>
                </a:solidFill>
              </a:rPr>
              <a:t>3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60120" y="2633472"/>
            <a:ext cx="7772400" cy="685800"/>
          </a:xfrm>
          <a:prstGeom prst="rect">
            <a:avLst/>
          </a:prstGeom>
          <a:solidFill>
            <a:srgbClr val="E8EFF9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51560" y="2633472"/>
            <a:ext cx="75895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</a:rPr>
              <a:t>Konsep dasar meliputi: kelarutan, polimorfisme, koefisien partisi, termodinamika, rheologi, dan kinetika degradasi.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20040" y="3447288"/>
            <a:ext cx="502920" cy="502920"/>
          </a:xfrm>
          <a:prstGeom prst="line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20040" y="3447288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0C040"/>
                </a:solidFill>
              </a:rPr>
              <a:t>4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960120" y="3401568"/>
            <a:ext cx="777240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051560" y="3401568"/>
            <a:ext cx="75895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</a:rPr>
              <a:t>Prinsip-prinsip ini kritis dalam menentukan stabilitas, bioavailabilitas, dan efikasi sediaan farmasi.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320040" y="4215384"/>
            <a:ext cx="502920" cy="502920"/>
          </a:xfrm>
          <a:prstGeom prst="line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20040" y="4215384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0C040"/>
                </a:solidFill>
              </a:rPr>
              <a:t>5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960120" y="4169664"/>
            <a:ext cx="7772400" cy="685800"/>
          </a:xfrm>
          <a:prstGeom prst="rect">
            <a:avLst/>
          </a:prstGeom>
          <a:solidFill>
            <a:srgbClr val="E8EFF9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051560" y="4169664"/>
            <a:ext cx="75895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</a:rPr>
              <a:t>Penerapan mencakup desain tablet, emulsi, suspensi, hingga sistem penghantaran obat modern (nano, liposom, SEDDS).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A3A6B"/>
          </a:solidFill>
          <a:ln/>
        </p:spPr>
      </p:sp>
      <p:sp>
        <p:nvSpPr>
          <p:cNvPr id="25" name="Text 23"/>
          <p:cNvSpPr/>
          <p:nvPr/>
        </p:nvSpPr>
        <p:spPr>
          <a:xfrm>
            <a:off x="274320" y="4892040"/>
            <a:ext cx="8595360" cy="2514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CBD5E1"/>
                </a:solidFill>
              </a:rPr>
              <a:t>STIKes Prima Indonesia | Farmasi Fisika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8046720" y="4846320"/>
            <a:ext cx="914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CBD5E1"/>
                </a:solidFill>
              </a:rPr>
              <a:t>24 / 25</a:t>
            </a:r>
            <a:endParaRPr lang="en-US" sz="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A3A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74320" cy="51435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4320" y="0"/>
            <a:ext cx="8869680" cy="1051560"/>
          </a:xfrm>
          <a:prstGeom prst="rect">
            <a:avLst/>
          </a:prstGeom>
          <a:solidFill>
            <a:srgbClr val="0D2044"/>
          </a:solidFill>
          <a:ln w="12700">
            <a:solidFill>
              <a:srgbClr val="0D204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91440"/>
            <a:ext cx="82296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REFERENSI UTAMA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548640" y="1097280"/>
            <a:ext cx="8229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E8EFF9"/>
                </a:solidFill>
              </a:rPr>
              <a:t>1.  Martin, A., Swarbrick, J., &amp; Cammarata, A. (2011). Physical Pharmacy: Physical Chemical Principles in the Pharmaceutical Sciences (5th ed.). Lea &amp; Febiger.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548640" y="1581912"/>
            <a:ext cx="8229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E8EFF9"/>
                </a:solidFill>
              </a:rPr>
              <a:t>2.  Sinko, P.J. (2011). Martin's Physical Pharmacy and Pharmaceutical Sciences (6th ed.). Lippincott Williams &amp; Wilkins.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548640" y="2066544"/>
            <a:ext cx="8229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E8EFF9"/>
                </a:solidFill>
              </a:rPr>
              <a:t>3.  Aulton, M.E. &amp; Taylor, K.M.G. (2022). Aulton's Pharmaceutics: The Design and Manufacture of Medicines (5th ed.). Elsevier.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548640" y="2551176"/>
            <a:ext cx="8229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E8EFF9"/>
                </a:solidFill>
              </a:rPr>
              <a:t>4.  Florence, A.T. &amp; Attwood, D. (2016). Physicochemical Principles of Pharmacy (6th ed.). Pharmaceutical Press.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548640" y="3035808"/>
            <a:ext cx="8229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E8EFF9"/>
                </a:solidFill>
              </a:rPr>
              <a:t>5.  Lachman, L., Lieberman, H.A., &amp; Kanig, J.L. (2013). The Theory and Practice of Industrial Pharmacy (4th ed.). Lea &amp; Febiger.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548640" y="3520440"/>
            <a:ext cx="8229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CBD5E1"/>
                </a:solidFill>
              </a:rPr>
              <a:t>6.  WHO. (2009). Stability testing of active pharmaceutical ingredients and finished pharmaceutical products. WHO Technical Report Series No. 953.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548640" y="4005072"/>
            <a:ext cx="8229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CBD5E1"/>
                </a:solidFill>
              </a:rPr>
              <a:t>7.  FDA. (2000). Waiver of In Vivo Bioavailability and Bioequivalence Studies for Immediate-Release Solid Oral Dosage Forms Based on a Biopharmaceutics Classification System.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548640" y="4663440"/>
            <a:ext cx="8046720" cy="274320"/>
          </a:xfrm>
          <a:prstGeom prst="rect">
            <a:avLst/>
          </a:prstGeom>
          <a:solidFill>
            <a:srgbClr val="0B7A75"/>
          </a:solidFill>
          <a:ln w="12700">
            <a:solidFill>
              <a:srgbClr val="0B7A7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48640" y="4663440"/>
            <a:ext cx="8046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</a:rPr>
              <a:t>STIKes Prima Indonesia | Program Studi S1 Farmasi | Farmasi Fisika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2441</Words>
  <Application>Microsoft Macintosh PowerPoint</Application>
  <PresentationFormat>Peragaan Layar (16:9)</PresentationFormat>
  <Paragraphs>425</Paragraphs>
  <Slides>25</Slides>
  <Notes>25</Notes>
  <HiddenSlides>0</HiddenSlides>
  <MMClips>0</MMClips>
  <ScaleCrop>false</ScaleCrop>
  <HeadingPairs>
    <vt:vector size="6" baseType="variant">
      <vt:variant>
        <vt:lpstr>Font Dipakai</vt:lpstr>
      </vt:variant>
      <vt:variant>
        <vt:i4>3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25</vt:i4>
      </vt:variant>
    </vt:vector>
  </HeadingPairs>
  <TitlesOfParts>
    <vt:vector size="29" baseType="lpstr">
      <vt:lpstr>Arial</vt:lpstr>
      <vt:lpstr>Calibri</vt:lpstr>
      <vt:lpstr>Georgia</vt:lpstr>
      <vt:lpstr>Office Theme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Farmasi Fisika - Ruang Lingkup</dc:title>
  <dc:subject>PptxGenJS Presentation</dc:subject>
  <dc:creator>STIKes Prima Indonesia</dc:creator>
  <cp:lastModifiedBy>Reski Mulia</cp:lastModifiedBy>
  <cp:revision>2</cp:revision>
  <dcterms:created xsi:type="dcterms:W3CDTF">2026-04-05T13:46:54Z</dcterms:created>
  <dcterms:modified xsi:type="dcterms:W3CDTF">2026-04-05T13:53:23Z</dcterms:modified>
</cp:coreProperties>
</file>