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16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877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927B6-043D-755B-6CEE-F0D3B2630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14C4A-AA7F-FD1D-099B-0F8A17A9F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6E4D0-1461-CB4A-C778-F22A8A210D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307D30-3F49-D4FB-76CB-2F7DCB6A5E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3152"/>
            <a:ext cx="228600" cy="507034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0" y="-731520"/>
            <a:ext cx="3840480" cy="3840480"/>
          </a:xfrm>
          <a:prstGeom prst="ellipse">
            <a:avLst/>
          </a:prstGeom>
          <a:solidFill>
            <a:srgbClr val="04879C">
              <a:alpha val="30000"/>
            </a:srgbClr>
          </a:solidFill>
          <a:ln w="12700">
            <a:solidFill>
              <a:srgbClr val="04879C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0" y="2560320"/>
            <a:ext cx="2560320" cy="2560320"/>
          </a:xfrm>
          <a:prstGeom prst="ellipse">
            <a:avLst/>
          </a:prstGeom>
          <a:solidFill>
            <a:srgbClr val="0AADCC">
              <a:alpha val="22000"/>
            </a:srgbClr>
          </a:solidFill>
          <a:ln w="12700">
            <a:solidFill>
              <a:srgbClr val="0AADCC">
                <a:alpha val="22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8288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STIKES</a:t>
            </a:r>
            <a:r>
              <a:rPr lang="en-US" sz="1200" b="1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</a:t>
            </a:r>
            <a:r>
              <a:rPr lang="en-US" sz="1200" b="1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INDONESIA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54864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Studi S1 Farmasi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65760" y="105156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 kern="0" spc="400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METODE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365760" y="169164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STERILISASI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365760" y="2468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AAD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</a:t>
            </a:r>
            <a:r>
              <a:rPr lang="en-US" sz="2000" dirty="0" err="1">
                <a:solidFill>
                  <a:srgbClr val="0AAD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</a:t>
            </a:r>
            <a:endParaRPr lang="en-US" sz="2000" dirty="0">
              <a:solidFill>
                <a:srgbClr val="0AADC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0AADCC"/>
                </a:solidFill>
                <a:latin typeface="Calibri" pitchFamily="34" charset="0"/>
                <a:cs typeface="Calibri" pitchFamily="34" charset="-120"/>
              </a:rPr>
              <a:t>apt. Reski Mulia., </a:t>
            </a:r>
            <a:r>
              <a:rPr lang="en-US" sz="2000" dirty="0" err="1">
                <a:solidFill>
                  <a:srgbClr val="0AADCC"/>
                </a:solidFill>
                <a:latin typeface="Calibri" pitchFamily="34" charset="0"/>
                <a:cs typeface="Calibri" pitchFamily="34" charset="-120"/>
              </a:rPr>
              <a:t>M.Farm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365760" y="2926080"/>
            <a:ext cx="2286000" cy="4572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30632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CPMK: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65760" y="3322628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pengertian &amp; tujuan sterilisasi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Mengidentifikasi berbagai metode sterilisasi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Membandingkan kelebihan &amp; keterbatasan setiap metode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pemilihan metode yang tepat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parameter kritis sterilisasi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05840"/>
            <a:ext cx="9144000" cy="54864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6459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</a:rPr>
              <a:t>TOPIK PEMBAHASAN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6217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Sterilisasi – Teknologi Sediaan Farmasi Steril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475488" cy="4754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234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130759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Pengertian &amp; Tujuan Sterilisasi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365760" y="1746504"/>
            <a:ext cx="384048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5760" y="1984248"/>
            <a:ext cx="475488" cy="4754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5760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60120" y="205740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Panas Lembab (Autoklaf)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365760" y="2496312"/>
            <a:ext cx="384048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5760" y="2734056"/>
            <a:ext cx="475488" cy="4754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7340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60120" y="280720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Panas Kering (Oven)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365760" y="3246120"/>
            <a:ext cx="384048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3483864"/>
            <a:ext cx="475488" cy="4754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65760" y="34838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60120" y="355701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Filtrasi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365760" y="3995928"/>
            <a:ext cx="384048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65760" y="4233672"/>
            <a:ext cx="475488" cy="4754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65760" y="42336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60120" y="430682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Radiasi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65760" y="4745736"/>
            <a:ext cx="384048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54880" y="1234440"/>
            <a:ext cx="475488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54880" y="1234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349240" y="1307592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Gas (Etilen Oksida)</a:t>
            </a: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4754880" y="1746504"/>
            <a:ext cx="402336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754880" y="1984248"/>
            <a:ext cx="475488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54880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349240" y="205740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Perbandingan Metode Sterilisasi</a:t>
            </a:r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4754880" y="2496312"/>
            <a:ext cx="402336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754880" y="2734056"/>
            <a:ext cx="475488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27340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5349240" y="2807208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Pemilihan Metode yang Tepat</a:t>
            </a:r>
            <a:endParaRPr lang="en-US" dirty="0"/>
          </a:p>
        </p:txBody>
      </p:sp>
      <p:sp>
        <p:nvSpPr>
          <p:cNvPr id="37" name="Shape 35"/>
          <p:cNvSpPr/>
          <p:nvPr/>
        </p:nvSpPr>
        <p:spPr>
          <a:xfrm>
            <a:off x="4754880" y="3246120"/>
            <a:ext cx="402336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754880" y="3483864"/>
            <a:ext cx="475488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4754880" y="34838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5349240" y="3557016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Kritis Sterilisasi</a:t>
            </a:r>
            <a:endParaRPr lang="en-US" dirty="0"/>
          </a:p>
        </p:txBody>
      </p:sp>
      <p:sp>
        <p:nvSpPr>
          <p:cNvPr id="41" name="Shape 39"/>
          <p:cNvSpPr/>
          <p:nvPr/>
        </p:nvSpPr>
        <p:spPr>
          <a:xfrm>
            <a:off x="4754880" y="3995928"/>
            <a:ext cx="402336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754880" y="4233672"/>
            <a:ext cx="475488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4754880" y="42336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5349240" y="4306824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Kesimpulan &amp; Referensi</a:t>
            </a:r>
            <a:endParaRPr lang="en-US" dirty="0"/>
          </a:p>
        </p:txBody>
      </p:sp>
      <p:sp>
        <p:nvSpPr>
          <p:cNvPr id="45" name="Shape 43"/>
          <p:cNvSpPr/>
          <p:nvPr/>
        </p:nvSpPr>
        <p:spPr>
          <a:xfrm>
            <a:off x="4754880" y="4745736"/>
            <a:ext cx="4023360" cy="9144"/>
          </a:xfrm>
          <a:prstGeom prst="rect">
            <a:avLst/>
          </a:prstGeom>
          <a:solidFill>
            <a:srgbClr val="A8C5D0">
              <a:alpha val="40000"/>
            </a:srgbClr>
          </a:solidFill>
          <a:ln w="12700">
            <a:solidFill>
              <a:srgbClr val="A8C5D0">
                <a:alpha val="4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914400"/>
            <a:ext cx="4572000" cy="4572000"/>
          </a:xfrm>
          <a:prstGeom prst="ellipse">
            <a:avLst/>
          </a:prstGeom>
          <a:solidFill>
            <a:srgbClr val="04879C">
              <a:alpha val="20000"/>
            </a:srgbClr>
          </a:solidFill>
          <a:ln w="12700">
            <a:solidFill>
              <a:srgbClr val="04879C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0AADCC">
              <a:alpha val="25000"/>
            </a:srgbClr>
          </a:solidFill>
          <a:ln w="12700">
            <a:solidFill>
              <a:srgbClr val="0AADCC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691640" y="15087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Pengertian &amp; Tujuan Sterilisasi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691640" y="233172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Dasar Ilmu Sterilisasi dalam Farmasi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Definisi Sterilisasi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– Pengertian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65760" y="1005840"/>
            <a:ext cx="8412480" cy="1234440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65760" y="1005840"/>
            <a:ext cx="164592" cy="1234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051560"/>
            <a:ext cx="7955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"Sterilisasi adalah proses yang menjamin kematian atau eliminasi semua bentuk kehidupan mikroorganisme, termasuk spora bakteri yang resisten terhadap panas."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40080" y="2258568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D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Farmakope Indonesia Edisi IV &amp; USP 43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65760" y="2606039"/>
            <a:ext cx="3931920" cy="1940793"/>
          </a:xfrm>
          <a:prstGeom prst="rect">
            <a:avLst/>
          </a:prstGeom>
          <a:solidFill>
            <a:srgbClr val="FFFFFF"/>
          </a:solidFill>
          <a:ln w="1905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" y="2606040"/>
            <a:ext cx="3931920" cy="38404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60604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Sterile (Steril)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502920" y="3035808"/>
            <a:ext cx="3794760" cy="839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Bebas dari semua mikroorganisme hidup termasuk bakteri, virus, jamur, dan spora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4663440" y="2606040"/>
            <a:ext cx="3923531" cy="1940792"/>
          </a:xfrm>
          <a:prstGeom prst="rect">
            <a:avLst/>
          </a:prstGeom>
          <a:solidFill>
            <a:srgbClr val="FFFFFF"/>
          </a:solidFill>
          <a:ln w="1905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55051" y="2606040"/>
            <a:ext cx="3931920" cy="38404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63440" y="260604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Sediaan Steril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4800600" y="3035808"/>
            <a:ext cx="3657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Sediaan farmasi yang digunakan secara injeksi, tetes mata, atau ke jaringan tubuh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Tujuan Sterilisasi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– Tujuan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1005840"/>
            <a:ext cx="41148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1005840"/>
            <a:ext cx="109728" cy="1737360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097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🛡️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097280" y="111556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Menjamin Keamanan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7200" y="1554480"/>
            <a:ext cx="37490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Sediaan steril aman untuk digunakan pada pasien, bebas dari mikroba patogen dan endotoksin berbahaya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709160" y="1005840"/>
            <a:ext cx="41148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09160" y="1005840"/>
            <a:ext cx="109728" cy="1737360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92040" y="1097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🚫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532120" y="111556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Mencegah Kontaminasi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92040" y="1554480"/>
            <a:ext cx="37490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Mencegah kontaminasi mikroba yang dapat menyebabkan infeksi serius atau reaksi pirogenitas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274320" y="2926080"/>
            <a:ext cx="41148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2926080"/>
            <a:ext cx="109728" cy="17373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017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✅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1097280" y="303580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Memenuhi Persyaratan Mutu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57200" y="3474720"/>
            <a:ext cx="37490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Memenuhi standar sterilitas dan apirogenitas sesuai Farmakope Indonesia Ed. IV dan persyaratan GMP/CPOB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4709160" y="2926080"/>
            <a:ext cx="41148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709160" y="2926080"/>
            <a:ext cx="109728" cy="17373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92040" y="3017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💊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5532120" y="303580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Menjaga Stabilitas Obat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892040" y="3474720"/>
            <a:ext cx="37490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Melindungi stabilitas dan efektivitas zat aktif selama masa penyimpanan dan penggunaan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914400"/>
            <a:ext cx="4572000" cy="4572000"/>
          </a:xfrm>
          <a:prstGeom prst="ellipse">
            <a:avLst/>
          </a:prstGeom>
          <a:solidFill>
            <a:srgbClr val="04879C">
              <a:alpha val="20000"/>
            </a:srgbClr>
          </a:solidFill>
          <a:ln w="12700">
            <a:solidFill>
              <a:srgbClr val="04879C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0AADCC">
              <a:alpha val="25000"/>
            </a:srgbClr>
          </a:solidFill>
          <a:ln w="12700">
            <a:solidFill>
              <a:srgbClr val="0AADCC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691640" y="15087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Jenis-Jenis Metode Sterilisasi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691640" y="233172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Klasifikasi Berdasarkan Mekanisme Kerja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Lima Metode Sterilisasi Utama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– Overview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1554480" cy="3383280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85800" y="1097280"/>
            <a:ext cx="731520" cy="731520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1097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20040" y="20116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Panas Lembab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20040" y="2788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Autoklaf 121°C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828800" y="2103120"/>
            <a:ext cx="164592" cy="274320"/>
          </a:xfrm>
          <a:prstGeom prst="rect">
            <a:avLst/>
          </a:prstGeom>
          <a:solidFill>
            <a:srgbClr val="3D6B7F">
              <a:alpha val="40000"/>
            </a:srgbClr>
          </a:solidFill>
          <a:ln w="12700">
            <a:solidFill>
              <a:srgbClr val="3D6B7F">
                <a:alpha val="4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93392" y="960120"/>
            <a:ext cx="1554480" cy="338328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404872" y="1097280"/>
            <a:ext cx="731520" cy="731520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404872" y="1097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2039112" y="20116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Panas Kering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2039112" y="2788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Oven 160–180°C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547872" y="2103120"/>
            <a:ext cx="164592" cy="274320"/>
          </a:xfrm>
          <a:prstGeom prst="rect">
            <a:avLst/>
          </a:prstGeom>
          <a:solidFill>
            <a:srgbClr val="3D6B7F">
              <a:alpha val="40000"/>
            </a:srgbClr>
          </a:solidFill>
          <a:ln w="12700">
            <a:solidFill>
              <a:srgbClr val="3D6B7F">
                <a:alpha val="40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712464" y="960120"/>
            <a:ext cx="1554480" cy="3383280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123944" y="1097280"/>
            <a:ext cx="731520" cy="731520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23944" y="1097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758184" y="20116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Filtrasi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3758184" y="2788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Membran 0,22 µm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5266944" y="2103120"/>
            <a:ext cx="164592" cy="274320"/>
          </a:xfrm>
          <a:prstGeom prst="rect">
            <a:avLst/>
          </a:prstGeom>
          <a:solidFill>
            <a:srgbClr val="3D6B7F">
              <a:alpha val="40000"/>
            </a:srgbClr>
          </a:solidFill>
          <a:ln w="12700">
            <a:solidFill>
              <a:srgbClr val="3D6B7F">
                <a:alpha val="4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31536" y="960120"/>
            <a:ext cx="1554480" cy="338328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5843016" y="1097280"/>
            <a:ext cx="731520" cy="731520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843016" y="1097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477256" y="20116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Radiasi</a:t>
            </a: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477256" y="2788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Sinar γ / UV</a:t>
            </a: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6986016" y="2103120"/>
            <a:ext cx="164592" cy="274320"/>
          </a:xfrm>
          <a:prstGeom prst="rect">
            <a:avLst/>
          </a:prstGeom>
          <a:solidFill>
            <a:srgbClr val="3D6B7F">
              <a:alpha val="40000"/>
            </a:srgbClr>
          </a:solidFill>
          <a:ln w="12700">
            <a:solidFill>
              <a:srgbClr val="3D6B7F">
                <a:alpha val="40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50608" y="960120"/>
            <a:ext cx="1554480" cy="3383280"/>
          </a:xfrm>
          <a:prstGeom prst="rect">
            <a:avLst/>
          </a:prstGeom>
          <a:solidFill>
            <a:srgbClr val="3D6B7F"/>
          </a:solidFill>
          <a:ln w="12700">
            <a:solidFill>
              <a:srgbClr val="3D6B7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7562088" y="1097280"/>
            <a:ext cx="731520" cy="731520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562088" y="1097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7196328" y="20116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7196328" y="2788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Etilen Oksida</a:t>
            </a: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274320" y="443484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3D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Pemilihan metode didasarkan pada: sifat bahan, bentuk sediaan, dan stabilitas zat aktif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Sterilisasi Panas Lembab (Autoklaf)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02.1 – Panas Lembab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19"/>
            <a:ext cx="5029200" cy="3553157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Prinsip &amp; Mekanisme Kerja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1480" y="1481328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Uap air jenuh bertekanan tinggi membunuh mikroba melalui denaturasi protein dan destruksi membran sel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Suhu: 121°C (1 atm tekanan uap) atau 134°C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Waktu: 15–20 menit pada 121°C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Tekanan: 1 atm di atas tekanan atmosfer (206,8 kPa)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Cocok untuk: larutan berair, alat bedah, media laboratorium, botol infus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Standar: FI Ed. IV – Uji Sterilisasi Metode Uap Panas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532120" y="960120"/>
            <a:ext cx="3291840" cy="74980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623560" y="10058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23560" y="13075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121°C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532120" y="1801368"/>
            <a:ext cx="3291840" cy="74980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623560" y="18470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623560" y="214884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15–20 menit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532120" y="2642616"/>
            <a:ext cx="3291840" cy="749808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23560" y="268833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Tekanan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623560" y="29900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atm / 206,8 kPa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532120" y="3483864"/>
            <a:ext cx="3291840" cy="7498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23560" y="35295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D-value (B. stearothermophilus)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23560" y="383133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1–2 menit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Sterilisasi Panas Kering (Oven)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02.2 – Panas Kering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50292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Prinsip &amp; Mekanisme Kerja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1481328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Panas kering bekerja melalui oksidasi sel dan koagulasi protein irreversibel tanpa keterlibatan uap air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Suhu: 160°C selama 2 jam, atau 180°C selama 30 menit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Penetrasi panas lebih lambat dibanding panas lembab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Cocok untuk: alat gelas, logam, minyak mineral, lilin, serbuk anhidrat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cocok untuk karet, plastik, atau bahan yang dapat terbakar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532120" y="960120"/>
            <a:ext cx="3291840" cy="74980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623560" y="10058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 Standar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23560" y="13075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160–180°C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32120" y="1801368"/>
            <a:ext cx="3291840" cy="7498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623560" y="18470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Paparan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623560" y="214884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menit – 2 jam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5532120" y="2642616"/>
            <a:ext cx="3291840" cy="74980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23560" y="268833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Cocok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623560" y="29900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Gelas &amp; Logam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532120" y="3483864"/>
            <a:ext cx="3291840" cy="749808"/>
          </a:xfrm>
          <a:prstGeom prst="rect">
            <a:avLst/>
          </a:prstGeom>
          <a:solidFill>
            <a:srgbClr val="3D6B7F"/>
          </a:solidFill>
          <a:ln w="12700">
            <a:solidFill>
              <a:srgbClr val="3D6B7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23560" y="35295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Keunggulan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23560" y="383133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Tidak meninggalkan residu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Sterilisasi Filtrasi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02.3 – Filtrasi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50292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Prinsip &amp; Mekanisme Kerja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1480" y="1481328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Menghilangkan mikroba melalui mekanisme penyaringan fisik, bukan membunuhnya secara kimiawi atau termal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Ukuran pori: 0,22 µm (sterilizing-grade) – menyaring bakteri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0,45 µm – menyaring partikel besar (pre-filter)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membran: PVDF, nylon, selulosa asetat, PTFE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Cocok untuk: antibiotik, hormon, enzim, larutan labil panas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efektif untuk: virus berukuran sangat kecil, mikoplasma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532120" y="960120"/>
            <a:ext cx="3291840" cy="749808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623560" y="10058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Ukuran Pori Standar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23560" y="13075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0,22 µm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532120" y="1801368"/>
            <a:ext cx="3291840" cy="74980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623560" y="18470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Pre-filter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623560" y="214884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0,45 µm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5532120" y="2642616"/>
            <a:ext cx="3291840" cy="74980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23560" y="268833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 Utama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623560" y="29900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Bahan Labil Panas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532120" y="3483864"/>
            <a:ext cx="3291840" cy="7498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23560" y="35295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Validasi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23560" y="383133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Bubble Point Test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Sterilisasi Radiasi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02.4 – Radiasi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41148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60120"/>
            <a:ext cx="4114800" cy="4754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96012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Radiasi Sinar Gamma (γ)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7200" y="15087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Sumber: Kobalt-60 (Co-60) atau Cesium-137 (Cs-137)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205740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Dosis sterilisasi: 25 kGy (standar ISO 11137)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" y="260604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Mekanisme: merusak DNA, RNA, dan dinding sel mikroba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7200" y="315468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Keunggulan: penetrasi dalam, cocok untuk kemasan tertutup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7200" y="370332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Aplikasi: alat medis sekali pakai, implan, benang bedah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709160" y="960120"/>
            <a:ext cx="41148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960120"/>
            <a:ext cx="4114800" cy="47548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00600" y="96012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Radiasi Sinar UV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92040" y="15087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Panjang gelombang: 254 nm (paling efektif germisidal)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92040" y="205740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Mekanisme: pembentukan dimer timin – kerusakan DNA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892040" y="260604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Penetrasi rendah, hanya untuk permukaan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892040" y="315468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Aplikasi: sterilisasi ruangan, LAF (Laminar Air Flow)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892040" y="370332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efektif untuk material opak atau berlapis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Sterilisasi Gas – Etilen Oksida (EtO)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02.5 – Sterilisasi Gas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5029200" cy="3645436"/>
          </a:xfrm>
          <a:prstGeom prst="rect">
            <a:avLst/>
          </a:prstGeom>
          <a:solidFill>
            <a:srgbClr val="FFFFFF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960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Prinsip &amp; Mekanisme Kerja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1480" y="1481328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Gas EtO bekerja melalui alkilasi gugus fungsi pada DNA dan protein, menghambat replikasi dan metabolisme sel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Kondisi: suhu 50–60°C, RH 40–60%, konsentrasi 400–1200 mg/L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siklus: 2–6 jam + waktu aerasi 12–24 jam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Cocok untuk: alat medis kompleks, plastik, karet, optik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Risiko: gas bersifat toksik, mutagenik, karsinogenik – butuh aerasi sempurna sebelum digunakan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532120" y="960120"/>
            <a:ext cx="3291840" cy="7498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623560" y="10058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 Proses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23560" y="13075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50–60°C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532120" y="1801368"/>
            <a:ext cx="3291840" cy="74980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623560" y="18470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Kelembapan (RH)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623560" y="214884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40–60%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5532120" y="2642616"/>
            <a:ext cx="3291840" cy="74980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23560" y="268833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Aerasi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623560" y="29900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12–24 jam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532120" y="3483864"/>
            <a:ext cx="3291840" cy="7498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23560" y="35295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Utama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23560" y="383133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Toksisitas Residu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672EEEEE-0EEE-14F1-5500-E174FACD54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382"/>
          <a:stretch>
            <a:fillRect/>
          </a:stretch>
        </p:blipFill>
        <p:spPr>
          <a:xfrm>
            <a:off x="506505" y="516217"/>
            <a:ext cx="4693023" cy="205553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7D1BB67A-15A1-6384-D08F-D416092DE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11" y="516217"/>
            <a:ext cx="2710329" cy="2055534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529D8228-CE3D-5BA0-11B5-7761C96F25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420"/>
          <a:stretch>
            <a:fillRect/>
          </a:stretch>
        </p:blipFill>
        <p:spPr>
          <a:xfrm>
            <a:off x="1328057" y="2926601"/>
            <a:ext cx="3096024" cy="1841342"/>
          </a:xfrm>
          <a:prstGeom prst="rect">
            <a:avLst/>
          </a:prstGeom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D2ADFD77-D0F5-2F0F-0312-A2D0783EB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411" y="2926601"/>
            <a:ext cx="2710329" cy="194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06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914400"/>
            <a:ext cx="4572000" cy="4572000"/>
          </a:xfrm>
          <a:prstGeom prst="ellipse">
            <a:avLst/>
          </a:prstGeom>
          <a:solidFill>
            <a:srgbClr val="04879C">
              <a:alpha val="20000"/>
            </a:srgbClr>
          </a:solidFill>
          <a:ln w="12700">
            <a:solidFill>
              <a:srgbClr val="04879C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0AADCC">
              <a:alpha val="25000"/>
            </a:srgbClr>
          </a:solidFill>
          <a:ln w="12700">
            <a:solidFill>
              <a:srgbClr val="0AADCC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691640" y="15087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Perbandingan Metode Sterilisasi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691640" y="233172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Kelebihan dan Keterbatasan Setiap Metode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Tabel Perbandingan Metode Sterilisasi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– Perbandingan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764947"/>
              </p:ext>
            </p:extLst>
          </p:nvPr>
        </p:nvGraphicFramePr>
        <p:xfrm>
          <a:off x="274320" y="960120"/>
          <a:ext cx="8595360" cy="3401568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Metode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6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Suhu/Kondisi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6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Kelebihan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6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Keterbatasan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6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4879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Panas Lembab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121°C / 15 menit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Efektif, cepat, murah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Tidak cocok bahan sensitif panas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646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Panas Kering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160–180°C / 30–120 menit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Cocok gelas, logam; steril &amp; bebas pirogen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Suhu sangat tinggi; tidak untuk plastik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17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Filtrasi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0,22 µm; suhu ruang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Ideal larutan labil panas; menjaga stabilitas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Tidak menyaring virus kecil/mikoplasma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8B5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Radiasi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kGy (γ); 254 nm (UV)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Tidak ada residu panas; penetrasi dalam (γ)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Mahal; butuh fasilitas khusus; batasi beberapa polimer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 (EtO)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50–60°C, RH 40–60%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Cocok alat medis kompleks; penetrasi baik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Toksik; karsinogenik; butuh aerasi panjang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873252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Kelebihan vs Keterbatasan – Ringkasan Visual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– Analisis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1828800" cy="65836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96012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Panas Lembab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171700" y="1010412"/>
            <a:ext cx="3200400" cy="658368"/>
          </a:xfrm>
          <a:prstGeom prst="rect">
            <a:avLst/>
          </a:prstGeom>
          <a:solidFill>
            <a:srgbClr val="E8F5EE"/>
          </a:solidFill>
          <a:ln w="12700">
            <a:solidFill>
              <a:srgbClr val="1D7A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0" y="1033272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Efektif &amp; cepat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532120" y="960120"/>
            <a:ext cx="3291840" cy="658368"/>
          </a:xfrm>
          <a:prstGeom prst="rect">
            <a:avLst/>
          </a:prstGeom>
          <a:solidFill>
            <a:srgbClr val="FBE9E9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23560" y="1033272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Rusak bahan sensitif panas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74320" y="1764792"/>
            <a:ext cx="1828800" cy="65836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764792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Panas Kering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194560" y="1764792"/>
            <a:ext cx="3200400" cy="658368"/>
          </a:xfrm>
          <a:prstGeom prst="rect">
            <a:avLst/>
          </a:prstGeom>
          <a:solidFill>
            <a:srgbClr val="E8F5EE"/>
          </a:solidFill>
          <a:ln w="12700">
            <a:solidFill>
              <a:srgbClr val="1D7A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86000" y="1837944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Tanpa residu kimia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532120" y="1764792"/>
            <a:ext cx="3291840" cy="658368"/>
          </a:xfrm>
          <a:prstGeom prst="rect">
            <a:avLst/>
          </a:prstGeom>
          <a:solidFill>
            <a:srgbClr val="FBE9E9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623560" y="1837944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Suhu sangat tinggi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2569464"/>
            <a:ext cx="1828800" cy="65836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2569464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Filtrasi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194560" y="2569464"/>
            <a:ext cx="3200400" cy="658368"/>
          </a:xfrm>
          <a:prstGeom prst="rect">
            <a:avLst/>
          </a:prstGeom>
          <a:solidFill>
            <a:srgbClr val="E8F5EE"/>
          </a:solidFill>
          <a:ln w="12700">
            <a:solidFill>
              <a:srgbClr val="1D7A5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286000" y="2642616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Cocok bahan labil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532120" y="2569464"/>
            <a:ext cx="3291840" cy="658368"/>
          </a:xfrm>
          <a:prstGeom prst="rect">
            <a:avLst/>
          </a:prstGeom>
          <a:solidFill>
            <a:srgbClr val="FBE9E9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623560" y="2642616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Tidak saring virus kecil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3374136"/>
            <a:ext cx="1828800" cy="65836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3374136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Radiasi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194560" y="3374136"/>
            <a:ext cx="3200400" cy="658368"/>
          </a:xfrm>
          <a:prstGeom prst="rect">
            <a:avLst/>
          </a:prstGeom>
          <a:solidFill>
            <a:srgbClr val="E8F5EE"/>
          </a:solidFill>
          <a:ln w="12700">
            <a:solidFill>
              <a:srgbClr val="1D7A5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286000" y="3447288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Tanpa panas, penetrasi dalam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532120" y="3374136"/>
            <a:ext cx="3291840" cy="658368"/>
          </a:xfrm>
          <a:prstGeom prst="rect">
            <a:avLst/>
          </a:prstGeom>
          <a:solidFill>
            <a:srgbClr val="FBE9E9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623560" y="3447288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Mahal &amp; fasilitas khusus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74320" y="4178808"/>
            <a:ext cx="1828800" cy="65836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4178808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 EtO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194560" y="4178808"/>
            <a:ext cx="3200400" cy="658368"/>
          </a:xfrm>
          <a:prstGeom prst="rect">
            <a:avLst/>
          </a:prstGeom>
          <a:solidFill>
            <a:srgbClr val="E8F5EE"/>
          </a:solidFill>
          <a:ln w="12700">
            <a:solidFill>
              <a:srgbClr val="1D7A5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86000" y="4251960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Alat kompleks &amp; berlapis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532120" y="4178808"/>
            <a:ext cx="3291840" cy="658368"/>
          </a:xfrm>
          <a:prstGeom prst="rect">
            <a:avLst/>
          </a:prstGeom>
          <a:solidFill>
            <a:srgbClr val="FBE9E9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23560" y="4251960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Residu toksik-karsinogenik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228600" y="97840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D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2194560" y="89611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1200" b="1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Kelebihan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532120" y="89611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Keterbatasan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914400"/>
            <a:ext cx="4572000" cy="4572000"/>
          </a:xfrm>
          <a:prstGeom prst="ellipse">
            <a:avLst/>
          </a:prstGeom>
          <a:solidFill>
            <a:srgbClr val="04879C">
              <a:alpha val="20000"/>
            </a:srgbClr>
          </a:solidFill>
          <a:ln w="12700">
            <a:solidFill>
              <a:srgbClr val="04879C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0AADCC">
              <a:alpha val="25000"/>
            </a:srgbClr>
          </a:solidFill>
          <a:ln w="12700">
            <a:solidFill>
              <a:srgbClr val="0AADCC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691640" y="15087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Pemilihan Metode Sterilisasi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691640" y="233172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Berdasarkan Sifat Bahan dan Sediaan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Faktor-Faktor Pemilihan Metode Sterilisasi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– Pemilihan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1005840"/>
            <a:ext cx="8595360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1005840"/>
            <a:ext cx="502920" cy="704088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005840"/>
            <a:ext cx="502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68680" y="10789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Sifat Bahan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1353312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bahan tahan terhadap panas tinggi? Bahan organik seperti enzim atau hormon tidak stabil pada suhu 121°C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74320" y="1801368"/>
            <a:ext cx="8595360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1801368"/>
            <a:ext cx="502920" cy="704088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801368"/>
            <a:ext cx="502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68680" y="1874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Bentuk Sediaan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8680" y="214884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Larutan, suspensi, serbuk kering, atau alat medis? Tiap bentuk memerlukan pendekatan berbeda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74320" y="2596896"/>
            <a:ext cx="8595360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2596896"/>
            <a:ext cx="502920" cy="704088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4320" y="2596896"/>
            <a:ext cx="502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68680" y="267004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Stabilitas Zat Aktif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68680" y="2944368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 aktif yang sensitif terhadap panas, pH, atau oksidasi memerlukan metode filtrasi atau gas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74320" y="3392424"/>
            <a:ext cx="8595360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74320" y="3392424"/>
            <a:ext cx="502920" cy="7040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3392424"/>
            <a:ext cx="502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868680" y="346557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Risiko Kerusakan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" y="3739896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Pertimbangkan kemungkinan degradasi kimia, perubahan warna, atau kehilangan potensi zat aktif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274320" y="4187952"/>
            <a:ext cx="8595360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274320" y="4187952"/>
            <a:ext cx="502920" cy="704088"/>
          </a:xfrm>
          <a:prstGeom prst="rect">
            <a:avLst/>
          </a:prstGeom>
          <a:solidFill>
            <a:srgbClr val="3D6B7F"/>
          </a:solidFill>
          <a:ln w="12700">
            <a:solidFill>
              <a:srgbClr val="3D6B7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4320" y="4187952"/>
            <a:ext cx="502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68680" y="4261104"/>
            <a:ext cx="24365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Efisiensi &amp; Keamanan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868680" y="453542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Pertimbangkan biaya, ketersediaan alat, waktu proses, dan risiko terhadap personel dan lingkungan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Algoritma Pemilihan Metode Sterilisasi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– Algoritma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474720" y="960120"/>
            <a:ext cx="2194560" cy="457200"/>
          </a:xfrm>
          <a:prstGeom prst="ellipse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960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Mulai: Identifikasi Sediaan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572000" y="1417320"/>
            <a:ext cx="0" cy="274320"/>
          </a:xfrm>
          <a:prstGeom prst="line">
            <a:avLst/>
          </a:prstGeom>
          <a:noFill/>
          <a:ln w="19050">
            <a:solidFill>
              <a:srgbClr val="3D6B7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926080" y="1691640"/>
            <a:ext cx="3291840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926080" y="169164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Apakah bahan tahan panas?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926080" y="1938528"/>
            <a:ext cx="0" cy="0"/>
          </a:xfrm>
          <a:prstGeom prst="line">
            <a:avLst/>
          </a:prstGeom>
          <a:noFill/>
          <a:ln w="19050">
            <a:solidFill>
              <a:srgbClr val="1D7A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0" y="1847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7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280160" y="1938528"/>
            <a:ext cx="0" cy="365760"/>
          </a:xfrm>
          <a:prstGeom prst="line">
            <a:avLst/>
          </a:prstGeom>
          <a:noFill/>
          <a:ln w="19050">
            <a:solidFill>
              <a:srgbClr val="1D7A5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4320" y="2304288"/>
            <a:ext cx="2011680" cy="685800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74320" y="2304288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mengandung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minyak/serbuk/logam?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" y="2990088"/>
            <a:ext cx="0" cy="320040"/>
          </a:xfrm>
          <a:prstGeom prst="line">
            <a:avLst/>
          </a:prstGeom>
          <a:noFill/>
          <a:ln w="19050">
            <a:solidFill>
              <a:srgbClr val="04879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4320" y="3310128"/>
            <a:ext cx="2011680" cy="566928"/>
          </a:xfrm>
          <a:prstGeom prst="rect">
            <a:avLst/>
          </a:prstGeom>
          <a:solidFill>
            <a:srgbClr val="1D7A50"/>
          </a:solidFill>
          <a:ln w="12700">
            <a:solidFill>
              <a:srgbClr val="1D7A5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74320" y="3310128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Panas Kering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(Oven 160–180°C)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286000" y="2633472"/>
            <a:ext cx="457200" cy="0"/>
          </a:xfrm>
          <a:prstGeom prst="line">
            <a:avLst/>
          </a:prstGeom>
          <a:noFill/>
          <a:ln w="19050">
            <a:solidFill>
              <a:srgbClr val="04879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0" y="2395728"/>
            <a:ext cx="914400" cy="512064"/>
          </a:xfrm>
          <a:prstGeom prst="rect">
            <a:avLst/>
          </a:prstGeom>
          <a:solidFill>
            <a:srgbClr val="04879C">
              <a:alpha val="80000"/>
            </a:srgbClr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0" y="2395728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6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3657600" y="2651760"/>
            <a:ext cx="0" cy="457200"/>
          </a:xfrm>
          <a:prstGeom prst="line">
            <a:avLst/>
          </a:prstGeom>
          <a:noFill/>
          <a:ln w="19050">
            <a:solidFill>
              <a:srgbClr val="04879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0" y="3108960"/>
            <a:ext cx="2743200" cy="594360"/>
          </a:xfrm>
          <a:prstGeom prst="rect">
            <a:avLst/>
          </a:prstGeom>
          <a:solidFill>
            <a:srgbClr val="1D7A50"/>
          </a:solidFill>
          <a:ln w="12700">
            <a:solidFill>
              <a:srgbClr val="1D7A5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00400" y="310896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Panas Lembab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(Autoklaf 121°C)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217920" y="1938528"/>
            <a:ext cx="1645920" cy="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63640" y="182880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863840" y="1938528"/>
            <a:ext cx="0" cy="36576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858000" y="2304288"/>
            <a:ext cx="2011680" cy="685800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858000" y="2304288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bisa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disaring (larutan)?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863840" y="2990088"/>
            <a:ext cx="0" cy="320040"/>
          </a:xfrm>
          <a:prstGeom prst="line">
            <a:avLst/>
          </a:prstGeom>
          <a:noFill/>
          <a:ln w="19050">
            <a:solidFill>
              <a:srgbClr val="0AADC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58000" y="3310128"/>
            <a:ext cx="2011680" cy="566928"/>
          </a:xfrm>
          <a:prstGeom prst="rect">
            <a:avLst/>
          </a:prstGeom>
          <a:solidFill>
            <a:srgbClr val="1D7A50"/>
          </a:solidFill>
          <a:ln w="12700">
            <a:solidFill>
              <a:srgbClr val="1D7A5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858000" y="3310128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Filtrasi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(0,22 µm)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858000" y="2651760"/>
            <a:ext cx="0" cy="0"/>
          </a:xfrm>
          <a:prstGeom prst="line">
            <a:avLst/>
          </a:prstGeom>
          <a:noFill/>
          <a:ln w="19050">
            <a:solidFill>
              <a:srgbClr val="0AADC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26480" y="2651760"/>
            <a:ext cx="0" cy="1051560"/>
          </a:xfrm>
          <a:prstGeom prst="line">
            <a:avLst/>
          </a:prstGeom>
          <a:noFill/>
          <a:ln w="19050">
            <a:solidFill>
              <a:srgbClr val="E8A83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074920" y="3737610"/>
            <a:ext cx="2651760" cy="56692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5303520" y="370332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 EtO / Radiasi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(Alat kompleks)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914400"/>
            <a:ext cx="4572000" cy="4572000"/>
          </a:xfrm>
          <a:prstGeom prst="ellipse">
            <a:avLst/>
          </a:prstGeom>
          <a:solidFill>
            <a:srgbClr val="04879C">
              <a:alpha val="20000"/>
            </a:srgbClr>
          </a:solidFill>
          <a:ln w="12700">
            <a:solidFill>
              <a:srgbClr val="04879C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0AADCC">
              <a:alpha val="25000"/>
            </a:srgbClr>
          </a:solidFill>
          <a:ln w="12700">
            <a:solidFill>
              <a:srgbClr val="0AADCC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5544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691640" y="15087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Parameter Kritis Sterilisasi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691640" y="233172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Suhu, Waktu, Tekanan &amp; Ukuran Pori Filter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5029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91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Parameter Kritis dalam Proses Sterilisasi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– Parameter Kritis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Sediaan Farmasi Steril | S1 Farmasi – STIKES Prima Indonesia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" y="960120"/>
            <a:ext cx="4023360" cy="193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960120"/>
            <a:ext cx="4023360" cy="438912"/>
          </a:xfrm>
          <a:prstGeom prst="rect">
            <a:avLst/>
          </a:prstGeom>
          <a:solidFill>
            <a:srgbClr val="04879C"/>
          </a:solidFill>
          <a:ln w="12700">
            <a:solidFill>
              <a:srgbClr val="0487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96012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🌡️ Suhu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11480" y="143560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 efektivitas kematian mikroba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11480" y="1792224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metode memiliki suhu optimal tersendiri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11480" y="2148840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Panas lembab: 121°C, Panas kering: 160–180°C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11480" y="2505456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Hubungan Arrhenius: kenaikan suhu 10°C → laju kematian 10× lebih cepat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709160" y="960120"/>
            <a:ext cx="4023360" cy="193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09160" y="960120"/>
            <a:ext cx="4023360" cy="438912"/>
          </a:xfrm>
          <a:prstGeom prst="rect">
            <a:avLst/>
          </a:prstGeom>
          <a:solidFill>
            <a:srgbClr val="064663"/>
          </a:solidFill>
          <a:ln w="12700">
            <a:solidFill>
              <a:srgbClr val="06466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00600" y="96012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⏱️ Waktu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846320" y="143560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 paparan sterilisasi sangat menentukan keberhasilan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46320" y="1792224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Ditentukan oleh D-value &amp; jumlah log pengurangan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846320" y="2148840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Panas lembab: minimum 15 menit pada 121°C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846320" y="2505456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kurang → sterilisasi tidak sempurna (partial sterility)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274320" y="3026664"/>
            <a:ext cx="4023360" cy="193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3026664"/>
            <a:ext cx="4023360" cy="43891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" y="3026664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💨 Tekanan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11480" y="350215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 pada sterilisasi uap (autoklaf)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11480" y="385876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Tekanan menentukan suhu uap jenuh yang tercapai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11480" y="4215384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Standar: 1 atm di atas tekanan atmosfer (206,8 kPa)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11480" y="4572000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Tekanan tidak cukup → suhu uap rendah → gagal steril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709160" y="3026664"/>
            <a:ext cx="4023360" cy="193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8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709160" y="3026664"/>
            <a:ext cx="4023360" cy="438912"/>
          </a:xfrm>
          <a:prstGeom prst="rect">
            <a:avLst/>
          </a:prstGeom>
          <a:solidFill>
            <a:srgbClr val="0AADCC"/>
          </a:solidFill>
          <a:ln w="12700">
            <a:solidFill>
              <a:srgbClr val="0AAD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800600" y="3026664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🔬 Ukuran Pori Filter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846320" y="350215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kunci pada sterilisasi filtrasi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4846320" y="385876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0,22 µm = sterilizing-grade (menyaring bakteri)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846320" y="4215384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0,45 µm = pre-filter (partikel besar saja)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4846320" y="4572000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Validasi: Bubble Point Test &amp; Challenge Test (B. diminuta)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4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2560320"/>
            <a:ext cx="3200400" cy="3200400"/>
          </a:xfrm>
          <a:prstGeom prst="ellipse">
            <a:avLst/>
          </a:prstGeom>
          <a:solidFill>
            <a:srgbClr val="04879C">
              <a:alpha val="18000"/>
            </a:srgbClr>
          </a:solidFill>
          <a:ln w="12700">
            <a:solidFill>
              <a:srgbClr val="04879C">
                <a:alpha val="18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KESIMPULAN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777240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777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795528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adalah proses eliminasi total mikroorganisme untuk menjamin keamanan sediaan farmasi steril.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65760" y="1399032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13990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41248" y="1417320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Terdapat 5 metode utama: panas lembab, panas kering, filtrasi, radiasi, dan gas – masing-masing dengan mekanisme dan indikasi berbeda.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65760" y="2020824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2020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2039112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Pemilihan metode didasarkan pada sifat bahan, bentuk sediaan, stabilitas zat aktif, dan faktor keamanan proses.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65760" y="2642616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642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41248" y="2660904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kritis (suhu, waktu, tekanan, ukuran pori) harus divalidasi dan dimonitor ketat sesuai standar FI, USP, dan ISO.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365760" y="3264408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41248" y="3282696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metode memiliki kelebihan dan keterbatasan – tidak ada satu metode yang universal untuk semua jenis sediaan.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0" y="3931920"/>
            <a:ext cx="9144000" cy="36576"/>
          </a:xfrm>
          <a:prstGeom prst="rect">
            <a:avLst/>
          </a:prstGeom>
          <a:solidFill>
            <a:srgbClr val="E8A838">
              <a:alpha val="50000"/>
            </a:srgbClr>
          </a:solidFill>
          <a:ln w="12700">
            <a:solidFill>
              <a:srgbClr val="E8A838">
                <a:alpha val="5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40233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Referensi Utama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65760" y="42976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Departemen Kesehatan RI. Farmakope Indonesia Edisi IV. Jakarta: Depkes RI; 1995.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USP-NF. USP 43 &lt;1211&gt; Sterilization and Sterility Assurance of Compendial Articles. 2020.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Lachman L, Lieberman HA, Kanig JL. Teori dan Praktek Farmasi Industri. Edisi 3. Jakarta: UI Press; 2013.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Agoes G. Sediaan Farmasi Steril. Bandung: ITB Press; 2009.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ISO 11135:2014 – Sterilization of Health-Care Products: Ethylene Oxide.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ISO 11137:2006 – Sterilization of Health-Care Products: Radiation.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Farmasi – STIKES Prima Indonesia | Teknologi Sediaan Farmasi Steril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96198-3B47-CF92-5074-CEB9A48FD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BF21607-4EB8-14A4-0E86-6A2D8BB5F81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405803C-D542-1761-46BE-D4F24F379D7A}"/>
              </a:ext>
            </a:extLst>
          </p:cNvPr>
          <p:cNvSpPr/>
          <p:nvPr/>
        </p:nvSpPr>
        <p:spPr>
          <a:xfrm>
            <a:off x="6583680" y="2560320"/>
            <a:ext cx="3200400" cy="3200400"/>
          </a:xfrm>
          <a:prstGeom prst="ellipse">
            <a:avLst/>
          </a:prstGeom>
          <a:solidFill>
            <a:srgbClr val="04879C">
              <a:alpha val="18000"/>
            </a:srgbClr>
          </a:solidFill>
          <a:ln w="12700">
            <a:solidFill>
              <a:srgbClr val="04879C">
                <a:alpha val="18000"/>
              </a:srgbClr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8ACB745-984B-5B28-23AE-04370FA2D956}"/>
              </a:ext>
            </a:extLst>
          </p:cNvPr>
          <p:cNvSpPr/>
          <p:nvPr/>
        </p:nvSpPr>
        <p:spPr>
          <a:xfrm>
            <a:off x="411480" y="1691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Sekian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terimakasih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Jangan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lupa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Review Materi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8C12389-4CF4-79DA-066C-0144A511691F}"/>
              </a:ext>
            </a:extLst>
          </p:cNvPr>
          <p:cNvSpPr/>
          <p:nvPr/>
        </p:nvSpPr>
        <p:spPr>
          <a:xfrm>
            <a:off x="365760" y="777240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69A98C2-6221-1E1D-7F54-B2A42AFB4EA2}"/>
              </a:ext>
            </a:extLst>
          </p:cNvPr>
          <p:cNvSpPr/>
          <p:nvPr/>
        </p:nvSpPr>
        <p:spPr>
          <a:xfrm>
            <a:off x="365760" y="777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0F22B24-3946-BB81-941C-9173CAC62BE8}"/>
              </a:ext>
            </a:extLst>
          </p:cNvPr>
          <p:cNvSpPr/>
          <p:nvPr/>
        </p:nvSpPr>
        <p:spPr>
          <a:xfrm>
            <a:off x="841248" y="795528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Sterilisasi adalah proses eliminasi total mikroorganisme untuk menjamin keamanan sediaan farmasi steril.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E706D9E-BEAA-4E88-F8C9-49116796952B}"/>
              </a:ext>
            </a:extLst>
          </p:cNvPr>
          <p:cNvSpPr/>
          <p:nvPr/>
        </p:nvSpPr>
        <p:spPr>
          <a:xfrm>
            <a:off x="365760" y="1399032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342B87C-80A5-8A26-FFB9-66D01B4E93E8}"/>
              </a:ext>
            </a:extLst>
          </p:cNvPr>
          <p:cNvSpPr/>
          <p:nvPr/>
        </p:nvSpPr>
        <p:spPr>
          <a:xfrm>
            <a:off x="365760" y="13990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F1ABB270-07A7-50B6-78E4-DBFC167919E6}"/>
              </a:ext>
            </a:extLst>
          </p:cNvPr>
          <p:cNvSpPr/>
          <p:nvPr/>
        </p:nvSpPr>
        <p:spPr>
          <a:xfrm>
            <a:off x="365760" y="2020824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5B888E1-EA45-27EC-DED6-8DCA520E122D}"/>
              </a:ext>
            </a:extLst>
          </p:cNvPr>
          <p:cNvSpPr/>
          <p:nvPr/>
        </p:nvSpPr>
        <p:spPr>
          <a:xfrm>
            <a:off x="365760" y="2020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FA21315-C5EB-DA46-3E4F-BE672AE765E0}"/>
              </a:ext>
            </a:extLst>
          </p:cNvPr>
          <p:cNvSpPr/>
          <p:nvPr/>
        </p:nvSpPr>
        <p:spPr>
          <a:xfrm>
            <a:off x="841248" y="2039112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Pemilihan metode didasarkan pada sifat bahan, bentuk sediaan, stabilitas zat aktif, dan faktor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keamanan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</a:t>
            </a:r>
            <a:endParaRPr lang="en-US" sz="16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BBB067C-2AC6-8ADC-B9B3-108B9BA6C76F}"/>
              </a:ext>
            </a:extLst>
          </p:cNvPr>
          <p:cNvSpPr/>
          <p:nvPr/>
        </p:nvSpPr>
        <p:spPr>
          <a:xfrm>
            <a:off x="365760" y="2642616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81FD0F46-FD12-E84C-8F00-258F43E8FCF0}"/>
              </a:ext>
            </a:extLst>
          </p:cNvPr>
          <p:cNvSpPr/>
          <p:nvPr/>
        </p:nvSpPr>
        <p:spPr>
          <a:xfrm>
            <a:off x="365760" y="2642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FEEF9B33-CC9D-7357-BF5A-4568FBEA003E}"/>
              </a:ext>
            </a:extLst>
          </p:cNvPr>
          <p:cNvSpPr/>
          <p:nvPr/>
        </p:nvSpPr>
        <p:spPr>
          <a:xfrm>
            <a:off x="365760" y="3264408"/>
            <a:ext cx="365760" cy="36576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428C926-6BBF-0AC7-29A4-B4CDCCB2CB61}"/>
              </a:ext>
            </a:extLst>
          </p:cNvPr>
          <p:cNvSpPr/>
          <p:nvPr/>
        </p:nvSpPr>
        <p:spPr>
          <a:xfrm>
            <a:off x="36576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46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076C786-009E-A4B2-5135-F1A716CCEFC1}"/>
              </a:ext>
            </a:extLst>
          </p:cNvPr>
          <p:cNvSpPr/>
          <p:nvPr/>
        </p:nvSpPr>
        <p:spPr>
          <a:xfrm>
            <a:off x="0" y="3931920"/>
            <a:ext cx="9144000" cy="36576"/>
          </a:xfrm>
          <a:prstGeom prst="rect">
            <a:avLst/>
          </a:prstGeom>
          <a:solidFill>
            <a:srgbClr val="E8A838">
              <a:alpha val="50000"/>
            </a:srgbClr>
          </a:solidFill>
          <a:ln w="12700">
            <a:solidFill>
              <a:srgbClr val="E8A838">
                <a:alpha val="50000"/>
              </a:srgbClr>
            </a:solidFill>
            <a:prstDash val="solid"/>
          </a:ln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99D7817-5B47-1BAA-A312-32F7C885DE1E}"/>
              </a:ext>
            </a:extLst>
          </p:cNvPr>
          <p:cNvSpPr/>
          <p:nvPr/>
        </p:nvSpPr>
        <p:spPr>
          <a:xfrm>
            <a:off x="365760" y="40233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Referensi Utama</a:t>
            </a: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9757503-351C-1CAA-37A0-41E26A7D5633}"/>
              </a:ext>
            </a:extLst>
          </p:cNvPr>
          <p:cNvSpPr/>
          <p:nvPr/>
        </p:nvSpPr>
        <p:spPr>
          <a:xfrm>
            <a:off x="365760" y="42976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Departemen Kesehatan RI. Farmakope Indonesia Edisi IV. Jakarta: Depkes RI; 1995.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USP-NF. USP 43 &lt;1211&gt; Sterilization and Sterility Assurance of Compendial Articles. 2020.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Lachman L, Lieberman HA, Kanig JL. Teori dan Praktek Farmasi Industri. Edisi 3. Jakarta: UI Press; 2013.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Agoes G. Sediaan Farmasi Steril. Bandung: ITB Press; 2009.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ISO 11135:2014 – Sterilization of Health-Care Products: Ethylene Oxide. </a:t>
            </a:r>
            <a:endParaRPr lang="en-US" sz="850" dirty="0"/>
          </a:p>
          <a:p>
            <a:pPr marL="0" indent="0" algn="l">
              <a:buNone/>
            </a:pPr>
            <a:r>
              <a:rPr lang="en-US" sz="85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ISO 11137:2006 – Sterilization of Health-Care Products: Radiation.</a:t>
            </a:r>
            <a:endParaRPr lang="en-US" sz="85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54912D70-C65B-B1F6-5F10-51DAEDD5B409}"/>
              </a:ext>
            </a:extLst>
          </p:cNvPr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4979058C-CBF9-A42B-72F7-41B5CA7CE1F1}"/>
              </a:ext>
            </a:extLst>
          </p:cNvPr>
          <p:cNvSpPr/>
          <p:nvPr/>
        </p:nvSpPr>
        <p:spPr>
          <a:xfrm>
            <a:off x="182880" y="489204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Farmasi – STIKES Prima Indonesia | Teknologi Sediaan Farmasi Steril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19664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1956</Words>
  <Application>Microsoft Macintosh PowerPoint</Application>
  <PresentationFormat>Peragaan Layar (16:9)</PresentationFormat>
  <Paragraphs>357</Paragraphs>
  <Slides>23</Slides>
  <Notes>22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23</vt:i4>
      </vt:variant>
    </vt:vector>
  </HeadingPairs>
  <TitlesOfParts>
    <vt:vector size="28" baseType="lpstr">
      <vt:lpstr>Arial</vt:lpstr>
      <vt:lpstr>Calibri</vt:lpstr>
      <vt:lpstr>Georgia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Sterilisasi - Teknologi Sediaan Farmasi Steril</dc:title>
  <dc:subject>PptxGenJS Presentation</dc:subject>
  <dc:creator>PptxGenJS</dc:creator>
  <cp:lastModifiedBy>Reski Mulia</cp:lastModifiedBy>
  <cp:revision>2</cp:revision>
  <dcterms:created xsi:type="dcterms:W3CDTF">2026-04-12T08:04:13Z</dcterms:created>
  <dcterms:modified xsi:type="dcterms:W3CDTF">2026-04-12T09:19:22Z</dcterms:modified>
</cp:coreProperties>
</file>