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1" r:id="rId4"/>
    <p:sldId id="262" r:id="rId5"/>
    <p:sldId id="264" r:id="rId6"/>
    <p:sldId id="266" r:id="rId7"/>
    <p:sldId id="268" r:id="rId8"/>
    <p:sldId id="272" r:id="rId9"/>
    <p:sldId id="27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8"/>
    <p:restoredTop sz="94610"/>
  </p:normalViewPr>
  <p:slideViewPr>
    <p:cSldViewPr snapToGrid="0" snapToObjects="1">
      <p:cViewPr varScale="1">
        <p:scale>
          <a:sx n="156" d="100"/>
          <a:sy n="156" d="100"/>
        </p:scale>
        <p:origin x="20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1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228600" cy="5079492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303520" y="-1097280"/>
            <a:ext cx="5029200" cy="5029200"/>
          </a:xfrm>
          <a:prstGeom prst="ellipse">
            <a:avLst/>
          </a:prstGeom>
          <a:solidFill>
            <a:srgbClr val="13395E">
              <a:alpha val="45000"/>
            </a:srgbClr>
          </a:solidFill>
          <a:ln w="12700">
            <a:solidFill>
              <a:srgbClr val="13395E">
                <a:alpha val="4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955280" y="365760"/>
            <a:ext cx="640080" cy="640080"/>
          </a:xfrm>
          <a:prstGeom prst="ellipse">
            <a:avLst/>
          </a:prstGeom>
          <a:solidFill>
            <a:srgbClr val="E8A838">
              <a:alpha val="60000"/>
            </a:srgbClr>
          </a:solidFill>
          <a:ln w="12700">
            <a:solidFill>
              <a:srgbClr val="E8A838">
                <a:alpha val="6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0" y="1188720"/>
            <a:ext cx="365760" cy="365760"/>
          </a:xfrm>
          <a:prstGeom prst="ellipse">
            <a:avLst/>
          </a:prstGeom>
          <a:solidFill>
            <a:srgbClr val="1282A2">
              <a:alpha val="50000"/>
            </a:srgbClr>
          </a:solidFill>
          <a:ln w="12700">
            <a:solidFill>
              <a:srgbClr val="1282A2">
                <a:alpha val="5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137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STIKES PRIMA INDONESIA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11480" y="43891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Studi S1 Farmasi  |  Teknologi Sediaan Farmasi Steril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11480" y="868680"/>
            <a:ext cx="1371600" cy="594360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11480" y="868680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KCl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411480" y="1572768"/>
            <a:ext cx="7772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395577" y="1651883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SEDIAAN INFUS KCl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TEKNOLOGI SEDIAAN FARMASI STERIL</a:t>
            </a:r>
          </a:p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14" name="Shape 12"/>
          <p:cNvSpPr/>
          <p:nvPr/>
        </p:nvSpPr>
        <p:spPr>
          <a:xfrm>
            <a:off x="411480" y="2926080"/>
            <a:ext cx="256032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11480" y="30632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bg1"/>
                </a:solidFill>
              </a:rPr>
              <a:t>apt. Reski Mulia, </a:t>
            </a:r>
            <a:r>
              <a:rPr lang="en-US" sz="2000" dirty="0" err="1">
                <a:solidFill>
                  <a:schemeClr val="bg1"/>
                </a:solidFill>
              </a:rPr>
              <a:t>M.Farm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8" name="Shape 26"/>
          <p:cNvSpPr/>
          <p:nvPr/>
        </p:nvSpPr>
        <p:spPr>
          <a:xfrm>
            <a:off x="0" y="5047488"/>
            <a:ext cx="9144000" cy="9601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91440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Definisi Sediaan Infus Intravena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4490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– Definisi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5001768"/>
            <a:ext cx="9144000" cy="141732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5020056"/>
            <a:ext cx="8595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 |  S1 Farmasi – STIKES Prima Indonesia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320040" y="1005840"/>
            <a:ext cx="8503920" cy="1097280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0040" y="1005840"/>
            <a:ext cx="182880" cy="109728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033272"/>
            <a:ext cx="80467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"Sediaan infus adalah larutan steril, bebas pirogen, isotonis atau mendekati isotonis, yang diberikan langsung ke dalam vena secara tetes kontinu dalam volume besar (≥ 100 mL)."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0080" y="2084832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Farmakope Indonesia Edisi IV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20040" y="2377440"/>
            <a:ext cx="2670048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7A9AB0">
                <a:alpha val="40000"/>
              </a:srgbClr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0040" y="2377440"/>
            <a:ext cx="2670048" cy="457200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2377440"/>
            <a:ext cx="2670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🔬  Steril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29768" y="2907792"/>
            <a:ext cx="2468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Bebas dari semua mikroorganisme hidup termasuk bakteri, virus, jamur &amp; spora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3227832" y="2377440"/>
            <a:ext cx="2670048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7A9AB0">
                <a:alpha val="40000"/>
              </a:srgbClr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227832" y="2377440"/>
            <a:ext cx="2670048" cy="4572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27832" y="2377440"/>
            <a:ext cx="2670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🧪  Bebas Pirogen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3337560" y="2907792"/>
            <a:ext cx="2468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mengandung endotoksin bakteri yang memicu respons demam sistemik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6135624" y="2377440"/>
            <a:ext cx="2670048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7A9AB0">
                <a:alpha val="40000"/>
              </a:srgbClr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135624" y="2377440"/>
            <a:ext cx="2670048" cy="45720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35624" y="2377440"/>
            <a:ext cx="2670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⚖️  Isotonis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245352" y="2907792"/>
            <a:ext cx="2468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Osmolalitas sesuai plasma darah (280–310 mOsm/kg) untuk mencegah hemolisis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91440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Peran Fisiologis Kalium (K⁺)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4490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– Farmakologi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0" y="5001768"/>
            <a:ext cx="9144000" cy="141732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5020056"/>
            <a:ext cx="8595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 |  S1 Farmasi – STIKES Prima Indonesia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20040" y="987552"/>
            <a:ext cx="2286000" cy="3520440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0040" y="1170432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3.5–5.0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20040" y="19202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mEq/L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20040" y="228600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Kadar Normal K⁺ Plasma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43200"/>
            <a:ext cx="192024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" y="28346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98% K⁺ berada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dalam sel (intrasel)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20040" y="35204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Kation intrasel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predomian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788920" y="987552"/>
            <a:ext cx="6035040" cy="795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88920" y="987552"/>
            <a:ext cx="137160" cy="795528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971800" y="1060704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⚡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657600" y="1042416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D1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Potensial Membran Sel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657600" y="1335024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Mempertahankan potensial istirahat membran neuromuskular &amp; konduksi impuls saraf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2788920" y="1874520"/>
            <a:ext cx="6035040" cy="795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88920" y="1874520"/>
            <a:ext cx="137160" cy="795528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971800" y="194767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🫀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57600" y="1929384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D1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Fungsi Jantung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657600" y="2221992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Mengatur depolarisasi &amp; repolarisasi miokardium – gangguan K⁺ → aritmia fatal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2788920" y="2761488"/>
            <a:ext cx="6035040" cy="795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88920" y="2761488"/>
            <a:ext cx="137160" cy="795528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971800" y="28346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🔄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657600" y="281635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D1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Keseimbangan Asam-Basa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657600" y="310896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K⁺ bertukar dengan H⁺ dalam regulasi pH darah – hipokalemia → alkalosis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2788920" y="3648456"/>
            <a:ext cx="6035040" cy="795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2788920" y="3648456"/>
            <a:ext cx="137160" cy="795528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971800" y="372160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🧬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3657600" y="37033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D1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Metabolisme Sel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3657600" y="3995928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Kofaktor enzim glikolitik, sintesis protein, dan transpor membran aktif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91440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Indikasi Klinis &amp; Peringatan Keamanan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4490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– Indikasi &amp; Toksisitas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5001768"/>
            <a:ext cx="9144000" cy="141732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5020056"/>
            <a:ext cx="8595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 |  S1 Farmasi – STIKES Prima Indonesia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0040" y="987552"/>
            <a:ext cx="4937760" cy="4114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98755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INDIKASI KLINIS INFUS KCl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20040" y="1399032"/>
            <a:ext cx="493776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43560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Hipokalemia berat (K⁺ &lt; 3,0 mEq/L)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1719072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Koreksi defisit yang tidak bisa oral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20040" y="2057400"/>
            <a:ext cx="4937760" cy="594360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09397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Aritmia &amp; perubahan EKG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7200" y="237744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Gel. U, T datar/inversi akibat hipokalemia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20040" y="2715768"/>
            <a:ext cx="493776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75234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Penggunaan diuretik jangka panjang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30358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Furosemid, tiazid → ekskresi K⁺ berlebih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20040" y="3374136"/>
            <a:ext cx="4937760" cy="594360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107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Pasca operasi &amp; kehilangan cairan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3694176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Muntah, diare, drainase nasogastrik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20040" y="4032504"/>
            <a:ext cx="493776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4069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Nutrisi Parenteral Total (TPN)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435254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Suplemen elektrolit dalam cairan nutrisi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440680" y="987552"/>
            <a:ext cx="33832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5440680" y="100584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⚠  PERINGATAN KRITIS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440680" y="1325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KCl PEKAT tidak boleh diberikan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langsung (bolus IV) → HENTI JANTUNG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440680" y="2057400"/>
            <a:ext cx="3383280" cy="804672"/>
          </a:xfrm>
          <a:prstGeom prst="rect">
            <a:avLst/>
          </a:prstGeom>
          <a:solidFill>
            <a:srgbClr val="FFFFFF"/>
          </a:solidFill>
          <a:ln w="1905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5440680" y="2057400"/>
            <a:ext cx="3383280" cy="274320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40680" y="20574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Vena Perifer maks.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440680" y="23500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 mEq/L (0,3%)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5440680" y="3008376"/>
            <a:ext cx="3383280" cy="804672"/>
          </a:xfrm>
          <a:prstGeom prst="rect">
            <a:avLst/>
          </a:prstGeom>
          <a:solidFill>
            <a:srgbClr val="FFFFFF"/>
          </a:solidFill>
          <a:ln w="1905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5440680" y="3008376"/>
            <a:ext cx="3383280" cy="274320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440680" y="3008376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Vena Sentral maks.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5440680" y="3300984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 mEq/L (0,45%)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5440680" y="3959352"/>
            <a:ext cx="3383280" cy="804672"/>
          </a:xfrm>
          <a:prstGeom prst="rect">
            <a:avLst/>
          </a:prstGeom>
          <a:solidFill>
            <a:srgbClr val="FFFFFF"/>
          </a:solidFill>
          <a:ln w="1905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5440680" y="3959352"/>
            <a:ext cx="3383280" cy="274320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440680" y="395935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Kecepatan Infus maks.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5440680" y="425196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10–20 mEq/jam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91440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Monografi Kalium Klorida (KCl)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4490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– Monografi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5001768"/>
            <a:ext cx="9144000" cy="141732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5020056"/>
            <a:ext cx="8595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 |  S1 Farmasi – STIKES Prima Indonesia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320040" y="987552"/>
            <a:ext cx="5532120" cy="38404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987552"/>
            <a:ext cx="5532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SIFAT FISIKOKIMIA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0040" y="1371600"/>
            <a:ext cx="55321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11480" y="140817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IUPAC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651760" y="140817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Potassium Chloride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20040" y="1773936"/>
            <a:ext cx="5532120" cy="384048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1480" y="181051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 Molekul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651760" y="18105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KCl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20040" y="2176272"/>
            <a:ext cx="55321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221284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Berat Molekul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2651760" y="2212848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74,55 g/mol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20040" y="2578608"/>
            <a:ext cx="5532120" cy="384048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11480" y="261518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Pemerian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651760" y="2615184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Serbuk/kristal granul putih; tidak berbau; rasa asin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20040" y="2980944"/>
            <a:ext cx="55321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11480" y="30175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Kelarutan dalam air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651760" y="301752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340 g/L pada 20°C (mudah larut)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20040" y="3383280"/>
            <a:ext cx="5532120" cy="384048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41985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larutan 5%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2651760" y="341985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 – 8,0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20040" y="3785616"/>
            <a:ext cx="55321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11480" y="38221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Ekivalen NaCl (nilai E)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2651760" y="382219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0,76 (1 g KCl ≡ 0,76 g NaCl)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320040" y="4187952"/>
            <a:ext cx="5532120" cy="384048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11480" y="422452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Titik Lebur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2651760" y="4224528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±770°C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20040" y="4590288"/>
            <a:ext cx="55321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11480" y="462686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Penyimpanan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2651760" y="4626864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Wadah tertutup rapat, sejuk &amp; kering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035040" y="987552"/>
            <a:ext cx="2788920" cy="35204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6035040" y="1024128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KEMURNIAN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(FI Ed. IV)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6172200" y="1737360"/>
            <a:ext cx="2514600" cy="384048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217920" y="1755648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Kadar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7498080" y="1755648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99,0 – 100,5%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6172200" y="2194560"/>
            <a:ext cx="2514600" cy="384048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217920" y="2212848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Susut Pengeringan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7498080" y="2212848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1,0%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6172200" y="2651760"/>
            <a:ext cx="2514600" cy="384048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217920" y="2670048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Logam Berat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7498080" y="2670048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10 ppm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6172200" y="3108960"/>
            <a:ext cx="2514600" cy="384048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217920" y="3127248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Batas Klorida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7498080" y="3127248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Memenuhi syarat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172200" y="3566160"/>
            <a:ext cx="2514600" cy="384048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217920" y="3584448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Batas Besi</a:t>
            </a:r>
            <a:endParaRPr lang="en-US" sz="950" dirty="0"/>
          </a:p>
        </p:txBody>
      </p:sp>
      <p:sp>
        <p:nvSpPr>
          <p:cNvPr id="53" name="Text 51"/>
          <p:cNvSpPr/>
          <p:nvPr/>
        </p:nvSpPr>
        <p:spPr>
          <a:xfrm>
            <a:off x="7498080" y="3584448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10 ppm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6172200" y="4023360"/>
            <a:ext cx="2514600" cy="384048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217920" y="4041648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Batas Sulfat</a:t>
            </a:r>
            <a:endParaRPr lang="en-US" sz="950" dirty="0"/>
          </a:p>
        </p:txBody>
      </p:sp>
      <p:sp>
        <p:nvSpPr>
          <p:cNvPr id="56" name="Text 54"/>
          <p:cNvSpPr/>
          <p:nvPr/>
        </p:nvSpPr>
        <p:spPr>
          <a:xfrm>
            <a:off x="7498080" y="4041648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Memenuhi syarat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91440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Formula Sediaan Infus KCl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4490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– Formula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5001768"/>
            <a:ext cx="9144000" cy="141732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5020056"/>
            <a:ext cx="8595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 |  S1 Farmasi – STIKES Prima Indonesia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0040" y="987552"/>
            <a:ext cx="416052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1282A2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0040" y="987552"/>
            <a:ext cx="4160520" cy="457200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98755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Formula I – Vena Perifer (0,3%)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153619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R/ KCl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828800" y="153619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82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0,300 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80360" y="1536192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(40 mEq/L)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201168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R/ NaCl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828800" y="201168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82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0,900 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80360" y="201168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(isotonisitas)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248716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R/ WFI ad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828800" y="2487168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82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mL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880360" y="248716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pelarut utama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57200" y="3163824"/>
            <a:ext cx="3840480" cy="36576"/>
          </a:xfrm>
          <a:prstGeom prst="rect">
            <a:avLst/>
          </a:prstGeom>
          <a:solidFill>
            <a:srgbClr val="7A9AB0">
              <a:alpha val="30000"/>
            </a:srgbClr>
          </a:solidFill>
          <a:ln w="12700">
            <a:solidFill>
              <a:srgbClr val="7A9AB0">
                <a:alpha val="3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20040" y="3218688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target 4,0–8,0  |  Osmolalitas ~308 mOsm/kg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663440" y="987552"/>
            <a:ext cx="416052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63440" y="987552"/>
            <a:ext cx="4160520" cy="45720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663440" y="98755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Formula II – KCl dalam NaCl 0,9%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800600" y="1536192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R/ KCl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492240" y="153619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0,149 g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543800" y="153619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(20 mEq/100 mL)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800600" y="201168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R/ NaCl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492240" y="201168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0,900 g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543800" y="201168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(pembawa isotonis)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4800600" y="2487168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R/ Aq. pro Inj. ad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492240" y="2487168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mL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7543800" y="2487168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pelarut utama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4800600" y="3163824"/>
            <a:ext cx="3840480" cy="36576"/>
          </a:xfrm>
          <a:prstGeom prst="rect">
            <a:avLst/>
          </a:prstGeom>
          <a:solidFill>
            <a:srgbClr val="7A9AB0">
              <a:alpha val="30000"/>
            </a:srgbClr>
          </a:solidFill>
          <a:ln w="12700">
            <a:solidFill>
              <a:srgbClr val="7A9AB0">
                <a:alpha val="3000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663440" y="3218688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Sediaan komersial | Infus intravena dewasa standar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320040" y="3566160"/>
            <a:ext cx="8503920" cy="38404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20040" y="3566160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FUNGSI EKSIPIEN PENDUKUNG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320040" y="3950208"/>
            <a:ext cx="2084832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93192" y="3977640"/>
            <a:ext cx="19385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NaCl 0,9%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393192" y="422452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Pengisotonis – menjaga osmolalitas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2468880" y="3950208"/>
            <a:ext cx="2084832" cy="658368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2542032" y="3977640"/>
            <a:ext cx="19385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Aq. pro Injectionis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2542032" y="422452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Pelarut utama – bebas pirogen &amp; ionik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4617720" y="3950208"/>
            <a:ext cx="2084832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690872" y="3977640"/>
            <a:ext cx="19385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HCl / NaOH encer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4690872" y="422452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Penyesuai pH larutan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6766560" y="3950208"/>
            <a:ext cx="2084832" cy="658368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839712" y="3977640"/>
            <a:ext cx="19385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N₂ (sparging)</a:t>
            </a:r>
            <a:endParaRPr lang="en-US" sz="1400" dirty="0"/>
          </a:p>
        </p:txBody>
      </p:sp>
      <p:sp>
        <p:nvSpPr>
          <p:cNvPr id="49" name="Text 47"/>
          <p:cNvSpPr/>
          <p:nvPr/>
        </p:nvSpPr>
        <p:spPr>
          <a:xfrm>
            <a:off x="6839712" y="422452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Antioksidan – cegah oksidasi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91440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Persyaratan Mutu Infus KCl (FI Ed. IV &amp; USP 43)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4490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– Mutu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5001768"/>
            <a:ext cx="9144000" cy="141732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5020056"/>
            <a:ext cx="8595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 |  S1 Farmasi – STIKES Prima Indonesia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74320" y="987552"/>
            <a:ext cx="2724912" cy="1801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987552"/>
            <a:ext cx="2724912" cy="438912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987552"/>
            <a:ext cx="2542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💧 Kejernihan &amp; Warna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5760" y="1490472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282A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Jernih &amp; tidak berwarna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65760" y="1883664"/>
            <a:ext cx="25420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Inspeksi visual 100% – bebas partikel asing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172968" y="987552"/>
            <a:ext cx="2724912" cy="1801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172968" y="987552"/>
            <a:ext cx="2724912" cy="438912"/>
          </a:xfrm>
          <a:prstGeom prst="rect">
            <a:avLst/>
          </a:prstGeom>
          <a:solidFill>
            <a:srgbClr val="13395E"/>
          </a:solidFill>
          <a:ln w="12700">
            <a:solidFill>
              <a:srgbClr val="13395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64408" y="987552"/>
            <a:ext cx="2542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⚗️ pH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264408" y="1490472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339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4,0 – 8,0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264408" y="1883664"/>
            <a:ext cx="25420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rendah → flebitis vena; pH tinggi → presipitasi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071616" y="987552"/>
            <a:ext cx="2724912" cy="1801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071616" y="987552"/>
            <a:ext cx="2724912" cy="438912"/>
          </a:xfrm>
          <a:prstGeom prst="rect">
            <a:avLst/>
          </a:prstGeom>
          <a:solidFill>
            <a:srgbClr val="1B7A4A"/>
          </a:solidFill>
          <a:ln w="12700">
            <a:solidFill>
              <a:srgbClr val="1B7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63056" y="987552"/>
            <a:ext cx="2542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🧫 Sterilitas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163056" y="1490472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B7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Tidak ada pertumbuhan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163056" y="1883664"/>
            <a:ext cx="25420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 Ed. IV – filtrasi membran; inkubasi 14 hari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74320" y="2926080"/>
            <a:ext cx="2724912" cy="1801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274320" y="2926080"/>
            <a:ext cx="2724912" cy="43891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2926080"/>
            <a:ext cx="2542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🔥 Uji Pirogen/Endotoksin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365760" y="3429000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≤ 0,5 EU/mL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65760" y="3822192"/>
            <a:ext cx="25420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LAL test (USP) atau uji pirogen biologis (kelinci)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172968" y="2926080"/>
            <a:ext cx="2724912" cy="1801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172968" y="2926080"/>
            <a:ext cx="2724912" cy="438912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64408" y="2926080"/>
            <a:ext cx="2542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🔬 Partikulat (USP &lt;788&gt;)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3264408" y="3429000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≤6.000 (≥10µm); ≤600 (≥25µm)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3264408" y="3822192"/>
            <a:ext cx="25420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wadah untuk volume ≥ 100 mL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6071616" y="2926080"/>
            <a:ext cx="2724912" cy="1801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071616" y="2926080"/>
            <a:ext cx="2724912" cy="438912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163056" y="2926080"/>
            <a:ext cx="2542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⚖️ Penetapan Kadar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163056" y="3429000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282A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95,0 – 105,0%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163056" y="3822192"/>
            <a:ext cx="25420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Titrasi argentometri (Volhard) atau FAAS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91440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Alur Prosedur Pembuatan Infus KCl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4490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– Prosedur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0" y="5001768"/>
            <a:ext cx="9144000" cy="141732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5020056"/>
            <a:ext cx="8595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 |  S1 Farmasi – STIKES Prima Indonesia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6032" y="978408"/>
            <a:ext cx="2807208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56032" y="978408"/>
            <a:ext cx="2807208" cy="475488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5760" y="1051560"/>
            <a:ext cx="338328" cy="338328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051560"/>
            <a:ext cx="338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58952" y="1069848"/>
            <a:ext cx="22128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🔧 Persiapan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65760" y="1527048"/>
            <a:ext cx="25877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Kalibrasi alat, siapkan ruang steril Kelas A/B (ISO 5), depirogenasi wadah kaca (250°C/30 mnt), siapkan WFI bebas pirogen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18688" y="978408"/>
            <a:ext cx="2807208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18688" y="978408"/>
            <a:ext cx="2807208" cy="475488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28416" y="1051560"/>
            <a:ext cx="338328" cy="338328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28416" y="1051560"/>
            <a:ext cx="338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721608" y="1069848"/>
            <a:ext cx="22128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⚗️ Pembuatan Larutan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28416" y="1527048"/>
            <a:ext cx="25877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Larutkan NaCl → tambah KCl → cukupkan dengan WFI → ukur &amp; adjust pH 4,0–8,0 dengan HCl/NaOH encer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181344" y="978408"/>
            <a:ext cx="2807208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181344" y="978408"/>
            <a:ext cx="2807208" cy="475488"/>
          </a:xfrm>
          <a:prstGeom prst="rect">
            <a:avLst/>
          </a:prstGeom>
          <a:solidFill>
            <a:srgbClr val="1282A2"/>
          </a:solidFill>
          <a:ln w="12700">
            <a:solidFill>
              <a:srgbClr val="1282A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91072" y="1051560"/>
            <a:ext cx="338328" cy="338328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91072" y="1051560"/>
            <a:ext cx="338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684264" y="1069848"/>
            <a:ext cx="22128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🔬 Filtrasi Klarifikasi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291072" y="1527048"/>
            <a:ext cx="25877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Saring melalui pre-filter 0,45 µm lalu sterilizing filter 0,22 µm secara aseptis dalam LAF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256032" y="2990088"/>
            <a:ext cx="2807208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256032" y="2990088"/>
            <a:ext cx="2807208" cy="47548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65760" y="3063240"/>
            <a:ext cx="338328" cy="338328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5760" y="3063240"/>
            <a:ext cx="338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58952" y="3081528"/>
            <a:ext cx="22128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💉 Pengisian (Filling)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365760" y="3538728"/>
            <a:ext cx="25877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Isi ke botol infus steril di LAF Kelas A. Tambahkan 2–3% volume lebih untuk kompensasi penyusutan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3218688" y="2990088"/>
            <a:ext cx="2807208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3218688" y="2990088"/>
            <a:ext cx="2807208" cy="47548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328416" y="3063240"/>
            <a:ext cx="338328" cy="338328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328416" y="3063240"/>
            <a:ext cx="338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3721608" y="3081528"/>
            <a:ext cx="22128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🏭 Penutupan &amp; Sterilisasi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3328416" y="3538728"/>
            <a:ext cx="25877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Tutup rubber stopper &amp; krimping. Sterilisasi akhir: autoklaf 121°C/15–20 mnt. Pendinginan bertahap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81344" y="2990088"/>
            <a:ext cx="2807208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6181344" y="2990088"/>
            <a:ext cx="2807208" cy="47548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291072" y="3063240"/>
            <a:ext cx="338328" cy="338328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291072" y="3063240"/>
            <a:ext cx="338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684264" y="3081528"/>
            <a:ext cx="22128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✅ Evaluasi QC &amp; Rilis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291072" y="3538728"/>
            <a:ext cx="25877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Inspeksi visual 100%, uji sterilitas, endotoksin, pH, kadar, partikulat → karantina → rilis QA → labeling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91440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Stabilitas &amp; Penyimpanan Infus KCl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4490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– Stabilitas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5001768"/>
            <a:ext cx="9144000" cy="141732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5020056"/>
            <a:ext cx="8595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A9A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 |  S1 Farmasi – STIKES Prima Indonesia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0040" y="987552"/>
            <a:ext cx="8503920" cy="38404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987552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KONDISI PENYIMPANAN &amp; STABILITAS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20040" y="1371600"/>
            <a:ext cx="850392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408176"/>
            <a:ext cx="438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🌡️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1408176"/>
            <a:ext cx="1965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Suhu Penyimpanan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80360" y="1408176"/>
            <a:ext cx="2377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82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– 30°C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303520" y="1408176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Hindari pembekuan &amp; paparan panas langsung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20040" y="1938528"/>
            <a:ext cx="8503920" cy="512064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1975104"/>
            <a:ext cx="438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☀️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8680" y="1975104"/>
            <a:ext cx="1965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Paparan Cahaya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880360" y="1975104"/>
            <a:ext cx="2377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82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Lindungi dari cahaya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303520" y="1975104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kemasan buram/simpan dalam kotak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20040" y="2505456"/>
            <a:ext cx="850392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2542032"/>
            <a:ext cx="438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🧪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68680" y="2542032"/>
            <a:ext cx="1965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Stabilitas Kimia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2880360" y="2542032"/>
            <a:ext cx="2377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82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Sangat stabil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303520" y="2542032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Garam anorganik – tidak terdegradasi bermakna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320040" y="3072384"/>
            <a:ext cx="8503920" cy="512064"/>
          </a:xfrm>
          <a:prstGeom prst="rect">
            <a:avLst/>
          </a:prstGeom>
          <a:solidFill>
            <a:srgbClr val="EBF4F8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5760" y="3108960"/>
            <a:ext cx="438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⏰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68680" y="3108960"/>
            <a:ext cx="1965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Buka Wadah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2880360" y="3108960"/>
            <a:ext cx="2377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82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Maks. 24 jam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303520" y="3108960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Potensi kontaminasi setelah segel dibuka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320040" y="3639312"/>
            <a:ext cx="850392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5DC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5760" y="3675888"/>
            <a:ext cx="438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🔗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868680" y="3675888"/>
            <a:ext cx="1965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Kompatibilitas IV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2880360" y="3675888"/>
            <a:ext cx="2377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82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 dalam NaCl 0,9%, RL, D5%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D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Periksa kompatibilitas sebelum pencampuran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320040" y="4251960"/>
            <a:ext cx="8503920" cy="34747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20040" y="4251960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INKOMPATIBILITAS: Amfoterisin B, beberapa antibiotik tertentu – cek Tabel Trissel sebelum pencampuran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1065</Words>
  <Application>Microsoft Macintosh PowerPoint</Application>
  <PresentationFormat>Peragaan Layar (16:9)</PresentationFormat>
  <Paragraphs>208</Paragraphs>
  <Slides>9</Slides>
  <Notes>9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 Pembuatan Sediaan Infus KCl</dc:title>
  <dc:subject>PptxGenJS Presentation</dc:subject>
  <dc:creator>PptxGenJS</dc:creator>
  <cp:lastModifiedBy>Reski Mulia</cp:lastModifiedBy>
  <cp:revision>3</cp:revision>
  <dcterms:created xsi:type="dcterms:W3CDTF">2026-04-12T09:35:22Z</dcterms:created>
  <dcterms:modified xsi:type="dcterms:W3CDTF">2026-04-12T10:10:26Z</dcterms:modified>
</cp:coreProperties>
</file>