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8"/>
    <p:restoredTop sz="94652"/>
  </p:normalViewPr>
  <p:slideViewPr>
    <p:cSldViewPr>
      <p:cViewPr varScale="1">
        <p:scale>
          <a:sx n="119" d="100"/>
          <a:sy n="119" d="100"/>
        </p:scale>
        <p:origin x="128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731D1CA-E0FA-43B3-AD22-B8F5C83F3EF7}" type="datetimeFigureOut">
              <a:rPr lang="en-US" smtClean="0"/>
              <a:t>4/12/26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6CE704-A944-4407-9834-9287CC7CBC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cap="none" dirty="0" err="1"/>
              <a:t>Dosen</a:t>
            </a:r>
            <a:r>
              <a:rPr lang="en-US" cap="none" dirty="0"/>
              <a:t> </a:t>
            </a:r>
            <a:r>
              <a:rPr lang="en-US" cap="none" dirty="0" err="1"/>
              <a:t>Pengampu</a:t>
            </a:r>
            <a:r>
              <a:rPr lang="en-US" cap="none" dirty="0"/>
              <a:t> : apt. </a:t>
            </a:r>
            <a:r>
              <a:rPr lang="en-US" cap="none" dirty="0" err="1"/>
              <a:t>Reski</a:t>
            </a:r>
            <a:r>
              <a:rPr lang="en-US" cap="none" dirty="0"/>
              <a:t> </a:t>
            </a:r>
            <a:r>
              <a:rPr lang="en-US" cap="none" dirty="0" err="1"/>
              <a:t>Mulia</a:t>
            </a:r>
            <a:r>
              <a:rPr lang="en-US" cap="none" dirty="0"/>
              <a:t>, </a:t>
            </a:r>
            <a:r>
              <a:rPr lang="en-US" cap="none" dirty="0" err="1"/>
              <a:t>M.Farm</a:t>
            </a:r>
            <a:endParaRPr lang="en-US" cap="non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971800"/>
            <a:ext cx="6629400" cy="1219201"/>
          </a:xfrm>
        </p:spPr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 </a:t>
            </a:r>
            <a:r>
              <a:rPr lang="en-US" dirty="0" err="1"/>
              <a:t>steril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id-ID" dirty="0"/>
              <a:t>sediaan infus KCL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78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Tonisitas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37356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/>
              <a:t>1. </a:t>
            </a:r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Ekivalensi</a:t>
            </a:r>
            <a:r>
              <a:rPr lang="en-US" b="1" dirty="0"/>
              <a:t> </a:t>
            </a:r>
            <a:r>
              <a:rPr lang="en-US" b="1" dirty="0" err="1"/>
              <a:t>Nacl</a:t>
            </a:r>
            <a:endParaRPr lang="en-US" b="1" dirty="0"/>
          </a:p>
          <a:p>
            <a:r>
              <a:rPr lang="en-US" dirty="0" err="1"/>
              <a:t>Rumus</a:t>
            </a:r>
            <a:r>
              <a:rPr lang="en-US" dirty="0"/>
              <a:t> White Vincent (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Volume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Isotonis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V = (w1 X E1) + (W2 X E2) + ………) X 111,1 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Ingat</a:t>
            </a:r>
            <a:r>
              <a:rPr lang="en-US" b="1" dirty="0">
                <a:solidFill>
                  <a:srgbClr val="FF0000"/>
                </a:solidFill>
              </a:rPr>
              <a:t> !!! W </a:t>
            </a:r>
            <a:r>
              <a:rPr lang="en-US" b="1" dirty="0" err="1">
                <a:solidFill>
                  <a:srgbClr val="FF0000"/>
                </a:solidFill>
              </a:rPr>
              <a:t>dalam</a:t>
            </a:r>
            <a:r>
              <a:rPr lang="en-US" b="1" dirty="0">
                <a:solidFill>
                  <a:srgbClr val="FF0000"/>
                </a:solidFill>
              </a:rPr>
              <a:t> gram</a:t>
            </a:r>
          </a:p>
          <a:p>
            <a:endParaRPr lang="en-US" b="1" dirty="0"/>
          </a:p>
          <a:p>
            <a:r>
              <a:rPr lang="en-US" b="1" dirty="0"/>
              <a:t>* </a:t>
            </a:r>
            <a:r>
              <a:rPr lang="en-US" b="1" dirty="0" err="1"/>
              <a:t>Bobot</a:t>
            </a:r>
            <a:r>
              <a:rPr lang="en-US" b="1" dirty="0"/>
              <a:t> </a:t>
            </a:r>
            <a:r>
              <a:rPr lang="en-US" b="1" dirty="0" err="1"/>
              <a:t>zat</a:t>
            </a:r>
            <a:r>
              <a:rPr lang="en-US" b="1" dirty="0"/>
              <a:t> </a:t>
            </a:r>
            <a:r>
              <a:rPr lang="en-US" b="1" dirty="0" err="1"/>
              <a:t>pengisotonis</a:t>
            </a:r>
            <a:r>
              <a:rPr lang="en-US" b="1" dirty="0"/>
              <a:t> yang </a:t>
            </a:r>
            <a:r>
              <a:rPr lang="en-US" b="1" dirty="0" err="1"/>
              <a:t>perlu</a:t>
            </a:r>
            <a:r>
              <a:rPr lang="en-US" b="1" dirty="0"/>
              <a:t> </a:t>
            </a:r>
            <a:r>
              <a:rPr lang="en-US" b="1" dirty="0" err="1"/>
              <a:t>ditambah</a:t>
            </a:r>
            <a:endParaRPr lang="en-US" b="1" dirty="0"/>
          </a:p>
          <a:p>
            <a:r>
              <a:rPr lang="en-US" b="1" dirty="0"/>
              <a:t>B = ((0.9% x v)) – ((c1X V X E1)) + (( c2 x V X E2)</a:t>
            </a:r>
          </a:p>
          <a:p>
            <a:r>
              <a:rPr lang="en-US" b="1" dirty="0">
                <a:solidFill>
                  <a:srgbClr val="FF0000"/>
                </a:solidFill>
              </a:rPr>
              <a:t>Ket : V = Vol </a:t>
            </a:r>
            <a:r>
              <a:rPr lang="en-US" b="1" dirty="0" err="1">
                <a:solidFill>
                  <a:srgbClr val="FF0000"/>
                </a:solidFill>
              </a:rPr>
              <a:t>sediaan</a:t>
            </a:r>
            <a:r>
              <a:rPr lang="en-US" b="1" dirty="0">
                <a:solidFill>
                  <a:srgbClr val="FF0000"/>
                </a:solidFill>
              </a:rPr>
              <a:t>, W/C = </a:t>
            </a:r>
            <a:r>
              <a:rPr lang="en-US" b="1" dirty="0" err="1">
                <a:solidFill>
                  <a:srgbClr val="FF0000"/>
                </a:solidFill>
              </a:rPr>
              <a:t>konst</a:t>
            </a:r>
            <a:r>
              <a:rPr lang="en-US" b="1" dirty="0">
                <a:solidFill>
                  <a:srgbClr val="FF0000"/>
                </a:solidFill>
              </a:rPr>
              <a:t> Sed, E = </a:t>
            </a:r>
            <a:r>
              <a:rPr lang="en-US" b="1" dirty="0" err="1">
                <a:solidFill>
                  <a:srgbClr val="FF0000"/>
                </a:solidFill>
              </a:rPr>
              <a:t>Tonisitas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Senyawa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456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373563"/>
          </a:xfrm>
        </p:spPr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mengganti</a:t>
            </a:r>
            <a:r>
              <a:rPr lang="en-US" dirty="0"/>
              <a:t> </a:t>
            </a:r>
            <a:r>
              <a:rPr lang="en-US" dirty="0" err="1"/>
              <a:t>Pengisotonis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Dektrosa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1 gram </a:t>
            </a:r>
            <a:r>
              <a:rPr lang="en-US" dirty="0" err="1"/>
              <a:t>Dektrosa</a:t>
            </a:r>
            <a:r>
              <a:rPr lang="en-US" dirty="0"/>
              <a:t> = 0, 18 gram </a:t>
            </a:r>
            <a:r>
              <a:rPr lang="en-US" dirty="0" err="1"/>
              <a:t>NaCl</a:t>
            </a:r>
            <a:endParaRPr lang="en-US" dirty="0"/>
          </a:p>
          <a:p>
            <a:pPr marL="114300" indent="0">
              <a:buNone/>
            </a:pP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Dextrosa</a:t>
            </a:r>
            <a:r>
              <a:rPr lang="en-US" dirty="0"/>
              <a:t> =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Nacl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/ 0.18</a:t>
            </a:r>
          </a:p>
          <a:p>
            <a:pPr marL="114300" indent="0">
              <a:buNone/>
            </a:pPr>
            <a:r>
              <a:rPr lang="en-US" dirty="0"/>
              <a:t>* </a:t>
            </a:r>
            <a:r>
              <a:rPr lang="en-US" dirty="0" err="1">
                <a:solidFill>
                  <a:srgbClr val="FF0000"/>
                </a:solidFill>
              </a:rPr>
              <a:t>Jika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Hasil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Akhir</a:t>
            </a:r>
            <a:r>
              <a:rPr lang="en-US" dirty="0">
                <a:solidFill>
                  <a:srgbClr val="FF0000"/>
                </a:solidFill>
              </a:rPr>
              <a:t> (-) </a:t>
            </a:r>
            <a:r>
              <a:rPr lang="en-US" dirty="0" err="1">
                <a:solidFill>
                  <a:srgbClr val="FF0000"/>
                </a:solidFill>
              </a:rPr>
              <a:t>maka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Sediaan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Hipertonis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perlu</a:t>
            </a:r>
            <a:r>
              <a:rPr lang="en-US" dirty="0">
                <a:solidFill>
                  <a:srgbClr val="FF0000"/>
                </a:solidFill>
              </a:rPr>
              <a:t> di </a:t>
            </a:r>
            <a:r>
              <a:rPr lang="en-US" dirty="0" err="1">
                <a:solidFill>
                  <a:srgbClr val="FF0000"/>
                </a:solidFill>
              </a:rPr>
              <a:t>encerkan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8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29673DD-EE0C-1861-027B-16E50771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4584440-2B39-DA73-D7A0-4C6EC0E8A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id-ID" b="1" dirty="0"/>
              <a:t>Tonisitas sediaan Steril</a:t>
            </a:r>
          </a:p>
          <a:p>
            <a:endParaRPr lang="id-ID" dirty="0"/>
          </a:p>
          <a:p>
            <a:r>
              <a:rPr lang="id-ID" dirty="0"/>
              <a:t>1. </a:t>
            </a:r>
            <a:r>
              <a:rPr lang="id-ID" dirty="0" err="1"/>
              <a:t>Hipotonis</a:t>
            </a:r>
            <a:endParaRPr lang="id-ID" dirty="0"/>
          </a:p>
          <a:p>
            <a:r>
              <a:rPr lang="id-ID" dirty="0"/>
              <a:t>2. Isotonis</a:t>
            </a:r>
          </a:p>
          <a:p>
            <a:r>
              <a:rPr lang="id-ID" dirty="0"/>
              <a:t>3. </a:t>
            </a:r>
            <a:r>
              <a:rPr lang="id-ID" dirty="0" err="1"/>
              <a:t>Hipertonis</a:t>
            </a:r>
            <a:r>
              <a:rPr lang="id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125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Breku</a:t>
            </a:r>
            <a:r>
              <a:rPr lang="en-US" dirty="0"/>
              <a:t> (</a:t>
            </a:r>
            <a:r>
              <a:rPr lang="en-US" dirty="0">
                <a:latin typeface="Times New Roman"/>
                <a:cs typeface="Times New Roman"/>
              </a:rPr>
              <a:t>Ʌ</a:t>
            </a:r>
            <a:r>
              <a:rPr lang="en-US" dirty="0" err="1">
                <a:latin typeface="Times New Roman"/>
                <a:cs typeface="Times New Roman"/>
              </a:rPr>
              <a:t>tf</a:t>
            </a:r>
            <a:r>
              <a:rPr lang="en-US" dirty="0">
                <a:latin typeface="Times New Roman"/>
                <a:cs typeface="Times New Roman"/>
              </a:rPr>
              <a:t> = Ʌ</a:t>
            </a:r>
            <a:r>
              <a:rPr lang="en-US" dirty="0" err="1">
                <a:latin typeface="Times New Roman"/>
                <a:cs typeface="Times New Roman"/>
              </a:rPr>
              <a:t>tB</a:t>
            </a:r>
            <a:r>
              <a:rPr lang="en-US" dirty="0">
                <a:latin typeface="Times New Roman"/>
                <a:cs typeface="Times New Roman"/>
              </a:rPr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17" b="17143"/>
          <a:stretch/>
        </p:blipFill>
        <p:spPr>
          <a:xfrm>
            <a:off x="685800" y="2743200"/>
            <a:ext cx="7924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80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</a:t>
            </a:r>
            <a:r>
              <a:rPr lang="en-US" sz="3600" dirty="0"/>
              <a:t>. </a:t>
            </a:r>
            <a:r>
              <a:rPr lang="en-US" sz="3600" dirty="0" err="1"/>
              <a:t>Metode</a:t>
            </a:r>
            <a:r>
              <a:rPr lang="en-US" sz="3600" dirty="0"/>
              <a:t> </a:t>
            </a:r>
            <a:r>
              <a:rPr lang="en-US" sz="3600" dirty="0" err="1"/>
              <a:t>Liso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/>
              <a:t>4. </a:t>
            </a:r>
            <a:r>
              <a:rPr lang="en-US" sz="3600" dirty="0" err="1"/>
              <a:t>metode</a:t>
            </a:r>
            <a:r>
              <a:rPr lang="en-US" sz="3600" dirty="0"/>
              <a:t> </a:t>
            </a:r>
            <a:r>
              <a:rPr lang="en-US" sz="3600" dirty="0" err="1"/>
              <a:t>faktor</a:t>
            </a:r>
            <a:r>
              <a:rPr lang="en-US" sz="3600" dirty="0"/>
              <a:t> </a:t>
            </a:r>
            <a:r>
              <a:rPr lang="en-US" sz="3600" dirty="0" err="1"/>
              <a:t>Disosiasi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0" b="52709"/>
          <a:stretch/>
        </p:blipFill>
        <p:spPr>
          <a:xfrm>
            <a:off x="990600" y="2057400"/>
            <a:ext cx="7391400" cy="3886200"/>
          </a:xfrm>
        </p:spPr>
      </p:pic>
    </p:spTree>
    <p:extLst>
      <p:ext uri="{BB962C8B-B14F-4D97-AF65-F5344CB8AC3E}">
        <p14:creationId xmlns:p14="http://schemas.microsoft.com/office/powerpoint/2010/main" val="196794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Osmolaritas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9" b="23175"/>
          <a:stretch/>
        </p:blipFill>
        <p:spPr>
          <a:xfrm>
            <a:off x="838200" y="2286000"/>
            <a:ext cx="7543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58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73563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1. </a:t>
            </a:r>
            <a:r>
              <a:rPr lang="en-US" dirty="0" err="1"/>
              <a:t>Diketahui</a:t>
            </a:r>
            <a:r>
              <a:rPr lang="en-US" dirty="0"/>
              <a:t> : </a:t>
            </a:r>
          </a:p>
          <a:p>
            <a:r>
              <a:rPr lang="en-US" dirty="0" err="1"/>
              <a:t>Nacl</a:t>
            </a:r>
            <a:r>
              <a:rPr lang="en-US" dirty="0"/>
              <a:t> 0.9% Volume 0.06 L. </a:t>
            </a:r>
            <a:r>
              <a:rPr lang="en-US" dirty="0" err="1"/>
              <a:t>Osmolaritas</a:t>
            </a:r>
            <a:r>
              <a:rPr lang="en-US" dirty="0"/>
              <a:t> 308 </a:t>
            </a:r>
            <a:r>
              <a:rPr lang="en-US" dirty="0" err="1"/>
              <a:t>Mosm</a:t>
            </a:r>
            <a:r>
              <a:rPr lang="en-US" dirty="0"/>
              <a:t>/L</a:t>
            </a:r>
          </a:p>
          <a:p>
            <a:r>
              <a:rPr lang="en-US" dirty="0" err="1"/>
              <a:t>kcI</a:t>
            </a:r>
            <a:r>
              <a:rPr lang="en-US" dirty="0"/>
              <a:t> volume 0.04 L, </a:t>
            </a:r>
            <a:r>
              <a:rPr lang="en-US" dirty="0" err="1"/>
              <a:t>Osmolaritas</a:t>
            </a:r>
            <a:r>
              <a:rPr lang="en-US" dirty="0"/>
              <a:t> 2000 </a:t>
            </a:r>
            <a:r>
              <a:rPr lang="en-US" dirty="0" err="1"/>
              <a:t>mos</a:t>
            </a:r>
            <a:r>
              <a:rPr lang="en-US" dirty="0"/>
              <a:t> m/L</a:t>
            </a:r>
          </a:p>
          <a:p>
            <a:endParaRPr lang="en-US" dirty="0"/>
          </a:p>
          <a:p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Osmolaritas</a:t>
            </a:r>
            <a:r>
              <a:rPr lang="en-US" dirty="0"/>
              <a:t> </a:t>
            </a:r>
            <a:r>
              <a:rPr lang="en-US" dirty="0" err="1"/>
              <a:t>Campuran</a:t>
            </a:r>
            <a:r>
              <a:rPr lang="en-US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766016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dirty="0" err="1"/>
              <a:t>Injeksi</a:t>
            </a:r>
            <a:r>
              <a:rPr lang="en-US" dirty="0"/>
              <a:t> </a:t>
            </a:r>
          </a:p>
          <a:p>
            <a:r>
              <a:rPr lang="en-US" dirty="0"/>
              <a:t> </a:t>
            </a:r>
            <a:r>
              <a:rPr lang="en-US" dirty="0" err="1"/>
              <a:t>EtilMorfin</a:t>
            </a:r>
            <a:r>
              <a:rPr lang="en-US" dirty="0"/>
              <a:t> HCL 2% (</a:t>
            </a:r>
            <a:r>
              <a:rPr lang="en-US" dirty="0">
                <a:latin typeface="Times New Roman"/>
                <a:cs typeface="Times New Roman"/>
              </a:rPr>
              <a:t>Ʌ</a:t>
            </a:r>
            <a:r>
              <a:rPr lang="en-US" dirty="0" err="1">
                <a:latin typeface="Times New Roman"/>
                <a:cs typeface="Times New Roman"/>
              </a:rPr>
              <a:t>tf</a:t>
            </a:r>
            <a:r>
              <a:rPr lang="en-US" dirty="0">
                <a:latin typeface="Times New Roman"/>
                <a:cs typeface="Times New Roman"/>
              </a:rPr>
              <a:t> 1 % </a:t>
            </a:r>
            <a:r>
              <a:rPr lang="en-US" dirty="0" err="1">
                <a:latin typeface="Times New Roman"/>
                <a:cs typeface="Times New Roman"/>
              </a:rPr>
              <a:t>Etilmorfin</a:t>
            </a:r>
            <a:r>
              <a:rPr lang="en-US" dirty="0">
                <a:latin typeface="Times New Roman"/>
                <a:cs typeface="Times New Roman"/>
              </a:rPr>
              <a:t> HCL = 0.008°C</a:t>
            </a:r>
          </a:p>
          <a:p>
            <a:r>
              <a:rPr lang="en-US" dirty="0" err="1"/>
              <a:t>Nacl</a:t>
            </a:r>
            <a:r>
              <a:rPr lang="en-US" dirty="0"/>
              <a:t> ad </a:t>
            </a:r>
            <a:r>
              <a:rPr lang="en-US" dirty="0" err="1"/>
              <a:t>Isotonis</a:t>
            </a:r>
            <a:r>
              <a:rPr lang="en-US" dirty="0"/>
              <a:t> </a:t>
            </a:r>
            <a:r>
              <a:rPr lang="en-US" dirty="0">
                <a:latin typeface="Times New Roman"/>
                <a:cs typeface="Times New Roman"/>
              </a:rPr>
              <a:t>Ʌ</a:t>
            </a:r>
            <a:r>
              <a:rPr lang="en-US" dirty="0" err="1">
                <a:latin typeface="Times New Roman"/>
                <a:cs typeface="Times New Roman"/>
              </a:rPr>
              <a:t>tf</a:t>
            </a:r>
            <a:r>
              <a:rPr lang="en-US" dirty="0">
                <a:latin typeface="Times New Roman"/>
                <a:cs typeface="Times New Roman"/>
              </a:rPr>
              <a:t> 1% </a:t>
            </a:r>
            <a:r>
              <a:rPr lang="en-US" dirty="0" err="1">
                <a:latin typeface="Times New Roman"/>
                <a:cs typeface="Times New Roman"/>
              </a:rPr>
              <a:t>Nacl</a:t>
            </a:r>
            <a:r>
              <a:rPr lang="en-US" dirty="0">
                <a:latin typeface="Times New Roman"/>
                <a:cs typeface="Times New Roman"/>
              </a:rPr>
              <a:t> = 0.58 °C</a:t>
            </a:r>
          </a:p>
          <a:p>
            <a:r>
              <a:rPr lang="en-US" dirty="0">
                <a:latin typeface="Times New Roman"/>
                <a:cs typeface="Times New Roman"/>
              </a:rPr>
              <a:t>WFI ad 100 ML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pPr marL="114300" indent="0">
              <a:buNone/>
            </a:pPr>
            <a:r>
              <a:rPr lang="en-US" dirty="0" err="1">
                <a:latin typeface="Times New Roman"/>
                <a:cs typeface="Times New Roman"/>
              </a:rPr>
              <a:t>Berapa</a:t>
            </a:r>
            <a:r>
              <a:rPr lang="en-US" dirty="0">
                <a:latin typeface="Times New Roman"/>
                <a:cs typeface="Times New Roman"/>
              </a:rPr>
              <a:t> gram </a:t>
            </a:r>
            <a:r>
              <a:rPr lang="en-US" dirty="0" err="1">
                <a:latin typeface="Times New Roman"/>
                <a:cs typeface="Times New Roman"/>
              </a:rPr>
              <a:t>Nacl</a:t>
            </a:r>
            <a:r>
              <a:rPr lang="en-US" dirty="0">
                <a:latin typeface="Times New Roman"/>
                <a:cs typeface="Times New Roman"/>
              </a:rPr>
              <a:t> yang </a:t>
            </a:r>
            <a:r>
              <a:rPr lang="en-US" dirty="0" err="1">
                <a:latin typeface="Times New Roman"/>
                <a:cs typeface="Times New Roman"/>
              </a:rPr>
              <a:t>harus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ditambahkan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apabila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sediian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dikehendaki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isotonis</a:t>
            </a:r>
            <a:r>
              <a:rPr lang="en-US" dirty="0">
                <a:latin typeface="Times New Roman"/>
                <a:cs typeface="Times New Roman"/>
              </a:rPr>
              <a:t> ? Ʌ</a:t>
            </a:r>
            <a:r>
              <a:rPr lang="en-US" dirty="0" err="1">
                <a:latin typeface="Times New Roman"/>
                <a:cs typeface="Times New Roman"/>
              </a:rPr>
              <a:t>tf</a:t>
            </a:r>
            <a:r>
              <a:rPr lang="en-US" dirty="0">
                <a:latin typeface="Times New Roman"/>
                <a:cs typeface="Times New Roman"/>
              </a:rPr>
              <a:t>  0.9% </a:t>
            </a:r>
            <a:r>
              <a:rPr lang="en-US" dirty="0" err="1">
                <a:latin typeface="Times New Roman"/>
                <a:cs typeface="Times New Roman"/>
              </a:rPr>
              <a:t>NaCL</a:t>
            </a:r>
            <a:r>
              <a:rPr lang="en-US" dirty="0">
                <a:latin typeface="Times New Roman"/>
                <a:cs typeface="Times New Roman"/>
              </a:rPr>
              <a:t> = 0.52 °C</a:t>
            </a:r>
          </a:p>
          <a:p>
            <a:pPr marL="114300" indent="0">
              <a:buNone/>
            </a:pPr>
            <a:endParaRPr lang="en-US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338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3. R / </a:t>
            </a:r>
            <a:r>
              <a:rPr lang="en-US" dirty="0" err="1"/>
              <a:t>Ephedrin</a:t>
            </a:r>
            <a:r>
              <a:rPr lang="en-US" dirty="0"/>
              <a:t> 0.8% (E = 0.28)</a:t>
            </a:r>
          </a:p>
          <a:p>
            <a:r>
              <a:rPr lang="en-US" dirty="0"/>
              <a:t>     </a:t>
            </a:r>
            <a:r>
              <a:rPr lang="en-US" dirty="0" err="1"/>
              <a:t>Pantopon</a:t>
            </a:r>
            <a:r>
              <a:rPr lang="en-US" dirty="0"/>
              <a:t> 2.0 % ( E = 0.15%)</a:t>
            </a:r>
          </a:p>
          <a:p>
            <a:r>
              <a:rPr lang="en-US" dirty="0"/>
              <a:t>M.F </a:t>
            </a:r>
            <a:r>
              <a:rPr lang="en-US" dirty="0" err="1"/>
              <a:t>Sol.Isot</a:t>
            </a:r>
            <a:r>
              <a:rPr lang="en-US" dirty="0"/>
              <a:t> ad 60 ML</a:t>
            </a:r>
          </a:p>
          <a:p>
            <a:pPr marL="114300" indent="0">
              <a:buNone/>
            </a:pP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Nacl</a:t>
            </a:r>
            <a:r>
              <a:rPr lang="en-US" dirty="0"/>
              <a:t> yang </a:t>
            </a:r>
            <a:r>
              <a:rPr lang="en-US" dirty="0" err="1"/>
              <a:t>ditambahkan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racikan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larutan</a:t>
            </a:r>
            <a:r>
              <a:rPr lang="en-US" dirty="0"/>
              <a:t> </a:t>
            </a:r>
            <a:r>
              <a:rPr lang="en-US" dirty="0" err="1"/>
              <a:t>isotonis</a:t>
            </a:r>
            <a:r>
              <a:rPr lang="en-US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0227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4.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dirty="0" err="1"/>
              <a:t>infus</a:t>
            </a:r>
            <a:r>
              <a:rPr lang="en-US" dirty="0"/>
              <a:t> </a:t>
            </a:r>
            <a:r>
              <a:rPr lang="en-US" dirty="0" err="1"/>
              <a:t>mannitol</a:t>
            </a:r>
            <a:r>
              <a:rPr lang="en-US" dirty="0"/>
              <a:t> 10%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kemasan</a:t>
            </a:r>
            <a:r>
              <a:rPr lang="en-US" dirty="0"/>
              <a:t> </a:t>
            </a:r>
            <a:r>
              <a:rPr lang="en-US" dirty="0" err="1"/>
              <a:t>flakon</a:t>
            </a:r>
            <a:r>
              <a:rPr lang="en-US" dirty="0"/>
              <a:t> 500 ML.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data </a:t>
            </a:r>
            <a:r>
              <a:rPr lang="en-US" dirty="0" err="1"/>
              <a:t>ekivalensi</a:t>
            </a:r>
            <a:r>
              <a:rPr lang="en-US" dirty="0"/>
              <a:t> </a:t>
            </a:r>
            <a:r>
              <a:rPr lang="en-US" dirty="0" err="1"/>
              <a:t>Nacl</a:t>
            </a:r>
            <a:r>
              <a:rPr lang="en-US" dirty="0"/>
              <a:t> </a:t>
            </a:r>
            <a:r>
              <a:rPr lang="en-US" dirty="0" err="1"/>
              <a:t>Mannitol</a:t>
            </a:r>
            <a:r>
              <a:rPr lang="en-US" dirty="0"/>
              <a:t> E = 0.18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tonisitas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176387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5.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Formulasi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:</a:t>
            </a:r>
          </a:p>
          <a:p>
            <a:r>
              <a:rPr lang="en-US" dirty="0" err="1"/>
              <a:t>Phenacaine</a:t>
            </a:r>
            <a:r>
              <a:rPr lang="en-US" dirty="0"/>
              <a:t> HCL 0.06 gram</a:t>
            </a:r>
          </a:p>
          <a:p>
            <a:r>
              <a:rPr lang="en-US" dirty="0" err="1"/>
              <a:t>Asam</a:t>
            </a:r>
            <a:r>
              <a:rPr lang="en-US" dirty="0"/>
              <a:t> </a:t>
            </a:r>
            <a:r>
              <a:rPr lang="en-US" dirty="0" err="1"/>
              <a:t>borat</a:t>
            </a:r>
            <a:r>
              <a:rPr lang="en-US" dirty="0"/>
              <a:t> 0.30 gram</a:t>
            </a:r>
          </a:p>
          <a:p>
            <a:r>
              <a:rPr lang="en-US" dirty="0"/>
              <a:t>Aqua </a:t>
            </a:r>
            <a:r>
              <a:rPr lang="en-US" dirty="0" err="1"/>
              <a:t>bidest</a:t>
            </a:r>
            <a:r>
              <a:rPr lang="en-US" dirty="0"/>
              <a:t> </a:t>
            </a:r>
            <a:r>
              <a:rPr lang="en-US" dirty="0" err="1"/>
              <a:t>steril</a:t>
            </a:r>
            <a:r>
              <a:rPr lang="en-US" dirty="0"/>
              <a:t> ad 100 mL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 err="1"/>
              <a:t>Keterangan</a:t>
            </a:r>
            <a:r>
              <a:rPr lang="en-US" dirty="0"/>
              <a:t> : </a:t>
            </a:r>
          </a:p>
          <a:p>
            <a:pPr marL="114300" indent="0">
              <a:buNone/>
            </a:pPr>
            <a:r>
              <a:rPr lang="en-US" dirty="0" err="1"/>
              <a:t>Larutan</a:t>
            </a:r>
            <a:r>
              <a:rPr lang="en-US" dirty="0"/>
              <a:t> </a:t>
            </a:r>
            <a:r>
              <a:rPr lang="en-US" dirty="0" err="1"/>
              <a:t>isotonis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nacl</a:t>
            </a:r>
            <a:endParaRPr lang="en-US" dirty="0"/>
          </a:p>
          <a:p>
            <a:pPr marL="114300" indent="0">
              <a:buNone/>
            </a:pPr>
            <a:r>
              <a:rPr lang="en-US" dirty="0" err="1"/>
              <a:t>Nilai</a:t>
            </a:r>
            <a:r>
              <a:rPr lang="en-US" dirty="0"/>
              <a:t> E </a:t>
            </a:r>
            <a:r>
              <a:rPr lang="en-US" dirty="0" err="1"/>
              <a:t>Phenacaine</a:t>
            </a:r>
            <a:r>
              <a:rPr lang="en-US" dirty="0"/>
              <a:t> HCL </a:t>
            </a:r>
            <a:r>
              <a:rPr lang="en-US" dirty="0" err="1"/>
              <a:t>adalah</a:t>
            </a:r>
            <a:r>
              <a:rPr lang="en-US" dirty="0"/>
              <a:t> 0.20</a:t>
            </a:r>
          </a:p>
          <a:p>
            <a:pPr marL="114300" indent="0">
              <a:buNone/>
            </a:pPr>
            <a:r>
              <a:rPr lang="en-US" dirty="0" err="1"/>
              <a:t>Nilai</a:t>
            </a:r>
            <a:r>
              <a:rPr lang="en-US" dirty="0"/>
              <a:t> E </a:t>
            </a:r>
            <a:r>
              <a:rPr lang="en-US" dirty="0" err="1"/>
              <a:t>asam</a:t>
            </a:r>
            <a:r>
              <a:rPr lang="en-US" dirty="0"/>
              <a:t> Borat </a:t>
            </a:r>
            <a:r>
              <a:rPr lang="en-US" dirty="0" err="1"/>
              <a:t>adalah</a:t>
            </a:r>
            <a:r>
              <a:rPr lang="en-US" dirty="0"/>
              <a:t> 0.50</a:t>
            </a:r>
          </a:p>
          <a:p>
            <a:pPr marL="114300" indent="0">
              <a:buNone/>
            </a:pP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larutan</a:t>
            </a:r>
            <a:r>
              <a:rPr lang="en-US" dirty="0"/>
              <a:t> </a:t>
            </a:r>
            <a:r>
              <a:rPr lang="en-US" dirty="0" err="1"/>
              <a:t>isotonis</a:t>
            </a:r>
            <a:r>
              <a:rPr lang="en-US" dirty="0"/>
              <a:t> yang </a:t>
            </a:r>
            <a:r>
              <a:rPr lang="en-US" dirty="0" err="1"/>
              <a:t>ditambahkan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?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42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6. R/ </a:t>
            </a:r>
            <a:r>
              <a:rPr lang="en-US" dirty="0" err="1"/>
              <a:t>Ampisilin</a:t>
            </a:r>
            <a:r>
              <a:rPr lang="en-US" dirty="0"/>
              <a:t> Na 0.2 (E =0.16)</a:t>
            </a:r>
          </a:p>
          <a:p>
            <a:r>
              <a:rPr lang="en-US" dirty="0"/>
              <a:t>Isoniazid 0.05 (E = 0.26)</a:t>
            </a:r>
          </a:p>
          <a:p>
            <a:r>
              <a:rPr lang="en-US" dirty="0" err="1"/>
              <a:t>M.f</a:t>
            </a:r>
            <a:r>
              <a:rPr lang="en-US" dirty="0"/>
              <a:t> </a:t>
            </a:r>
            <a:r>
              <a:rPr lang="en-US" dirty="0" err="1"/>
              <a:t>iNJECT</a:t>
            </a:r>
            <a:r>
              <a:rPr lang="en-US" dirty="0"/>
              <a:t>,. </a:t>
            </a:r>
            <a:r>
              <a:rPr lang="en-US" dirty="0" err="1"/>
              <a:t>Isot</a:t>
            </a:r>
            <a:r>
              <a:rPr lang="en-US" dirty="0"/>
              <a:t> . 10 Ml </a:t>
            </a:r>
          </a:p>
          <a:p>
            <a:pPr marL="114300" indent="0">
              <a:buNone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kehabisan</a:t>
            </a:r>
            <a:r>
              <a:rPr lang="en-US" dirty="0"/>
              <a:t> </a:t>
            </a:r>
            <a:r>
              <a:rPr lang="en-US" dirty="0" err="1"/>
              <a:t>Nacl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digantikan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dektrosa</a:t>
            </a:r>
            <a:r>
              <a:rPr lang="en-US" dirty="0"/>
              <a:t>. </a:t>
            </a:r>
            <a:r>
              <a:rPr lang="en-US" dirty="0" err="1"/>
              <a:t>Berapa</a:t>
            </a:r>
            <a:r>
              <a:rPr lang="en-US" dirty="0"/>
              <a:t> gram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ditambahkan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dirty="0" err="1"/>
              <a:t>dikehendaki</a:t>
            </a:r>
            <a:r>
              <a:rPr lang="en-US" dirty="0"/>
              <a:t> </a:t>
            </a:r>
            <a:r>
              <a:rPr lang="en-US" dirty="0" err="1"/>
              <a:t>isotonis</a:t>
            </a:r>
            <a:r>
              <a:rPr lang="en-US" dirty="0"/>
              <a:t> ? (1 gram </a:t>
            </a:r>
            <a:r>
              <a:rPr lang="en-US" dirty="0" err="1"/>
              <a:t>dektrosa</a:t>
            </a:r>
            <a:r>
              <a:rPr lang="en-US" dirty="0"/>
              <a:t> </a:t>
            </a:r>
            <a:r>
              <a:rPr lang="en-US" dirty="0" err="1"/>
              <a:t>setara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0.18 gram </a:t>
            </a:r>
            <a:r>
              <a:rPr lang="en-US" dirty="0" err="1"/>
              <a:t>Nacl</a:t>
            </a:r>
            <a:r>
              <a:rPr lang="en-US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968594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dikumpulkan</a:t>
            </a:r>
            <a:r>
              <a:rPr lang="en-US" dirty="0"/>
              <a:t> </a:t>
            </a:r>
            <a:r>
              <a:rPr lang="en-US" dirty="0" err="1"/>
              <a:t>diruangan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114300" indent="0" algn="ctr">
              <a:buNone/>
            </a:pPr>
            <a:r>
              <a:rPr lang="en-US" sz="3200" b="1" dirty="0"/>
              <a:t>SEKIAN DAN TERIMAKASIH </a:t>
            </a:r>
            <a:r>
              <a:rPr lang="en-US" sz="3200" b="1" dirty="0">
                <a:sym typeface="Wingdings" pitchFamily="2" charset="2"/>
              </a:rPr>
              <a:t>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6845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180</TotalTime>
  <Words>462</Words>
  <Application>Microsoft Macintosh PowerPoint</Application>
  <PresentationFormat>Tampilan Layar (4:3)</PresentationFormat>
  <Paragraphs>60</Paragraphs>
  <Slides>14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14</vt:i4>
      </vt:variant>
    </vt:vector>
  </HeadingPairs>
  <TitlesOfParts>
    <vt:vector size="20" baseType="lpstr">
      <vt:lpstr>Arial</vt:lpstr>
      <vt:lpstr>Book Antiqua</vt:lpstr>
      <vt:lpstr>Century Gothic</vt:lpstr>
      <vt:lpstr>Times New Roman</vt:lpstr>
      <vt:lpstr>Wingdings</vt:lpstr>
      <vt:lpstr>Apothecary</vt:lpstr>
      <vt:lpstr>Teknologi sediaan  steril   sediaan infus KCL </vt:lpstr>
      <vt:lpstr>Perhitungan Tonisitas</vt:lpstr>
      <vt:lpstr>Presentasi PowerPoint</vt:lpstr>
      <vt:lpstr>Presentasi PowerPoint</vt:lpstr>
      <vt:lpstr>Presentasi PowerPoint</vt:lpstr>
      <vt:lpstr>3. Metode Liso  4. metode faktor Disosiasi</vt:lpstr>
      <vt:lpstr>Presentasi PowerPoint</vt:lpstr>
      <vt:lpstr>Contoh Soal 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 sediaan  steril</dc:title>
  <dc:creator>USER</dc:creator>
  <cp:lastModifiedBy>Reski Mulia</cp:lastModifiedBy>
  <cp:revision>12</cp:revision>
  <dcterms:created xsi:type="dcterms:W3CDTF">2025-05-03T05:29:48Z</dcterms:created>
  <dcterms:modified xsi:type="dcterms:W3CDTF">2026-04-12T10:41:13Z</dcterms:modified>
</cp:coreProperties>
</file>