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9" r:id="rId5"/>
    <p:sldId id="281" r:id="rId6"/>
    <p:sldId id="283" r:id="rId7"/>
    <p:sldId id="282" r:id="rId8"/>
    <p:sldId id="284" r:id="rId9"/>
    <p:sldId id="280" r:id="rId10"/>
    <p:sldId id="259" r:id="rId11"/>
    <p:sldId id="265" r:id="rId12"/>
    <p:sldId id="266" r:id="rId13"/>
    <p:sldId id="268" r:id="rId14"/>
    <p:sldId id="260" r:id="rId15"/>
    <p:sldId id="269" r:id="rId16"/>
    <p:sldId id="271" r:id="rId17"/>
    <p:sldId id="272" r:id="rId18"/>
    <p:sldId id="275" r:id="rId19"/>
    <p:sldId id="276" r:id="rId20"/>
    <p:sldId id="274" r:id="rId21"/>
    <p:sldId id="261" r:id="rId22"/>
    <p:sldId id="278" r:id="rId23"/>
    <p:sldId id="288" r:id="rId24"/>
    <p:sldId id="290" r:id="rId25"/>
    <p:sldId id="289" r:id="rId26"/>
    <p:sldId id="262" r:id="rId27"/>
    <p:sldId id="285" r:id="rId28"/>
    <p:sldId id="292" r:id="rId29"/>
    <p:sldId id="300" r:id="rId30"/>
    <p:sldId id="301" r:id="rId31"/>
    <p:sldId id="291" r:id="rId32"/>
    <p:sldId id="293" r:id="rId33"/>
    <p:sldId id="263" r:id="rId34"/>
    <p:sldId id="286" r:id="rId35"/>
    <p:sldId id="295" r:id="rId36"/>
    <p:sldId id="294" r:id="rId37"/>
    <p:sldId id="296" r:id="rId38"/>
    <p:sldId id="299" r:id="rId39"/>
    <p:sldId id="298" r:id="rId40"/>
    <p:sldId id="28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2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18361DF-05BE-45AC-BE9B-731DDFDDE339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0A51331-0702-4292-B67C-386DF98FEF0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505200"/>
            <a:ext cx="7772400" cy="2667000"/>
          </a:xfrm>
        </p:spPr>
        <p:txBody>
          <a:bodyPr/>
          <a:lstStyle/>
          <a:p>
            <a:r>
              <a:rPr lang="en-US" dirty="0" smtClean="0"/>
              <a:t>Mitosis </a:t>
            </a:r>
            <a:r>
              <a:rPr lang="en-US" dirty="0" err="1" smtClean="0"/>
              <a:t>dan</a:t>
            </a:r>
            <a:r>
              <a:rPr lang="en-US" dirty="0" smtClean="0"/>
              <a:t> Meiosis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3500" y="6210300"/>
            <a:ext cx="6400800" cy="647700"/>
          </a:xfrm>
        </p:spPr>
        <p:txBody>
          <a:bodyPr/>
          <a:lstStyle/>
          <a:p>
            <a:r>
              <a:rPr lang="en-US" dirty="0" err="1" smtClean="0"/>
              <a:t>Desi</a:t>
            </a:r>
            <a:r>
              <a:rPr lang="en-US" dirty="0" smtClean="0"/>
              <a:t> </a:t>
            </a:r>
            <a:r>
              <a:rPr lang="en-US" dirty="0" err="1" smtClean="0"/>
              <a:t>Nurlaela</a:t>
            </a:r>
            <a:r>
              <a:rPr lang="en-US" dirty="0" smtClean="0"/>
              <a:t> </a:t>
            </a:r>
            <a:r>
              <a:rPr lang="en-US" dirty="0" err="1" smtClean="0"/>
              <a:t>Mulyana</a:t>
            </a:r>
            <a:r>
              <a:rPr lang="en-US" dirty="0" smtClean="0"/>
              <a:t>, S.</a:t>
            </a:r>
            <a:r>
              <a:rPr lang="en-US" dirty="0" err="1" smtClean="0"/>
              <a:t>SiT</a:t>
            </a:r>
            <a:r>
              <a:rPr lang="en-US" dirty="0" smtClean="0"/>
              <a:t>.,M.KM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305800" cy="3949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723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Refleksi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 err="1" smtClean="0"/>
              <a:t>Pembelahan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proses vital yang </a:t>
            </a:r>
            <a:r>
              <a:rPr lang="en-US" sz="3200" dirty="0" err="1" smtClean="0"/>
              <a:t>memungkinkan</a:t>
            </a:r>
            <a:r>
              <a:rPr lang="en-US" sz="3200" dirty="0" smtClean="0"/>
              <a:t> </a:t>
            </a:r>
            <a:r>
              <a:rPr lang="en-US" sz="3200" dirty="0" err="1" smtClean="0"/>
              <a:t>organisme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tumbuh</a:t>
            </a:r>
            <a:r>
              <a:rPr lang="en-US" sz="3200" dirty="0" smtClean="0"/>
              <a:t>, </a:t>
            </a:r>
            <a:r>
              <a:rPr lang="en-US" sz="3200" dirty="0" err="1" smtClean="0"/>
              <a:t>memperbaiki</a:t>
            </a:r>
            <a:r>
              <a:rPr lang="en-US" sz="3200" dirty="0" smtClean="0"/>
              <a:t> </a:t>
            </a:r>
            <a:r>
              <a:rPr lang="en-US" sz="3200" dirty="0" err="1" smtClean="0"/>
              <a:t>jaringan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rusak</a:t>
            </a:r>
            <a:r>
              <a:rPr lang="en-US" sz="3200" dirty="0" smtClean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bereproduksi</a:t>
            </a:r>
            <a:r>
              <a:rPr lang="en-US" sz="3200" dirty="0" smtClean="0"/>
              <a:t>.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tubuh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, </a:t>
            </a:r>
            <a:r>
              <a:rPr lang="en-US" sz="3200" dirty="0" err="1" smtClean="0"/>
              <a:t>terdapat</a:t>
            </a:r>
            <a:r>
              <a:rPr lang="en-US" sz="3200" dirty="0" smtClean="0"/>
              <a:t> </a:t>
            </a:r>
            <a:r>
              <a:rPr lang="en-US" sz="3200" dirty="0" err="1" smtClean="0"/>
              <a:t>dua</a:t>
            </a:r>
            <a:r>
              <a:rPr lang="en-US" sz="3200" dirty="0" smtClean="0"/>
              <a:t> </a:t>
            </a:r>
            <a:r>
              <a:rPr lang="en-US" sz="3200" dirty="0" err="1" smtClean="0"/>
              <a:t>jenis</a:t>
            </a:r>
            <a:r>
              <a:rPr lang="en-US" sz="3200" dirty="0" smtClean="0"/>
              <a:t> </a:t>
            </a:r>
            <a:r>
              <a:rPr lang="en-US" sz="3200" dirty="0" err="1" smtClean="0"/>
              <a:t>pembelahan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utama</a:t>
            </a:r>
            <a:r>
              <a:rPr lang="en-US" sz="3200" dirty="0" smtClean="0"/>
              <a:t>: </a:t>
            </a:r>
            <a:r>
              <a:rPr lang="en-US" sz="3200" b="1" dirty="0" smtClean="0"/>
              <a:t>Mitosis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b="1" dirty="0" smtClean="0"/>
              <a:t>Meiosis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902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(cell cycle)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81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Siklus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serangkaian</a:t>
            </a:r>
            <a:r>
              <a:rPr lang="en-US" sz="3200" dirty="0" smtClean="0"/>
              <a:t> </a:t>
            </a:r>
            <a:r>
              <a:rPr lang="en-US" sz="3200" dirty="0" err="1" smtClean="0"/>
              <a:t>fase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dilewati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tumbuh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membelah</a:t>
            </a:r>
            <a:r>
              <a:rPr lang="en-US" sz="3200" dirty="0" smtClean="0"/>
              <a:t> </a:t>
            </a:r>
            <a:r>
              <a:rPr lang="en-US" sz="3200" dirty="0" err="1" smtClean="0"/>
              <a:t>diri</a:t>
            </a:r>
            <a:r>
              <a:rPr lang="en-US" sz="3200" dirty="0" smtClean="0"/>
              <a:t>. </a:t>
            </a:r>
          </a:p>
          <a:p>
            <a:r>
              <a:rPr lang="en-US" sz="3200" dirty="0" err="1" smtClean="0"/>
              <a:t>Secara</a:t>
            </a:r>
            <a:r>
              <a:rPr lang="en-US" sz="3200" dirty="0" smtClean="0"/>
              <a:t> </a:t>
            </a:r>
            <a:r>
              <a:rPr lang="en-US" sz="3200" dirty="0" err="1" smtClean="0"/>
              <a:t>garis</a:t>
            </a:r>
            <a:r>
              <a:rPr lang="en-US" sz="3200" dirty="0" smtClean="0"/>
              <a:t> </a:t>
            </a:r>
            <a:r>
              <a:rPr lang="en-US" sz="3200" dirty="0" err="1" smtClean="0"/>
              <a:t>besar</a:t>
            </a:r>
            <a:r>
              <a:rPr lang="en-US" sz="3200" dirty="0" smtClean="0"/>
              <a:t>, </a:t>
            </a:r>
            <a:r>
              <a:rPr lang="en-US" sz="3200" dirty="0" err="1" smtClean="0"/>
              <a:t>siklus</a:t>
            </a:r>
            <a:r>
              <a:rPr lang="en-US" sz="3200" dirty="0" smtClean="0"/>
              <a:t> </a:t>
            </a:r>
            <a:r>
              <a:rPr lang="en-US" sz="3200" dirty="0" err="1" smtClean="0"/>
              <a:t>ini</a:t>
            </a:r>
            <a:r>
              <a:rPr lang="en-US" sz="3200" dirty="0" smtClean="0"/>
              <a:t> </a:t>
            </a:r>
            <a:r>
              <a:rPr lang="en-US" sz="3200" dirty="0" err="1" smtClean="0"/>
              <a:t>dibagi</a:t>
            </a:r>
            <a:r>
              <a:rPr lang="en-US" sz="3200" dirty="0" smtClean="0"/>
              <a:t> </a:t>
            </a:r>
            <a:r>
              <a:rPr lang="en-US" sz="3200" dirty="0" err="1" smtClean="0"/>
              <a:t>menjadi</a:t>
            </a:r>
            <a:r>
              <a:rPr lang="en-US" sz="3200" dirty="0" smtClean="0"/>
              <a:t> </a:t>
            </a:r>
            <a:r>
              <a:rPr lang="en-US" sz="3200" dirty="0" err="1" smtClean="0"/>
              <a:t>dua</a:t>
            </a:r>
            <a:r>
              <a:rPr lang="en-US" sz="3200" dirty="0" smtClean="0"/>
              <a:t> </a:t>
            </a:r>
            <a:r>
              <a:rPr lang="en-US" sz="3200" dirty="0" err="1" smtClean="0"/>
              <a:t>fase</a:t>
            </a:r>
            <a:r>
              <a:rPr lang="en-US" sz="3200" dirty="0" smtClean="0"/>
              <a:t> </a:t>
            </a:r>
            <a:r>
              <a:rPr lang="en-US" sz="3200" dirty="0" err="1" smtClean="0"/>
              <a:t>utama</a:t>
            </a:r>
            <a:r>
              <a:rPr lang="en-US" sz="3200" dirty="0" smtClean="0"/>
              <a:t>: </a:t>
            </a:r>
            <a:r>
              <a:rPr lang="en-US" sz="3200" b="1" dirty="0" err="1" smtClean="0"/>
              <a:t>Interfase</a:t>
            </a:r>
            <a:r>
              <a:rPr lang="en-US" sz="3200" dirty="0" smtClean="0"/>
              <a:t> (</a:t>
            </a:r>
            <a:r>
              <a:rPr lang="en-US" sz="3200" dirty="0" err="1" smtClean="0"/>
              <a:t>persiapan</a:t>
            </a:r>
            <a:r>
              <a:rPr lang="en-US" sz="3200" dirty="0" smtClean="0"/>
              <a:t>)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b="1" dirty="0" err="1" smtClean="0"/>
              <a:t>Fase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Mitotik</a:t>
            </a:r>
            <a:r>
              <a:rPr lang="en-US" sz="3200" dirty="0" smtClean="0"/>
              <a:t> (</a:t>
            </a:r>
            <a:r>
              <a:rPr lang="en-US" sz="3200" dirty="0" err="1" smtClean="0"/>
              <a:t>pembelahan</a:t>
            </a:r>
            <a:r>
              <a:rPr lang="en-US" sz="3200" dirty="0" smtClean="0"/>
              <a:t>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387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rincian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1. </a:t>
            </a:r>
            <a:r>
              <a:rPr lang="en-US" sz="2800" b="1" dirty="0" err="1" smtClean="0"/>
              <a:t>Interfase</a:t>
            </a:r>
            <a:r>
              <a:rPr lang="en-US" sz="2800" b="1" dirty="0" smtClean="0"/>
              <a:t> (</a:t>
            </a:r>
            <a:r>
              <a:rPr lang="en-US" sz="2800" b="1" dirty="0" err="1" smtClean="0"/>
              <a:t>Fase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Persiapan</a:t>
            </a:r>
            <a:r>
              <a:rPr lang="en-US" sz="2800" b="1" dirty="0" smtClean="0"/>
              <a:t>)</a:t>
            </a:r>
          </a:p>
          <a:p>
            <a:r>
              <a:rPr lang="en-US" sz="2800" dirty="0" err="1" smtClean="0"/>
              <a:t>Interfase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fase</a:t>
            </a:r>
            <a:r>
              <a:rPr lang="en-US" sz="2800" dirty="0" smtClean="0"/>
              <a:t> </a:t>
            </a:r>
            <a:r>
              <a:rPr lang="en-US" sz="2800" dirty="0" err="1" smtClean="0"/>
              <a:t>terlama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siklus</a:t>
            </a:r>
            <a:r>
              <a:rPr lang="en-US" sz="2800" dirty="0" smtClean="0"/>
              <a:t> </a:t>
            </a:r>
            <a:r>
              <a:rPr lang="en-US" sz="2800" dirty="0" err="1" smtClean="0"/>
              <a:t>sel</a:t>
            </a:r>
            <a:r>
              <a:rPr lang="en-US" sz="2800" dirty="0" smtClean="0"/>
              <a:t> (</a:t>
            </a:r>
            <a:r>
              <a:rPr lang="en-US" sz="2800" dirty="0" err="1" smtClean="0"/>
              <a:t>sekitar</a:t>
            </a:r>
            <a:r>
              <a:rPr lang="en-US" sz="2800" dirty="0" smtClean="0"/>
              <a:t> 90% </a:t>
            </a:r>
            <a:r>
              <a:rPr lang="en-US" sz="2800" dirty="0" err="1" smtClean="0"/>
              <a:t>dari</a:t>
            </a:r>
            <a:r>
              <a:rPr lang="en-US" sz="2800" dirty="0" smtClean="0"/>
              <a:t> total </a:t>
            </a:r>
            <a:r>
              <a:rPr lang="en-US" sz="2800" dirty="0" err="1" smtClean="0"/>
              <a:t>waktu</a:t>
            </a:r>
            <a:r>
              <a:rPr lang="en-US" sz="2800" dirty="0" smtClean="0"/>
              <a:t>). Di </a:t>
            </a:r>
            <a:r>
              <a:rPr lang="en-US" sz="2800" dirty="0" err="1" smtClean="0"/>
              <a:t>sini</a:t>
            </a:r>
            <a:r>
              <a:rPr lang="en-US" sz="2800" dirty="0" smtClean="0"/>
              <a:t>, </a:t>
            </a:r>
            <a:r>
              <a:rPr lang="en-US" sz="2800" dirty="0" err="1" smtClean="0"/>
              <a:t>sel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diam</a:t>
            </a:r>
            <a:r>
              <a:rPr lang="en-US" sz="2800" dirty="0" smtClean="0"/>
              <a:t>, </a:t>
            </a:r>
            <a:r>
              <a:rPr lang="en-US" sz="2800" dirty="0" err="1" smtClean="0"/>
              <a:t>melainkan</a:t>
            </a:r>
            <a:r>
              <a:rPr lang="en-US" sz="2800" dirty="0" smtClean="0"/>
              <a:t> </a:t>
            </a:r>
            <a:r>
              <a:rPr lang="en-US" sz="2800" dirty="0" err="1" smtClean="0"/>
              <a:t>sangat</a:t>
            </a:r>
            <a:r>
              <a:rPr lang="en-US" sz="2800" dirty="0" smtClean="0"/>
              <a:t> </a:t>
            </a:r>
            <a:r>
              <a:rPr lang="en-US" sz="2800" dirty="0" err="1" smtClean="0"/>
              <a:t>aktif</a:t>
            </a:r>
            <a:r>
              <a:rPr lang="en-US" sz="2800" dirty="0" smtClean="0"/>
              <a:t> </a:t>
            </a:r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 smtClean="0"/>
              <a:t>metabolisme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mempersiapkan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pembelahan</a:t>
            </a:r>
            <a:r>
              <a:rPr lang="en-US" sz="2800" dirty="0" smtClean="0"/>
              <a:t>.</a:t>
            </a:r>
          </a:p>
          <a:p>
            <a:pPr lvl="1"/>
            <a:r>
              <a:rPr lang="en-US" sz="1800" b="1" dirty="0" err="1" smtClean="0"/>
              <a:t>Fase</a:t>
            </a:r>
            <a:r>
              <a:rPr lang="en-US" sz="1800" b="1" dirty="0" smtClean="0"/>
              <a:t> G1 (Gap 1):</a:t>
            </a:r>
            <a:r>
              <a:rPr lang="en-US" sz="1800" dirty="0" smtClean="0"/>
              <a:t> </a:t>
            </a:r>
            <a:r>
              <a:rPr lang="en-US" sz="1800" dirty="0" err="1" smtClean="0"/>
              <a:t>Sel</a:t>
            </a:r>
            <a:r>
              <a:rPr lang="en-US" sz="1800" dirty="0" smtClean="0"/>
              <a:t> </a:t>
            </a:r>
            <a:r>
              <a:rPr lang="en-US" sz="1800" dirty="0" err="1" smtClean="0"/>
              <a:t>tumbuh</a:t>
            </a:r>
            <a:r>
              <a:rPr lang="en-US" sz="1800" dirty="0" smtClean="0"/>
              <a:t> </a:t>
            </a:r>
            <a:r>
              <a:rPr lang="en-US" sz="1800" dirty="0" err="1" smtClean="0"/>
              <a:t>secara</a:t>
            </a:r>
            <a:r>
              <a:rPr lang="en-US" sz="1800" dirty="0" smtClean="0"/>
              <a:t> </a:t>
            </a:r>
            <a:r>
              <a:rPr lang="en-US" sz="1800" dirty="0" err="1" smtClean="0"/>
              <a:t>fisik</a:t>
            </a:r>
            <a:r>
              <a:rPr lang="en-US" sz="1800" dirty="0" smtClean="0"/>
              <a:t>, </a:t>
            </a:r>
            <a:r>
              <a:rPr lang="en-US" sz="1800" dirty="0" err="1" smtClean="0"/>
              <a:t>menyalin</a:t>
            </a:r>
            <a:r>
              <a:rPr lang="en-US" sz="1800" dirty="0" smtClean="0"/>
              <a:t> </a:t>
            </a:r>
            <a:r>
              <a:rPr lang="en-US" sz="1800" dirty="0" err="1" smtClean="0"/>
              <a:t>organel</a:t>
            </a:r>
            <a:r>
              <a:rPr lang="en-US" sz="1800" dirty="0" smtClean="0"/>
              <a:t>,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membuat</a:t>
            </a:r>
            <a:r>
              <a:rPr lang="en-US" sz="1800" dirty="0" smtClean="0"/>
              <a:t>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molekuler</a:t>
            </a:r>
            <a:r>
              <a:rPr lang="en-US" sz="1800" dirty="0" smtClean="0"/>
              <a:t> yang </a:t>
            </a:r>
            <a:r>
              <a:rPr lang="en-US" sz="1800" dirty="0" err="1" smtClean="0"/>
              <a:t>akan</a:t>
            </a:r>
            <a:r>
              <a:rPr lang="en-US" sz="1800" dirty="0" smtClean="0"/>
              <a:t> </a:t>
            </a:r>
            <a:r>
              <a:rPr lang="en-US" sz="1800" dirty="0" err="1" smtClean="0"/>
              <a:t>dibutuhkan</a:t>
            </a:r>
            <a:r>
              <a:rPr lang="en-US" sz="1800" dirty="0" smtClean="0"/>
              <a:t> </a:t>
            </a:r>
            <a:r>
              <a:rPr lang="en-US" sz="1800" dirty="0" err="1" smtClean="0"/>
              <a:t>nanti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b="1" dirty="0" err="1" smtClean="0"/>
              <a:t>Fase</a:t>
            </a:r>
            <a:r>
              <a:rPr lang="en-US" sz="1800" b="1" dirty="0" smtClean="0"/>
              <a:t> S (</a:t>
            </a:r>
            <a:r>
              <a:rPr lang="en-US" sz="1800" b="1" dirty="0" err="1" smtClean="0"/>
              <a:t>Sintesis</a:t>
            </a:r>
            <a:r>
              <a:rPr lang="en-US" sz="1800" b="1" dirty="0" smtClean="0"/>
              <a:t>):</a:t>
            </a:r>
            <a:r>
              <a:rPr lang="en-US" sz="1800" dirty="0" smtClean="0"/>
              <a:t> </a:t>
            </a:r>
            <a:r>
              <a:rPr lang="en-US" sz="1800" dirty="0" err="1" smtClean="0"/>
              <a:t>Sel</a:t>
            </a:r>
            <a:r>
              <a:rPr lang="en-US" sz="1800" dirty="0" smtClean="0"/>
              <a:t> </a:t>
            </a:r>
            <a:r>
              <a:rPr lang="en-US" sz="1800" dirty="0" err="1" smtClean="0"/>
              <a:t>menyalin</a:t>
            </a:r>
            <a:r>
              <a:rPr lang="en-US" sz="1800" dirty="0" smtClean="0"/>
              <a:t> DNA-</a:t>
            </a:r>
            <a:r>
              <a:rPr lang="en-US" sz="1800" dirty="0" err="1" smtClean="0"/>
              <a:t>nya</a:t>
            </a:r>
            <a:r>
              <a:rPr lang="en-US" sz="1800" dirty="0" smtClean="0"/>
              <a:t> </a:t>
            </a:r>
            <a:r>
              <a:rPr lang="en-US" sz="1800" dirty="0" err="1" smtClean="0"/>
              <a:t>secara</a:t>
            </a:r>
            <a:r>
              <a:rPr lang="en-US" sz="1800" dirty="0" smtClean="0"/>
              <a:t> </a:t>
            </a:r>
            <a:r>
              <a:rPr lang="en-US" sz="1800" dirty="0" err="1" smtClean="0"/>
              <a:t>lengkap</a:t>
            </a:r>
            <a:r>
              <a:rPr lang="en-US" sz="1800" dirty="0" smtClean="0"/>
              <a:t> di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nukleus</a:t>
            </a:r>
            <a:r>
              <a:rPr lang="en-US" sz="1800" dirty="0" smtClean="0"/>
              <a:t>.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akhir</a:t>
            </a:r>
            <a:r>
              <a:rPr lang="en-US" sz="1800" dirty="0" smtClean="0"/>
              <a:t> </a:t>
            </a:r>
            <a:r>
              <a:rPr lang="en-US" sz="1800" dirty="0" err="1" smtClean="0"/>
              <a:t>fase</a:t>
            </a:r>
            <a:r>
              <a:rPr lang="en-US" sz="1800" dirty="0" smtClean="0"/>
              <a:t> </a:t>
            </a:r>
            <a:r>
              <a:rPr lang="en-US" sz="1800" dirty="0" err="1" smtClean="0"/>
              <a:t>ini</a:t>
            </a:r>
            <a:r>
              <a:rPr lang="en-US" sz="1800" dirty="0" smtClean="0"/>
              <a:t>, </a:t>
            </a:r>
            <a:r>
              <a:rPr lang="en-US" sz="1800" dirty="0" err="1" smtClean="0"/>
              <a:t>setiap</a:t>
            </a:r>
            <a:r>
              <a:rPr lang="en-US" sz="1800" dirty="0" smtClean="0"/>
              <a:t> </a:t>
            </a:r>
            <a:r>
              <a:rPr lang="en-US" sz="1800" dirty="0" err="1" smtClean="0"/>
              <a:t>kromosom</a:t>
            </a:r>
            <a:r>
              <a:rPr lang="en-US" sz="1800" dirty="0" smtClean="0"/>
              <a:t>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dua</a:t>
            </a:r>
            <a:r>
              <a:rPr lang="en-US" sz="1800" dirty="0" smtClean="0"/>
              <a:t> </a:t>
            </a:r>
            <a:r>
              <a:rPr lang="en-US" sz="1800" dirty="0" err="1" smtClean="0"/>
              <a:t>kromatid</a:t>
            </a:r>
            <a:r>
              <a:rPr lang="en-US" sz="1800" dirty="0" smtClean="0"/>
              <a:t> </a:t>
            </a:r>
            <a:r>
              <a:rPr lang="en-US" sz="1800" dirty="0" err="1" smtClean="0"/>
              <a:t>saudara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b="1" dirty="0" err="1" smtClean="0"/>
              <a:t>Fase</a:t>
            </a:r>
            <a:r>
              <a:rPr lang="en-US" sz="1800" b="1" dirty="0" smtClean="0"/>
              <a:t> G2 (Gap 2):</a:t>
            </a:r>
            <a:r>
              <a:rPr lang="en-US" sz="1800" dirty="0" smtClean="0"/>
              <a:t> </a:t>
            </a:r>
            <a:r>
              <a:rPr lang="en-US" sz="1800" dirty="0" err="1" smtClean="0"/>
              <a:t>Sel</a:t>
            </a:r>
            <a:r>
              <a:rPr lang="en-US" sz="1800" dirty="0" smtClean="0"/>
              <a:t> </a:t>
            </a:r>
            <a:r>
              <a:rPr lang="en-US" sz="1800" dirty="0" err="1" smtClean="0"/>
              <a:t>terus</a:t>
            </a:r>
            <a:r>
              <a:rPr lang="en-US" sz="1800" dirty="0" smtClean="0"/>
              <a:t> </a:t>
            </a:r>
            <a:r>
              <a:rPr lang="en-US" sz="1800" dirty="0" err="1" smtClean="0"/>
              <a:t>tumbuh</a:t>
            </a:r>
            <a:r>
              <a:rPr lang="en-US" sz="1800" dirty="0" smtClean="0"/>
              <a:t>, </a:t>
            </a:r>
            <a:r>
              <a:rPr lang="en-US" sz="1800" dirty="0" err="1" smtClean="0"/>
              <a:t>membentuk</a:t>
            </a:r>
            <a:r>
              <a:rPr lang="en-US" sz="1800" dirty="0" smtClean="0"/>
              <a:t> protein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organel</a:t>
            </a:r>
            <a:r>
              <a:rPr lang="en-US" sz="1800" dirty="0" smtClean="0"/>
              <a:t> </a:t>
            </a:r>
            <a:r>
              <a:rPr lang="en-US" sz="1800" dirty="0" err="1" smtClean="0"/>
              <a:t>baru</a:t>
            </a:r>
            <a:r>
              <a:rPr lang="en-US" sz="1800" dirty="0" smtClean="0"/>
              <a:t>, </a:t>
            </a:r>
            <a:r>
              <a:rPr lang="en-US" sz="1800" dirty="0" err="1" smtClean="0"/>
              <a:t>serta</a:t>
            </a:r>
            <a:r>
              <a:rPr lang="en-US" sz="1800" dirty="0" smtClean="0"/>
              <a:t> </a:t>
            </a:r>
            <a:r>
              <a:rPr lang="en-US" sz="1800" dirty="0" err="1" smtClean="0"/>
              <a:t>mulai</a:t>
            </a:r>
            <a:r>
              <a:rPr lang="en-US" sz="1800" dirty="0" smtClean="0"/>
              <a:t> </a:t>
            </a:r>
            <a:r>
              <a:rPr lang="en-US" sz="1800" dirty="0" err="1" smtClean="0"/>
              <a:t>mengatur</a:t>
            </a:r>
            <a:r>
              <a:rPr lang="en-US" sz="1800" dirty="0" smtClean="0"/>
              <a:t> </a:t>
            </a:r>
            <a:r>
              <a:rPr lang="en-US" sz="1800" dirty="0" err="1" smtClean="0"/>
              <a:t>ulang</a:t>
            </a:r>
            <a:r>
              <a:rPr lang="en-US" sz="1800" dirty="0" smtClean="0"/>
              <a:t> </a:t>
            </a:r>
            <a:r>
              <a:rPr lang="en-US" sz="1800" dirty="0" err="1" smtClean="0"/>
              <a:t>isinya</a:t>
            </a:r>
            <a:r>
              <a:rPr lang="en-US" sz="1800" dirty="0" smtClean="0"/>
              <a:t> </a:t>
            </a:r>
            <a:r>
              <a:rPr lang="en-US" sz="1800" dirty="0" err="1" smtClean="0"/>
              <a:t>sebagai</a:t>
            </a:r>
            <a:r>
              <a:rPr lang="en-US" sz="1800" dirty="0" smtClean="0"/>
              <a:t> </a:t>
            </a:r>
            <a:r>
              <a:rPr lang="en-US" sz="1800" dirty="0" err="1" smtClean="0"/>
              <a:t>persiapan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mitosis.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5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rincian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/>
              <a:t>2. </a:t>
            </a:r>
            <a:r>
              <a:rPr lang="en-US" sz="3200" b="1" dirty="0" err="1" smtClean="0"/>
              <a:t>Fase</a:t>
            </a:r>
            <a:r>
              <a:rPr lang="en-US" sz="3200" b="1" dirty="0" smtClean="0"/>
              <a:t> M (</a:t>
            </a:r>
            <a:r>
              <a:rPr lang="en-US" sz="3200" b="1" dirty="0" err="1" smtClean="0"/>
              <a:t>Fase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Mitotik</a:t>
            </a:r>
            <a:r>
              <a:rPr lang="en-US" sz="3200" b="1" dirty="0" smtClean="0"/>
              <a:t>)</a:t>
            </a:r>
          </a:p>
          <a:p>
            <a:r>
              <a:rPr lang="en-US" sz="3200" dirty="0" err="1" smtClean="0"/>
              <a:t>Setelah</a:t>
            </a:r>
            <a:r>
              <a:rPr lang="en-US" sz="3200" dirty="0" smtClean="0"/>
              <a:t> </a:t>
            </a:r>
            <a:r>
              <a:rPr lang="en-US" sz="3200" dirty="0" err="1" smtClean="0"/>
              <a:t>persiapan</a:t>
            </a:r>
            <a:r>
              <a:rPr lang="en-US" sz="3200" dirty="0" smtClean="0"/>
              <a:t> </a:t>
            </a:r>
            <a:r>
              <a:rPr lang="en-US" sz="3200" dirty="0" err="1" smtClean="0"/>
              <a:t>selesai</a:t>
            </a:r>
            <a:r>
              <a:rPr lang="en-US" sz="3200" dirty="0" smtClean="0"/>
              <a:t>,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masuk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fase</a:t>
            </a:r>
            <a:r>
              <a:rPr lang="en-US" sz="3200" dirty="0" smtClean="0"/>
              <a:t> </a:t>
            </a:r>
            <a:r>
              <a:rPr lang="en-US" sz="3200" dirty="0" err="1" smtClean="0"/>
              <a:t>pembelahan</a:t>
            </a:r>
            <a:r>
              <a:rPr lang="en-US" sz="3200" dirty="0" smtClean="0"/>
              <a:t>. </a:t>
            </a:r>
            <a:r>
              <a:rPr lang="en-US" sz="3200" dirty="0" err="1" smtClean="0"/>
              <a:t>Fase</a:t>
            </a:r>
            <a:r>
              <a:rPr lang="en-US" sz="3200" dirty="0" smtClean="0"/>
              <a:t> </a:t>
            </a:r>
            <a:r>
              <a:rPr lang="en-US" sz="3200" dirty="0" err="1" smtClean="0"/>
              <a:t>ini</a:t>
            </a:r>
            <a:r>
              <a:rPr lang="en-US" sz="3200" dirty="0" smtClean="0"/>
              <a:t> </a:t>
            </a:r>
            <a:r>
              <a:rPr lang="en-US" sz="3200" dirty="0" err="1" smtClean="0"/>
              <a:t>jauh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singkat</a:t>
            </a:r>
            <a:r>
              <a:rPr lang="en-US" sz="3200" dirty="0" smtClean="0"/>
              <a:t> </a:t>
            </a:r>
            <a:r>
              <a:rPr lang="en-US" sz="3200" dirty="0" err="1" smtClean="0"/>
              <a:t>daripada</a:t>
            </a:r>
            <a:r>
              <a:rPr lang="en-US" sz="3200" dirty="0" smtClean="0"/>
              <a:t> </a:t>
            </a:r>
            <a:r>
              <a:rPr lang="en-US" sz="3200" dirty="0" err="1" smtClean="0"/>
              <a:t>interfase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terdiri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dua</a:t>
            </a:r>
            <a:r>
              <a:rPr lang="en-US" sz="3200" dirty="0" smtClean="0"/>
              <a:t> proses </a:t>
            </a:r>
            <a:r>
              <a:rPr lang="en-US" sz="3200" dirty="0" err="1" smtClean="0"/>
              <a:t>utama</a:t>
            </a:r>
            <a:r>
              <a:rPr lang="en-US" sz="3200" dirty="0" smtClean="0"/>
              <a:t>:</a:t>
            </a:r>
          </a:p>
          <a:p>
            <a:pPr lvl="1"/>
            <a:r>
              <a:rPr lang="en-US" sz="2000" b="1" dirty="0" smtClean="0"/>
              <a:t>Mitosis:</a:t>
            </a:r>
            <a:r>
              <a:rPr lang="en-US" sz="2000" dirty="0" smtClean="0"/>
              <a:t> </a:t>
            </a:r>
            <a:r>
              <a:rPr lang="en-US" sz="2000" dirty="0" err="1" smtClean="0"/>
              <a:t>Pembagian</a:t>
            </a:r>
            <a:r>
              <a:rPr lang="en-US" sz="2000" dirty="0" smtClean="0"/>
              <a:t> </a:t>
            </a:r>
            <a:r>
              <a:rPr lang="en-US" sz="2000" dirty="0" err="1" smtClean="0"/>
              <a:t>materi</a:t>
            </a:r>
            <a:r>
              <a:rPr lang="en-US" sz="2000" dirty="0" smtClean="0"/>
              <a:t> </a:t>
            </a:r>
            <a:r>
              <a:rPr lang="en-US" sz="2000" dirty="0" err="1" smtClean="0"/>
              <a:t>genetik</a:t>
            </a:r>
            <a:r>
              <a:rPr lang="en-US" sz="2000" dirty="0" smtClean="0"/>
              <a:t> (DNA)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disalin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dua</a:t>
            </a:r>
            <a:r>
              <a:rPr lang="en-US" sz="2000" dirty="0" smtClean="0"/>
              <a:t> </a:t>
            </a:r>
            <a:r>
              <a:rPr lang="en-US" sz="2000" dirty="0" err="1" smtClean="0"/>
              <a:t>inti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baru</a:t>
            </a:r>
            <a:r>
              <a:rPr lang="en-US" sz="2000" dirty="0" smtClean="0"/>
              <a:t>. </a:t>
            </a:r>
            <a:r>
              <a:rPr lang="en-US" sz="2000" dirty="0" err="1" smtClean="0"/>
              <a:t>Tahapannya</a:t>
            </a:r>
            <a:r>
              <a:rPr lang="en-US" sz="2000" dirty="0" smtClean="0"/>
              <a:t> </a:t>
            </a:r>
            <a:r>
              <a:rPr lang="en-US" sz="2000" dirty="0" err="1" smtClean="0"/>
              <a:t>meliputi</a:t>
            </a:r>
            <a:r>
              <a:rPr lang="en-US" sz="2000" dirty="0" smtClean="0"/>
              <a:t> </a:t>
            </a:r>
            <a:r>
              <a:rPr lang="en-US" sz="2000" dirty="0" err="1" smtClean="0"/>
              <a:t>Profase</a:t>
            </a:r>
            <a:r>
              <a:rPr lang="en-US" sz="2000" dirty="0" smtClean="0"/>
              <a:t>, </a:t>
            </a:r>
            <a:r>
              <a:rPr lang="en-US" sz="2000" dirty="0" err="1" smtClean="0"/>
              <a:t>Metafase</a:t>
            </a:r>
            <a:r>
              <a:rPr lang="en-US" sz="2000" dirty="0" smtClean="0"/>
              <a:t>, </a:t>
            </a:r>
            <a:r>
              <a:rPr lang="en-US" sz="2000" dirty="0" err="1" smtClean="0"/>
              <a:t>Anafase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Telofase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err="1" smtClean="0"/>
              <a:t>Sitokinesis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  <a:r>
              <a:rPr lang="en-US" sz="2000" dirty="0" err="1" smtClean="0"/>
              <a:t>Pembelahan</a:t>
            </a:r>
            <a:r>
              <a:rPr lang="en-US" sz="2000" dirty="0" smtClean="0"/>
              <a:t> </a:t>
            </a:r>
            <a:r>
              <a:rPr lang="en-US" sz="2000" dirty="0" err="1" smtClean="0"/>
              <a:t>sitoplasma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err="1" smtClean="0"/>
              <a:t>dua</a:t>
            </a:r>
            <a:r>
              <a:rPr lang="en-US" sz="2000" dirty="0" smtClean="0"/>
              <a:t>, </a:t>
            </a:r>
            <a:r>
              <a:rPr lang="en-US" sz="2000" dirty="0" err="1" smtClean="0"/>
              <a:t>menghasilkan</a:t>
            </a:r>
            <a:r>
              <a:rPr lang="en-US" sz="2000" dirty="0" smtClean="0"/>
              <a:t> </a:t>
            </a:r>
            <a:r>
              <a:rPr lang="en-US" sz="2000" dirty="0" err="1" smtClean="0"/>
              <a:t>dua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anakan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terpisah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fisik</a:t>
            </a:r>
            <a:r>
              <a:rPr lang="en-US" sz="20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29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rincian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/>
              <a:t>3. </a:t>
            </a:r>
            <a:r>
              <a:rPr lang="en-US" sz="3200" b="1" dirty="0" err="1" smtClean="0"/>
              <a:t>Titik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Kontrol</a:t>
            </a:r>
            <a:r>
              <a:rPr lang="en-US" sz="3200" b="1" dirty="0" smtClean="0"/>
              <a:t> (Checkpoints)</a:t>
            </a:r>
          </a:p>
          <a:p>
            <a:r>
              <a:rPr lang="en-US" sz="3200" dirty="0" err="1" smtClean="0"/>
              <a:t>Siklus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berjalan</a:t>
            </a:r>
            <a:r>
              <a:rPr lang="en-US" sz="3200" dirty="0" smtClean="0"/>
              <a:t> </a:t>
            </a:r>
            <a:r>
              <a:rPr lang="en-US" sz="3200" dirty="0" err="1" smtClean="0"/>
              <a:t>sembarangan</a:t>
            </a:r>
            <a:r>
              <a:rPr lang="en-US" sz="3200" dirty="0" smtClean="0"/>
              <a:t>. </a:t>
            </a:r>
            <a:r>
              <a:rPr lang="en-US" sz="3200" dirty="0" err="1" smtClean="0"/>
              <a:t>Tubuh</a:t>
            </a:r>
            <a:r>
              <a:rPr lang="en-US" sz="3200" dirty="0" smtClean="0"/>
              <a:t> </a:t>
            </a:r>
            <a:r>
              <a:rPr lang="en-US" sz="3200" dirty="0" err="1" smtClean="0"/>
              <a:t>memiliki</a:t>
            </a:r>
            <a:r>
              <a:rPr lang="en-US" sz="3200" dirty="0" smtClean="0"/>
              <a:t> </a:t>
            </a:r>
            <a:r>
              <a:rPr lang="en-US" sz="3200" dirty="0" err="1" smtClean="0"/>
              <a:t>sistem</a:t>
            </a:r>
            <a:r>
              <a:rPr lang="en-US" sz="3200" dirty="0" smtClean="0"/>
              <a:t> "</a:t>
            </a:r>
            <a:r>
              <a:rPr lang="en-US" sz="3200" dirty="0" err="1" smtClean="0"/>
              <a:t>pos</a:t>
            </a:r>
            <a:r>
              <a:rPr lang="en-US" sz="3200" dirty="0" smtClean="0"/>
              <a:t> </a:t>
            </a:r>
            <a:r>
              <a:rPr lang="en-US" sz="3200" dirty="0" err="1" smtClean="0"/>
              <a:t>pemeriksaan</a:t>
            </a:r>
            <a:r>
              <a:rPr lang="en-US" sz="3200" dirty="0" smtClean="0"/>
              <a:t>"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memastikan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sehat</a:t>
            </a:r>
            <a:r>
              <a:rPr lang="en-US" sz="3200" dirty="0" smtClean="0"/>
              <a:t> </a:t>
            </a:r>
            <a:r>
              <a:rPr lang="en-US" sz="3200" dirty="0" err="1" smtClean="0"/>
              <a:t>sebelum</a:t>
            </a:r>
            <a:r>
              <a:rPr lang="en-US" sz="3200" dirty="0" smtClean="0"/>
              <a:t> </a:t>
            </a:r>
            <a:r>
              <a:rPr lang="en-US" sz="3200" dirty="0" err="1" smtClean="0"/>
              <a:t>lanjut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tahap</a:t>
            </a:r>
            <a:r>
              <a:rPr lang="en-US" sz="3200" dirty="0" smtClean="0"/>
              <a:t> </a:t>
            </a:r>
            <a:r>
              <a:rPr lang="en-US" sz="3200" dirty="0" err="1" smtClean="0"/>
              <a:t>berikutnya</a:t>
            </a:r>
            <a:r>
              <a:rPr lang="en-US" sz="3200" dirty="0" smtClean="0"/>
              <a:t>:</a:t>
            </a:r>
          </a:p>
          <a:p>
            <a:pPr lvl="1"/>
            <a:r>
              <a:rPr lang="en-US" sz="2000" b="1" dirty="0" smtClean="0"/>
              <a:t>G1 Checkpoint:</a:t>
            </a:r>
            <a:r>
              <a:rPr lang="en-US" sz="2000" dirty="0" smtClean="0"/>
              <a:t> </a:t>
            </a:r>
            <a:r>
              <a:rPr lang="en-US" sz="2000" dirty="0" err="1" smtClean="0"/>
              <a:t>Memastikan</a:t>
            </a:r>
            <a:r>
              <a:rPr lang="en-US" sz="2000" dirty="0" smtClean="0"/>
              <a:t> DNA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rusak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ukuran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cukup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smtClean="0"/>
              <a:t>G2 Checkpoint:</a:t>
            </a:r>
            <a:r>
              <a:rPr lang="en-US" sz="2000" dirty="0" smtClean="0"/>
              <a:t> </a:t>
            </a:r>
            <a:r>
              <a:rPr lang="en-US" sz="2000" dirty="0" err="1" smtClean="0"/>
              <a:t>Memastikan</a:t>
            </a:r>
            <a:r>
              <a:rPr lang="en-US" sz="2000" dirty="0" smtClean="0"/>
              <a:t> </a:t>
            </a:r>
            <a:r>
              <a:rPr lang="en-US" sz="2000" dirty="0" err="1" smtClean="0"/>
              <a:t>replikasi</a:t>
            </a:r>
            <a:r>
              <a:rPr lang="en-US" sz="2000" dirty="0" smtClean="0"/>
              <a:t> DNA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fase</a:t>
            </a:r>
            <a:r>
              <a:rPr lang="en-US" sz="2000" dirty="0" smtClean="0"/>
              <a:t> S </a:t>
            </a:r>
            <a:r>
              <a:rPr lang="en-US" sz="2000" dirty="0" err="1" smtClean="0"/>
              <a:t>berjalan</a:t>
            </a:r>
            <a:r>
              <a:rPr lang="en-US" sz="2000" dirty="0" smtClean="0"/>
              <a:t> </a:t>
            </a:r>
            <a:r>
              <a:rPr lang="en-US" sz="2000" dirty="0" err="1" smtClean="0"/>
              <a:t>sempurna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b="1" dirty="0" smtClean="0"/>
              <a:t>M Checkpoint (Spindle Checkpoint):</a:t>
            </a:r>
            <a:r>
              <a:rPr lang="en-US" sz="2000" dirty="0" smtClean="0"/>
              <a:t> </a:t>
            </a:r>
            <a:r>
              <a:rPr lang="en-US" sz="2000" dirty="0" err="1" smtClean="0"/>
              <a:t>Memastikan</a:t>
            </a:r>
            <a:r>
              <a:rPr lang="en-US" sz="2000" dirty="0" smtClean="0"/>
              <a:t>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 smtClean="0"/>
              <a:t>kromosom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menempel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benang</a:t>
            </a:r>
            <a:r>
              <a:rPr lang="en-US" sz="2000" dirty="0" smtClean="0"/>
              <a:t> </a:t>
            </a:r>
            <a:r>
              <a:rPr lang="en-US" sz="2000" dirty="0" err="1" smtClean="0"/>
              <a:t>spindel</a:t>
            </a:r>
            <a:r>
              <a:rPr lang="en-US" sz="2000" dirty="0" smtClean="0"/>
              <a:t> </a:t>
            </a:r>
            <a:r>
              <a:rPr lang="en-US" sz="2000" dirty="0" err="1" smtClean="0"/>
              <a:t>sebelum</a:t>
            </a:r>
            <a:r>
              <a:rPr lang="en-US" sz="2000" dirty="0" smtClean="0"/>
              <a:t> </a:t>
            </a:r>
            <a:r>
              <a:rPr lang="en-US" sz="2000" dirty="0" err="1" smtClean="0"/>
              <a:t>ditarik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tahap</a:t>
            </a:r>
            <a:r>
              <a:rPr lang="en-US" sz="2000" dirty="0" smtClean="0"/>
              <a:t> </a:t>
            </a:r>
            <a:r>
              <a:rPr lang="en-US" sz="2000" dirty="0" err="1" smtClean="0"/>
              <a:t>anafase</a:t>
            </a:r>
            <a:r>
              <a:rPr lang="en-US" sz="20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63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rincian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/>
              <a:t>4. </a:t>
            </a:r>
            <a:r>
              <a:rPr lang="en-US" sz="3200" b="1" dirty="0" err="1" smtClean="0"/>
              <a:t>Fase</a:t>
            </a:r>
            <a:r>
              <a:rPr lang="en-US" sz="3200" b="1" dirty="0" smtClean="0"/>
              <a:t> G0 (</a:t>
            </a:r>
            <a:r>
              <a:rPr lang="en-US" sz="3200" b="1" dirty="0" err="1" smtClean="0"/>
              <a:t>Fase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Istirahat</a:t>
            </a:r>
            <a:r>
              <a:rPr lang="en-US" sz="3200" b="1" dirty="0" smtClean="0"/>
              <a:t>)</a:t>
            </a:r>
          </a:p>
          <a:p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semua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terus</a:t>
            </a:r>
            <a:r>
              <a:rPr lang="en-US" sz="3200" dirty="0" smtClean="0"/>
              <a:t> </a:t>
            </a:r>
            <a:r>
              <a:rPr lang="en-US" sz="3200" dirty="0" err="1" smtClean="0"/>
              <a:t>membelah</a:t>
            </a:r>
            <a:r>
              <a:rPr lang="en-US" sz="3200" dirty="0" smtClean="0"/>
              <a:t>. </a:t>
            </a:r>
            <a:r>
              <a:rPr lang="en-US" sz="3200" dirty="0" err="1" smtClean="0"/>
              <a:t>Beberapa</a:t>
            </a:r>
            <a:r>
              <a:rPr lang="en-US" sz="3200" dirty="0" smtClean="0"/>
              <a:t> </a:t>
            </a:r>
            <a:r>
              <a:rPr lang="en-US" sz="3200" dirty="0" err="1" smtClean="0"/>
              <a:t>sel</a:t>
            </a:r>
            <a:r>
              <a:rPr lang="en-US" sz="3200" dirty="0" smtClean="0"/>
              <a:t> </a:t>
            </a:r>
            <a:r>
              <a:rPr lang="en-US" sz="3200" dirty="0" err="1" smtClean="0"/>
              <a:t>keluar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siklus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masuk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b="1" dirty="0" err="1" smtClean="0"/>
              <a:t>Fase</a:t>
            </a:r>
            <a:r>
              <a:rPr lang="en-US" sz="3200" b="1" dirty="0" smtClean="0"/>
              <a:t> G0</a:t>
            </a:r>
            <a:r>
              <a:rPr lang="en-US" sz="3200" dirty="0" smtClean="0"/>
              <a:t>.</a:t>
            </a:r>
          </a:p>
          <a:p>
            <a:pPr lvl="1"/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berada</a:t>
            </a:r>
            <a:r>
              <a:rPr lang="en-US" sz="2000" dirty="0" smtClean="0"/>
              <a:t> di </a:t>
            </a:r>
            <a:r>
              <a:rPr lang="en-US" sz="2000" dirty="0" err="1" smtClean="0"/>
              <a:t>sini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permanen</a:t>
            </a:r>
            <a:r>
              <a:rPr lang="en-US" sz="2000" dirty="0" smtClean="0"/>
              <a:t> (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saraf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otot</a:t>
            </a:r>
            <a:r>
              <a:rPr lang="en-US" sz="2000" dirty="0" smtClean="0"/>
              <a:t> </a:t>
            </a:r>
            <a:r>
              <a:rPr lang="en-US" sz="2000" dirty="0" err="1" smtClean="0"/>
              <a:t>jantung</a:t>
            </a:r>
            <a:r>
              <a:rPr lang="en-US" sz="2000" dirty="0" smtClean="0"/>
              <a:t>).</a:t>
            </a:r>
          </a:p>
          <a:p>
            <a:pPr lvl="1"/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lain </a:t>
            </a:r>
            <a:r>
              <a:rPr lang="en-US" sz="2000" dirty="0" err="1" smtClean="0"/>
              <a:t>masuk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G0 </a:t>
            </a:r>
            <a:r>
              <a:rPr lang="en-US" sz="2000" dirty="0" err="1" smtClean="0"/>
              <a:t>sementara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bisa</a:t>
            </a:r>
            <a:r>
              <a:rPr lang="en-US" sz="2000" dirty="0" smtClean="0"/>
              <a:t> </a:t>
            </a:r>
            <a:r>
              <a:rPr lang="en-US" sz="2000" dirty="0" err="1" smtClean="0"/>
              <a:t>kembali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mendapat</a:t>
            </a:r>
            <a:r>
              <a:rPr lang="en-US" sz="2000" dirty="0" smtClean="0"/>
              <a:t> </a:t>
            </a:r>
            <a:r>
              <a:rPr lang="en-US" sz="2000" dirty="0" err="1" smtClean="0"/>
              <a:t>sinyal</a:t>
            </a:r>
            <a:r>
              <a:rPr lang="en-US" sz="2000" dirty="0" smtClean="0"/>
              <a:t> </a:t>
            </a:r>
            <a:r>
              <a:rPr lang="en-US" sz="2000" dirty="0" err="1" smtClean="0"/>
              <a:t>tertentu</a:t>
            </a:r>
            <a:r>
              <a:rPr lang="en-US" sz="2000" dirty="0" smtClean="0"/>
              <a:t> (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membelah</a:t>
            </a:r>
            <a:r>
              <a:rPr lang="en-US" sz="2000" dirty="0" smtClean="0"/>
              <a:t> </a:t>
            </a:r>
            <a:r>
              <a:rPr lang="en-US" sz="2000" dirty="0" err="1" smtClean="0"/>
              <a:t>saat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kerusakan</a:t>
            </a:r>
            <a:r>
              <a:rPr lang="en-US" sz="2000" dirty="0" smtClean="0"/>
              <a:t>).</a:t>
            </a:r>
          </a:p>
          <a:p>
            <a:pPr lvl="1"/>
            <a:r>
              <a:rPr lang="en-US" sz="2000" b="1" dirty="0" err="1" smtClean="0"/>
              <a:t>Catatan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Penting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  <a:r>
              <a:rPr lang="en-US" sz="2000" dirty="0" err="1" smtClean="0"/>
              <a:t>Kegagalan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kontrol</a:t>
            </a:r>
            <a:r>
              <a:rPr lang="en-US" sz="2000" dirty="0" smtClean="0"/>
              <a:t> </a:t>
            </a:r>
            <a:r>
              <a:rPr lang="en-US" sz="2000" dirty="0" err="1" smtClean="0"/>
              <a:t>siklus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menyebabkan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pembelahan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yang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terkendali</a:t>
            </a:r>
            <a:r>
              <a:rPr lang="en-US" sz="2000" dirty="0" smtClean="0"/>
              <a:t>, yang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karakteristik</a:t>
            </a:r>
            <a:r>
              <a:rPr lang="en-US" sz="2000" dirty="0" smtClean="0"/>
              <a:t> </a:t>
            </a:r>
            <a:r>
              <a:rPr lang="en-US" sz="2000" dirty="0" err="1" smtClean="0"/>
              <a:t>utama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kanker</a:t>
            </a:r>
            <a:r>
              <a:rPr lang="en-US" sz="20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048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1924050"/>
            <a:ext cx="550545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6763"/>
            <a:ext cx="9203978" cy="502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058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Tahapan</a:t>
            </a:r>
            <a:r>
              <a:rPr lang="en-US" dirty="0" smtClean="0"/>
              <a:t> mitosis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6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Mitosis : </a:t>
            </a:r>
            <a:r>
              <a:rPr lang="en-US" b="1" dirty="0" err="1" smtClean="0"/>
              <a:t>Pembelahan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pertumbuhan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676400"/>
            <a:ext cx="8763000" cy="914400"/>
          </a:xfrm>
        </p:spPr>
        <p:txBody>
          <a:bodyPr>
            <a:noAutofit/>
          </a:bodyPr>
          <a:lstStyle/>
          <a:p>
            <a:r>
              <a:rPr lang="en-US" sz="2000" dirty="0" smtClean="0"/>
              <a:t>Mitosis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proses di </a:t>
            </a:r>
            <a:r>
              <a:rPr lang="en-US" sz="2000" dirty="0" err="1" smtClean="0"/>
              <a:t>mana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induk</a:t>
            </a:r>
            <a:r>
              <a:rPr lang="en-US" sz="2000" dirty="0" smtClean="0"/>
              <a:t> </a:t>
            </a:r>
            <a:r>
              <a:rPr lang="en-US" sz="2000" dirty="0" err="1" smtClean="0"/>
              <a:t>membelah</a:t>
            </a:r>
            <a:r>
              <a:rPr lang="en-US" sz="2000" dirty="0" smtClean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err="1" smtClean="0"/>
              <a:t>dua</a:t>
            </a:r>
            <a:r>
              <a:rPr lang="en-US" sz="2000" dirty="0" smtClean="0"/>
              <a:t>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anakan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genetik</a:t>
            </a:r>
            <a:r>
              <a:rPr lang="en-US" sz="2000" dirty="0" smtClean="0"/>
              <a:t> </a:t>
            </a:r>
            <a:r>
              <a:rPr lang="en-US" sz="2000" dirty="0" err="1"/>
              <a:t>identik</a:t>
            </a:r>
            <a:r>
              <a:rPr lang="en-US" sz="2000" dirty="0" smtClean="0"/>
              <a:t>. </a:t>
            </a:r>
            <a:r>
              <a:rPr lang="en-US" sz="2000" dirty="0" err="1" smtClean="0"/>
              <a:t>Sel</a:t>
            </a:r>
            <a:r>
              <a:rPr lang="en-US" sz="2000" dirty="0" smtClean="0"/>
              <a:t> </a:t>
            </a:r>
            <a:r>
              <a:rPr lang="en-US" sz="2000" dirty="0" err="1" smtClean="0"/>
              <a:t>anakan</a:t>
            </a:r>
            <a:r>
              <a:rPr lang="en-US" sz="2000" dirty="0" smtClean="0"/>
              <a:t> </a:t>
            </a:r>
            <a:r>
              <a:rPr lang="en-US" sz="2000" dirty="0" err="1" smtClean="0"/>
              <a:t>ini</a:t>
            </a:r>
            <a:r>
              <a:rPr lang="en-US" sz="2000" dirty="0" smtClean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kromosom</a:t>
            </a:r>
            <a:r>
              <a:rPr lang="en-US" sz="2000" dirty="0" smtClean="0"/>
              <a:t> yang </a:t>
            </a:r>
            <a:r>
              <a:rPr lang="en-US" sz="2000" dirty="0" err="1" smtClean="0"/>
              <a:t>sama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induknya</a:t>
            </a:r>
            <a:r>
              <a:rPr lang="en-US" sz="2000" dirty="0" smtClean="0"/>
              <a:t> (2n </a:t>
            </a:r>
            <a:r>
              <a:rPr lang="en-US" sz="2000" dirty="0" err="1" smtClean="0"/>
              <a:t>atau</a:t>
            </a:r>
            <a:r>
              <a:rPr lang="en-US" sz="2000" dirty="0" smtClean="0"/>
              <a:t> diploid).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2667000"/>
            <a:ext cx="4040188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 err="1" smtClean="0"/>
              <a:t>Tahapan</a:t>
            </a:r>
            <a:r>
              <a:rPr lang="en-US" sz="2800" b="1" u="sng" dirty="0" smtClean="0"/>
              <a:t> Mitosis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err="1" smtClean="0"/>
              <a:t>Profase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memadat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menghilang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 smtClean="0"/>
              <a:t>Metafase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berjejer</a:t>
            </a:r>
            <a:r>
              <a:rPr lang="en-US" dirty="0" smtClean="0"/>
              <a:t>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ekuator</a:t>
            </a:r>
            <a:r>
              <a:rPr lang="en-US" dirty="0" smtClean="0"/>
              <a:t> (</a:t>
            </a:r>
            <a:r>
              <a:rPr lang="en-US" dirty="0" err="1" smtClean="0"/>
              <a:t>tengah</a:t>
            </a:r>
            <a:r>
              <a:rPr lang="en-US" dirty="0" smtClean="0"/>
              <a:t>) sel.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45025" y="3200399"/>
            <a:ext cx="4041775" cy="29257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3. </a:t>
            </a:r>
            <a:r>
              <a:rPr lang="en-US" b="1" dirty="0" err="1" smtClean="0"/>
              <a:t>Anafase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Kromatid</a:t>
            </a:r>
            <a:r>
              <a:rPr lang="en-US" dirty="0" smtClean="0"/>
              <a:t> </a:t>
            </a:r>
            <a:r>
              <a:rPr lang="en-US" dirty="0" err="1" smtClean="0"/>
              <a:t>saudara</a:t>
            </a:r>
            <a:r>
              <a:rPr lang="en-US" dirty="0" smtClean="0"/>
              <a:t> </a:t>
            </a:r>
            <a:r>
              <a:rPr lang="en-US" dirty="0" err="1" smtClean="0"/>
              <a:t>dipisahkan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ditarik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kutub</a:t>
            </a:r>
            <a:r>
              <a:rPr lang="en-US" dirty="0" smtClean="0"/>
              <a:t> yang </a:t>
            </a:r>
            <a:r>
              <a:rPr lang="en-US" dirty="0" err="1" smtClean="0"/>
              <a:t>berlawanan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4. </a:t>
            </a:r>
            <a:r>
              <a:rPr lang="en-US" b="1" dirty="0" err="1" smtClean="0"/>
              <a:t>Telofase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r>
              <a:rPr lang="en-US" dirty="0" smtClean="0"/>
              <a:t> </a:t>
            </a:r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membelah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(</a:t>
            </a:r>
            <a:r>
              <a:rPr lang="en-US" dirty="0" err="1" smtClean="0"/>
              <a:t>sitokinesis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59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3480"/>
            <a:ext cx="91439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058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Peran</a:t>
            </a:r>
            <a:r>
              <a:rPr lang="en-US" sz="3600" dirty="0"/>
              <a:t> Mitosis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11175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Pertumbuhan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Perbaikan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Mengganti</a:t>
            </a:r>
            <a:r>
              <a:rPr lang="en-US" dirty="0" smtClean="0"/>
              <a:t> </a:t>
            </a:r>
            <a:r>
              <a:rPr lang="en-US" dirty="0" err="1" smtClean="0"/>
              <a:t>sel-sel</a:t>
            </a:r>
            <a:r>
              <a:rPr lang="en-US" dirty="0" smtClean="0"/>
              <a:t> yang </a:t>
            </a:r>
            <a:r>
              <a:rPr lang="en-US" dirty="0" err="1" smtClean="0"/>
              <a:t>rusak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mati</a:t>
            </a:r>
            <a:r>
              <a:rPr lang="en-US" dirty="0" smtClean="0"/>
              <a:t> (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penyembuhan</a:t>
            </a:r>
            <a:r>
              <a:rPr lang="en-US" dirty="0" smtClean="0"/>
              <a:t> </a:t>
            </a:r>
            <a:r>
              <a:rPr lang="en-US" dirty="0" err="1" smtClean="0"/>
              <a:t>luka</a:t>
            </a:r>
            <a:r>
              <a:rPr lang="en-US" dirty="0" smtClean="0"/>
              <a:t>).</a:t>
            </a:r>
          </a:p>
          <a:p>
            <a:r>
              <a:rPr lang="en-US" b="1" dirty="0" err="1" smtClean="0"/>
              <a:t>Aseksual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organisme</a:t>
            </a:r>
            <a:r>
              <a:rPr lang="en-US" dirty="0" smtClean="0"/>
              <a:t>,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reproduksi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perkawinan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61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Tahapan</a:t>
            </a:r>
            <a:r>
              <a:rPr lang="en-US" dirty="0" smtClean="0"/>
              <a:t> Meiosis I </a:t>
            </a:r>
            <a:r>
              <a:rPr lang="en-US" dirty="0" err="1" smtClean="0"/>
              <a:t>dan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3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Meiosis: </a:t>
            </a:r>
            <a:r>
              <a:rPr lang="en-US" b="1" dirty="0" err="1" smtClean="0"/>
              <a:t>Pembelahan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Reproduksi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r>
              <a:rPr lang="en-US" sz="2800" dirty="0" smtClean="0"/>
              <a:t>Meiosis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pembelahan</a:t>
            </a:r>
            <a:r>
              <a:rPr lang="en-US" sz="2800" dirty="0" smtClean="0"/>
              <a:t> </a:t>
            </a:r>
            <a:r>
              <a:rPr lang="en-US" sz="2800" dirty="0" err="1" smtClean="0"/>
              <a:t>sel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menghasilkan</a:t>
            </a:r>
            <a:r>
              <a:rPr lang="en-US" sz="2800" dirty="0" smtClean="0"/>
              <a:t> </a:t>
            </a:r>
            <a:r>
              <a:rPr lang="en-US" sz="2800" dirty="0" err="1" smtClean="0"/>
              <a:t>sel</a:t>
            </a:r>
            <a:r>
              <a:rPr lang="en-US" sz="2800" dirty="0" smtClean="0"/>
              <a:t> </a:t>
            </a:r>
            <a:r>
              <a:rPr lang="en-US" sz="2800" dirty="0" err="1" smtClean="0"/>
              <a:t>anakan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kromosom</a:t>
            </a:r>
            <a:r>
              <a:rPr lang="en-US" sz="2800" dirty="0" smtClean="0"/>
              <a:t> </a:t>
            </a:r>
            <a:r>
              <a:rPr lang="en-US" sz="2800" b="1" dirty="0" err="1"/>
              <a:t>setengah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sel</a:t>
            </a:r>
            <a:r>
              <a:rPr lang="en-US" sz="2800" dirty="0" smtClean="0"/>
              <a:t> </a:t>
            </a:r>
            <a:r>
              <a:rPr lang="en-US" sz="2800" dirty="0" err="1" smtClean="0"/>
              <a:t>induk</a:t>
            </a:r>
            <a:r>
              <a:rPr lang="en-US" sz="2800" dirty="0" smtClean="0"/>
              <a:t> (n </a:t>
            </a:r>
            <a:r>
              <a:rPr lang="en-US" sz="2800" dirty="0" err="1" smtClean="0"/>
              <a:t>atau</a:t>
            </a:r>
            <a:r>
              <a:rPr lang="en-US" sz="2800" dirty="0" smtClean="0"/>
              <a:t> haploid). </a:t>
            </a:r>
          </a:p>
          <a:p>
            <a:pPr algn="ctr"/>
            <a:r>
              <a:rPr lang="en-US" sz="2800" dirty="0" smtClean="0"/>
              <a:t>Meiosis </a:t>
            </a:r>
            <a:r>
              <a:rPr lang="en-US" sz="2800" dirty="0" err="1" smtClean="0"/>
              <a:t>terdiri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 err="1" smtClean="0"/>
              <a:t>tahap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pembelahan</a:t>
            </a:r>
            <a:r>
              <a:rPr lang="en-US" sz="2800" dirty="0" smtClean="0"/>
              <a:t> </a:t>
            </a:r>
            <a:r>
              <a:rPr lang="en-US" sz="2800" dirty="0" err="1" smtClean="0"/>
              <a:t>berturut-turut</a:t>
            </a:r>
            <a:r>
              <a:rPr lang="en-US" sz="2800" dirty="0" smtClean="0"/>
              <a:t>: Meiosis I </a:t>
            </a:r>
            <a:r>
              <a:rPr lang="en-US" sz="2800" dirty="0" err="1" smtClean="0"/>
              <a:t>dan</a:t>
            </a:r>
            <a:r>
              <a:rPr lang="en-US" sz="2800" dirty="0" smtClean="0"/>
              <a:t> Meiosis II.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2995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Meiosis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 smtClean="0"/>
              <a:t>Tahapan</a:t>
            </a:r>
            <a:r>
              <a:rPr lang="en-US" b="1" dirty="0" smtClean="0"/>
              <a:t> </a:t>
            </a:r>
            <a:r>
              <a:rPr lang="en-US" b="1" dirty="0" err="1" smtClean="0"/>
              <a:t>Penting</a:t>
            </a:r>
            <a:r>
              <a:rPr lang="en-US" b="1" dirty="0" smtClean="0"/>
              <a:t>:</a:t>
            </a:r>
            <a:endParaRPr lang="en-US" dirty="0" smtClean="0"/>
          </a:p>
          <a:p>
            <a:r>
              <a:rPr lang="en-US" b="1" dirty="0" smtClean="0"/>
              <a:t>Meiosis I: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reduksi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pindah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(</a:t>
            </a:r>
            <a:r>
              <a:rPr lang="en-US" i="1" dirty="0" smtClean="0"/>
              <a:t>crossing over</a:t>
            </a:r>
            <a:r>
              <a:rPr lang="en-US" dirty="0" smtClean="0"/>
              <a:t>), yang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variasi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Meiosis II:</a:t>
            </a:r>
            <a:r>
              <a:rPr lang="en-US" dirty="0" smtClean="0"/>
              <a:t> </a:t>
            </a:r>
            <a:r>
              <a:rPr lang="en-US" dirty="0" err="1" smtClean="0"/>
              <a:t>Serupa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mitosis, di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kromatid</a:t>
            </a:r>
            <a:r>
              <a:rPr lang="en-US" dirty="0" smtClean="0"/>
              <a:t> </a:t>
            </a:r>
            <a:r>
              <a:rPr lang="en-US" dirty="0" err="1" smtClean="0"/>
              <a:t>saudara</a:t>
            </a:r>
            <a:r>
              <a:rPr lang="en-US" dirty="0" smtClean="0"/>
              <a:t> </a:t>
            </a:r>
            <a:r>
              <a:rPr lang="en-US" dirty="0" err="1" smtClean="0"/>
              <a:t>dipisahkan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 smtClean="0"/>
              <a:t>Peran</a:t>
            </a:r>
            <a:r>
              <a:rPr lang="en-US" b="1" dirty="0" smtClean="0"/>
              <a:t> Meiosis:</a:t>
            </a:r>
            <a:endParaRPr lang="en-US" dirty="0" smtClean="0"/>
          </a:p>
          <a:p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stabilitas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generasi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variasi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rekombinasi</a:t>
            </a:r>
            <a:r>
              <a:rPr lang="en-US" dirty="0" smtClean="0"/>
              <a:t> DNA.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90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Gamet</a:t>
            </a:r>
            <a:r>
              <a:rPr lang="en-US" dirty="0" smtClean="0"/>
              <a:t> (Gametogenesis)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 algn="ctr"/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meiosis </a:t>
            </a:r>
            <a:r>
              <a:rPr lang="en-US" dirty="0" err="1" smtClean="0"/>
              <a:t>adalah</a:t>
            </a:r>
            <a:r>
              <a:rPr lang="en-US" dirty="0" smtClean="0"/>
              <a:t> proses </a:t>
            </a:r>
            <a:r>
              <a:rPr lang="en-US" dirty="0" err="1" smtClean="0"/>
              <a:t>inti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kelamin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b="1" dirty="0" err="1" smtClean="0"/>
              <a:t>gamet</a:t>
            </a:r>
            <a:r>
              <a:rPr lang="en-US" dirty="0" smtClean="0"/>
              <a:t>. </a:t>
            </a:r>
            <a:r>
              <a:rPr lang="en-US" dirty="0" err="1" smtClean="0"/>
              <a:t>Tanpa</a:t>
            </a:r>
            <a:r>
              <a:rPr lang="en-US" dirty="0" smtClean="0"/>
              <a:t> meiosis, </a:t>
            </a:r>
            <a:r>
              <a:rPr lang="en-US" dirty="0" err="1" smtClean="0"/>
              <a:t>penggabungan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sperma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ganda</a:t>
            </a:r>
            <a:r>
              <a:rPr lang="en-US" dirty="0" smtClean="0"/>
              <a:t> di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generasi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60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Gamet</a:t>
            </a:r>
            <a:r>
              <a:rPr lang="en-US" dirty="0" smtClean="0"/>
              <a:t> (Gametogenesis)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b="1" dirty="0" smtClean="0"/>
              <a:t>Spermatogenesis (</a:t>
            </a:r>
            <a:r>
              <a:rPr lang="en-US" b="1" dirty="0" err="1" smtClean="0"/>
              <a:t>Pembentukan</a:t>
            </a:r>
            <a:r>
              <a:rPr lang="en-US" b="1" dirty="0" smtClean="0"/>
              <a:t> </a:t>
            </a:r>
            <a:r>
              <a:rPr lang="en-US" b="1" dirty="0" err="1" smtClean="0"/>
              <a:t>Sperma</a:t>
            </a:r>
            <a:r>
              <a:rPr lang="en-US" b="1" dirty="0" smtClean="0"/>
              <a:t>)</a:t>
            </a:r>
          </a:p>
          <a:p>
            <a:r>
              <a:rPr lang="en-US" dirty="0" err="1" smtClean="0"/>
              <a:t>Terjadi</a:t>
            </a:r>
            <a:r>
              <a:rPr lang="en-US" dirty="0" smtClean="0"/>
              <a:t> di testis </a:t>
            </a:r>
            <a:r>
              <a:rPr lang="en-US" dirty="0" err="1" smtClean="0"/>
              <a:t>pria</a:t>
            </a:r>
            <a:r>
              <a:rPr lang="en-US" dirty="0" smtClean="0"/>
              <a:t>.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induk</a:t>
            </a:r>
            <a:r>
              <a:rPr lang="en-US" dirty="0" smtClean="0"/>
              <a:t> (</a:t>
            </a:r>
            <a:r>
              <a:rPr lang="en-US" dirty="0" err="1" smtClean="0"/>
              <a:t>spermatogonium</a:t>
            </a:r>
            <a:r>
              <a:rPr lang="en-US" dirty="0" smtClean="0"/>
              <a:t>) </a:t>
            </a:r>
            <a:r>
              <a:rPr lang="en-US" dirty="0" err="1" smtClean="0"/>
              <a:t>melalui</a:t>
            </a:r>
            <a:r>
              <a:rPr lang="en-US" dirty="0" smtClean="0"/>
              <a:t> meiosis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b="1" dirty="0" err="1" smtClean="0"/>
              <a:t>empat</a:t>
            </a:r>
            <a:r>
              <a:rPr lang="en-US" b="1" dirty="0" smtClean="0"/>
              <a:t> </a:t>
            </a:r>
            <a:r>
              <a:rPr lang="en-US" b="1" dirty="0" err="1" smtClean="0"/>
              <a:t>sel</a:t>
            </a:r>
            <a:r>
              <a:rPr lang="en-US" b="1" dirty="0" smtClean="0"/>
              <a:t> </a:t>
            </a:r>
            <a:r>
              <a:rPr lang="en-US" b="1" dirty="0" err="1" smtClean="0"/>
              <a:t>sperma</a:t>
            </a:r>
            <a:r>
              <a:rPr lang="en-US" b="1" dirty="0" smtClean="0"/>
              <a:t> </a:t>
            </a:r>
            <a:r>
              <a:rPr lang="en-US" b="1" dirty="0" err="1" smtClean="0"/>
              <a:t>fungsional</a:t>
            </a:r>
            <a:r>
              <a:rPr lang="en-US" dirty="0" smtClean="0"/>
              <a:t> yang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membawa</a:t>
            </a:r>
            <a:r>
              <a:rPr lang="en-US" dirty="0" smtClean="0"/>
              <a:t> 23 </a:t>
            </a:r>
            <a:r>
              <a:rPr lang="en-US" dirty="0" err="1" smtClean="0"/>
              <a:t>kromosom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59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Peran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Pembentukan</a:t>
            </a:r>
            <a:r>
              <a:rPr lang="en-US" b="1" dirty="0" smtClean="0"/>
              <a:t> </a:t>
            </a:r>
            <a:r>
              <a:rPr lang="en-US" b="1" dirty="0" err="1" smtClean="0"/>
              <a:t>Gamet</a:t>
            </a:r>
            <a:r>
              <a:rPr lang="en-US" b="1" dirty="0" smtClean="0"/>
              <a:t> (Gametogenesis)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Oogenesis (</a:t>
            </a:r>
            <a:r>
              <a:rPr lang="en-US" b="1" dirty="0" err="1" smtClean="0"/>
              <a:t>Pembentukan</a:t>
            </a:r>
            <a:r>
              <a:rPr lang="en-US" b="1" dirty="0" smtClean="0"/>
              <a:t> </a:t>
            </a:r>
            <a:r>
              <a:rPr lang="en-US" b="1" dirty="0" err="1" smtClean="0"/>
              <a:t>Sel</a:t>
            </a:r>
            <a:r>
              <a:rPr lang="en-US" b="1" dirty="0" smtClean="0"/>
              <a:t> </a:t>
            </a:r>
            <a:r>
              <a:rPr lang="en-US" b="1" dirty="0" err="1" smtClean="0"/>
              <a:t>Telur</a:t>
            </a:r>
            <a:r>
              <a:rPr lang="en-US" b="1" dirty="0" smtClean="0"/>
              <a:t>)</a:t>
            </a:r>
          </a:p>
          <a:p>
            <a:r>
              <a:rPr lang="en-US" dirty="0" err="1" smtClean="0"/>
              <a:t>Terjadi</a:t>
            </a:r>
            <a:r>
              <a:rPr lang="en-US" dirty="0" smtClean="0"/>
              <a:t> di </a:t>
            </a:r>
            <a:r>
              <a:rPr lang="en-US" dirty="0" err="1" smtClean="0"/>
              <a:t>ovarium</a:t>
            </a:r>
            <a:r>
              <a:rPr lang="en-US" dirty="0" smtClean="0"/>
              <a:t> </a:t>
            </a:r>
            <a:r>
              <a:rPr lang="en-US" dirty="0" err="1" smtClean="0"/>
              <a:t>wanita</a:t>
            </a:r>
            <a:r>
              <a:rPr lang="en-US" dirty="0" smtClean="0"/>
              <a:t>. Proses meiosis di </a:t>
            </a:r>
            <a:r>
              <a:rPr lang="en-US" dirty="0" err="1" smtClean="0"/>
              <a:t>sini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;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induk</a:t>
            </a:r>
            <a:r>
              <a:rPr lang="en-US" dirty="0" smtClean="0"/>
              <a:t> (</a:t>
            </a:r>
            <a:r>
              <a:rPr lang="en-US" dirty="0" err="1" smtClean="0"/>
              <a:t>oogonium</a:t>
            </a:r>
            <a:r>
              <a:rPr lang="en-US" dirty="0" smtClean="0"/>
              <a:t>)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b="1" dirty="0" err="1" smtClean="0"/>
              <a:t>satu</a:t>
            </a:r>
            <a:r>
              <a:rPr lang="en-US" b="1" dirty="0" smtClean="0"/>
              <a:t> </a:t>
            </a:r>
            <a:r>
              <a:rPr lang="en-US" b="1" dirty="0" err="1" smtClean="0"/>
              <a:t>sel</a:t>
            </a:r>
            <a:r>
              <a:rPr lang="en-US" b="1" dirty="0" smtClean="0"/>
              <a:t> </a:t>
            </a:r>
            <a:r>
              <a:rPr lang="en-US" b="1" dirty="0" err="1" smtClean="0"/>
              <a:t>telur</a:t>
            </a:r>
            <a:r>
              <a:rPr lang="en-US" b="1" dirty="0" smtClean="0"/>
              <a:t> </a:t>
            </a:r>
            <a:r>
              <a:rPr lang="en-US" b="1" dirty="0" err="1" smtClean="0"/>
              <a:t>fungsional</a:t>
            </a:r>
            <a:r>
              <a:rPr lang="en-US" b="1" dirty="0" smtClean="0"/>
              <a:t> (ovum)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polar yang </a:t>
            </a:r>
            <a:r>
              <a:rPr lang="en-US" dirty="0" err="1" smtClean="0"/>
              <a:t>nantinya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luruh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bertujuan</a:t>
            </a:r>
            <a:r>
              <a:rPr lang="en-US" dirty="0" smtClean="0"/>
              <a:t> agar </a:t>
            </a:r>
            <a:r>
              <a:rPr lang="en-US" dirty="0" err="1" smtClean="0"/>
              <a:t>nutrisi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sitoplasma</a:t>
            </a:r>
            <a:r>
              <a:rPr lang="en-US" dirty="0" smtClean="0"/>
              <a:t> </a:t>
            </a:r>
            <a:r>
              <a:rPr lang="en-US" dirty="0" err="1" smtClean="0"/>
              <a:t>terkonsentrasi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pembuahan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59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Mengapa</a:t>
            </a:r>
            <a:r>
              <a:rPr lang="en-US" b="1" dirty="0" smtClean="0"/>
              <a:t> </a:t>
            </a:r>
            <a:r>
              <a:rPr lang="en-US" b="1" dirty="0" err="1" smtClean="0"/>
              <a:t>Ini</a:t>
            </a:r>
            <a:r>
              <a:rPr lang="en-US" b="1" dirty="0" smtClean="0"/>
              <a:t> </a:t>
            </a:r>
            <a:r>
              <a:rPr lang="en-US" b="1" dirty="0" err="1" smtClean="0"/>
              <a:t>Penting</a:t>
            </a:r>
            <a:r>
              <a:rPr lang="en-U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sz="2800" dirty="0" err="1" smtClean="0"/>
              <a:t>Ketika</a:t>
            </a:r>
            <a:r>
              <a:rPr lang="en-US" sz="2800" dirty="0" smtClean="0"/>
              <a:t> </a:t>
            </a:r>
            <a:r>
              <a:rPr lang="en-US" sz="2800" dirty="0" err="1"/>
              <a:t>sperma</a:t>
            </a:r>
            <a:r>
              <a:rPr lang="en-US" sz="2800" dirty="0"/>
              <a:t> </a:t>
            </a:r>
            <a:r>
              <a:rPr lang="en-US" sz="2800" dirty="0" smtClean="0"/>
              <a:t>n </a:t>
            </a:r>
            <a:r>
              <a:rPr lang="en-US" sz="2800" dirty="0"/>
              <a:t>= </a:t>
            </a:r>
            <a:r>
              <a:rPr lang="en-US" sz="2800" dirty="0" smtClean="0"/>
              <a:t>23) </a:t>
            </a:r>
            <a:r>
              <a:rPr lang="en-US" sz="2800" dirty="0" err="1"/>
              <a:t>membuahi</a:t>
            </a:r>
            <a:r>
              <a:rPr lang="en-US" sz="2800" dirty="0"/>
              <a:t> </a:t>
            </a:r>
            <a:r>
              <a:rPr lang="en-US" sz="2800" dirty="0" err="1"/>
              <a:t>sel</a:t>
            </a:r>
            <a:r>
              <a:rPr lang="en-US" sz="2800" dirty="0"/>
              <a:t> </a:t>
            </a:r>
            <a:r>
              <a:rPr lang="en-US" sz="2800" dirty="0" err="1"/>
              <a:t>telur</a:t>
            </a:r>
            <a:r>
              <a:rPr lang="en-US" sz="2800" dirty="0"/>
              <a:t> </a:t>
            </a:r>
            <a:r>
              <a:rPr lang="en-US" sz="2800" dirty="0" smtClean="0"/>
              <a:t>(n </a:t>
            </a:r>
            <a:r>
              <a:rPr lang="en-US" sz="2800" dirty="0"/>
              <a:t>= </a:t>
            </a:r>
            <a:r>
              <a:rPr lang="en-US" sz="2800" dirty="0" smtClean="0"/>
              <a:t>23),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membentuk</a:t>
            </a:r>
            <a:r>
              <a:rPr lang="en-US" sz="2800" dirty="0"/>
              <a:t> </a:t>
            </a:r>
            <a:r>
              <a:rPr lang="en-US" sz="2800" dirty="0" err="1"/>
              <a:t>zigot</a:t>
            </a:r>
            <a:r>
              <a:rPr lang="en-US" sz="2800" dirty="0"/>
              <a:t> diploid </a:t>
            </a:r>
            <a:r>
              <a:rPr lang="en-US" sz="2800" dirty="0" smtClean="0"/>
              <a:t>(2n </a:t>
            </a:r>
            <a:r>
              <a:rPr lang="en-US" sz="2800" dirty="0"/>
              <a:t>= </a:t>
            </a:r>
            <a:r>
              <a:rPr lang="en-US" sz="2800" dirty="0" smtClean="0"/>
              <a:t>46</a:t>
            </a:r>
            <a:r>
              <a:rPr lang="en-US" sz="2800" dirty="0"/>
              <a:t>)</a:t>
            </a:r>
            <a:r>
              <a:rPr lang="en-US" sz="2800" dirty="0" smtClean="0"/>
              <a:t>. </a:t>
            </a:r>
          </a:p>
          <a:p>
            <a:r>
              <a:rPr lang="en-US" sz="2800" dirty="0" err="1" smtClean="0"/>
              <a:t>Zigot</a:t>
            </a:r>
            <a:r>
              <a:rPr lang="en-US" sz="2800" dirty="0" smtClean="0"/>
              <a:t> </a:t>
            </a:r>
            <a:r>
              <a:rPr lang="en-US" sz="2800" dirty="0" err="1"/>
              <a:t>inilah</a:t>
            </a:r>
            <a:r>
              <a:rPr lang="en-US" sz="2800" dirty="0"/>
              <a:t> yang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membelah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b="1" dirty="0"/>
              <a:t>mitosis</a:t>
            </a:r>
            <a:r>
              <a:rPr lang="en-US" sz="2800" dirty="0"/>
              <a:t> </a:t>
            </a:r>
            <a:r>
              <a:rPr lang="en-US" sz="2800" dirty="0" err="1"/>
              <a:t>jutaan</a:t>
            </a:r>
            <a:r>
              <a:rPr lang="en-US" sz="2800" dirty="0"/>
              <a:t> kali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tumbuh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janin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akhirnya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dewasa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96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Perbedaan</a:t>
            </a:r>
            <a:r>
              <a:rPr lang="en-US" dirty="0" smtClean="0"/>
              <a:t> Mitosis </a:t>
            </a:r>
            <a:r>
              <a:rPr lang="en-US" dirty="0" err="1" smtClean="0"/>
              <a:t>dan</a:t>
            </a:r>
            <a:r>
              <a:rPr lang="en-US" dirty="0" smtClean="0"/>
              <a:t> Meiosis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7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0838"/>
            <a:ext cx="8991600" cy="49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92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579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Perbedaan</a:t>
            </a:r>
            <a:r>
              <a:rPr lang="en-US" b="1" dirty="0"/>
              <a:t> </a:t>
            </a:r>
            <a:r>
              <a:rPr lang="en-US" b="1" dirty="0" err="1"/>
              <a:t>Utama</a:t>
            </a:r>
            <a:r>
              <a:rPr lang="en-US" b="1" dirty="0"/>
              <a:t> Mitosis </a:t>
            </a:r>
            <a:r>
              <a:rPr lang="en-US" b="1" dirty="0" err="1"/>
              <a:t>dan</a:t>
            </a:r>
            <a:r>
              <a:rPr lang="en-US" b="1" dirty="0"/>
              <a:t> Meiosis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084807"/>
              </p:ext>
            </p:extLst>
          </p:nvPr>
        </p:nvGraphicFramePr>
        <p:xfrm>
          <a:off x="457200" y="1600200"/>
          <a:ext cx="8229600" cy="4969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8470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Fitur</a:t>
                      </a:r>
                      <a:r>
                        <a:rPr lang="en-US" sz="200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Mitosis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Meiosis</a:t>
                      </a:r>
                      <a:endParaRPr lang="en-US" sz="2000" dirty="0"/>
                    </a:p>
                  </a:txBody>
                  <a:tcPr/>
                </a:tc>
              </a:tr>
              <a:tr h="836619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Tujuan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Pertumbuhan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perbaikan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jaringan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Reproduksi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seksual</a:t>
                      </a:r>
                      <a:r>
                        <a:rPr lang="en-US" sz="2000" baseline="0" dirty="0" smtClean="0"/>
                        <a:t> (</a:t>
                      </a:r>
                      <a:r>
                        <a:rPr lang="en-US" sz="2000" baseline="0" dirty="0" err="1" smtClean="0"/>
                        <a:t>gamet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</a:tr>
              <a:tr h="836619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Tempat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terjadi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Sel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tubuh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somatik</a:t>
                      </a:r>
                      <a:r>
                        <a:rPr lang="en-US" sz="200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Sel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kelamin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Gamet</a:t>
                      </a:r>
                      <a:r>
                        <a:rPr lang="en-US" sz="2000" baseline="0" dirty="0" smtClean="0"/>
                        <a:t> /germinal</a:t>
                      </a:r>
                      <a:endParaRPr lang="en-US" sz="2000" dirty="0"/>
                    </a:p>
                  </a:txBody>
                  <a:tcPr/>
                </a:tc>
              </a:tr>
              <a:tr h="48470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Hasil</a:t>
                      </a:r>
                      <a:r>
                        <a:rPr lang="en-US" sz="2000" dirty="0" smtClean="0"/>
                        <a:t>  </a:t>
                      </a:r>
                      <a:r>
                        <a:rPr lang="en-US" sz="2000" dirty="0" err="1" smtClean="0"/>
                        <a:t>sel</a:t>
                      </a:r>
                      <a:r>
                        <a:rPr lang="en-US" sz="2000" dirty="0" smtClean="0"/>
                        <a:t>  </a:t>
                      </a:r>
                      <a:r>
                        <a:rPr lang="en-US" sz="2000" dirty="0" err="1" smtClean="0"/>
                        <a:t>anak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 </a:t>
                      </a:r>
                      <a:r>
                        <a:rPr lang="en-US" sz="2000" dirty="0" err="1" smtClean="0"/>
                        <a:t>sel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anak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identik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 </a:t>
                      </a:r>
                      <a:r>
                        <a:rPr lang="en-US" sz="2000" dirty="0" err="1" smtClean="0"/>
                        <a:t>sel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anak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unik</a:t>
                      </a:r>
                      <a:endParaRPr lang="en-US" sz="2000" dirty="0"/>
                    </a:p>
                  </a:txBody>
                  <a:tcPr/>
                </a:tc>
              </a:tr>
              <a:tr h="836619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Jumlah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Kromosom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Diploid (2n)-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sama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dengan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induk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Haploid(n)- </a:t>
                      </a:r>
                      <a:r>
                        <a:rPr lang="en-US" sz="2000" dirty="0" err="1" smtClean="0"/>
                        <a:t>separuh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dari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induk</a:t>
                      </a:r>
                      <a:endParaRPr lang="en-US" sz="2000" dirty="0"/>
                    </a:p>
                  </a:txBody>
                  <a:tcPr/>
                </a:tc>
              </a:tr>
              <a:tr h="836619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Tahap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Pembelahan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 kali (</a:t>
                      </a:r>
                      <a:r>
                        <a:rPr lang="en-US" sz="2000" dirty="0" err="1" smtClean="0"/>
                        <a:t>Profase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metafase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/>
                        <a:t>anafase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dan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telofase</a:t>
                      </a:r>
                      <a:r>
                        <a:rPr lang="en-US" sz="200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 kali (meiosis 1 </a:t>
                      </a:r>
                      <a:r>
                        <a:rPr lang="en-US" sz="2000" dirty="0" err="1" smtClean="0"/>
                        <a:t>dan</a:t>
                      </a:r>
                      <a:r>
                        <a:rPr lang="en-US" sz="2000" dirty="0" smtClean="0"/>
                        <a:t> meiosis 2)</a:t>
                      </a:r>
                      <a:endParaRPr lang="en-US" sz="2000" dirty="0"/>
                    </a:p>
                  </a:txBody>
                  <a:tcPr/>
                </a:tc>
              </a:tr>
              <a:tr h="48470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Pindah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Silang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Tidak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terjadi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Terjadi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pada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profase</a:t>
                      </a:r>
                      <a:r>
                        <a:rPr lang="en-US" sz="2000" baseline="0" dirty="0" smtClean="0"/>
                        <a:t> I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966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Penjelasan</a:t>
            </a:r>
            <a:r>
              <a:rPr lang="en-US" b="1" dirty="0" smtClean="0"/>
              <a:t> </a:t>
            </a:r>
            <a:r>
              <a:rPr lang="en-US" b="1" dirty="0" err="1" smtClean="0"/>
              <a:t>Singkat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Mitosis</a:t>
            </a:r>
            <a:r>
              <a:rPr lang="en-US" dirty="0" smtClean="0"/>
              <a:t>: Proses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mengganti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mati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memperbaiki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yang </a:t>
            </a:r>
            <a:r>
              <a:rPr lang="en-US" dirty="0" err="1" smtClean="0"/>
              <a:t>rusak</a:t>
            </a:r>
            <a:r>
              <a:rPr lang="en-US" dirty="0" smtClean="0"/>
              <a:t>. </a:t>
            </a:r>
            <a:r>
              <a:rPr lang="en-US" dirty="0" err="1" smtClean="0"/>
              <a:t>Contohnya</a:t>
            </a:r>
            <a:r>
              <a:rPr lang="en-US" dirty="0" smtClean="0"/>
              <a:t>,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kulit</a:t>
            </a:r>
            <a:r>
              <a:rPr lang="en-US" dirty="0" smtClean="0"/>
              <a:t> yang </a:t>
            </a:r>
            <a:r>
              <a:rPr lang="en-US" dirty="0" err="1" smtClean="0"/>
              <a:t>membelah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menyembuhkan</a:t>
            </a:r>
            <a:r>
              <a:rPr lang="en-US" dirty="0" smtClean="0"/>
              <a:t> </a:t>
            </a:r>
            <a:r>
              <a:rPr lang="en-US" dirty="0" err="1" smtClean="0"/>
              <a:t>luka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Meiosis</a:t>
            </a:r>
            <a:r>
              <a:rPr lang="en-US" dirty="0" smtClean="0"/>
              <a:t>: Proses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agar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fertilisasi</a:t>
            </a:r>
            <a:r>
              <a:rPr lang="en-US" dirty="0" smtClean="0"/>
              <a:t> (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sperma</a:t>
            </a:r>
            <a:r>
              <a:rPr lang="en-US" dirty="0" smtClean="0"/>
              <a:t>),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induknya</a:t>
            </a:r>
            <a:r>
              <a:rPr lang="en-US" dirty="0" smtClean="0"/>
              <a:t>. Meiosis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keragaman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01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3962400"/>
            <a:ext cx="7772400" cy="2505075"/>
          </a:xfrm>
        </p:spPr>
        <p:txBody>
          <a:bodyPr/>
          <a:lstStyle/>
          <a:p>
            <a:r>
              <a:rPr lang="en-US" dirty="0" smtClean="0"/>
              <a:t>Crossing over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variasi</a:t>
            </a:r>
            <a:r>
              <a:rPr lang="en-US" dirty="0" smtClean="0"/>
              <a:t> genetic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1"/>
            <a:ext cx="6667500" cy="445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143000" y="0"/>
            <a:ext cx="1600200" cy="1295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3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23552"/>
            <a:ext cx="3962400" cy="4525963"/>
          </a:xfrm>
        </p:spPr>
        <p:txBody>
          <a:bodyPr/>
          <a:lstStyle/>
          <a:p>
            <a:r>
              <a:rPr lang="en-US" dirty="0" err="1" smtClean="0"/>
              <a:t>Pindah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b="1" dirty="0" smtClean="0"/>
              <a:t>crossing over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paling </a:t>
            </a:r>
            <a:r>
              <a:rPr lang="en-US" dirty="0" err="1" smtClean="0"/>
              <a:t>krusial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meiosis yang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mengapa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unik</a:t>
            </a:r>
            <a:r>
              <a:rPr lang="en-US" dirty="0" smtClean="0"/>
              <a:t>. </a:t>
            </a:r>
            <a:r>
              <a:rPr lang="en-US" dirty="0" err="1" smtClean="0"/>
              <a:t>Fenomena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b="1" dirty="0" err="1" smtClean="0"/>
              <a:t>Profase</a:t>
            </a:r>
            <a:r>
              <a:rPr lang="en-US" b="1" dirty="0" smtClean="0"/>
              <a:t> I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2359"/>
          <a:stretch/>
        </p:blipFill>
        <p:spPr bwMode="auto">
          <a:xfrm>
            <a:off x="4038600" y="1581149"/>
            <a:ext cx="5029200" cy="481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849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Berikut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penjelasan</a:t>
            </a:r>
            <a:r>
              <a:rPr lang="en-US" sz="3600" dirty="0" smtClean="0"/>
              <a:t> </a:t>
            </a:r>
            <a:r>
              <a:rPr lang="en-US" sz="3600" dirty="0" err="1" smtClean="0"/>
              <a:t>mengenai</a:t>
            </a:r>
            <a:r>
              <a:rPr lang="en-US" sz="3600" dirty="0" smtClean="0"/>
              <a:t> </a:t>
            </a:r>
            <a:r>
              <a:rPr lang="en-US" sz="3600" dirty="0" err="1" smtClean="0"/>
              <a:t>mekanisme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dampaknya</a:t>
            </a:r>
            <a:r>
              <a:rPr lang="en-US" sz="3600" dirty="0" smtClean="0"/>
              <a:t> </a:t>
            </a:r>
            <a:r>
              <a:rPr lang="en-US" sz="3600" dirty="0" err="1" smtClean="0"/>
              <a:t>terhadap</a:t>
            </a:r>
            <a:r>
              <a:rPr lang="en-US" sz="3600" dirty="0" smtClean="0"/>
              <a:t> </a:t>
            </a:r>
            <a:r>
              <a:rPr lang="en-US" sz="3600" dirty="0" err="1" smtClean="0"/>
              <a:t>variasi</a:t>
            </a:r>
            <a:r>
              <a:rPr lang="en-US" sz="3600" dirty="0" smtClean="0"/>
              <a:t> </a:t>
            </a:r>
            <a:r>
              <a:rPr lang="en-US" sz="3600" dirty="0" err="1" smtClean="0"/>
              <a:t>genetik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73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en-US" sz="2800" b="1" dirty="0" err="1" smtClean="0"/>
              <a:t>Mekanisme</a:t>
            </a:r>
            <a:r>
              <a:rPr lang="en-US" sz="2800" b="1" dirty="0" smtClean="0"/>
              <a:t> Crossing Over</a:t>
            </a:r>
          </a:p>
          <a:p>
            <a:r>
              <a:rPr lang="en-US" sz="2800" dirty="0" smtClean="0"/>
              <a:t>Proses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melibatkan</a:t>
            </a:r>
            <a:r>
              <a:rPr lang="en-US" sz="2800" dirty="0" smtClean="0"/>
              <a:t> </a:t>
            </a:r>
            <a:r>
              <a:rPr lang="en-US" sz="2800" dirty="0" err="1" smtClean="0"/>
              <a:t>pertukaran</a:t>
            </a:r>
            <a:r>
              <a:rPr lang="en-US" sz="2800" dirty="0" smtClean="0"/>
              <a:t> </a:t>
            </a:r>
            <a:r>
              <a:rPr lang="en-US" sz="2800" dirty="0" err="1" smtClean="0"/>
              <a:t>segmen</a:t>
            </a:r>
            <a:r>
              <a:rPr lang="en-US" sz="2800" dirty="0" smtClean="0"/>
              <a:t> </a:t>
            </a:r>
            <a:r>
              <a:rPr lang="en-US" sz="2800" dirty="0" err="1" smtClean="0"/>
              <a:t>kromatid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pasangan</a:t>
            </a:r>
            <a:r>
              <a:rPr lang="en-US" sz="2800" dirty="0" smtClean="0"/>
              <a:t> </a:t>
            </a:r>
            <a:r>
              <a:rPr lang="en-US" sz="2800" dirty="0" err="1" smtClean="0"/>
              <a:t>kromosom</a:t>
            </a:r>
            <a:r>
              <a:rPr lang="en-US" sz="2800" dirty="0" smtClean="0"/>
              <a:t> homolog (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ayah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ibu</a:t>
            </a:r>
            <a:r>
              <a:rPr lang="en-US" sz="2800" dirty="0" smtClean="0"/>
              <a:t>).</a:t>
            </a:r>
          </a:p>
          <a:p>
            <a:pPr lvl="1"/>
            <a:r>
              <a:rPr lang="en-US" sz="1800" b="1" dirty="0" err="1" smtClean="0"/>
              <a:t>Sinapsis</a:t>
            </a:r>
            <a:r>
              <a:rPr lang="en-US" sz="1800" b="1" dirty="0" smtClean="0"/>
              <a:t>:</a:t>
            </a:r>
            <a:r>
              <a:rPr lang="en-US" sz="1800" dirty="0" smtClean="0"/>
              <a:t> </a:t>
            </a:r>
            <a:r>
              <a:rPr lang="en-US" sz="1800" dirty="0" err="1" smtClean="0"/>
              <a:t>Pasangan</a:t>
            </a:r>
            <a:r>
              <a:rPr lang="en-US" sz="1800" dirty="0" smtClean="0"/>
              <a:t> </a:t>
            </a:r>
            <a:r>
              <a:rPr lang="en-US" sz="1800" dirty="0" err="1" smtClean="0"/>
              <a:t>kromosom</a:t>
            </a:r>
            <a:r>
              <a:rPr lang="en-US" sz="1800" dirty="0" smtClean="0"/>
              <a:t> homolog </a:t>
            </a:r>
            <a:r>
              <a:rPr lang="en-US" sz="1800" dirty="0" err="1" smtClean="0"/>
              <a:t>saling</a:t>
            </a:r>
            <a:r>
              <a:rPr lang="en-US" sz="1800" dirty="0" smtClean="0"/>
              <a:t> </a:t>
            </a:r>
            <a:r>
              <a:rPr lang="en-US" sz="1800" dirty="0" err="1" smtClean="0"/>
              <a:t>menempel</a:t>
            </a:r>
            <a:r>
              <a:rPr lang="en-US" sz="1800" dirty="0" smtClean="0"/>
              <a:t> </a:t>
            </a:r>
            <a:r>
              <a:rPr lang="en-US" sz="1800" dirty="0" err="1" smtClean="0"/>
              <a:t>membentuk</a:t>
            </a:r>
            <a:r>
              <a:rPr lang="en-US" sz="1800" dirty="0" smtClean="0"/>
              <a:t> </a:t>
            </a:r>
            <a:r>
              <a:rPr lang="en-US" sz="1800" dirty="0" err="1" smtClean="0"/>
              <a:t>struktur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disebut</a:t>
            </a:r>
            <a:r>
              <a:rPr lang="en-US" sz="1800" dirty="0" smtClean="0"/>
              <a:t> </a:t>
            </a:r>
            <a:r>
              <a:rPr lang="en-US" sz="1800" b="1" dirty="0" smtClean="0"/>
              <a:t>tetrad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b="1" dirty="0" err="1" smtClean="0"/>
              <a:t>Kiasma</a:t>
            </a:r>
            <a:r>
              <a:rPr lang="en-US" sz="1800" b="1" dirty="0" smtClean="0"/>
              <a:t>:</a:t>
            </a:r>
            <a:r>
              <a:rPr lang="en-US" sz="1800" dirty="0" smtClean="0"/>
              <a:t> </a:t>
            </a:r>
            <a:r>
              <a:rPr lang="en-US" sz="1800" dirty="0" err="1" smtClean="0"/>
              <a:t>Titik</a:t>
            </a:r>
            <a:r>
              <a:rPr lang="en-US" sz="1800" dirty="0" smtClean="0"/>
              <a:t> di </a:t>
            </a:r>
            <a:r>
              <a:rPr lang="en-US" sz="1800" dirty="0" err="1" smtClean="0"/>
              <a:t>mana</a:t>
            </a:r>
            <a:r>
              <a:rPr lang="en-US" sz="1800" dirty="0" smtClean="0"/>
              <a:t> </a:t>
            </a:r>
            <a:r>
              <a:rPr lang="en-US" sz="1800" dirty="0" err="1" smtClean="0"/>
              <a:t>kromatid</a:t>
            </a:r>
            <a:r>
              <a:rPr lang="en-US" sz="1800" dirty="0" smtClean="0"/>
              <a:t> non-</a:t>
            </a:r>
            <a:r>
              <a:rPr lang="en-US" sz="1800" dirty="0" err="1" smtClean="0"/>
              <a:t>saudara</a:t>
            </a:r>
            <a:r>
              <a:rPr lang="en-US" sz="1800" dirty="0" smtClean="0"/>
              <a:t> </a:t>
            </a:r>
            <a:r>
              <a:rPr lang="en-US" sz="1800" dirty="0" err="1" smtClean="0"/>
              <a:t>bersilangan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saling</a:t>
            </a:r>
            <a:r>
              <a:rPr lang="en-US" sz="1800" dirty="0" smtClean="0"/>
              <a:t> </a:t>
            </a:r>
            <a:r>
              <a:rPr lang="en-US" sz="1800" dirty="0" err="1" smtClean="0"/>
              <a:t>bertukar</a:t>
            </a:r>
            <a:r>
              <a:rPr lang="en-US" sz="1800" dirty="0" smtClean="0"/>
              <a:t> </a:t>
            </a:r>
            <a:r>
              <a:rPr lang="en-US" sz="1800" dirty="0" err="1" smtClean="0"/>
              <a:t>potongan</a:t>
            </a:r>
            <a:r>
              <a:rPr lang="en-US" sz="1800" dirty="0" smtClean="0"/>
              <a:t> DNA.</a:t>
            </a:r>
          </a:p>
          <a:p>
            <a:pPr lvl="1"/>
            <a:r>
              <a:rPr lang="en-US" sz="1800" b="1" dirty="0" err="1" smtClean="0"/>
              <a:t>Rekombinasi</a:t>
            </a:r>
            <a:r>
              <a:rPr lang="en-US" sz="1800" b="1" dirty="0" smtClean="0"/>
              <a:t>:</a:t>
            </a:r>
            <a:r>
              <a:rPr lang="en-US" sz="1800" dirty="0" smtClean="0"/>
              <a:t> </a:t>
            </a:r>
            <a:r>
              <a:rPr lang="en-US" sz="1800" dirty="0" err="1" smtClean="0"/>
              <a:t>Hasil</a:t>
            </a:r>
            <a:r>
              <a:rPr lang="en-US" sz="1800" dirty="0" smtClean="0"/>
              <a:t> </a:t>
            </a:r>
            <a:r>
              <a:rPr lang="en-US" sz="1800" dirty="0" err="1" smtClean="0"/>
              <a:t>akhirnya</a:t>
            </a:r>
            <a:r>
              <a:rPr lang="en-US" sz="1800" dirty="0" smtClean="0"/>
              <a:t>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kromatid</a:t>
            </a:r>
            <a:r>
              <a:rPr lang="en-US" sz="1800" dirty="0" smtClean="0"/>
              <a:t> yang </a:t>
            </a:r>
            <a:r>
              <a:rPr lang="en-US" sz="1800" dirty="0" err="1" smtClean="0"/>
              <a:t>kini</a:t>
            </a:r>
            <a:r>
              <a:rPr lang="en-US" sz="1800" dirty="0" smtClean="0"/>
              <a:t>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kombinasi</a:t>
            </a:r>
            <a:r>
              <a:rPr lang="en-US" sz="1800" dirty="0" smtClean="0"/>
              <a:t> gen </a:t>
            </a:r>
            <a:r>
              <a:rPr lang="en-US" sz="1800" dirty="0" err="1" smtClean="0"/>
              <a:t>baru</a:t>
            </a:r>
            <a:r>
              <a:rPr lang="en-US" sz="1800" dirty="0" smtClean="0"/>
              <a:t>—</a:t>
            </a:r>
            <a:r>
              <a:rPr lang="en-US" sz="1800" dirty="0" err="1" smtClean="0"/>
              <a:t>campuran</a:t>
            </a:r>
            <a:r>
              <a:rPr lang="en-US" sz="1800" dirty="0" smtClean="0"/>
              <a:t> </a:t>
            </a:r>
            <a:r>
              <a:rPr lang="en-US" sz="1800" dirty="0" err="1" smtClean="0"/>
              <a:t>antara</a:t>
            </a:r>
            <a:r>
              <a:rPr lang="en-US" sz="1800" dirty="0" smtClean="0"/>
              <a:t> </a:t>
            </a:r>
            <a:r>
              <a:rPr lang="en-US" sz="1800" dirty="0" err="1" smtClean="0"/>
              <a:t>sifat</a:t>
            </a:r>
            <a:r>
              <a:rPr lang="en-US" sz="1800" dirty="0" smtClean="0"/>
              <a:t> ayah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ibu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satu</a:t>
            </a:r>
            <a:r>
              <a:rPr lang="en-US" sz="1800" dirty="0" smtClean="0"/>
              <a:t> </a:t>
            </a:r>
            <a:r>
              <a:rPr lang="en-US" sz="1800" dirty="0" err="1" smtClean="0"/>
              <a:t>untai</a:t>
            </a:r>
            <a:r>
              <a:rPr lang="en-US" sz="1800" dirty="0" smtClean="0"/>
              <a:t> </a:t>
            </a:r>
            <a:r>
              <a:rPr lang="en-US" sz="1800" dirty="0" err="1" smtClean="0"/>
              <a:t>kromosom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86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7" t="26953" r="24012" b="14453"/>
          <a:stretch/>
        </p:blipFill>
        <p:spPr bwMode="auto">
          <a:xfrm>
            <a:off x="914400" y="1184199"/>
            <a:ext cx="7772400" cy="5578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569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8" t="22656" r="25988" b="17578"/>
          <a:stretch/>
        </p:blipFill>
        <p:spPr bwMode="auto">
          <a:xfrm>
            <a:off x="609600" y="589306"/>
            <a:ext cx="8153400" cy="626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170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2</a:t>
            </a:r>
            <a:r>
              <a:rPr lang="en-US" sz="2800" b="1" dirty="0" smtClean="0"/>
              <a:t>. </a:t>
            </a:r>
            <a:r>
              <a:rPr lang="en-US" sz="2800" b="1" dirty="0" err="1" smtClean="0"/>
              <a:t>Hubungan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Variasi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Genetik</a:t>
            </a:r>
            <a:endParaRPr lang="en-US" sz="2800" b="1" dirty="0" smtClean="0"/>
          </a:p>
          <a:p>
            <a:r>
              <a:rPr lang="en-US" sz="2800" dirty="0" err="1" smtClean="0"/>
              <a:t>Mengapa</a:t>
            </a:r>
            <a:r>
              <a:rPr lang="en-US" sz="2800" dirty="0" smtClean="0"/>
              <a:t> crossing over </a:t>
            </a:r>
            <a:r>
              <a:rPr lang="en-US" sz="2800" dirty="0" err="1" smtClean="0"/>
              <a:t>sangat</a:t>
            </a:r>
            <a:r>
              <a:rPr lang="en-US" sz="2800" dirty="0" smtClean="0"/>
              <a:t> </a:t>
            </a:r>
            <a:r>
              <a:rPr lang="en-US" sz="2800" dirty="0" err="1" smtClean="0"/>
              <a:t>penting</a:t>
            </a:r>
            <a:r>
              <a:rPr lang="en-US" sz="2800" dirty="0" smtClean="0"/>
              <a:t>? </a:t>
            </a:r>
            <a:r>
              <a:rPr lang="en-US" sz="2800" dirty="0" err="1" smtClean="0"/>
              <a:t>Tanpa</a:t>
            </a:r>
            <a:r>
              <a:rPr lang="en-US" sz="2800" dirty="0" smtClean="0"/>
              <a:t> proses </a:t>
            </a:r>
            <a:r>
              <a:rPr lang="en-US" sz="2800" dirty="0" err="1" smtClean="0"/>
              <a:t>ini</a:t>
            </a:r>
            <a:r>
              <a:rPr lang="en-US" sz="2800" dirty="0" smtClean="0"/>
              <a:t>, </a:t>
            </a:r>
            <a:r>
              <a:rPr lang="en-US" sz="2800" dirty="0" err="1" smtClean="0"/>
              <a:t>variasi</a:t>
            </a:r>
            <a:r>
              <a:rPr lang="en-US" sz="2800" dirty="0" smtClean="0"/>
              <a:t> </a:t>
            </a:r>
            <a:r>
              <a:rPr lang="en-US" sz="2800" dirty="0" err="1" smtClean="0"/>
              <a:t>genetik</a:t>
            </a:r>
            <a:r>
              <a:rPr lang="en-US" sz="2800" dirty="0" smtClean="0"/>
              <a:t> </a:t>
            </a:r>
            <a:r>
              <a:rPr lang="en-US" sz="2800" dirty="0" err="1" smtClean="0"/>
              <a:t>manusia</a:t>
            </a:r>
            <a:r>
              <a:rPr lang="en-US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sangat</a:t>
            </a:r>
            <a:r>
              <a:rPr lang="en-US" sz="2800" dirty="0" smtClean="0"/>
              <a:t> </a:t>
            </a:r>
            <a:r>
              <a:rPr lang="en-US" sz="2800" dirty="0" err="1" smtClean="0"/>
              <a:t>terbatas</a:t>
            </a:r>
            <a:r>
              <a:rPr lang="en-US" sz="2800" dirty="0" smtClean="0"/>
              <a:t>.</a:t>
            </a:r>
          </a:p>
          <a:p>
            <a:pPr lvl="1"/>
            <a:r>
              <a:rPr lang="en-US" sz="1800" b="1" dirty="0" err="1" smtClean="0"/>
              <a:t>Kombinasi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Baru</a:t>
            </a:r>
            <a:r>
              <a:rPr lang="en-US" sz="1800" b="1" dirty="0" smtClean="0"/>
              <a:t>:</a:t>
            </a:r>
            <a:r>
              <a:rPr lang="en-US" sz="1800" dirty="0" smtClean="0"/>
              <a:t> Crossing over </a:t>
            </a:r>
            <a:r>
              <a:rPr lang="en-US" sz="1800" dirty="0" err="1" smtClean="0"/>
              <a:t>menghasilkan</a:t>
            </a:r>
            <a:r>
              <a:rPr lang="en-US" sz="1800" dirty="0" smtClean="0"/>
              <a:t> </a:t>
            </a:r>
            <a:r>
              <a:rPr lang="en-US" sz="1800" dirty="0" err="1" smtClean="0"/>
              <a:t>kromosom</a:t>
            </a:r>
            <a:r>
              <a:rPr lang="en-US" sz="1800" dirty="0" smtClean="0"/>
              <a:t> "</a:t>
            </a:r>
            <a:r>
              <a:rPr lang="en-US" sz="1800" dirty="0" err="1" smtClean="0"/>
              <a:t>rekombinan</a:t>
            </a:r>
            <a:r>
              <a:rPr lang="en-US" sz="1800" dirty="0" smtClean="0"/>
              <a:t>" yang </a:t>
            </a:r>
            <a:r>
              <a:rPr lang="en-US" sz="1800" dirty="0" err="1" smtClean="0"/>
              <a:t>belum</a:t>
            </a:r>
            <a:r>
              <a:rPr lang="en-US" sz="1800" dirty="0" smtClean="0"/>
              <a:t> </a:t>
            </a:r>
            <a:r>
              <a:rPr lang="en-US" sz="1800" dirty="0" err="1" smtClean="0"/>
              <a:t>pernah</a:t>
            </a:r>
            <a:r>
              <a:rPr lang="en-US" sz="1800" dirty="0" smtClean="0"/>
              <a:t> </a:t>
            </a:r>
            <a:r>
              <a:rPr lang="en-US" sz="1800" dirty="0" err="1" smtClean="0"/>
              <a:t>ada</a:t>
            </a:r>
            <a:r>
              <a:rPr lang="en-US" sz="1800" dirty="0" smtClean="0"/>
              <a:t> </a:t>
            </a:r>
            <a:r>
              <a:rPr lang="en-US" sz="1800" dirty="0" err="1" smtClean="0"/>
              <a:t>sebelumnya</a:t>
            </a:r>
            <a:r>
              <a:rPr lang="en-US" sz="1800" dirty="0" smtClean="0"/>
              <a:t>. </a:t>
            </a:r>
            <a:r>
              <a:rPr lang="en-US" sz="1800" dirty="0" err="1" smtClean="0"/>
              <a:t>Artinya</a:t>
            </a:r>
            <a:r>
              <a:rPr lang="en-US" sz="1800" dirty="0" smtClean="0"/>
              <a:t>, </a:t>
            </a:r>
            <a:r>
              <a:rPr lang="en-US" sz="1800" dirty="0" err="1" smtClean="0"/>
              <a:t>sperma</a:t>
            </a:r>
            <a:r>
              <a:rPr lang="en-US" sz="1800" dirty="0" smtClean="0"/>
              <a:t> 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 smtClean="0"/>
              <a:t>sel</a:t>
            </a:r>
            <a:r>
              <a:rPr lang="en-US" sz="1800" dirty="0" smtClean="0"/>
              <a:t> </a:t>
            </a:r>
            <a:r>
              <a:rPr lang="en-US" sz="1800" dirty="0" err="1" smtClean="0"/>
              <a:t>telur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dihasilkan</a:t>
            </a:r>
            <a:r>
              <a:rPr lang="en-US" sz="1800" dirty="0" smtClean="0"/>
              <a:t> </a:t>
            </a:r>
            <a:r>
              <a:rPr lang="en-US" sz="1800" dirty="0" err="1" smtClean="0"/>
              <a:t>membawa</a:t>
            </a:r>
            <a:r>
              <a:rPr lang="en-US" sz="1800" dirty="0" smtClean="0"/>
              <a:t> </a:t>
            </a:r>
            <a:r>
              <a:rPr lang="en-US" sz="1800" dirty="0" err="1" smtClean="0"/>
              <a:t>kode</a:t>
            </a:r>
            <a:r>
              <a:rPr lang="en-US" sz="1800" dirty="0" smtClean="0"/>
              <a:t> </a:t>
            </a:r>
            <a:r>
              <a:rPr lang="en-US" sz="1800" dirty="0" err="1" smtClean="0"/>
              <a:t>genetik</a:t>
            </a:r>
            <a:r>
              <a:rPr lang="en-US" sz="1800" dirty="0" smtClean="0"/>
              <a:t> yang </a:t>
            </a:r>
            <a:r>
              <a:rPr lang="en-US" sz="1800" dirty="0" err="1" smtClean="0"/>
              <a:t>unik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b="1" dirty="0" err="1" smtClean="0"/>
              <a:t>Evolusi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Adaptasi</a:t>
            </a:r>
            <a:r>
              <a:rPr lang="en-US" sz="1800" b="1" dirty="0" smtClean="0"/>
              <a:t>:</a:t>
            </a:r>
            <a:r>
              <a:rPr lang="en-US" sz="1800" dirty="0" smtClean="0"/>
              <a:t> </a:t>
            </a:r>
            <a:r>
              <a:rPr lang="en-US" sz="1800" dirty="0" err="1" smtClean="0"/>
              <a:t>Variasi</a:t>
            </a:r>
            <a:r>
              <a:rPr lang="en-US" sz="1800" dirty="0" smtClean="0"/>
              <a:t> </a:t>
            </a:r>
            <a:r>
              <a:rPr lang="en-US" sz="1800" dirty="0" err="1" smtClean="0"/>
              <a:t>genetik</a:t>
            </a:r>
            <a:r>
              <a:rPr lang="en-US" sz="1800" dirty="0" smtClean="0"/>
              <a:t> </a:t>
            </a:r>
            <a:r>
              <a:rPr lang="en-US" sz="1800" dirty="0" err="1" smtClean="0"/>
              <a:t>memungkinkan</a:t>
            </a:r>
            <a:r>
              <a:rPr lang="en-US" sz="1800" dirty="0" smtClean="0"/>
              <a:t> </a:t>
            </a:r>
            <a:r>
              <a:rPr lang="en-US" sz="1800" dirty="0" err="1" smtClean="0"/>
              <a:t>spesies</a:t>
            </a:r>
            <a:r>
              <a:rPr lang="en-US" sz="1800" dirty="0" smtClean="0"/>
              <a:t> </a:t>
            </a:r>
            <a:r>
              <a:rPr lang="en-US" sz="1800" dirty="0" err="1" smtClean="0"/>
              <a:t>manusia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beradaptasi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perubahan</a:t>
            </a:r>
            <a:r>
              <a:rPr lang="en-US" sz="1800" dirty="0" smtClean="0"/>
              <a:t> </a:t>
            </a:r>
            <a:r>
              <a:rPr lang="en-US" sz="1800" dirty="0" err="1" smtClean="0"/>
              <a:t>lingkungan</a:t>
            </a:r>
            <a:r>
              <a:rPr lang="en-US" sz="1800" dirty="0" smtClean="0"/>
              <a:t>.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semua</a:t>
            </a:r>
            <a:r>
              <a:rPr lang="en-US" sz="1800" dirty="0" smtClean="0"/>
              <a:t> </a:t>
            </a:r>
            <a:r>
              <a:rPr lang="en-US" sz="1800" dirty="0" err="1" smtClean="0"/>
              <a:t>manusia</a:t>
            </a:r>
            <a:r>
              <a:rPr lang="en-US" sz="1800" dirty="0" smtClean="0"/>
              <a:t> </a:t>
            </a:r>
            <a:r>
              <a:rPr lang="en-US" sz="1800" dirty="0" err="1" smtClean="0"/>
              <a:t>identik</a:t>
            </a:r>
            <a:r>
              <a:rPr lang="en-US" sz="1800" dirty="0" smtClean="0"/>
              <a:t>, </a:t>
            </a:r>
            <a:r>
              <a:rPr lang="en-US" sz="1800" dirty="0" err="1" smtClean="0"/>
              <a:t>satu</a:t>
            </a:r>
            <a:r>
              <a:rPr lang="en-US" sz="1800" dirty="0" smtClean="0"/>
              <a:t> </a:t>
            </a:r>
            <a:r>
              <a:rPr lang="en-US" sz="1800" dirty="0" err="1" smtClean="0"/>
              <a:t>jenis</a:t>
            </a:r>
            <a:r>
              <a:rPr lang="en-US" sz="1800" dirty="0" smtClean="0"/>
              <a:t> </a:t>
            </a:r>
            <a:r>
              <a:rPr lang="en-US" sz="1800" dirty="0" err="1" smtClean="0"/>
              <a:t>penyakit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saja</a:t>
            </a:r>
            <a:r>
              <a:rPr lang="en-US" sz="1800" dirty="0" smtClean="0"/>
              <a:t> </a:t>
            </a:r>
            <a:r>
              <a:rPr lang="en-US" sz="1800" dirty="0" err="1" smtClean="0"/>
              <a:t>memusnahkan</a:t>
            </a:r>
            <a:r>
              <a:rPr lang="en-US" sz="1800" dirty="0" smtClean="0"/>
              <a:t> </a:t>
            </a:r>
            <a:r>
              <a:rPr lang="en-US" sz="1800" dirty="0" err="1" smtClean="0"/>
              <a:t>seluruh</a:t>
            </a:r>
            <a:r>
              <a:rPr lang="en-US" sz="1800" dirty="0" smtClean="0"/>
              <a:t> </a:t>
            </a:r>
            <a:r>
              <a:rPr lang="en-US" sz="1800" dirty="0" err="1" smtClean="0"/>
              <a:t>populasi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b="1" dirty="0" err="1" smtClean="0"/>
              <a:t>Identitas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Individu</a:t>
            </a:r>
            <a:r>
              <a:rPr lang="en-US" sz="1800" b="1" dirty="0" smtClean="0"/>
              <a:t>:</a:t>
            </a:r>
            <a:r>
              <a:rPr lang="en-US" sz="1800" dirty="0" smtClean="0"/>
              <a:t> </a:t>
            </a:r>
            <a:r>
              <a:rPr lang="en-US" sz="1800" dirty="0" err="1" smtClean="0"/>
              <a:t>Inilah</a:t>
            </a:r>
            <a:r>
              <a:rPr lang="en-US" sz="1800" dirty="0" smtClean="0"/>
              <a:t> </a:t>
            </a:r>
            <a:r>
              <a:rPr lang="en-US" sz="1800" dirty="0" err="1" smtClean="0"/>
              <a:t>alasan</a:t>
            </a:r>
            <a:r>
              <a:rPr lang="en-US" sz="1800" dirty="0" smtClean="0"/>
              <a:t> </a:t>
            </a:r>
            <a:r>
              <a:rPr lang="en-US" sz="1800" dirty="0" err="1" smtClean="0"/>
              <a:t>utama</a:t>
            </a:r>
            <a:r>
              <a:rPr lang="en-US" sz="1800" dirty="0" smtClean="0"/>
              <a:t> </a:t>
            </a:r>
            <a:r>
              <a:rPr lang="en-US" sz="1800" dirty="0" err="1" smtClean="0"/>
              <a:t>mengapa</a:t>
            </a:r>
            <a:r>
              <a:rPr lang="en-US" sz="1800" dirty="0" smtClean="0"/>
              <a:t> </a:t>
            </a:r>
            <a:r>
              <a:rPr lang="en-US" sz="1800" dirty="0" err="1" smtClean="0"/>
              <a:t>saudara</a:t>
            </a:r>
            <a:r>
              <a:rPr lang="en-US" sz="1800" dirty="0" smtClean="0"/>
              <a:t> </a:t>
            </a:r>
            <a:r>
              <a:rPr lang="en-US" sz="1800" dirty="0" err="1" smtClean="0"/>
              <a:t>kandung</a:t>
            </a:r>
            <a:r>
              <a:rPr lang="en-US" sz="1800" dirty="0" smtClean="0"/>
              <a:t> (</a:t>
            </a:r>
            <a:r>
              <a:rPr lang="en-US" sz="1800" dirty="0" err="1" smtClean="0"/>
              <a:t>kecuali</a:t>
            </a:r>
            <a:r>
              <a:rPr lang="en-US" sz="1800" dirty="0" smtClean="0"/>
              <a:t> </a:t>
            </a:r>
            <a:r>
              <a:rPr lang="en-US" sz="1800" dirty="0" err="1" smtClean="0"/>
              <a:t>kembar</a:t>
            </a:r>
            <a:r>
              <a:rPr lang="en-US" sz="1800" dirty="0" smtClean="0"/>
              <a:t> </a:t>
            </a:r>
            <a:r>
              <a:rPr lang="en-US" sz="1800" dirty="0" err="1" smtClean="0"/>
              <a:t>identik</a:t>
            </a:r>
            <a:r>
              <a:rPr lang="en-US" sz="1800" dirty="0" smtClean="0"/>
              <a:t>)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wajah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sifat</a:t>
            </a:r>
            <a:r>
              <a:rPr lang="en-US" sz="1800" dirty="0" smtClean="0"/>
              <a:t> yang </a:t>
            </a:r>
            <a:r>
              <a:rPr lang="en-US" sz="1800" dirty="0" err="1" smtClean="0"/>
              <a:t>berbeda</a:t>
            </a:r>
            <a:r>
              <a:rPr lang="en-US" sz="1800" dirty="0" smtClean="0"/>
              <a:t> </a:t>
            </a:r>
            <a:r>
              <a:rPr lang="en-US" sz="1800" dirty="0" err="1" smtClean="0"/>
              <a:t>meskipun</a:t>
            </a:r>
            <a:r>
              <a:rPr lang="en-US" sz="1800" dirty="0" smtClean="0"/>
              <a:t> </a:t>
            </a:r>
            <a:r>
              <a:rPr lang="en-US" sz="1800" dirty="0" err="1" smtClean="0"/>
              <a:t>berasal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orang </a:t>
            </a:r>
            <a:r>
              <a:rPr lang="en-US" sz="1800" dirty="0" err="1" smtClean="0"/>
              <a:t>tua</a:t>
            </a:r>
            <a:r>
              <a:rPr lang="en-US" sz="1800" dirty="0" smtClean="0"/>
              <a:t> yang </a:t>
            </a:r>
            <a:r>
              <a:rPr lang="en-US" sz="1800" dirty="0" err="1" smtClean="0"/>
              <a:t>sama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443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</a:t>
            </a:r>
            <a:r>
              <a:rPr lang="en-US" sz="3200" b="1" dirty="0"/>
              <a:t>. </a:t>
            </a:r>
            <a:r>
              <a:rPr lang="en-US" sz="3200" b="1" dirty="0" err="1"/>
              <a:t>Faktor</a:t>
            </a:r>
            <a:r>
              <a:rPr lang="en-US" sz="3200" b="1" dirty="0"/>
              <a:t> Lain </a:t>
            </a:r>
            <a:r>
              <a:rPr lang="en-US" sz="3200" b="1" dirty="0" err="1"/>
              <a:t>Penambah</a:t>
            </a:r>
            <a:r>
              <a:rPr lang="en-US" sz="3200" b="1" dirty="0"/>
              <a:t> </a:t>
            </a:r>
            <a:r>
              <a:rPr lang="en-US" sz="3200" b="1" dirty="0" err="1"/>
              <a:t>Variasi</a:t>
            </a:r>
            <a:endParaRPr lang="en-US" sz="3200" b="1" dirty="0"/>
          </a:p>
          <a:p>
            <a:r>
              <a:rPr lang="en-US" sz="3200" dirty="0" err="1"/>
              <a:t>Selain</a:t>
            </a:r>
            <a:r>
              <a:rPr lang="en-US" sz="3200" dirty="0"/>
              <a:t> </a:t>
            </a:r>
            <a:r>
              <a:rPr lang="en-US" sz="3200" i="1" dirty="0"/>
              <a:t>crossing over</a:t>
            </a:r>
            <a:r>
              <a:rPr lang="en-US" sz="3200" dirty="0"/>
              <a:t>, </a:t>
            </a:r>
            <a:r>
              <a:rPr lang="en-US" sz="3200" dirty="0" err="1"/>
              <a:t>variasi</a:t>
            </a:r>
            <a:r>
              <a:rPr lang="en-US" sz="3200" dirty="0"/>
              <a:t> </a:t>
            </a:r>
            <a:r>
              <a:rPr lang="en-US" sz="3200" dirty="0" err="1"/>
              <a:t>genetik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 </a:t>
            </a:r>
            <a:r>
              <a:rPr lang="en-US" sz="3200" dirty="0" err="1"/>
              <a:t>juga</a:t>
            </a:r>
            <a:r>
              <a:rPr lang="en-US" sz="3200" dirty="0"/>
              <a:t> </a:t>
            </a:r>
            <a:r>
              <a:rPr lang="en-US" sz="3200" dirty="0" err="1"/>
              <a:t>didorong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:</a:t>
            </a:r>
          </a:p>
          <a:p>
            <a:pPr lvl="1"/>
            <a:r>
              <a:rPr lang="en-US" sz="2000" b="1" dirty="0" err="1"/>
              <a:t>Asortasi</a:t>
            </a:r>
            <a:r>
              <a:rPr lang="en-US" sz="2000" b="1" dirty="0"/>
              <a:t> </a:t>
            </a:r>
            <a:r>
              <a:rPr lang="en-US" sz="2000" b="1" dirty="0" err="1"/>
              <a:t>Bebas</a:t>
            </a:r>
            <a:r>
              <a:rPr lang="en-US" sz="2000" b="1" dirty="0"/>
              <a:t> (Independent Assortment):</a:t>
            </a:r>
            <a:r>
              <a:rPr lang="en-US" sz="2000" dirty="0"/>
              <a:t> Cara </a:t>
            </a:r>
            <a:r>
              <a:rPr lang="en-US" sz="2000" dirty="0" err="1"/>
              <a:t>kromosom</a:t>
            </a:r>
            <a:r>
              <a:rPr lang="en-US" sz="2000" dirty="0"/>
              <a:t> </a:t>
            </a:r>
            <a:r>
              <a:rPr lang="en-US" sz="2000" dirty="0" err="1"/>
              <a:t>berjejer</a:t>
            </a:r>
            <a:r>
              <a:rPr lang="en-US" sz="2000" dirty="0"/>
              <a:t> di </a:t>
            </a:r>
            <a:r>
              <a:rPr lang="en-US" sz="2000" dirty="0" err="1"/>
              <a:t>bidang</a:t>
            </a:r>
            <a:r>
              <a:rPr lang="en-US" sz="2000" dirty="0"/>
              <a:t> </a:t>
            </a:r>
            <a:r>
              <a:rPr lang="en-US" sz="2000" dirty="0" err="1"/>
              <a:t>ekuator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Metafase</a:t>
            </a:r>
            <a:r>
              <a:rPr lang="en-US" sz="2000" dirty="0"/>
              <a:t> I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acak</a:t>
            </a:r>
            <a:r>
              <a:rPr lang="en-US" sz="2000" dirty="0"/>
              <a:t>.</a:t>
            </a:r>
          </a:p>
          <a:p>
            <a:pPr lvl="1"/>
            <a:r>
              <a:rPr lang="en-US" sz="2000" b="1" dirty="0" err="1"/>
              <a:t>Fertilisasi</a:t>
            </a:r>
            <a:r>
              <a:rPr lang="en-US" sz="2000" b="1" dirty="0"/>
              <a:t> </a:t>
            </a:r>
            <a:r>
              <a:rPr lang="en-US" sz="2000" b="1" dirty="0" err="1"/>
              <a:t>Acak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Pertemuan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sperma</a:t>
            </a:r>
            <a:r>
              <a:rPr lang="en-US" sz="2000" dirty="0"/>
              <a:t> </a:t>
            </a:r>
            <a:r>
              <a:rPr lang="en-US" sz="2000" dirty="0" err="1"/>
              <a:t>unik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jutaan</a:t>
            </a:r>
            <a:r>
              <a:rPr lang="en-US" sz="2000" dirty="0"/>
              <a:t> </a:t>
            </a:r>
            <a:r>
              <a:rPr lang="en-US" sz="2000" dirty="0" err="1"/>
              <a:t>sperma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sel</a:t>
            </a:r>
            <a:r>
              <a:rPr lang="en-US" sz="2000" dirty="0"/>
              <a:t> </a:t>
            </a:r>
            <a:r>
              <a:rPr lang="en-US" sz="2000" dirty="0" err="1"/>
              <a:t>telur</a:t>
            </a:r>
            <a:r>
              <a:rPr lang="en-US" sz="2000" dirty="0"/>
              <a:t> </a:t>
            </a:r>
            <a:r>
              <a:rPr lang="en-US" sz="2000" dirty="0" err="1"/>
              <a:t>unik</a:t>
            </a:r>
            <a:r>
              <a:rPr lang="en-US" sz="2000" dirty="0"/>
              <a:t> </a:t>
            </a:r>
            <a:r>
              <a:rPr lang="en-US" sz="2000" dirty="0" err="1"/>
              <a:t>menciptakan</a:t>
            </a:r>
            <a:r>
              <a:rPr lang="en-US" sz="2000" dirty="0"/>
              <a:t> </a:t>
            </a:r>
            <a:r>
              <a:rPr lang="en-US" sz="2000" dirty="0" err="1"/>
              <a:t>kemungkinan</a:t>
            </a:r>
            <a:r>
              <a:rPr lang="en-US" sz="2000" dirty="0"/>
              <a:t> </a:t>
            </a:r>
            <a:r>
              <a:rPr lang="en-US" sz="2000" dirty="0" err="1"/>
              <a:t>kombinasi</a:t>
            </a:r>
            <a:r>
              <a:rPr lang="en-US" sz="2000" dirty="0"/>
              <a:t> </a:t>
            </a:r>
            <a:r>
              <a:rPr lang="en-US" sz="2000" dirty="0" err="1"/>
              <a:t>genetik</a:t>
            </a:r>
            <a:r>
              <a:rPr lang="en-US" sz="2000" dirty="0"/>
              <a:t> yang </a:t>
            </a:r>
            <a:r>
              <a:rPr lang="en-US" sz="2000" dirty="0" err="1"/>
              <a:t>hampir</a:t>
            </a:r>
            <a:r>
              <a:rPr lang="en-US" sz="2000" dirty="0"/>
              <a:t> </a:t>
            </a:r>
            <a:r>
              <a:rPr lang="en-US" sz="2000" dirty="0" err="1"/>
              <a:t>tak</a:t>
            </a:r>
            <a:r>
              <a:rPr lang="en-US" sz="2000" dirty="0"/>
              <a:t> </a:t>
            </a:r>
            <a:r>
              <a:rPr lang="en-US" sz="2000" dirty="0" err="1" smtClean="0"/>
              <a:t>terbatas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2198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Kegagalan</a:t>
            </a:r>
            <a:r>
              <a:rPr lang="en-US" dirty="0" smtClean="0"/>
              <a:t> meiosis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dampaknya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kelainan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Kegagalan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meiosis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normal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gamet</a:t>
            </a:r>
            <a:r>
              <a:rPr lang="en-US" dirty="0" smtClean="0"/>
              <a:t> (</a:t>
            </a:r>
            <a:r>
              <a:rPr lang="en-US" dirty="0" err="1" smtClean="0"/>
              <a:t>sperma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r>
              <a:rPr lang="en-US" dirty="0" smtClean="0"/>
              <a:t>).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yang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b="1" dirty="0" smtClean="0"/>
              <a:t>Nondisjunction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5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mekanisme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dampaknya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en-US" b="1" dirty="0" err="1" smtClean="0"/>
              <a:t>Mekanisme</a:t>
            </a:r>
            <a:r>
              <a:rPr lang="en-US" b="1" dirty="0" smtClean="0"/>
              <a:t> Nondisjunction</a:t>
            </a:r>
          </a:p>
          <a:p>
            <a:r>
              <a:rPr lang="en-US" b="1" dirty="0" smtClean="0"/>
              <a:t>Nondisjunction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 </a:t>
            </a:r>
            <a:r>
              <a:rPr lang="en-US" dirty="0" err="1" smtClean="0"/>
              <a:t>sepasang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homolog (</a:t>
            </a:r>
            <a:r>
              <a:rPr lang="en-US" dirty="0" err="1" smtClean="0"/>
              <a:t>pada</a:t>
            </a:r>
            <a:r>
              <a:rPr lang="en-US" dirty="0" smtClean="0"/>
              <a:t> Meiosis I)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kromatid</a:t>
            </a:r>
            <a:r>
              <a:rPr lang="en-US" dirty="0" smtClean="0"/>
              <a:t> </a:t>
            </a:r>
            <a:r>
              <a:rPr lang="en-US" dirty="0" err="1" smtClean="0"/>
              <a:t>saudara</a:t>
            </a:r>
            <a:r>
              <a:rPr lang="en-US" dirty="0" smtClean="0"/>
              <a:t> (</a:t>
            </a:r>
            <a:r>
              <a:rPr lang="en-US" dirty="0" err="1" smtClean="0"/>
              <a:t>pada</a:t>
            </a:r>
            <a:r>
              <a:rPr lang="en-US" dirty="0" smtClean="0"/>
              <a:t> Meiosis II)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terpisah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kutub</a:t>
            </a:r>
            <a:r>
              <a:rPr lang="en-US" dirty="0" smtClean="0"/>
              <a:t> yang </a:t>
            </a:r>
            <a:r>
              <a:rPr lang="en-US" dirty="0" err="1" smtClean="0"/>
              <a:t>berlawanan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/>
              <a:t>Gagal</a:t>
            </a:r>
            <a:r>
              <a:rPr lang="en-US" b="1" dirty="0" smtClean="0"/>
              <a:t> </a:t>
            </a:r>
            <a:r>
              <a:rPr lang="en-US" b="1" dirty="0" err="1" smtClean="0"/>
              <a:t>Berpisah</a:t>
            </a:r>
            <a:r>
              <a:rPr lang="en-US" b="1" dirty="0" smtClean="0"/>
              <a:t> di Meiosis I: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gamet</a:t>
            </a:r>
            <a:r>
              <a:rPr lang="en-US" dirty="0" smtClean="0"/>
              <a:t> yang </a:t>
            </a:r>
            <a:r>
              <a:rPr lang="en-US" dirty="0" err="1" smtClean="0"/>
              <a:t>semuanya</a:t>
            </a:r>
            <a:r>
              <a:rPr lang="en-US" dirty="0" smtClean="0"/>
              <a:t> abnormal (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gamet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ekstra</a:t>
            </a:r>
            <a:r>
              <a:rPr lang="en-US" dirty="0" smtClean="0"/>
              <a:t>,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kekurangan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).</a:t>
            </a:r>
          </a:p>
          <a:p>
            <a:pPr lvl="1"/>
            <a:r>
              <a:rPr lang="en-US" b="1" dirty="0" err="1" smtClean="0"/>
              <a:t>Gagal</a:t>
            </a:r>
            <a:r>
              <a:rPr lang="en-US" b="1" dirty="0" smtClean="0"/>
              <a:t> </a:t>
            </a:r>
            <a:r>
              <a:rPr lang="en-US" b="1" dirty="0" err="1" smtClean="0"/>
              <a:t>Berpisah</a:t>
            </a:r>
            <a:r>
              <a:rPr lang="en-US" b="1" dirty="0" smtClean="0"/>
              <a:t> di Meiosis II: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50% </a:t>
            </a:r>
            <a:r>
              <a:rPr lang="en-US" dirty="0" err="1" smtClean="0"/>
              <a:t>gamet</a:t>
            </a:r>
            <a:r>
              <a:rPr lang="en-US" dirty="0" smtClean="0"/>
              <a:t> normal </a:t>
            </a:r>
            <a:r>
              <a:rPr lang="en-US" dirty="0" err="1" smtClean="0"/>
              <a:t>dan</a:t>
            </a:r>
            <a:r>
              <a:rPr lang="en-US" dirty="0" smtClean="0"/>
              <a:t> 50% </a:t>
            </a:r>
            <a:r>
              <a:rPr lang="en-US" dirty="0" err="1" smtClean="0"/>
              <a:t>gamet</a:t>
            </a:r>
            <a:r>
              <a:rPr lang="en-US" dirty="0" smtClean="0"/>
              <a:t> abnormal.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22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Dampak</a:t>
            </a:r>
            <a:r>
              <a:rPr lang="en-US" b="1" dirty="0" smtClean="0"/>
              <a:t>: </a:t>
            </a:r>
            <a:r>
              <a:rPr lang="en-US" b="1" dirty="0" err="1" smtClean="0"/>
              <a:t>Aneuploidi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/>
              <a:t>gamet</a:t>
            </a:r>
            <a:r>
              <a:rPr lang="en-US" dirty="0"/>
              <a:t> yang abnormal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membuahi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dibuahi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gamet</a:t>
            </a:r>
            <a:r>
              <a:rPr lang="en-US" dirty="0"/>
              <a:t> normal, </a:t>
            </a:r>
            <a:r>
              <a:rPr lang="en-US" dirty="0" err="1"/>
              <a:t>hasilnya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kromosom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(</a:t>
            </a:r>
            <a:r>
              <a:rPr lang="en-US" b="1" dirty="0" err="1"/>
              <a:t>Aneuploidi</a:t>
            </a:r>
            <a:r>
              <a:rPr lang="en-US" dirty="0"/>
              <a:t>).</a:t>
            </a:r>
          </a:p>
          <a:p>
            <a:pPr lvl="1"/>
            <a:r>
              <a:rPr lang="en-US" b="1" dirty="0" err="1"/>
              <a:t>Trisomi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kromosom</a:t>
            </a:r>
            <a:r>
              <a:rPr lang="en-US" dirty="0"/>
              <a:t> </a:t>
            </a:r>
            <a:r>
              <a:rPr lang="en-US" dirty="0" err="1"/>
              <a:t>ekstra</a:t>
            </a:r>
            <a:r>
              <a:rPr lang="en-US" dirty="0"/>
              <a:t> </a:t>
            </a:r>
            <a:r>
              <a:rPr lang="en-US" dirty="0" smtClean="0"/>
              <a:t>(2n </a:t>
            </a:r>
            <a:r>
              <a:rPr lang="en-US" dirty="0"/>
              <a:t>+ </a:t>
            </a:r>
            <a:r>
              <a:rPr lang="en-US" dirty="0" smtClean="0"/>
              <a:t>1). </a:t>
            </a:r>
            <a:r>
              <a:rPr lang="en-US" dirty="0"/>
              <a:t>Total </a:t>
            </a:r>
            <a:r>
              <a:rPr lang="en-US" dirty="0" err="1"/>
              <a:t>kromosom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47.</a:t>
            </a:r>
          </a:p>
          <a:p>
            <a:pPr lvl="1"/>
            <a:r>
              <a:rPr lang="en-US" b="1" dirty="0" err="1"/>
              <a:t>Monosomi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Kekurangan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kromosom</a:t>
            </a:r>
            <a:r>
              <a:rPr lang="en-US" dirty="0"/>
              <a:t> </a:t>
            </a:r>
            <a:r>
              <a:rPr lang="en-US" dirty="0" smtClean="0"/>
              <a:t>(2n </a:t>
            </a:r>
            <a:r>
              <a:rPr lang="en-US" dirty="0"/>
              <a:t>- </a:t>
            </a:r>
            <a:r>
              <a:rPr lang="en-US" dirty="0" smtClean="0"/>
              <a:t>1). </a:t>
            </a:r>
            <a:r>
              <a:rPr lang="en-US" dirty="0"/>
              <a:t>Total </a:t>
            </a:r>
            <a:r>
              <a:rPr lang="en-US" dirty="0" err="1"/>
              <a:t>kromosom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45.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02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Kelainan</a:t>
            </a:r>
            <a:r>
              <a:rPr lang="en-US" b="1" dirty="0" smtClean="0"/>
              <a:t> </a:t>
            </a:r>
            <a:r>
              <a:rPr lang="en-US" b="1" dirty="0" err="1" smtClean="0"/>
              <a:t>Kromosom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Manusia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kelainan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 yang paling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 meiosis: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672766"/>
              </p:ext>
            </p:extLst>
          </p:nvPr>
        </p:nvGraphicFramePr>
        <p:xfrm>
          <a:off x="495300" y="3429000"/>
          <a:ext cx="8229600" cy="426720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836718"/>
                <a:gridCol w="2836718"/>
                <a:gridCol w="2556164"/>
              </a:tblGrid>
              <a:tr h="472281">
                <a:tc>
                  <a:txBody>
                    <a:bodyPr/>
                    <a:lstStyle/>
                    <a:p>
                      <a:pPr rtl="0"/>
                      <a:r>
                        <a:rPr lang="en-US" sz="2000" b="1" dirty="0" err="1">
                          <a:effectLst/>
                        </a:rPr>
                        <a:t>Nama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dirty="0" err="1">
                          <a:effectLst/>
                        </a:rPr>
                        <a:t>Kelainan</a:t>
                      </a:r>
                      <a:endParaRPr lang="en-US" sz="20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b="1">
                          <a:effectLst/>
                        </a:rPr>
                        <a:t>Jenis Kegagalan</a:t>
                      </a:r>
                      <a:endParaRPr lang="en-US" sz="20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b="1" dirty="0" err="1">
                          <a:effectLst/>
                        </a:rPr>
                        <a:t>Ciri</a:t>
                      </a:r>
                      <a:r>
                        <a:rPr lang="en-US" sz="2000" b="1" dirty="0">
                          <a:effectLst/>
                        </a:rPr>
                        <a:t>/</a:t>
                      </a:r>
                      <a:r>
                        <a:rPr lang="en-US" sz="2000" b="1" dirty="0" err="1">
                          <a:effectLst/>
                        </a:rPr>
                        <a:t>Kondisi</a:t>
                      </a:r>
                      <a:endParaRPr lang="en-US" sz="20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000" b="1" dirty="0" err="1">
                          <a:effectLst/>
                        </a:rPr>
                        <a:t>Sindrom</a:t>
                      </a:r>
                      <a:r>
                        <a:rPr lang="en-US" sz="2000" b="1" dirty="0">
                          <a:effectLst/>
                        </a:rPr>
                        <a:t> Down</a:t>
                      </a:r>
                      <a:endParaRPr lang="en-US" sz="20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>
                          <a:effectLst/>
                        </a:rPr>
                        <a:t>Trisomi 21</a:t>
                      </a:r>
                      <a:endParaRPr lang="en-US" sz="20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pl-PL" sz="2000">
                          <a:effectLst/>
                        </a:rPr>
                        <a:t>Memiliki 3 salinan kromosom nomor 21.</a:t>
                      </a:r>
                      <a:endParaRPr lang="pl-PL" sz="20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000" b="1">
                          <a:effectLst/>
                        </a:rPr>
                        <a:t>Sindrom Edwards</a:t>
                      </a:r>
                      <a:endParaRPr lang="en-US" sz="20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dirty="0" err="1">
                          <a:effectLst/>
                        </a:rPr>
                        <a:t>Trisomi</a:t>
                      </a:r>
                      <a:r>
                        <a:rPr lang="en-US" sz="2000" dirty="0">
                          <a:effectLst/>
                        </a:rPr>
                        <a:t> 18</a:t>
                      </a:r>
                      <a:endParaRPr lang="en-US" sz="20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pl-PL" sz="2000">
                          <a:effectLst/>
                        </a:rPr>
                        <a:t>Memiliki 3 salinan kromosom nomor 18.</a:t>
                      </a:r>
                      <a:endParaRPr lang="pl-PL" sz="20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000" b="1" dirty="0" err="1">
                          <a:effectLst/>
                        </a:rPr>
                        <a:t>Sindrom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dirty="0" err="1">
                          <a:effectLst/>
                        </a:rPr>
                        <a:t>Patau</a:t>
                      </a:r>
                      <a:endParaRPr lang="en-US" sz="20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>
                          <a:effectLst/>
                        </a:rPr>
                        <a:t>Trisomi 13</a:t>
                      </a:r>
                      <a:endParaRPr lang="en-US" sz="20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pl-PL" sz="2000" dirty="0">
                          <a:effectLst/>
                        </a:rPr>
                        <a:t>Memiliki 3 salinan kromosom nomor 13.</a:t>
                      </a:r>
                      <a:endParaRPr lang="pl-PL" sz="20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371600" y="2057400"/>
            <a:ext cx="6096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Kelainan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Kromosom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Autosom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Sel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Tubuh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90891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Kelainan</a:t>
            </a:r>
            <a:r>
              <a:rPr lang="en-US" dirty="0" smtClean="0"/>
              <a:t> </a:t>
            </a:r>
            <a:r>
              <a:rPr lang="en-US" dirty="0" err="1" smtClean="0"/>
              <a:t>Kromosom</a:t>
            </a:r>
            <a:r>
              <a:rPr lang="en-US" dirty="0" smtClean="0"/>
              <a:t> </a:t>
            </a:r>
            <a:r>
              <a:rPr lang="en-US" dirty="0" err="1" smtClean="0"/>
              <a:t>Seks</a:t>
            </a:r>
            <a:r>
              <a:rPr lang="en-US" dirty="0" smtClean="0"/>
              <a:t> (</a:t>
            </a:r>
            <a:r>
              <a:rPr lang="en-US" dirty="0" err="1" smtClean="0"/>
              <a:t>Gonosom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46345"/>
              </p:ext>
            </p:extLst>
          </p:nvPr>
        </p:nvGraphicFramePr>
        <p:xfrm>
          <a:off x="457200" y="1744821"/>
          <a:ext cx="8229600" cy="45110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836718"/>
                <a:gridCol w="1582882"/>
                <a:gridCol w="3810000"/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400" b="1">
                          <a:effectLst/>
                        </a:rPr>
                        <a:t>Nama Kelainan</a:t>
                      </a:r>
                      <a:endParaRPr lang="en-US" sz="24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 b="1" dirty="0" err="1">
                          <a:effectLst/>
                        </a:rPr>
                        <a:t>Kariotipe</a:t>
                      </a:r>
                      <a:endParaRPr lang="en-US" sz="24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 b="1" dirty="0" err="1">
                          <a:effectLst/>
                        </a:rPr>
                        <a:t>Dampak</a:t>
                      </a:r>
                      <a:endParaRPr lang="en-US" sz="24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400" b="1">
                          <a:effectLst/>
                        </a:rPr>
                        <a:t>Sindrom Klinefelter</a:t>
                      </a:r>
                      <a:endParaRPr lang="en-US" sz="24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>
                          <a:effectLst/>
                        </a:rPr>
                        <a:t>47, XXY</a:t>
                      </a:r>
                      <a:endParaRPr lang="en-US" sz="24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 dirty="0" err="1">
                          <a:effectLst/>
                        </a:rPr>
                        <a:t>Pria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dengan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karakteristik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fisik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tambahan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seperti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wanita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steril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400" b="1">
                          <a:effectLst/>
                        </a:rPr>
                        <a:t>Sindrom Turner</a:t>
                      </a:r>
                      <a:endParaRPr lang="en-US" sz="24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>
                          <a:effectLst/>
                        </a:rPr>
                        <a:t>45, XO</a:t>
                      </a:r>
                      <a:endParaRPr lang="en-US" sz="24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>
                          <a:effectLst/>
                        </a:rPr>
                        <a:t>Wanita yang hanya memiliki satu kromosom X; biasanya steril.</a:t>
                      </a:r>
                      <a:endParaRPr lang="en-US" sz="24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sz="2400" b="1" dirty="0" err="1">
                          <a:effectLst/>
                        </a:rPr>
                        <a:t>Sindrom</a:t>
                      </a:r>
                      <a:r>
                        <a:rPr lang="en-US" sz="2400" b="1" dirty="0">
                          <a:effectLst/>
                        </a:rPr>
                        <a:t> Jacob</a:t>
                      </a:r>
                      <a:endParaRPr lang="en-US" sz="24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>
                          <a:effectLst/>
                        </a:rPr>
                        <a:t>47, XYY</a:t>
                      </a:r>
                      <a:endParaRPr lang="en-US" sz="24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R="114300" marT="152400" marB="15240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 dirty="0" err="1">
                          <a:effectLst/>
                        </a:rPr>
                        <a:t>Pria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dengan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kromosom</a:t>
                      </a:r>
                      <a:r>
                        <a:rPr lang="en-US" sz="2400" dirty="0">
                          <a:effectLst/>
                        </a:rPr>
                        <a:t> Y </a:t>
                      </a:r>
                      <a:r>
                        <a:rPr lang="en-US" sz="2400" dirty="0" err="1">
                          <a:effectLst/>
                        </a:rPr>
                        <a:t>ekstra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152400" marB="1524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826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Relevansi</a:t>
            </a:r>
            <a:r>
              <a:rPr lang="en-US" dirty="0" smtClean="0"/>
              <a:t> </a:t>
            </a:r>
            <a:r>
              <a:rPr lang="en-US" dirty="0" err="1" smtClean="0"/>
              <a:t>Klinis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 meiosis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reproduksi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genetika</a:t>
            </a:r>
            <a:r>
              <a:rPr lang="en-US" dirty="0" smtClean="0"/>
              <a:t> </a:t>
            </a:r>
            <a:r>
              <a:rPr lang="en-US" dirty="0" err="1" smtClean="0"/>
              <a:t>medis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Risiko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b="1" i="1" dirty="0" smtClean="0"/>
              <a:t>nondisjunction</a:t>
            </a:r>
            <a:r>
              <a:rPr lang="en-US" b="1" dirty="0" smtClean="0"/>
              <a:t> </a:t>
            </a:r>
            <a:r>
              <a:rPr lang="en-US" dirty="0" err="1" smtClean="0"/>
              <a:t>seringkali</a:t>
            </a:r>
            <a:r>
              <a:rPr lang="en-US" dirty="0" smtClean="0"/>
              <a:t> </a:t>
            </a:r>
            <a:r>
              <a:rPr lang="en-US" dirty="0" err="1" smtClean="0"/>
              <a:t>dikaitkan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maternal (</a:t>
            </a:r>
            <a:r>
              <a:rPr lang="en-US" dirty="0" err="1" smtClean="0"/>
              <a:t>ibu</a:t>
            </a:r>
            <a:r>
              <a:rPr lang="en-US" dirty="0" smtClean="0"/>
              <a:t>),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tersimpan</a:t>
            </a:r>
            <a:r>
              <a:rPr lang="en-US" dirty="0" smtClean="0"/>
              <a:t> lama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 smtClean="0"/>
              <a:t>profase</a:t>
            </a:r>
            <a:r>
              <a:rPr lang="en-US" dirty="0" smtClean="0"/>
              <a:t> I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melanjutkan</a:t>
            </a:r>
            <a:r>
              <a:rPr lang="en-US" dirty="0" smtClean="0"/>
              <a:t> meiosis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ovulasi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07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TERIMAKASIH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07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141</TotalTime>
  <Words>1654</Words>
  <Application>Microsoft Office PowerPoint</Application>
  <PresentationFormat>On-screen Show (4:3)</PresentationFormat>
  <Paragraphs>153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Executive</vt:lpstr>
      <vt:lpstr>Mitosis dan Meiosis</vt:lpstr>
      <vt:lpstr>Refleksi</vt:lpstr>
      <vt:lpstr>Siklus sel (cell cycle)</vt:lpstr>
      <vt:lpstr>PowerPoint Presentation</vt:lpstr>
      <vt:lpstr>Berikut adalah rincian tahapan dalam siklus sel:</vt:lpstr>
      <vt:lpstr>Berikut adalah rincian tahapan dalam siklus sel:</vt:lpstr>
      <vt:lpstr>Berikut adalah rincian tahapan dalam siklus sel:</vt:lpstr>
      <vt:lpstr>Berikut adalah rincian tahapan dalam siklus sel:</vt:lpstr>
      <vt:lpstr>PowerPoint Presentation</vt:lpstr>
      <vt:lpstr>Tahapan mitosis</vt:lpstr>
      <vt:lpstr>Mitosis : Pembelahan untuk pertumbuhan </vt:lpstr>
      <vt:lpstr>PowerPoint Presentation</vt:lpstr>
      <vt:lpstr>Peran Mitosis:</vt:lpstr>
      <vt:lpstr>Tahapan Meiosis I dan II</vt:lpstr>
      <vt:lpstr>Meiosis: Pembelahan untuk Reproduksi</vt:lpstr>
      <vt:lpstr>Meiosis</vt:lpstr>
      <vt:lpstr>Peran dalam Pembentukan Gamet (Gametogenesis)</vt:lpstr>
      <vt:lpstr>Peran dalam Pembentukan Gamet (Gametogenesis)</vt:lpstr>
      <vt:lpstr>Peran dalam Pembentukan Gamet (Gametogenesis)</vt:lpstr>
      <vt:lpstr>Mengapa Ini Penting?</vt:lpstr>
      <vt:lpstr>Perbedaan Mitosis dan Meiosis</vt:lpstr>
      <vt:lpstr>PowerPoint Presentation</vt:lpstr>
      <vt:lpstr>PowerPoint Presentation</vt:lpstr>
      <vt:lpstr>Perbedaan Utama Mitosis dan Meiosis</vt:lpstr>
      <vt:lpstr>Penjelasan Singkat</vt:lpstr>
      <vt:lpstr>Crossing over dan variasi genetic</vt:lpstr>
      <vt:lpstr>PowerPoint Presentation</vt:lpstr>
      <vt:lpstr>Berikut adalah penjelasan mengenai mekanisme dan dampaknya terhadap variasi genetik:</vt:lpstr>
      <vt:lpstr>PowerPoint Presentation</vt:lpstr>
      <vt:lpstr>PowerPoint Presentation</vt:lpstr>
      <vt:lpstr>PowerPoint Presentation</vt:lpstr>
      <vt:lpstr>PowerPoint Presentation</vt:lpstr>
      <vt:lpstr>Kegagalan meiosis dan dampaknya terhadap kelainan kromosom</vt:lpstr>
      <vt:lpstr>PowerPoint Presentation</vt:lpstr>
      <vt:lpstr>Berikut adalah penjelasan mengenai mekanisme kegagalan tersebut dan dampaknya:</vt:lpstr>
      <vt:lpstr>Dampak: Aneuploidi </vt:lpstr>
      <vt:lpstr>Kelainan Kromosom pada Manusia Beberapa kelainan genetik yang paling umum akibat kegagalan meiosis: </vt:lpstr>
      <vt:lpstr>Kelainan Kromosom Seks (Gonosom)</vt:lpstr>
      <vt:lpstr>Relevansi Klinis</vt:lpstr>
      <vt:lpstr>TERIMAKASIH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Mitosis dan Meiosis</dc:title>
  <dc:creator>Windows User</dc:creator>
  <cp:lastModifiedBy>Windows User</cp:lastModifiedBy>
  <cp:revision>13</cp:revision>
  <dcterms:created xsi:type="dcterms:W3CDTF">2026-04-14T02:14:00Z</dcterms:created>
  <dcterms:modified xsi:type="dcterms:W3CDTF">2026-04-14T04:35:29Z</dcterms:modified>
</cp:coreProperties>
</file>