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</p:sldIdLst>
  <p:sldSz cx="14630400" cy="8229600"/>
  <p:notesSz cx="8229600" cy="14630400"/>
  <p:embeddedFontLst>
    <p:embeddedFont>
      <p:font typeface="Montserrat Black" panose="020B0604020202020204" charset="0"/>
      <p:regular r:id="rId11"/>
    </p:embeddedFont>
    <p:embeddedFont>
      <p:font typeface="Inconsolata" panose="020B0604020202020204" charset="0"/>
      <p:regular r:id="rId12"/>
    </p:embeddedFont>
    <p:embeddedFont>
      <p:font typeface="Arial Black" panose="020B0A04020102020204" pitchFamily="34" charset="0"/>
      <p:bold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2" d="100"/>
          <a:sy n="62" d="100"/>
        </p:scale>
        <p:origin x="5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856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305442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00" b="1" dirty="0">
                <a:solidFill>
                  <a:srgbClr val="151617"/>
                </a:solidFill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Dokumentasi Asuhan Kebidanan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280190" y="481214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Konsep, Prinsip, dan Aplikasi dalam Praktik Kebidanan Modern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336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51101" y="417672"/>
            <a:ext cx="7934444" cy="414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800" b="1" dirty="0">
                <a:solidFill>
                  <a:srgbClr val="151617"/>
                </a:solidFill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Mengapa Dokumentasi Kebidanan Penting?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5951101" y="1265516"/>
            <a:ext cx="8214598" cy="1178957"/>
          </a:xfrm>
          <a:prstGeom prst="roundRect">
            <a:avLst>
              <a:gd name="adj" fmla="val 776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651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3"/>
          <p:cNvSpPr/>
          <p:nvPr/>
        </p:nvSpPr>
        <p:spPr>
          <a:xfrm>
            <a:off x="6063377" y="1396127"/>
            <a:ext cx="1715810" cy="207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Kualitas Pelayanan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6063373" y="1612226"/>
            <a:ext cx="7933849" cy="168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rgbClr val="151617"/>
                </a:solidFill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Setiap langkah asuhan tercatat untuk memastikan perawatan yang </a:t>
            </a:r>
            <a:endParaRPr lang="en-US" sz="2000" dirty="0" smtClean="0">
              <a:solidFill>
                <a:srgbClr val="151617"/>
              </a:solidFill>
              <a:latin typeface="Arial" panose="020B0604020202020204" pitchFamily="34" charset="0"/>
              <a:ea typeface="Inconsolata" pitchFamily="34" charset="-122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en-US" sz="2000" dirty="0" err="1" smtClean="0">
                <a:solidFill>
                  <a:srgbClr val="151617"/>
                </a:solidFill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lengkap</a:t>
            </a:r>
            <a:r>
              <a:rPr lang="en-US" sz="2000" dirty="0" smtClean="0">
                <a:solidFill>
                  <a:srgbClr val="151617"/>
                </a:solidFill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151617"/>
                </a:solidFill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dan akurat.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5"/>
          <p:cNvSpPr/>
          <p:nvPr/>
        </p:nvSpPr>
        <p:spPr>
          <a:xfrm>
            <a:off x="5951101" y="2566869"/>
            <a:ext cx="8214598" cy="1178957"/>
          </a:xfrm>
          <a:prstGeom prst="roundRect">
            <a:avLst>
              <a:gd name="adj" fmla="val 776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651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7"/>
          <p:cNvSpPr/>
          <p:nvPr/>
        </p:nvSpPr>
        <p:spPr>
          <a:xfrm>
            <a:off x="6063377" y="2736652"/>
            <a:ext cx="1659612" cy="207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Dasar Hukum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6063376" y="3176588"/>
            <a:ext cx="7933849" cy="168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2000" dirty="0">
                <a:solidFill>
                  <a:srgbClr val="151617"/>
                </a:solidFill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Bukti tertulis yang melindungi bidan sekaligus menjamin hak klien.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9"/>
          <p:cNvSpPr/>
          <p:nvPr/>
        </p:nvSpPr>
        <p:spPr>
          <a:xfrm>
            <a:off x="5937885" y="3996036"/>
            <a:ext cx="8214598" cy="1178957"/>
          </a:xfrm>
          <a:prstGeom prst="roundRect">
            <a:avLst>
              <a:gd name="adj" fmla="val 776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651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1"/>
          <p:cNvSpPr/>
          <p:nvPr/>
        </p:nvSpPr>
        <p:spPr>
          <a:xfrm>
            <a:off x="6091476" y="4185524"/>
            <a:ext cx="1719977" cy="207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Komunikasi Efektif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2"/>
          <p:cNvSpPr/>
          <p:nvPr/>
        </p:nvSpPr>
        <p:spPr>
          <a:xfrm>
            <a:off x="6063375" y="4578670"/>
            <a:ext cx="7933849" cy="168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2000" dirty="0">
                <a:solidFill>
                  <a:srgbClr val="151617"/>
                </a:solidFill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Memfasilitasi pertukaran informasi yang tepat antar tenaga kesehatan.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3"/>
          <p:cNvSpPr/>
          <p:nvPr/>
        </p:nvSpPr>
        <p:spPr>
          <a:xfrm>
            <a:off x="5951101" y="5329416"/>
            <a:ext cx="8214598" cy="1178957"/>
          </a:xfrm>
          <a:prstGeom prst="roundRect">
            <a:avLst>
              <a:gd name="adj" fmla="val 776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651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15"/>
          <p:cNvSpPr/>
          <p:nvPr/>
        </p:nvSpPr>
        <p:spPr>
          <a:xfrm>
            <a:off x="6063375" y="5566651"/>
            <a:ext cx="2172533" cy="207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Penelitian &amp; Pendidikan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16"/>
          <p:cNvSpPr/>
          <p:nvPr/>
        </p:nvSpPr>
        <p:spPr>
          <a:xfrm>
            <a:off x="6063374" y="5844304"/>
            <a:ext cx="7933849" cy="168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rgbClr val="151617"/>
                </a:solidFill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Sumber data berharga untuk pengembangan ilmu dan </a:t>
            </a:r>
            <a:r>
              <a:rPr lang="en-US" sz="2000" dirty="0" err="1">
                <a:solidFill>
                  <a:srgbClr val="151617"/>
                </a:solidFill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praktik</a:t>
            </a:r>
            <a:r>
              <a:rPr lang="en-US" sz="2000" dirty="0">
                <a:solidFill>
                  <a:srgbClr val="151617"/>
                </a:solidFill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 </a:t>
            </a:r>
            <a:endParaRPr lang="en-US" sz="2000" dirty="0" smtClean="0">
              <a:solidFill>
                <a:srgbClr val="151617"/>
              </a:solidFill>
              <a:latin typeface="Arial" panose="020B0604020202020204" pitchFamily="34" charset="0"/>
              <a:ea typeface="Inconsolata" pitchFamily="34" charset="-122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en-US" sz="2000" dirty="0" err="1" smtClean="0">
                <a:solidFill>
                  <a:srgbClr val="151617"/>
                </a:solidFill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kebidanan</a:t>
            </a:r>
            <a:r>
              <a:rPr lang="en-US" sz="2000" dirty="0">
                <a:solidFill>
                  <a:srgbClr val="151617"/>
                </a:solidFill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257" y="872252"/>
            <a:ext cx="8399264" cy="475952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27394" y="827782"/>
            <a:ext cx="4291251" cy="1926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Konsep Dasar Asuhan Kebidanan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9627394" y="3415248"/>
            <a:ext cx="4291251" cy="17644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450"/>
              </a:lnSpc>
              <a:buNone/>
            </a:pP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Asuhan kebidanan adalah proses pengambilan keputusan dan tindakan oleh bidan sesuai wewenang, berdasarkan ilmu dan kiat kebidanan yang telah terstandar.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719257" y="6050637"/>
            <a:ext cx="6502837" cy="1516023"/>
          </a:xfrm>
          <a:prstGeom prst="roundRect">
            <a:avLst>
              <a:gd name="adj" fmla="val 7238"/>
            </a:avLst>
          </a:prstGeom>
          <a:solidFill>
            <a:srgbClr val="F8ECE4"/>
          </a:solidFill>
          <a:ln w="22860">
            <a:solidFill>
              <a:srgbClr val="151617"/>
            </a:solidFill>
            <a:prstDash val="solid"/>
          </a:ln>
          <a:effectLst>
            <a:outerShdw dist="2667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96397" y="6050637"/>
            <a:ext cx="91440" cy="1516023"/>
          </a:xfrm>
          <a:prstGeom prst="roundRect">
            <a:avLst>
              <a:gd name="adj" fmla="val 10000"/>
            </a:avLst>
          </a:prstGeom>
          <a:solidFill>
            <a:srgbClr val="151617"/>
          </a:solidFill>
          <a:ln/>
        </p:spPr>
      </p:sp>
      <p:sp>
        <p:nvSpPr>
          <p:cNvPr id="9" name="Text 6"/>
          <p:cNvSpPr/>
          <p:nvPr/>
        </p:nvSpPr>
        <p:spPr>
          <a:xfrm>
            <a:off x="1016198" y="6278999"/>
            <a:ext cx="2568893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Cakupan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016198" y="6711791"/>
            <a:ext cx="5977533" cy="626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Kehamilan, persalinan, nifas, bayi baru lahir, balita, hingga keluarga berencana.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7408188" y="6050637"/>
            <a:ext cx="6502956" cy="1516023"/>
          </a:xfrm>
          <a:prstGeom prst="roundRect">
            <a:avLst>
              <a:gd name="adj" fmla="val 7238"/>
            </a:avLst>
          </a:prstGeom>
          <a:solidFill>
            <a:srgbClr val="F8ECE4"/>
          </a:solidFill>
          <a:ln w="22860">
            <a:solidFill>
              <a:srgbClr val="151617"/>
            </a:solidFill>
            <a:prstDash val="solid"/>
          </a:ln>
          <a:effectLst>
            <a:outerShdw dist="2667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7385328" y="6050637"/>
            <a:ext cx="91440" cy="1516023"/>
          </a:xfrm>
          <a:prstGeom prst="roundRect">
            <a:avLst>
              <a:gd name="adj" fmla="val 10000"/>
            </a:avLst>
          </a:prstGeom>
          <a:solidFill>
            <a:srgbClr val="151617"/>
          </a:solidFill>
          <a:ln/>
        </p:spPr>
      </p:sp>
      <p:sp>
        <p:nvSpPr>
          <p:cNvPr id="13" name="Text 10"/>
          <p:cNvSpPr/>
          <p:nvPr/>
        </p:nvSpPr>
        <p:spPr>
          <a:xfrm>
            <a:off x="7705130" y="6278999"/>
            <a:ext cx="2568893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Prinsip Utama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7705130" y="6711791"/>
            <a:ext cx="5977652" cy="626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Berfokus pada klien, berkesinambungan (COC), dan berbasis bukti (evidence-based).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91841"/>
            <a:ext cx="11962686" cy="70877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00" b="1" dirty="0"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Pendokumentasian Asuhan Kebidanan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30436" y="3172301"/>
            <a:ext cx="6571417" cy="3665458"/>
          </a:xfrm>
          <a:prstGeom prst="roundRect">
            <a:avLst>
              <a:gd name="adj" fmla="val 249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5" name="Text 3"/>
          <p:cNvSpPr/>
          <p:nvPr/>
        </p:nvSpPr>
        <p:spPr>
          <a:xfrm>
            <a:off x="857250" y="3399115"/>
            <a:ext cx="2835235" cy="35433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Definisi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857250" y="3980259"/>
            <a:ext cx="6117788" cy="108870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Pencatatan yang </a:t>
            </a:r>
            <a:r>
              <a:rPr lang="en-US" sz="2000" b="1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lengkap, akurat, dan terpercaya</a:t>
            </a: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 terhadap keadaan dan kejadian selama pelaksanaan asuhan kebidanan berlangsung.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599521" y="3399115"/>
            <a:ext cx="2835235" cy="35433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Tujuan Utama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599521" y="3980259"/>
            <a:ext cx="6244709" cy="277820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t"/>
          <a:lstStyle/>
          <a:p>
            <a:pPr marL="457200" indent="-457200" algn="l">
              <a:lnSpc>
                <a:spcPts val="2850"/>
              </a:lnSpc>
              <a:buSzPct val="100000"/>
              <a:buFont typeface="+mj-lt"/>
              <a:buAutoNum type="arabicPeriod"/>
            </a:pP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Mencatat kebutuhan dan kondisi klien secara menyeluruh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lnSpc>
                <a:spcPts val="2850"/>
              </a:lnSpc>
              <a:buSzPct val="100000"/>
              <a:buFont typeface="+mj-lt"/>
              <a:buAutoNum type="arabicPeriod"/>
            </a:pP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Menjadi dasar perencanaan dan pelaksanaan tindakan asuhan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lnSpc>
                <a:spcPts val="2850"/>
              </a:lnSpc>
              <a:buSzPct val="100000"/>
              <a:buFont typeface="+mj-lt"/>
              <a:buAutoNum type="arabicPeriod"/>
            </a:pP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Mengevaluasi efektivitas tindakan yang telah diberikan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lnSpc>
                <a:spcPts val="2850"/>
              </a:lnSpc>
              <a:buSzPct val="100000"/>
              <a:buFont typeface="+mj-lt"/>
              <a:buAutoNum type="arabicPeriod"/>
            </a:pP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Sebagai bukti pertanggungjawaban profesional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759381" y="610968"/>
            <a:ext cx="5424487" cy="6780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400" b="1" dirty="0"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Metode SOAP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59381" y="1799212"/>
            <a:ext cx="13111639" cy="3394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Format ringkas, logis, dan sistematis yang paling umum digunakan dalam praktik kebidanan sehari-hari.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381" y="2372141"/>
            <a:ext cx="6555819" cy="86784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76312" y="3447514"/>
            <a:ext cx="2712244" cy="338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b="1" dirty="0"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S — Subjektif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976312" y="3911024"/>
            <a:ext cx="6121956" cy="678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Data dari klien: keluhan utama, riwayat kesehatan, dan informasi yang disampaikan langsung.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2372141"/>
            <a:ext cx="6555819" cy="86784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532132" y="3447514"/>
            <a:ext cx="2712244" cy="338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b="1" dirty="0"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O — Objektif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7532132" y="3911024"/>
            <a:ext cx="6121956" cy="678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Hasil pemeriksaan fisik, laboratorium, dan pemeriksaan penunjang lainnya.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381" y="4806850"/>
            <a:ext cx="6555819" cy="867847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76312" y="5882223"/>
            <a:ext cx="2712244" cy="338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b="1" dirty="0"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A — Analisis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976312" y="6345733"/>
            <a:ext cx="6121956" cy="678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Interpretasi data untuk merumuskan diagnosis atau masalah kebidanan yang ditemukan.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0" y="4806850"/>
            <a:ext cx="6555819" cy="867847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7532132" y="5882223"/>
            <a:ext cx="2712244" cy="338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b="1" dirty="0"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P — Perencanaan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1"/>
          <p:cNvSpPr/>
          <p:nvPr/>
        </p:nvSpPr>
        <p:spPr>
          <a:xfrm>
            <a:off x="7532132" y="6345733"/>
            <a:ext cx="6121956" cy="678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Rencana tindakan asuhan komprehensif yang akan diberikan kepada klien.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961965" y="903982"/>
            <a:ext cx="4671417" cy="584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en-US" sz="4000" b="1" dirty="0"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7 Langkah Varney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868561" y="2948821"/>
            <a:ext cx="186809" cy="233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dirty="0">
                <a:latin typeface="Arial" panose="020B0604020202020204" pitchFamily="34" charset="0"/>
                <a:ea typeface="Montserrat Light" pitchFamily="34" charset="-122"/>
                <a:cs typeface="Arial" panose="020B0604020202020204" pitchFamily="34" charset="0"/>
              </a:rPr>
              <a:t>01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68561" y="3243382"/>
            <a:ext cx="4195167" cy="22860"/>
          </a:xfrm>
          <a:prstGeom prst="rect">
            <a:avLst/>
          </a:prstGeom>
          <a:solidFill>
            <a:srgbClr val="151617"/>
          </a:solidFill>
          <a:ln/>
        </p:spPr>
      </p:sp>
      <p:sp>
        <p:nvSpPr>
          <p:cNvPr id="8" name="Text 6"/>
          <p:cNvSpPr/>
          <p:nvPr/>
        </p:nvSpPr>
        <p:spPr>
          <a:xfrm>
            <a:off x="868561" y="3382447"/>
            <a:ext cx="3242191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000" b="1" dirty="0"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Pengumpulan Data Dasar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68561" y="3766661"/>
            <a:ext cx="4195167" cy="272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Anamnesis dan pemeriksaan </a:t>
            </a:r>
            <a:r>
              <a:rPr lang="en-US" sz="2000" dirty="0" err="1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fisik</a:t>
            </a: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 </a:t>
            </a:r>
            <a:endParaRPr lang="en-US" sz="2000" dirty="0" smtClean="0">
              <a:latin typeface="Arial" panose="020B0604020202020204" pitchFamily="34" charset="0"/>
              <a:ea typeface="Inconsolata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2000" dirty="0" err="1" smtClean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lengkap</a:t>
            </a: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217557" y="2948821"/>
            <a:ext cx="186809" cy="233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dirty="0">
                <a:latin typeface="Arial" panose="020B0604020202020204" pitchFamily="34" charset="0"/>
                <a:ea typeface="Montserrat Light" pitchFamily="34" charset="-122"/>
                <a:cs typeface="Arial" panose="020B0604020202020204" pitchFamily="34" charset="0"/>
              </a:rPr>
              <a:t>02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217557" y="3243382"/>
            <a:ext cx="4195167" cy="22860"/>
          </a:xfrm>
          <a:prstGeom prst="rect">
            <a:avLst/>
          </a:prstGeom>
          <a:solidFill>
            <a:srgbClr val="151617"/>
          </a:solidFill>
          <a:ln/>
        </p:spPr>
      </p:sp>
      <p:sp>
        <p:nvSpPr>
          <p:cNvPr id="12" name="Text 10"/>
          <p:cNvSpPr/>
          <p:nvPr/>
        </p:nvSpPr>
        <p:spPr>
          <a:xfrm>
            <a:off x="5217557" y="3382447"/>
            <a:ext cx="2335649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000" b="1" dirty="0"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Interpretasi Data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217557" y="3766661"/>
            <a:ext cx="4195167" cy="272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Menemukan diagnosis </a:t>
            </a:r>
            <a:r>
              <a:rPr lang="en-US" sz="2000" dirty="0" err="1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dan</a:t>
            </a: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masalah</a:t>
            </a:r>
            <a:endParaRPr lang="en-US" sz="2000" dirty="0" smtClean="0">
              <a:latin typeface="Arial" panose="020B0604020202020204" pitchFamily="34" charset="0"/>
              <a:ea typeface="Inconsolata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2000" dirty="0" smtClean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aktual.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566553" y="2948821"/>
            <a:ext cx="186809" cy="233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dirty="0">
                <a:latin typeface="Arial" panose="020B0604020202020204" pitchFamily="34" charset="0"/>
                <a:ea typeface="Montserrat Light" pitchFamily="34" charset="-122"/>
                <a:cs typeface="Arial" panose="020B0604020202020204" pitchFamily="34" charset="0"/>
              </a:rPr>
              <a:t>03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566553" y="3243382"/>
            <a:ext cx="4195167" cy="22860"/>
          </a:xfrm>
          <a:prstGeom prst="rect">
            <a:avLst/>
          </a:prstGeom>
          <a:solidFill>
            <a:srgbClr val="151617"/>
          </a:solidFill>
          <a:ln/>
        </p:spPr>
      </p:sp>
      <p:sp>
        <p:nvSpPr>
          <p:cNvPr id="16" name="Text 14"/>
          <p:cNvSpPr/>
          <p:nvPr/>
        </p:nvSpPr>
        <p:spPr>
          <a:xfrm>
            <a:off x="9566553" y="3382447"/>
            <a:ext cx="3808095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000" b="1" dirty="0"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Identifikasi Masalah Potensial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9566553" y="3766661"/>
            <a:ext cx="4195167" cy="272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Antisipasi komplikasi yang mungkin terjadi.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68561" y="4333161"/>
            <a:ext cx="186809" cy="233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dirty="0">
                <a:latin typeface="Arial" panose="020B0604020202020204" pitchFamily="34" charset="0"/>
                <a:ea typeface="Montserrat Light" pitchFamily="34" charset="-122"/>
                <a:cs typeface="Arial" panose="020B0604020202020204" pitchFamily="34" charset="0"/>
              </a:rPr>
              <a:t>04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68561" y="4627721"/>
            <a:ext cx="4195167" cy="22860"/>
          </a:xfrm>
          <a:prstGeom prst="rect">
            <a:avLst/>
          </a:prstGeom>
          <a:solidFill>
            <a:srgbClr val="151617"/>
          </a:solidFill>
          <a:ln/>
        </p:spPr>
      </p:sp>
      <p:sp>
        <p:nvSpPr>
          <p:cNvPr id="20" name="Text 18"/>
          <p:cNvSpPr/>
          <p:nvPr/>
        </p:nvSpPr>
        <p:spPr>
          <a:xfrm>
            <a:off x="868561" y="4766786"/>
            <a:ext cx="2335649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000" b="1" dirty="0"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Tindakan Segera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68561" y="5151001"/>
            <a:ext cx="4195167" cy="272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Kolaborasi dan rujukan bila diperlukan.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217557" y="4333161"/>
            <a:ext cx="186809" cy="233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dirty="0">
                <a:latin typeface="Arial" panose="020B0604020202020204" pitchFamily="34" charset="0"/>
                <a:ea typeface="Montserrat Light" pitchFamily="34" charset="-122"/>
                <a:cs typeface="Arial" panose="020B0604020202020204" pitchFamily="34" charset="0"/>
              </a:rPr>
              <a:t>05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5217557" y="4627721"/>
            <a:ext cx="4195167" cy="22860"/>
          </a:xfrm>
          <a:prstGeom prst="rect">
            <a:avLst/>
          </a:prstGeom>
          <a:solidFill>
            <a:srgbClr val="151617"/>
          </a:solidFill>
          <a:ln/>
        </p:spPr>
      </p:sp>
      <p:sp>
        <p:nvSpPr>
          <p:cNvPr id="24" name="Text 22"/>
          <p:cNvSpPr/>
          <p:nvPr/>
        </p:nvSpPr>
        <p:spPr>
          <a:xfrm>
            <a:off x="5217557" y="4766786"/>
            <a:ext cx="3653552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000" b="1" dirty="0"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Intervensi / Rencana Asuhan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5217557" y="5151001"/>
            <a:ext cx="4195167" cy="272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Menyusun rencana asuhan yang </a:t>
            </a:r>
            <a:endParaRPr lang="en-US" sz="2000" dirty="0" smtClean="0">
              <a:latin typeface="Arial" panose="020B0604020202020204" pitchFamily="34" charset="0"/>
              <a:ea typeface="Inconsolata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2000" dirty="0" err="1" smtClean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menyeluruh</a:t>
            </a: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9566553" y="4333161"/>
            <a:ext cx="186809" cy="233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dirty="0">
                <a:latin typeface="Arial" panose="020B0604020202020204" pitchFamily="34" charset="0"/>
                <a:ea typeface="Montserrat Light" pitchFamily="34" charset="-122"/>
                <a:cs typeface="Arial" panose="020B0604020202020204" pitchFamily="34" charset="0"/>
              </a:rPr>
              <a:t>06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9566553" y="4627721"/>
            <a:ext cx="4195167" cy="22860"/>
          </a:xfrm>
          <a:prstGeom prst="rect">
            <a:avLst/>
          </a:prstGeom>
          <a:solidFill>
            <a:srgbClr val="151617"/>
          </a:solidFill>
          <a:ln/>
        </p:spPr>
      </p:sp>
      <p:sp>
        <p:nvSpPr>
          <p:cNvPr id="28" name="Text 26"/>
          <p:cNvSpPr/>
          <p:nvPr/>
        </p:nvSpPr>
        <p:spPr>
          <a:xfrm>
            <a:off x="9566553" y="4766786"/>
            <a:ext cx="2335649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000" b="1" dirty="0"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Implementasi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9566553" y="5151001"/>
            <a:ext cx="4195167" cy="272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Pelaksanaan tindakan sesuai rencana.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868561" y="5717500"/>
            <a:ext cx="186809" cy="233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dirty="0">
                <a:latin typeface="Arial" panose="020B0604020202020204" pitchFamily="34" charset="0"/>
                <a:ea typeface="Montserrat Light" pitchFamily="34" charset="-122"/>
                <a:cs typeface="Arial" panose="020B0604020202020204" pitchFamily="34" charset="0"/>
              </a:rPr>
              <a:t>07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868561" y="6012061"/>
            <a:ext cx="12893159" cy="22860"/>
          </a:xfrm>
          <a:prstGeom prst="rect">
            <a:avLst/>
          </a:prstGeom>
          <a:solidFill>
            <a:srgbClr val="151617"/>
          </a:solidFill>
          <a:ln/>
        </p:spPr>
      </p:sp>
      <p:sp>
        <p:nvSpPr>
          <p:cNvPr id="32" name="Text 30"/>
          <p:cNvSpPr/>
          <p:nvPr/>
        </p:nvSpPr>
        <p:spPr>
          <a:xfrm>
            <a:off x="868561" y="6151126"/>
            <a:ext cx="2335649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000" b="1" dirty="0"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Evaluasi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68561" y="6535341"/>
            <a:ext cx="12893159" cy="272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Menilai efektivitas asuhan yang diberikan.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9631" y="519589"/>
            <a:ext cx="8959810" cy="5847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650" b="1" dirty="0"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Alur Manajemen Kebidanan Varney</a:t>
            </a:r>
            <a:endParaRPr lang="en-US" sz="3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631" y="1412915"/>
            <a:ext cx="12911138" cy="557688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40564" y="5177467"/>
            <a:ext cx="1917071" cy="698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b="1" dirty="0"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Interpretasi Data</a:t>
            </a:r>
            <a:endParaRPr lang="en-US" sz="2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3940564" y="5975099"/>
            <a:ext cx="1917071" cy="5093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75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Analisis temuan untuk diagnosis</a:t>
            </a:r>
            <a:endParaRPr lang="en-US" sz="1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8863109" y="4922776"/>
            <a:ext cx="1917071" cy="698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b="1" dirty="0"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Tindakan Segera</a:t>
            </a:r>
            <a:endParaRPr lang="en-US" sz="2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8863109" y="5720408"/>
            <a:ext cx="1917071" cy="76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75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Intervensi darurat bila perlu</a:t>
            </a:r>
            <a:endParaRPr lang="en-US" sz="1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485401" y="1916138"/>
            <a:ext cx="1917071" cy="698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b="1" dirty="0"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Pengumpulan Data</a:t>
            </a:r>
            <a:endParaRPr lang="en-US" sz="2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485401" y="2713770"/>
            <a:ext cx="1917071" cy="5093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75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Kumpulkan riwayat dan pemeriksaan</a:t>
            </a:r>
            <a:endParaRPr lang="en-US" sz="1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1245142" y="1916138"/>
            <a:ext cx="1917071" cy="698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b="1" dirty="0"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Rencana Asuhan</a:t>
            </a:r>
            <a:endParaRPr lang="en-US" sz="2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1245142" y="2713770"/>
            <a:ext cx="1917071" cy="5093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75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Tetapkan tujuan dan strategi</a:t>
            </a:r>
            <a:endParaRPr lang="en-US" sz="1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432388" y="1916138"/>
            <a:ext cx="1917071" cy="698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b="1" dirty="0">
                <a:latin typeface="Arial" panose="020B0604020202020204" pitchFamily="34" charset="0"/>
                <a:ea typeface="Montserrat Black" pitchFamily="34" charset="-122"/>
                <a:cs typeface="Arial" panose="020B0604020202020204" pitchFamily="34" charset="0"/>
              </a:rPr>
              <a:t>Masalah Potensial</a:t>
            </a:r>
            <a:endParaRPr lang="en-US" sz="2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432388" y="2713770"/>
            <a:ext cx="1917071" cy="76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75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Identifikasi risiko dan kebutuhan</a:t>
            </a:r>
            <a:endParaRPr lang="en-US" sz="1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859631" y="7163395"/>
            <a:ext cx="12911138" cy="546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150"/>
              </a:lnSpc>
              <a:buNone/>
            </a:pPr>
            <a:r>
              <a:rPr lang="en-US" sz="2000" dirty="0">
                <a:latin typeface="Arial" panose="020B0604020202020204" pitchFamily="34" charset="0"/>
                <a:ea typeface="Inconsolata" pitchFamily="34" charset="-122"/>
                <a:cs typeface="Arial" panose="020B0604020202020204" pitchFamily="34" charset="0"/>
              </a:rPr>
              <a:t>Ketujuh langkah ini membentuk siklus yang berkesinambungan — hasil evaluasi kembali menjadi dasar pengumpulan data baru, memastikan asuhan yang adaptif dan responsif terhadap kebutuhan klien.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722120" y="1219200"/>
            <a:ext cx="10896600" cy="53035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800" dirty="0" smtClean="0">
                <a:latin typeface="Arial Black" panose="020B0A04020102020204" pitchFamily="34" charset="0"/>
              </a:rPr>
              <a:t>TERIMA KASIH</a:t>
            </a:r>
            <a:endParaRPr lang="en-US" sz="88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392</Words>
  <Application>Microsoft Office PowerPoint</Application>
  <PresentationFormat>Custom</PresentationFormat>
  <Paragraphs>83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Montserrat Black</vt:lpstr>
      <vt:lpstr>Montserrat Light</vt:lpstr>
      <vt:lpstr>Arial</vt:lpstr>
      <vt:lpstr>Inconsolata</vt:lpstr>
      <vt:lpstr>Arial 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lastModifiedBy>USER</cp:lastModifiedBy>
  <cp:revision>3</cp:revision>
  <dcterms:created xsi:type="dcterms:W3CDTF">2026-04-09T01:07:17Z</dcterms:created>
  <dcterms:modified xsi:type="dcterms:W3CDTF">2026-04-09T01:34:18Z</dcterms:modified>
</cp:coreProperties>
</file>