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64" r:id="rId22"/>
    <p:sldId id="277" r:id="rId23"/>
    <p:sldId id="278" r:id="rId24"/>
  </p:sldIdLst>
  <p:sldSz cx="14630400" cy="8229600"/>
  <p:notesSz cx="8229600" cy="14630400"/>
  <p:embeddedFontLst>
    <p:embeddedFont>
      <p:font typeface="Alice" panose="020B0604020202020204" charset="0"/>
      <p:regular r:id="rId26"/>
    </p:embeddedFont>
    <p:embeddedFont>
      <p:font typeface="Calibri" panose="020F0502020204030204" pitchFamily="34" charset="0"/>
      <p:regular r:id="rId27"/>
      <p:bold r:id="rId28"/>
      <p:italic r:id="rId29"/>
      <p:boldItalic r:id="rId30"/>
    </p:embeddedFont>
    <p:embeddedFont>
      <p:font typeface="Lora" pitchFamily="2" charset="0"/>
      <p:regular r:id="rId31"/>
      <p:bold r:id="rId32"/>
      <p: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FQohhlR89qZurUg7PKQVQ==" hashData="+vT2PLn4czCGjJEgf0bgeHzOgp5pW6gHMevMdNObEYlLgFM3dkVTEhLqk1IzUGbh9dkPgXLPUzq1P7kZUiKyY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3" d="100"/>
          <a:sy n="53"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8183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1F2DE"/>
          </a:solidFill>
          <a:ln/>
        </p:spPr>
      </p:sp>
      <p:sp>
        <p:nvSpPr>
          <p:cNvPr id="3" name="Shape 1"/>
          <p:cNvSpPr/>
          <p:nvPr/>
        </p:nvSpPr>
        <p:spPr>
          <a:xfrm>
            <a:off x="0" y="0"/>
            <a:ext cx="14630400" cy="8229600"/>
          </a:xfrm>
          <a:prstGeom prst="rect">
            <a:avLst/>
          </a:prstGeom>
          <a:solidFill>
            <a:srgbClr val="FCFBF8"/>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png"/><Relationship Id="rId9"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sv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2.png"/><Relationship Id="rId7"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793790" y="2563773"/>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233E32"/>
                </a:solidFill>
                <a:latin typeface="Alice" pitchFamily="34" charset="0"/>
                <a:ea typeface="Alice" pitchFamily="34" charset="-122"/>
                <a:cs typeface="Alice" pitchFamily="34" charset="-120"/>
              </a:rPr>
              <a:t>Model Kebidanan </a:t>
            </a:r>
            <a:r>
              <a:rPr lang="en-US" sz="3900" dirty="0">
                <a:solidFill>
                  <a:srgbClr val="1B5F39"/>
                </a:solidFill>
                <a:latin typeface="Alice" pitchFamily="34" charset="0"/>
                <a:ea typeface="Alice" pitchFamily="34" charset="-122"/>
                <a:cs typeface="Alice" pitchFamily="34" charset="-120"/>
              </a:rPr>
              <a:t>Woman Centered Care</a:t>
            </a:r>
            <a:endParaRPr lang="en-US" sz="3900" dirty="0"/>
          </a:p>
        </p:txBody>
      </p:sp>
      <p:sp>
        <p:nvSpPr>
          <p:cNvPr id="4" name="Text 1"/>
          <p:cNvSpPr/>
          <p:nvPr/>
        </p:nvSpPr>
        <p:spPr>
          <a:xfrm>
            <a:off x="793790" y="4101584"/>
            <a:ext cx="7556421" cy="580144"/>
          </a:xfrm>
          <a:prstGeom prst="rect">
            <a:avLst/>
          </a:prstGeom>
          <a:noFill/>
          <a:ln/>
        </p:spPr>
        <p:txBody>
          <a:bodyPr wrap="square" lIns="0" tIns="0" rIns="0" bIns="0" rtlCol="0" anchor="t"/>
          <a:lstStyle/>
          <a:p>
            <a:pPr marL="0" indent="0" algn="l">
              <a:lnSpc>
                <a:spcPts val="2500"/>
              </a:lnSpc>
              <a:buNone/>
            </a:pPr>
            <a:r>
              <a:rPr lang="en-US" sz="2800" dirty="0"/>
              <a:t>Umi Salamah,S.ST.,</a:t>
            </a:r>
            <a:r>
              <a:rPr lang="en-US" sz="2800" dirty="0" err="1"/>
              <a:t>M.Kes</a:t>
            </a:r>
            <a:r>
              <a:rPr lang="en-US" sz="2800" dirty="0"/>
              <a:t>.</a:t>
            </a:r>
          </a:p>
        </p:txBody>
      </p:sp>
      <p:pic>
        <p:nvPicPr>
          <p:cNvPr id="1026" name="Picture 2" descr="Peran Bidan Dalam Membantu Mencegah Stres Pada Ibu">
            <a:extLst>
              <a:ext uri="{FF2B5EF4-FFF2-40B4-BE49-F238E27FC236}">
                <a16:creationId xmlns:a16="http://schemas.microsoft.com/office/drawing/2014/main" id="{E1074B7A-756D-467D-B19C-6EDF7F2BE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2228" y="0"/>
            <a:ext cx="5948172" cy="822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807125"/>
            <a:ext cx="8561784" cy="496133"/>
          </a:xfrm>
          <a:prstGeom prst="rect">
            <a:avLst/>
          </a:prstGeom>
          <a:noFill/>
          <a:ln/>
        </p:spPr>
        <p:txBody>
          <a:bodyPr wrap="none" lIns="0" tIns="0" rIns="0" bIns="0" rtlCol="0" anchor="t"/>
          <a:lstStyle/>
          <a:p>
            <a:pPr marL="0" indent="0" algn="l">
              <a:lnSpc>
                <a:spcPts val="3900"/>
              </a:lnSpc>
              <a:buNone/>
            </a:pPr>
            <a:r>
              <a:rPr lang="en-US" sz="3100" dirty="0">
                <a:solidFill>
                  <a:srgbClr val="233E32"/>
                </a:solidFill>
                <a:latin typeface="Alice" pitchFamily="34" charset="0"/>
                <a:ea typeface="Alice" pitchFamily="34" charset="-122"/>
                <a:cs typeface="Alice" pitchFamily="34" charset="-120"/>
              </a:rPr>
              <a:t>Peran Bidan dalam Model </a:t>
            </a:r>
            <a:r>
              <a:rPr lang="en-US" sz="3100" dirty="0">
                <a:solidFill>
                  <a:srgbClr val="1B5F39"/>
                </a:solidFill>
                <a:latin typeface="Alice" pitchFamily="34" charset="0"/>
                <a:ea typeface="Alice" pitchFamily="34" charset="-122"/>
                <a:cs typeface="Alice" pitchFamily="34" charset="-120"/>
              </a:rPr>
              <a:t>Woman Centered Care</a:t>
            </a:r>
            <a:endParaRPr lang="en-US" sz="3100" dirty="0"/>
          </a:p>
        </p:txBody>
      </p:sp>
      <p:sp>
        <p:nvSpPr>
          <p:cNvPr id="3" name="Text 1"/>
          <p:cNvSpPr/>
          <p:nvPr/>
        </p:nvSpPr>
        <p:spPr>
          <a:xfrm>
            <a:off x="793790" y="1557218"/>
            <a:ext cx="13042821" cy="685800"/>
          </a:xfrm>
          <a:prstGeom prst="rect">
            <a:avLst/>
          </a:prstGeom>
          <a:noFill/>
          <a:ln/>
        </p:spPr>
        <p:txBody>
          <a:bodyPr wrap="square" lIns="0" tIns="0" rIns="0" bIns="0" rtlCol="0" anchor="t"/>
          <a:lstStyle/>
          <a:p>
            <a:pPr marL="0" indent="0" algn="l">
              <a:lnSpc>
                <a:spcPts val="1800"/>
              </a:lnSpc>
              <a:buNone/>
            </a:pPr>
            <a:r>
              <a:rPr lang="en-US" sz="1250" dirty="0">
                <a:solidFill>
                  <a:srgbClr val="2C2821"/>
                </a:solidFill>
                <a:latin typeface="Lora" pitchFamily="34" charset="0"/>
                <a:ea typeface="Lora" pitchFamily="34" charset="-122"/>
                <a:cs typeface="Lora" pitchFamily="34" charset="-120"/>
              </a:rPr>
              <a:t>Dalam model WCC, bidan memikul tanggung jawab yang jauh lebih luas dari sekadar pemberi layanan klinis. Bidan adalah figur sentral yang menghubungkan sistem kesehatan dengan perempuan secara personal, profesional, dan emosional. Kelima peran ini harus dijalankan secara terintegrasi untuk mewujudkan pelayanan yang benar-benar berpusat pada perempuan.</a:t>
            </a:r>
            <a:endParaRPr lang="en-US" sz="1250" dirty="0"/>
          </a:p>
        </p:txBody>
      </p:sp>
      <p:pic>
        <p:nvPicPr>
          <p:cNvPr id="4" name="Image 0" descr="preencoded.png"/>
          <p:cNvPicPr>
            <a:picLocks noChangeAspect="1"/>
          </p:cNvPicPr>
          <p:nvPr/>
        </p:nvPicPr>
        <p:blipFill>
          <a:blip r:embed="rId3"/>
          <a:stretch>
            <a:fillRect/>
          </a:stretch>
        </p:blipFill>
        <p:spPr>
          <a:xfrm>
            <a:off x="793790" y="2385893"/>
            <a:ext cx="552807" cy="552807"/>
          </a:xfrm>
          <a:prstGeom prst="rect">
            <a:avLst/>
          </a:prstGeom>
        </p:spPr>
      </p:pic>
      <p:sp>
        <p:nvSpPr>
          <p:cNvPr id="5" name="Text 2"/>
          <p:cNvSpPr/>
          <p:nvPr/>
        </p:nvSpPr>
        <p:spPr>
          <a:xfrm>
            <a:off x="1505307" y="2385893"/>
            <a:ext cx="2430066" cy="496014"/>
          </a:xfrm>
          <a:prstGeom prst="rect">
            <a:avLst/>
          </a:prstGeom>
          <a:noFill/>
          <a:ln/>
        </p:spPr>
        <p:txBody>
          <a:bodyPr wrap="square" lIns="0" tIns="0" rIns="0" bIns="0" rtlCol="0" anchor="t"/>
          <a:lstStyle/>
          <a:p>
            <a:pPr marL="0" indent="0" algn="l">
              <a:lnSpc>
                <a:spcPts val="1950"/>
              </a:lnSpc>
              <a:buNone/>
            </a:pPr>
            <a:r>
              <a:rPr lang="en-US" sz="1550" dirty="0">
                <a:solidFill>
                  <a:srgbClr val="2C2821"/>
                </a:solidFill>
                <a:latin typeface="Alice" pitchFamily="34" charset="0"/>
                <a:ea typeface="Alice" pitchFamily="34" charset="-122"/>
                <a:cs typeface="Alice" pitchFamily="34" charset="-120"/>
              </a:rPr>
              <a:t>Care Provider — Pemberi Pelayanan</a:t>
            </a:r>
            <a:endParaRPr lang="en-US" sz="1550" dirty="0"/>
          </a:p>
        </p:txBody>
      </p:sp>
      <p:sp>
        <p:nvSpPr>
          <p:cNvPr id="6" name="Text 3"/>
          <p:cNvSpPr/>
          <p:nvPr/>
        </p:nvSpPr>
        <p:spPr>
          <a:xfrm>
            <a:off x="1505307" y="2958108"/>
            <a:ext cx="2430066" cy="1828800"/>
          </a:xfrm>
          <a:prstGeom prst="rect">
            <a:avLst/>
          </a:prstGeom>
          <a:noFill/>
          <a:ln/>
        </p:spPr>
        <p:txBody>
          <a:bodyPr wrap="square" lIns="0" tIns="0" rIns="0" bIns="0" rtlCol="0" anchor="t"/>
          <a:lstStyle/>
          <a:p>
            <a:pPr marL="0" indent="0" algn="l">
              <a:lnSpc>
                <a:spcPts val="1800"/>
              </a:lnSpc>
              <a:buNone/>
            </a:pPr>
            <a:r>
              <a:rPr lang="en-US" sz="1250" dirty="0">
                <a:solidFill>
                  <a:srgbClr val="2C2821"/>
                </a:solidFill>
                <a:latin typeface="Lora" pitchFamily="34" charset="0"/>
                <a:ea typeface="Lora" pitchFamily="34" charset="-122"/>
                <a:cs typeface="Lora" pitchFamily="34" charset="-120"/>
              </a:rPr>
              <a:t>Memberikan pelayanan kebidanan yang kompeten, aman, dan berbasis bukti ilmiah terkini. Bidan memastikan setiap tindakan klinis memenuhi standar profesi tertinggi sambil tetap menghormati pilihan perempuan.</a:t>
            </a:r>
            <a:endParaRPr lang="en-US" sz="1250" dirty="0"/>
          </a:p>
        </p:txBody>
      </p:sp>
      <p:pic>
        <p:nvPicPr>
          <p:cNvPr id="7" name="Image 1" descr="preencoded.png"/>
          <p:cNvPicPr>
            <a:picLocks noChangeAspect="1"/>
          </p:cNvPicPr>
          <p:nvPr/>
        </p:nvPicPr>
        <p:blipFill>
          <a:blip r:embed="rId4"/>
          <a:stretch>
            <a:fillRect/>
          </a:stretch>
        </p:blipFill>
        <p:spPr>
          <a:xfrm>
            <a:off x="4094083" y="2385893"/>
            <a:ext cx="552926" cy="552926"/>
          </a:xfrm>
          <a:prstGeom prst="rect">
            <a:avLst/>
          </a:prstGeom>
        </p:spPr>
      </p:pic>
      <p:sp>
        <p:nvSpPr>
          <p:cNvPr id="8" name="Text 4"/>
          <p:cNvSpPr/>
          <p:nvPr/>
        </p:nvSpPr>
        <p:spPr>
          <a:xfrm>
            <a:off x="4805720" y="2385893"/>
            <a:ext cx="2430066" cy="496014"/>
          </a:xfrm>
          <a:prstGeom prst="rect">
            <a:avLst/>
          </a:prstGeom>
          <a:noFill/>
          <a:ln/>
        </p:spPr>
        <p:txBody>
          <a:bodyPr wrap="square" lIns="0" tIns="0" rIns="0" bIns="0" rtlCol="0" anchor="t"/>
          <a:lstStyle/>
          <a:p>
            <a:pPr marL="0" indent="0" algn="l">
              <a:lnSpc>
                <a:spcPts val="1950"/>
              </a:lnSpc>
              <a:buNone/>
            </a:pPr>
            <a:r>
              <a:rPr lang="en-US" sz="1550" dirty="0">
                <a:solidFill>
                  <a:srgbClr val="2C2821"/>
                </a:solidFill>
                <a:latin typeface="Alice" pitchFamily="34" charset="0"/>
                <a:ea typeface="Alice" pitchFamily="34" charset="-122"/>
                <a:cs typeface="Alice" pitchFamily="34" charset="-120"/>
              </a:rPr>
              <a:t>Educator — Pendidik Kesehatan</a:t>
            </a:r>
            <a:endParaRPr lang="en-US" sz="1550" dirty="0"/>
          </a:p>
        </p:txBody>
      </p:sp>
      <p:sp>
        <p:nvSpPr>
          <p:cNvPr id="9" name="Text 5"/>
          <p:cNvSpPr/>
          <p:nvPr/>
        </p:nvSpPr>
        <p:spPr>
          <a:xfrm>
            <a:off x="4805720" y="2958108"/>
            <a:ext cx="2430066" cy="1828800"/>
          </a:xfrm>
          <a:prstGeom prst="rect">
            <a:avLst/>
          </a:prstGeom>
          <a:noFill/>
          <a:ln/>
        </p:spPr>
        <p:txBody>
          <a:bodyPr wrap="square" lIns="0" tIns="0" rIns="0" bIns="0" rtlCol="0" anchor="t"/>
          <a:lstStyle/>
          <a:p>
            <a:pPr marL="0" indent="0" algn="l">
              <a:lnSpc>
                <a:spcPts val="1800"/>
              </a:lnSpc>
              <a:buNone/>
            </a:pPr>
            <a:r>
              <a:rPr lang="en-US" sz="1250" dirty="0">
                <a:solidFill>
                  <a:srgbClr val="2C2821"/>
                </a:solidFill>
                <a:latin typeface="Lora" pitchFamily="34" charset="0"/>
                <a:ea typeface="Lora" pitchFamily="34" charset="-122"/>
                <a:cs typeface="Lora" pitchFamily="34" charset="-120"/>
              </a:rPr>
              <a:t>Menyampaikan pendidikan kesehatan yang relevan, akurat, dan mudah dipahami. Bidan sebagai pendidik memastikan perempuan memiliki pengetahuan yang cukup untuk membuat keputusan yang tepat bagi dirinya dan keluarganya.</a:t>
            </a:r>
            <a:endParaRPr lang="en-US" sz="1250" dirty="0"/>
          </a:p>
        </p:txBody>
      </p:sp>
      <p:pic>
        <p:nvPicPr>
          <p:cNvPr id="10" name="Image 2" descr="preencoded.png"/>
          <p:cNvPicPr>
            <a:picLocks noChangeAspect="1"/>
          </p:cNvPicPr>
          <p:nvPr/>
        </p:nvPicPr>
        <p:blipFill>
          <a:blip r:embed="rId5"/>
          <a:stretch>
            <a:fillRect/>
          </a:stretch>
        </p:blipFill>
        <p:spPr>
          <a:xfrm>
            <a:off x="7394496" y="2385893"/>
            <a:ext cx="552926" cy="552926"/>
          </a:xfrm>
          <a:prstGeom prst="rect">
            <a:avLst/>
          </a:prstGeom>
        </p:spPr>
      </p:pic>
      <p:sp>
        <p:nvSpPr>
          <p:cNvPr id="11" name="Text 6"/>
          <p:cNvSpPr/>
          <p:nvPr/>
        </p:nvSpPr>
        <p:spPr>
          <a:xfrm>
            <a:off x="8106132" y="2385893"/>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2C2821"/>
                </a:solidFill>
                <a:latin typeface="Alice" pitchFamily="34" charset="0"/>
                <a:ea typeface="Alice" pitchFamily="34" charset="-122"/>
                <a:cs typeface="Alice" pitchFamily="34" charset="-120"/>
              </a:rPr>
              <a:t>Counselor — Konselor</a:t>
            </a:r>
            <a:endParaRPr lang="en-US" sz="1550" dirty="0"/>
          </a:p>
        </p:txBody>
      </p:sp>
      <p:sp>
        <p:nvSpPr>
          <p:cNvPr id="12" name="Text 7"/>
          <p:cNvSpPr/>
          <p:nvPr/>
        </p:nvSpPr>
        <p:spPr>
          <a:xfrm>
            <a:off x="8106132" y="2710101"/>
            <a:ext cx="2430066" cy="2057400"/>
          </a:xfrm>
          <a:prstGeom prst="rect">
            <a:avLst/>
          </a:prstGeom>
          <a:noFill/>
          <a:ln/>
        </p:spPr>
        <p:txBody>
          <a:bodyPr wrap="square" lIns="0" tIns="0" rIns="0" bIns="0" rtlCol="0" anchor="t"/>
          <a:lstStyle/>
          <a:p>
            <a:pPr marL="0" indent="0" algn="l">
              <a:lnSpc>
                <a:spcPts val="1800"/>
              </a:lnSpc>
              <a:buNone/>
            </a:pPr>
            <a:r>
              <a:rPr lang="en-US" sz="1250" dirty="0">
                <a:solidFill>
                  <a:srgbClr val="2C2821"/>
                </a:solidFill>
                <a:latin typeface="Lora" pitchFamily="34" charset="0"/>
                <a:ea typeface="Lora" pitchFamily="34" charset="-122"/>
                <a:cs typeface="Lora" pitchFamily="34" charset="-120"/>
              </a:rPr>
              <a:t>Memberikan konseling yang empatik dan tidak menghakimi kepada perempuan dan keluarganya. Bidan membantu mengidentifikasi kekhawatiran, memberikan dukungan emosional, dan memfasilitasi pengambilan keputusan yang bermakna.</a:t>
            </a:r>
            <a:endParaRPr lang="en-US" sz="1250" dirty="0"/>
          </a:p>
        </p:txBody>
      </p:sp>
      <p:pic>
        <p:nvPicPr>
          <p:cNvPr id="13" name="Image 3" descr="preencoded.png"/>
          <p:cNvPicPr>
            <a:picLocks noChangeAspect="1"/>
          </p:cNvPicPr>
          <p:nvPr/>
        </p:nvPicPr>
        <p:blipFill>
          <a:blip r:embed="rId6"/>
          <a:stretch>
            <a:fillRect/>
          </a:stretch>
        </p:blipFill>
        <p:spPr>
          <a:xfrm>
            <a:off x="10694908" y="2385893"/>
            <a:ext cx="552926" cy="552926"/>
          </a:xfrm>
          <a:prstGeom prst="rect">
            <a:avLst/>
          </a:prstGeom>
        </p:spPr>
      </p:pic>
      <p:sp>
        <p:nvSpPr>
          <p:cNvPr id="14" name="Text 8"/>
          <p:cNvSpPr/>
          <p:nvPr/>
        </p:nvSpPr>
        <p:spPr>
          <a:xfrm>
            <a:off x="11406545" y="2385893"/>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2C2821"/>
                </a:solidFill>
                <a:latin typeface="Alice" pitchFamily="34" charset="0"/>
                <a:ea typeface="Alice" pitchFamily="34" charset="-122"/>
                <a:cs typeface="Alice" pitchFamily="34" charset="-120"/>
              </a:rPr>
              <a:t>Advocate — Advokat</a:t>
            </a:r>
            <a:endParaRPr lang="en-US" sz="1550" dirty="0"/>
          </a:p>
        </p:txBody>
      </p:sp>
      <p:sp>
        <p:nvSpPr>
          <p:cNvPr id="15" name="Text 9"/>
          <p:cNvSpPr/>
          <p:nvPr/>
        </p:nvSpPr>
        <p:spPr>
          <a:xfrm>
            <a:off x="11406545" y="2710101"/>
            <a:ext cx="2430066" cy="1828800"/>
          </a:xfrm>
          <a:prstGeom prst="rect">
            <a:avLst/>
          </a:prstGeom>
          <a:noFill/>
          <a:ln/>
        </p:spPr>
        <p:txBody>
          <a:bodyPr wrap="square" lIns="0" tIns="0" rIns="0" bIns="0" rtlCol="0" anchor="t"/>
          <a:lstStyle/>
          <a:p>
            <a:pPr marL="0" indent="0" algn="l">
              <a:lnSpc>
                <a:spcPts val="1800"/>
              </a:lnSpc>
              <a:buNone/>
            </a:pPr>
            <a:r>
              <a:rPr lang="en-US" sz="1250" dirty="0">
                <a:solidFill>
                  <a:srgbClr val="2C2821"/>
                </a:solidFill>
                <a:latin typeface="Lora" pitchFamily="34" charset="0"/>
                <a:ea typeface="Lora" pitchFamily="34" charset="-122"/>
                <a:cs typeface="Lora" pitchFamily="34" charset="-120"/>
              </a:rPr>
              <a:t>Memperjuangkan dan melindungi hak-hak perempuan dalam sistem pelayanan kesehatan. Bidan memastikan bahwa suara perempuan didengar dan dihormati, terutama dalam situasi di mana kekuatan pasien terbatas.</a:t>
            </a:r>
            <a:endParaRPr lang="en-US" sz="1250" dirty="0"/>
          </a:p>
        </p:txBody>
      </p:sp>
      <p:pic>
        <p:nvPicPr>
          <p:cNvPr id="16" name="Image 4" descr="preencoded.png"/>
          <p:cNvPicPr>
            <a:picLocks noChangeAspect="1"/>
          </p:cNvPicPr>
          <p:nvPr/>
        </p:nvPicPr>
        <p:blipFill>
          <a:blip r:embed="rId7"/>
          <a:stretch>
            <a:fillRect/>
          </a:stretch>
        </p:blipFill>
        <p:spPr>
          <a:xfrm>
            <a:off x="793790" y="5040868"/>
            <a:ext cx="552807" cy="552807"/>
          </a:xfrm>
          <a:prstGeom prst="rect">
            <a:avLst/>
          </a:prstGeom>
        </p:spPr>
      </p:pic>
      <p:sp>
        <p:nvSpPr>
          <p:cNvPr id="17" name="Text 10"/>
          <p:cNvSpPr/>
          <p:nvPr/>
        </p:nvSpPr>
        <p:spPr>
          <a:xfrm>
            <a:off x="1505307" y="5040868"/>
            <a:ext cx="2061805" cy="248007"/>
          </a:xfrm>
          <a:prstGeom prst="rect">
            <a:avLst/>
          </a:prstGeom>
          <a:noFill/>
          <a:ln/>
        </p:spPr>
        <p:txBody>
          <a:bodyPr wrap="none" lIns="0" tIns="0" rIns="0" bIns="0" rtlCol="0" anchor="t"/>
          <a:lstStyle/>
          <a:p>
            <a:pPr marL="0" indent="0" algn="l">
              <a:lnSpc>
                <a:spcPts val="1950"/>
              </a:lnSpc>
              <a:buNone/>
            </a:pPr>
            <a:r>
              <a:rPr lang="en-US" sz="1550" dirty="0">
                <a:solidFill>
                  <a:srgbClr val="2C2821"/>
                </a:solidFill>
                <a:latin typeface="Alice" pitchFamily="34" charset="0"/>
                <a:ea typeface="Alice" pitchFamily="34" charset="-122"/>
                <a:cs typeface="Alice" pitchFamily="34" charset="-120"/>
              </a:rPr>
              <a:t>Facilitator — Fasilitator</a:t>
            </a:r>
            <a:endParaRPr lang="en-US" sz="1550" dirty="0"/>
          </a:p>
        </p:txBody>
      </p:sp>
      <p:sp>
        <p:nvSpPr>
          <p:cNvPr id="18" name="Text 11"/>
          <p:cNvSpPr/>
          <p:nvPr/>
        </p:nvSpPr>
        <p:spPr>
          <a:xfrm>
            <a:off x="1505307" y="5365075"/>
            <a:ext cx="2430066" cy="2057400"/>
          </a:xfrm>
          <a:prstGeom prst="rect">
            <a:avLst/>
          </a:prstGeom>
          <a:noFill/>
          <a:ln/>
        </p:spPr>
        <p:txBody>
          <a:bodyPr wrap="square" lIns="0" tIns="0" rIns="0" bIns="0" rtlCol="0" anchor="t"/>
          <a:lstStyle/>
          <a:p>
            <a:pPr marL="0" indent="0" algn="l">
              <a:lnSpc>
                <a:spcPts val="1800"/>
              </a:lnSpc>
              <a:buNone/>
            </a:pPr>
            <a:r>
              <a:rPr lang="en-US" sz="1250" dirty="0">
                <a:solidFill>
                  <a:srgbClr val="2C2821"/>
                </a:solidFill>
                <a:latin typeface="Lora" pitchFamily="34" charset="0"/>
                <a:ea typeface="Lora" pitchFamily="34" charset="-122"/>
                <a:cs typeface="Lora" pitchFamily="34" charset="-120"/>
              </a:rPr>
              <a:t>Membantu perempuan dalam menavigasi sistem kesehatan dan mengambil keputusan yang sesuai dengan nilai dan kebutuhannya. Bidan menciptakan kondisi yang memungkinkan perempuan untuk berdaya dan mandiri dalam menjaga kesehatannya.</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588645"/>
            <a:ext cx="10309979" cy="589121"/>
          </a:xfrm>
          <a:prstGeom prst="rect">
            <a:avLst/>
          </a:prstGeom>
          <a:noFill/>
          <a:ln/>
        </p:spPr>
        <p:txBody>
          <a:bodyPr wrap="none" lIns="0" tIns="0" rIns="0" bIns="0" rtlCol="0" anchor="t"/>
          <a:lstStyle/>
          <a:p>
            <a:pPr marL="0" indent="0" algn="l">
              <a:lnSpc>
                <a:spcPts val="4600"/>
              </a:lnSpc>
              <a:buNone/>
            </a:pPr>
            <a:r>
              <a:rPr lang="en-US" sz="3700" dirty="0">
                <a:solidFill>
                  <a:srgbClr val="233E32"/>
                </a:solidFill>
                <a:latin typeface="Alice" pitchFamily="34" charset="0"/>
                <a:ea typeface="Alice" pitchFamily="34" charset="-122"/>
                <a:cs typeface="Alice" pitchFamily="34" charset="-120"/>
              </a:rPr>
              <a:t>Manfaat Penerapan Model </a:t>
            </a:r>
            <a:r>
              <a:rPr lang="en-US" sz="3700" dirty="0">
                <a:solidFill>
                  <a:srgbClr val="1B5F39"/>
                </a:solidFill>
                <a:latin typeface="Alice" pitchFamily="34" charset="0"/>
                <a:ea typeface="Alice" pitchFamily="34" charset="-122"/>
                <a:cs typeface="Alice" pitchFamily="34" charset="-120"/>
              </a:rPr>
              <a:t>Woman Centered Care</a:t>
            </a:r>
            <a:endParaRPr lang="en-US" sz="3700" dirty="0"/>
          </a:p>
        </p:txBody>
      </p:sp>
      <p:sp>
        <p:nvSpPr>
          <p:cNvPr id="3" name="Text 1"/>
          <p:cNvSpPr/>
          <p:nvPr/>
        </p:nvSpPr>
        <p:spPr>
          <a:xfrm>
            <a:off x="793790" y="1535906"/>
            <a:ext cx="13042821" cy="882610"/>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Penerapan model WCC secara konsisten memberikan dampak positif yang luas dan terukur — tidak hanya bagi perempuan sebagai individu, tetapi juga bagi kualitas sistem pelayanan kesehatan secara keseluruhan. Berbagai penelitian internasional telah mengonfirmasi manfaat nyata dari pendekatan yang berpusat pada perempuan ini.</a:t>
            </a:r>
            <a:endParaRPr lang="en-US" sz="1450" dirty="0"/>
          </a:p>
        </p:txBody>
      </p:sp>
      <p:sp>
        <p:nvSpPr>
          <p:cNvPr id="4" name="Text 2"/>
          <p:cNvSpPr/>
          <p:nvPr/>
        </p:nvSpPr>
        <p:spPr>
          <a:xfrm>
            <a:off x="871061" y="2714149"/>
            <a:ext cx="2938105" cy="622102"/>
          </a:xfrm>
          <a:prstGeom prst="rect">
            <a:avLst/>
          </a:prstGeom>
          <a:noFill/>
          <a:ln/>
        </p:spPr>
        <p:txBody>
          <a:bodyPr wrap="none" lIns="0" tIns="0" rIns="0" bIns="0" rtlCol="0" anchor="t"/>
          <a:lstStyle/>
          <a:p>
            <a:pPr marL="0" indent="0" algn="ctr">
              <a:lnSpc>
                <a:spcPts val="4850"/>
              </a:lnSpc>
              <a:buNone/>
            </a:pPr>
            <a:r>
              <a:rPr lang="en-US" sz="4850" dirty="0">
                <a:solidFill>
                  <a:srgbClr val="2C2821"/>
                </a:solidFill>
                <a:latin typeface="Alice" pitchFamily="34" charset="0"/>
                <a:ea typeface="Alice" pitchFamily="34" charset="-122"/>
                <a:cs typeface="Alice" pitchFamily="34" charset="-120"/>
              </a:rPr>
              <a:t>↑</a:t>
            </a:r>
            <a:endParaRPr lang="en-US" sz="4850" dirty="0"/>
          </a:p>
        </p:txBody>
      </p:sp>
      <p:sp>
        <p:nvSpPr>
          <p:cNvPr id="5" name="Text 3"/>
          <p:cNvSpPr/>
          <p:nvPr/>
        </p:nvSpPr>
        <p:spPr>
          <a:xfrm>
            <a:off x="1161693" y="3564731"/>
            <a:ext cx="2356842" cy="294680"/>
          </a:xfrm>
          <a:prstGeom prst="rect">
            <a:avLst/>
          </a:prstGeom>
          <a:noFill/>
          <a:ln/>
        </p:spPr>
        <p:txBody>
          <a:bodyPr wrap="none" lIns="0" tIns="0" rIns="0" bIns="0" rtlCol="0" anchor="t"/>
          <a:lstStyle/>
          <a:p>
            <a:pPr marL="0" indent="0" algn="ctr">
              <a:lnSpc>
                <a:spcPts val="2300"/>
              </a:lnSpc>
              <a:buNone/>
            </a:pPr>
            <a:r>
              <a:rPr lang="en-US" sz="1850" dirty="0">
                <a:solidFill>
                  <a:srgbClr val="2C2821"/>
                </a:solidFill>
                <a:latin typeface="Alice" pitchFamily="34" charset="0"/>
                <a:ea typeface="Alice" pitchFamily="34" charset="-122"/>
                <a:cs typeface="Alice" pitchFamily="34" charset="-120"/>
              </a:rPr>
              <a:t>Kualitas Pelayanan</a:t>
            </a:r>
            <a:endParaRPr lang="en-US" sz="1850" dirty="0"/>
          </a:p>
        </p:txBody>
      </p:sp>
      <p:sp>
        <p:nvSpPr>
          <p:cNvPr id="6" name="Text 4"/>
          <p:cNvSpPr/>
          <p:nvPr/>
        </p:nvSpPr>
        <p:spPr>
          <a:xfrm>
            <a:off x="793790" y="3966805"/>
            <a:ext cx="3092768" cy="1176814"/>
          </a:xfrm>
          <a:prstGeom prst="rect">
            <a:avLst/>
          </a:prstGeom>
          <a:noFill/>
          <a:ln/>
        </p:spPr>
        <p:txBody>
          <a:bodyPr wrap="square" lIns="0" tIns="0" rIns="0" bIns="0" rtlCol="0" anchor="t"/>
          <a:lstStyle/>
          <a:p>
            <a:pPr marL="0" indent="0" algn="ctr">
              <a:lnSpc>
                <a:spcPts val="2300"/>
              </a:lnSpc>
              <a:buNone/>
            </a:pPr>
            <a:r>
              <a:rPr lang="en-US" sz="1450" dirty="0">
                <a:solidFill>
                  <a:srgbClr val="2C2821"/>
                </a:solidFill>
                <a:latin typeface="Lora" pitchFamily="34" charset="0"/>
                <a:ea typeface="Lora" pitchFamily="34" charset="-122"/>
                <a:cs typeface="Lora" pitchFamily="34" charset="-120"/>
              </a:rPr>
              <a:t>Peningkatan signifikan dalam standar dan mutu pelayanan kebidanan yang diberikan kepada perempuan</a:t>
            </a:r>
            <a:endParaRPr lang="en-US" sz="1450" dirty="0"/>
          </a:p>
        </p:txBody>
      </p:sp>
      <p:sp>
        <p:nvSpPr>
          <p:cNvPr id="7" name="Text 5"/>
          <p:cNvSpPr/>
          <p:nvPr/>
        </p:nvSpPr>
        <p:spPr>
          <a:xfrm>
            <a:off x="4187666" y="2714149"/>
            <a:ext cx="2938224" cy="622102"/>
          </a:xfrm>
          <a:prstGeom prst="rect">
            <a:avLst/>
          </a:prstGeom>
          <a:noFill/>
          <a:ln/>
        </p:spPr>
        <p:txBody>
          <a:bodyPr wrap="none" lIns="0" tIns="0" rIns="0" bIns="0" rtlCol="0" anchor="t"/>
          <a:lstStyle/>
          <a:p>
            <a:pPr marL="0" indent="0" algn="ctr">
              <a:lnSpc>
                <a:spcPts val="4850"/>
              </a:lnSpc>
              <a:buNone/>
            </a:pPr>
            <a:r>
              <a:rPr lang="en-US" sz="4850" dirty="0">
                <a:solidFill>
                  <a:srgbClr val="2C2821"/>
                </a:solidFill>
                <a:latin typeface="Alice" pitchFamily="34" charset="0"/>
                <a:ea typeface="Alice" pitchFamily="34" charset="-122"/>
                <a:cs typeface="Alice" pitchFamily="34" charset="-120"/>
              </a:rPr>
              <a:t>↑</a:t>
            </a:r>
            <a:endParaRPr lang="en-US" sz="4850" dirty="0"/>
          </a:p>
        </p:txBody>
      </p:sp>
      <p:sp>
        <p:nvSpPr>
          <p:cNvPr id="8" name="Text 6"/>
          <p:cNvSpPr/>
          <p:nvPr/>
        </p:nvSpPr>
        <p:spPr>
          <a:xfrm>
            <a:off x="4478417" y="3564731"/>
            <a:ext cx="2356842" cy="294680"/>
          </a:xfrm>
          <a:prstGeom prst="rect">
            <a:avLst/>
          </a:prstGeom>
          <a:noFill/>
          <a:ln/>
        </p:spPr>
        <p:txBody>
          <a:bodyPr wrap="none" lIns="0" tIns="0" rIns="0" bIns="0" rtlCol="0" anchor="t"/>
          <a:lstStyle/>
          <a:p>
            <a:pPr marL="0" indent="0" algn="ctr">
              <a:lnSpc>
                <a:spcPts val="2300"/>
              </a:lnSpc>
              <a:buNone/>
            </a:pPr>
            <a:r>
              <a:rPr lang="en-US" sz="1850" dirty="0">
                <a:solidFill>
                  <a:srgbClr val="2C2821"/>
                </a:solidFill>
                <a:latin typeface="Alice" pitchFamily="34" charset="0"/>
                <a:ea typeface="Alice" pitchFamily="34" charset="-122"/>
                <a:cs typeface="Alice" pitchFamily="34" charset="-120"/>
              </a:rPr>
              <a:t>Kepuasan Pasien</a:t>
            </a:r>
            <a:endParaRPr lang="en-US" sz="1850" dirty="0"/>
          </a:p>
        </p:txBody>
      </p:sp>
      <p:sp>
        <p:nvSpPr>
          <p:cNvPr id="9" name="Text 7"/>
          <p:cNvSpPr/>
          <p:nvPr/>
        </p:nvSpPr>
        <p:spPr>
          <a:xfrm>
            <a:off x="4110395" y="3966805"/>
            <a:ext cx="3092887" cy="1176814"/>
          </a:xfrm>
          <a:prstGeom prst="rect">
            <a:avLst/>
          </a:prstGeom>
          <a:noFill/>
          <a:ln/>
        </p:spPr>
        <p:txBody>
          <a:bodyPr wrap="square" lIns="0" tIns="0" rIns="0" bIns="0" rtlCol="0" anchor="t"/>
          <a:lstStyle/>
          <a:p>
            <a:pPr marL="0" indent="0" algn="ctr">
              <a:lnSpc>
                <a:spcPts val="2300"/>
              </a:lnSpc>
              <a:buNone/>
            </a:pPr>
            <a:r>
              <a:rPr lang="en-US" sz="1450" dirty="0">
                <a:solidFill>
                  <a:srgbClr val="2C2821"/>
                </a:solidFill>
                <a:latin typeface="Lora" pitchFamily="34" charset="0"/>
                <a:ea typeface="Lora" pitchFamily="34" charset="-122"/>
                <a:cs typeface="Lora" pitchFamily="34" charset="-120"/>
              </a:rPr>
              <a:t>Tingkat kepuasan perempuan terhadap pelayanan kesehatan meningkat ketika mereka merasa didengar dan dihargai</a:t>
            </a:r>
            <a:endParaRPr lang="en-US" sz="1450" dirty="0"/>
          </a:p>
        </p:txBody>
      </p:sp>
      <p:sp>
        <p:nvSpPr>
          <p:cNvPr id="10" name="Text 8"/>
          <p:cNvSpPr/>
          <p:nvPr/>
        </p:nvSpPr>
        <p:spPr>
          <a:xfrm>
            <a:off x="7504390" y="2714149"/>
            <a:ext cx="2938105" cy="622102"/>
          </a:xfrm>
          <a:prstGeom prst="rect">
            <a:avLst/>
          </a:prstGeom>
          <a:noFill/>
          <a:ln/>
        </p:spPr>
        <p:txBody>
          <a:bodyPr wrap="none" lIns="0" tIns="0" rIns="0" bIns="0" rtlCol="0" anchor="t"/>
          <a:lstStyle/>
          <a:p>
            <a:pPr marL="0" indent="0" algn="ctr">
              <a:lnSpc>
                <a:spcPts val="4850"/>
              </a:lnSpc>
              <a:buNone/>
            </a:pPr>
            <a:r>
              <a:rPr lang="en-US" sz="4850" dirty="0">
                <a:solidFill>
                  <a:srgbClr val="2C2821"/>
                </a:solidFill>
                <a:latin typeface="Alice" pitchFamily="34" charset="0"/>
                <a:ea typeface="Alice" pitchFamily="34" charset="-122"/>
                <a:cs typeface="Alice" pitchFamily="34" charset="-120"/>
              </a:rPr>
              <a:t>↑</a:t>
            </a:r>
            <a:endParaRPr lang="en-US" sz="4850" dirty="0"/>
          </a:p>
        </p:txBody>
      </p:sp>
      <p:sp>
        <p:nvSpPr>
          <p:cNvPr id="11" name="Text 9"/>
          <p:cNvSpPr/>
          <p:nvPr/>
        </p:nvSpPr>
        <p:spPr>
          <a:xfrm>
            <a:off x="7795022" y="3564731"/>
            <a:ext cx="2356842" cy="294680"/>
          </a:xfrm>
          <a:prstGeom prst="rect">
            <a:avLst/>
          </a:prstGeom>
          <a:noFill/>
          <a:ln/>
        </p:spPr>
        <p:txBody>
          <a:bodyPr wrap="none" lIns="0" tIns="0" rIns="0" bIns="0" rtlCol="0" anchor="t"/>
          <a:lstStyle/>
          <a:p>
            <a:pPr marL="0" indent="0" algn="ctr">
              <a:lnSpc>
                <a:spcPts val="2300"/>
              </a:lnSpc>
              <a:buNone/>
            </a:pPr>
            <a:r>
              <a:rPr lang="en-US" sz="1850" dirty="0">
                <a:solidFill>
                  <a:srgbClr val="2C2821"/>
                </a:solidFill>
                <a:latin typeface="Alice" pitchFamily="34" charset="0"/>
                <a:ea typeface="Alice" pitchFamily="34" charset="-122"/>
                <a:cs typeface="Alice" pitchFamily="34" charset="-120"/>
              </a:rPr>
              <a:t>Kepercayaan Pasien</a:t>
            </a:r>
            <a:endParaRPr lang="en-US" sz="1850" dirty="0"/>
          </a:p>
        </p:txBody>
      </p:sp>
      <p:sp>
        <p:nvSpPr>
          <p:cNvPr id="12" name="Text 10"/>
          <p:cNvSpPr/>
          <p:nvPr/>
        </p:nvSpPr>
        <p:spPr>
          <a:xfrm>
            <a:off x="7427119" y="3966805"/>
            <a:ext cx="3092768" cy="1176814"/>
          </a:xfrm>
          <a:prstGeom prst="rect">
            <a:avLst/>
          </a:prstGeom>
          <a:noFill/>
          <a:ln/>
        </p:spPr>
        <p:txBody>
          <a:bodyPr wrap="square" lIns="0" tIns="0" rIns="0" bIns="0" rtlCol="0" anchor="t"/>
          <a:lstStyle/>
          <a:p>
            <a:pPr marL="0" indent="0" algn="ctr">
              <a:lnSpc>
                <a:spcPts val="2300"/>
              </a:lnSpc>
              <a:buNone/>
            </a:pPr>
            <a:r>
              <a:rPr lang="en-US" sz="1450" dirty="0">
                <a:solidFill>
                  <a:srgbClr val="2C2821"/>
                </a:solidFill>
                <a:latin typeface="Lora" pitchFamily="34" charset="0"/>
                <a:ea typeface="Lora" pitchFamily="34" charset="-122"/>
                <a:cs typeface="Lora" pitchFamily="34" charset="-120"/>
              </a:rPr>
              <a:t>Hubungan kepercayaan yang lebih kuat antara perempuan dan tenaga kesehatan mendorong keterbukaan dan kepatuhan</a:t>
            </a:r>
            <a:endParaRPr lang="en-US" sz="1450" dirty="0"/>
          </a:p>
        </p:txBody>
      </p:sp>
      <p:sp>
        <p:nvSpPr>
          <p:cNvPr id="13" name="Text 11"/>
          <p:cNvSpPr/>
          <p:nvPr/>
        </p:nvSpPr>
        <p:spPr>
          <a:xfrm>
            <a:off x="10820995" y="2714149"/>
            <a:ext cx="2938224" cy="622102"/>
          </a:xfrm>
          <a:prstGeom prst="rect">
            <a:avLst/>
          </a:prstGeom>
          <a:noFill/>
          <a:ln/>
        </p:spPr>
        <p:txBody>
          <a:bodyPr wrap="none" lIns="0" tIns="0" rIns="0" bIns="0" rtlCol="0" anchor="t"/>
          <a:lstStyle/>
          <a:p>
            <a:pPr marL="0" indent="0" algn="ctr">
              <a:lnSpc>
                <a:spcPts val="4850"/>
              </a:lnSpc>
              <a:buNone/>
            </a:pPr>
            <a:r>
              <a:rPr lang="en-US" sz="4850" dirty="0">
                <a:solidFill>
                  <a:srgbClr val="2C2821"/>
                </a:solidFill>
                <a:latin typeface="Alice" pitchFamily="34" charset="0"/>
                <a:ea typeface="Alice" pitchFamily="34" charset="-122"/>
                <a:cs typeface="Alice" pitchFamily="34" charset="-120"/>
              </a:rPr>
              <a:t>↓</a:t>
            </a:r>
            <a:endParaRPr lang="en-US" sz="4850" dirty="0"/>
          </a:p>
        </p:txBody>
      </p:sp>
      <p:sp>
        <p:nvSpPr>
          <p:cNvPr id="14" name="Text 12"/>
          <p:cNvSpPr/>
          <p:nvPr/>
        </p:nvSpPr>
        <p:spPr>
          <a:xfrm>
            <a:off x="11111746" y="3564731"/>
            <a:ext cx="2356842" cy="294680"/>
          </a:xfrm>
          <a:prstGeom prst="rect">
            <a:avLst/>
          </a:prstGeom>
          <a:noFill/>
          <a:ln/>
        </p:spPr>
        <p:txBody>
          <a:bodyPr wrap="none" lIns="0" tIns="0" rIns="0" bIns="0" rtlCol="0" anchor="t"/>
          <a:lstStyle/>
          <a:p>
            <a:pPr marL="0" indent="0" algn="ctr">
              <a:lnSpc>
                <a:spcPts val="2300"/>
              </a:lnSpc>
              <a:buNone/>
            </a:pPr>
            <a:r>
              <a:rPr lang="en-US" sz="1850" dirty="0">
                <a:solidFill>
                  <a:srgbClr val="2C2821"/>
                </a:solidFill>
                <a:latin typeface="Alice" pitchFamily="34" charset="0"/>
                <a:ea typeface="Alice" pitchFamily="34" charset="-122"/>
                <a:cs typeface="Alice" pitchFamily="34" charset="-120"/>
              </a:rPr>
              <a:t>Intervensi Tidak Perlu</a:t>
            </a:r>
            <a:endParaRPr lang="en-US" sz="1850" dirty="0"/>
          </a:p>
        </p:txBody>
      </p:sp>
      <p:sp>
        <p:nvSpPr>
          <p:cNvPr id="15" name="Text 13"/>
          <p:cNvSpPr/>
          <p:nvPr/>
        </p:nvSpPr>
        <p:spPr>
          <a:xfrm>
            <a:off x="10743724" y="3966805"/>
            <a:ext cx="3092887" cy="1176814"/>
          </a:xfrm>
          <a:prstGeom prst="rect">
            <a:avLst/>
          </a:prstGeom>
          <a:noFill/>
          <a:ln/>
        </p:spPr>
        <p:txBody>
          <a:bodyPr wrap="square" lIns="0" tIns="0" rIns="0" bIns="0" rtlCol="0" anchor="t"/>
          <a:lstStyle/>
          <a:p>
            <a:pPr marL="0" indent="0" algn="ctr">
              <a:lnSpc>
                <a:spcPts val="2300"/>
              </a:lnSpc>
              <a:buNone/>
            </a:pPr>
            <a:r>
              <a:rPr lang="en-US" sz="1450" dirty="0">
                <a:solidFill>
                  <a:srgbClr val="2C2821"/>
                </a:solidFill>
                <a:latin typeface="Lora" pitchFamily="34" charset="0"/>
                <a:ea typeface="Lora" pitchFamily="34" charset="-122"/>
                <a:cs typeface="Lora" pitchFamily="34" charset="-120"/>
              </a:rPr>
              <a:t>Berkurangnya tindakan medis yang tidak diperlukan ketika keputusan diambil bersama berdasarkan informasi yang lengkap</a:t>
            </a:r>
            <a:endParaRPr lang="en-US" sz="1450" dirty="0"/>
          </a:p>
        </p:txBody>
      </p:sp>
      <p:sp>
        <p:nvSpPr>
          <p:cNvPr id="16" name="Shape 14"/>
          <p:cNvSpPr/>
          <p:nvPr/>
        </p:nvSpPr>
        <p:spPr>
          <a:xfrm>
            <a:off x="793790" y="5345073"/>
            <a:ext cx="4228148" cy="2295763"/>
          </a:xfrm>
          <a:prstGeom prst="roundRect">
            <a:avLst>
              <a:gd name="adj" fmla="val 1232"/>
            </a:avLst>
          </a:prstGeom>
          <a:solidFill>
            <a:srgbClr val="FCFBF8"/>
          </a:solidFill>
          <a:ln w="22860">
            <a:solidFill>
              <a:srgbClr val="D6D3CC"/>
            </a:solidFill>
            <a:prstDash val="solid"/>
          </a:ln>
        </p:spPr>
      </p:sp>
      <p:sp>
        <p:nvSpPr>
          <p:cNvPr id="17" name="Text 15"/>
          <p:cNvSpPr/>
          <p:nvPr/>
        </p:nvSpPr>
        <p:spPr>
          <a:xfrm>
            <a:off x="1005126" y="5556409"/>
            <a:ext cx="2464951"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Kesehatan Ibu dan Bayi</a:t>
            </a:r>
            <a:endParaRPr lang="en-US" sz="1850" dirty="0"/>
          </a:p>
        </p:txBody>
      </p:sp>
      <p:sp>
        <p:nvSpPr>
          <p:cNvPr id="18" name="Text 16"/>
          <p:cNvSpPr/>
          <p:nvPr/>
        </p:nvSpPr>
        <p:spPr>
          <a:xfrm>
            <a:off x="1005126" y="5958483"/>
            <a:ext cx="3805476" cy="1471017"/>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Perempuan yang mendapatkan pelayanan WCC menunjukkan luaran kehamilan dan persalinan yang lebih baik, termasuk penurunan angka komplikasi dan mortalitas ibu-bayi.</a:t>
            </a:r>
            <a:endParaRPr lang="en-US" sz="1450" dirty="0"/>
          </a:p>
        </p:txBody>
      </p:sp>
      <p:sp>
        <p:nvSpPr>
          <p:cNvPr id="19" name="Shape 17"/>
          <p:cNvSpPr/>
          <p:nvPr/>
        </p:nvSpPr>
        <p:spPr>
          <a:xfrm>
            <a:off x="5201007" y="5345073"/>
            <a:ext cx="4228267" cy="2295763"/>
          </a:xfrm>
          <a:prstGeom prst="roundRect">
            <a:avLst>
              <a:gd name="adj" fmla="val 1232"/>
            </a:avLst>
          </a:prstGeom>
          <a:solidFill>
            <a:srgbClr val="FCFBF8"/>
          </a:solidFill>
          <a:ln w="22860">
            <a:solidFill>
              <a:srgbClr val="D6D3CC"/>
            </a:solidFill>
            <a:prstDash val="solid"/>
          </a:ln>
        </p:spPr>
      </p:sp>
      <p:sp>
        <p:nvSpPr>
          <p:cNvPr id="20" name="Text 18"/>
          <p:cNvSpPr/>
          <p:nvPr/>
        </p:nvSpPr>
        <p:spPr>
          <a:xfrm>
            <a:off x="5412343" y="5556409"/>
            <a:ext cx="3236119"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Pemberdayaan Jangka Panjang</a:t>
            </a:r>
            <a:endParaRPr lang="en-US" sz="1850" dirty="0"/>
          </a:p>
        </p:txBody>
      </p:sp>
      <p:sp>
        <p:nvSpPr>
          <p:cNvPr id="21" name="Text 19"/>
          <p:cNvSpPr/>
          <p:nvPr/>
        </p:nvSpPr>
        <p:spPr>
          <a:xfrm>
            <a:off x="5412343" y="5958483"/>
            <a:ext cx="3805595" cy="1471017"/>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Perempuan yang diberdayakan melalui WCC menjadi lebih mampu menjaga kesehatannya secara mandiri dan memberikan contoh positif bagi generasi berikutnya.</a:t>
            </a:r>
            <a:endParaRPr lang="en-US" sz="1450" dirty="0"/>
          </a:p>
        </p:txBody>
      </p:sp>
      <p:sp>
        <p:nvSpPr>
          <p:cNvPr id="22" name="Shape 20"/>
          <p:cNvSpPr/>
          <p:nvPr/>
        </p:nvSpPr>
        <p:spPr>
          <a:xfrm>
            <a:off x="9608344" y="5345073"/>
            <a:ext cx="4228148" cy="2295763"/>
          </a:xfrm>
          <a:prstGeom prst="roundRect">
            <a:avLst>
              <a:gd name="adj" fmla="val 1232"/>
            </a:avLst>
          </a:prstGeom>
          <a:solidFill>
            <a:srgbClr val="FCFBF8"/>
          </a:solidFill>
          <a:ln w="22860">
            <a:solidFill>
              <a:srgbClr val="D6D3CC"/>
            </a:solidFill>
            <a:prstDash val="solid"/>
          </a:ln>
        </p:spPr>
      </p:sp>
      <p:sp>
        <p:nvSpPr>
          <p:cNvPr id="23" name="Text 21"/>
          <p:cNvSpPr/>
          <p:nvPr/>
        </p:nvSpPr>
        <p:spPr>
          <a:xfrm>
            <a:off x="9819680" y="5556409"/>
            <a:ext cx="3044071"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Penguatan Sistem Kesehatan</a:t>
            </a:r>
            <a:endParaRPr lang="en-US" sz="1850" dirty="0"/>
          </a:p>
        </p:txBody>
      </p:sp>
      <p:sp>
        <p:nvSpPr>
          <p:cNvPr id="24" name="Text 22"/>
          <p:cNvSpPr/>
          <p:nvPr/>
        </p:nvSpPr>
        <p:spPr>
          <a:xfrm>
            <a:off x="9819680" y="5958483"/>
            <a:ext cx="3805476" cy="1471017"/>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Penerapan WCC secara sistemik berkontribusi pada penguatan sistem kesehatan nasional melalui peningkatan kepercayaan masyarakat terhadap layanan kesehatan formal.</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571024"/>
            <a:ext cx="7969448" cy="434102"/>
          </a:xfrm>
          <a:prstGeom prst="rect">
            <a:avLst/>
          </a:prstGeom>
          <a:noFill/>
          <a:ln/>
        </p:spPr>
        <p:txBody>
          <a:bodyPr wrap="none" lIns="0" tIns="0" rIns="0" bIns="0" rtlCol="0" anchor="t"/>
          <a:lstStyle/>
          <a:p>
            <a:pPr marL="0" indent="0" algn="l">
              <a:lnSpc>
                <a:spcPts val="3400"/>
              </a:lnSpc>
              <a:buNone/>
            </a:pPr>
            <a:r>
              <a:rPr lang="en-US" sz="2700" dirty="0">
                <a:solidFill>
                  <a:srgbClr val="233E32"/>
                </a:solidFill>
                <a:latin typeface="Alice" pitchFamily="34" charset="0"/>
                <a:ea typeface="Alice" pitchFamily="34" charset="-122"/>
                <a:cs typeface="Alice" pitchFamily="34" charset="-120"/>
              </a:rPr>
              <a:t>Tantangan dalam Penerapan </a:t>
            </a:r>
            <a:r>
              <a:rPr lang="en-US" sz="2700" dirty="0">
                <a:solidFill>
                  <a:srgbClr val="1B5F39"/>
                </a:solidFill>
                <a:latin typeface="Alice" pitchFamily="34" charset="0"/>
                <a:ea typeface="Alice" pitchFamily="34" charset="-122"/>
                <a:cs typeface="Alice" pitchFamily="34" charset="-120"/>
              </a:rPr>
              <a:t>Woman Centered Care</a:t>
            </a:r>
            <a:endParaRPr lang="en-US" sz="2700" dirty="0"/>
          </a:p>
        </p:txBody>
      </p:sp>
      <p:sp>
        <p:nvSpPr>
          <p:cNvPr id="3" name="Text 1"/>
          <p:cNvSpPr/>
          <p:nvPr/>
        </p:nvSpPr>
        <p:spPr>
          <a:xfrm>
            <a:off x="793790" y="1199555"/>
            <a:ext cx="13042821" cy="377904"/>
          </a:xfrm>
          <a:prstGeom prst="rect">
            <a:avLst/>
          </a:prstGeom>
          <a:noFill/>
          <a:ln/>
        </p:spPr>
        <p:txBody>
          <a:bodyPr wrap="square" lIns="0" tIns="0" rIns="0" bIns="0" rtlCol="0" anchor="t"/>
          <a:lstStyle/>
          <a:p>
            <a:pPr marL="0" indent="0" algn="l">
              <a:lnSpc>
                <a:spcPts val="1450"/>
              </a:lnSpc>
              <a:buNone/>
            </a:pPr>
            <a:r>
              <a:rPr lang="en-US" sz="1050" dirty="0">
                <a:solidFill>
                  <a:srgbClr val="2C2821"/>
                </a:solidFill>
                <a:latin typeface="Lora" pitchFamily="34" charset="0"/>
                <a:ea typeface="Lora" pitchFamily="34" charset="-122"/>
                <a:cs typeface="Lora" pitchFamily="34" charset="-120"/>
              </a:rPr>
              <a:t>Meskipun model WCC menawarkan manfaat yang sangat besar, penerapannya di lapangan tidak selalu berjalan mulus. Terdapat berbagai hambatan struktural, sumber daya, dan budaya yang perlu diidentifikasi dan diatasi secara sistematis agar WCC dapat benar-benar terwujud dalam praktik sehari-hari.</a:t>
            </a:r>
            <a:endParaRPr lang="en-US" sz="1050" dirty="0"/>
          </a:p>
        </p:txBody>
      </p:sp>
      <p:sp>
        <p:nvSpPr>
          <p:cNvPr id="4" name="Shape 2"/>
          <p:cNvSpPr/>
          <p:nvPr/>
        </p:nvSpPr>
        <p:spPr>
          <a:xfrm>
            <a:off x="793790" y="1686758"/>
            <a:ext cx="13042821" cy="961430"/>
          </a:xfrm>
          <a:prstGeom prst="roundRect">
            <a:avLst>
              <a:gd name="adj" fmla="val 2168"/>
            </a:avLst>
          </a:prstGeom>
          <a:solidFill>
            <a:srgbClr val="FCFBF8"/>
          </a:solidFill>
          <a:ln w="15240">
            <a:solidFill>
              <a:srgbClr val="D6D3CC"/>
            </a:solidFill>
            <a:prstDash val="solid"/>
          </a:ln>
        </p:spPr>
      </p:sp>
      <p:sp>
        <p:nvSpPr>
          <p:cNvPr id="5" name="Shape 3"/>
          <p:cNvSpPr/>
          <p:nvPr/>
        </p:nvSpPr>
        <p:spPr>
          <a:xfrm>
            <a:off x="809030" y="1701998"/>
            <a:ext cx="555665" cy="930950"/>
          </a:xfrm>
          <a:prstGeom prst="roundRect">
            <a:avLst>
              <a:gd name="adj" fmla="val 459"/>
            </a:avLst>
          </a:prstGeom>
          <a:solidFill>
            <a:srgbClr val="F0EDE6"/>
          </a:solidFill>
          <a:ln/>
        </p:spPr>
      </p:sp>
      <p:sp>
        <p:nvSpPr>
          <p:cNvPr id="6" name="Text 4"/>
          <p:cNvSpPr/>
          <p:nvPr/>
        </p:nvSpPr>
        <p:spPr>
          <a:xfrm>
            <a:off x="982623" y="2037278"/>
            <a:ext cx="208359" cy="260390"/>
          </a:xfrm>
          <a:prstGeom prst="rect">
            <a:avLst/>
          </a:prstGeom>
          <a:noFill/>
          <a:ln/>
        </p:spPr>
        <p:txBody>
          <a:bodyPr wrap="none" lIns="0" tIns="0" rIns="0" bIns="0" rtlCol="0" anchor="t"/>
          <a:lstStyle/>
          <a:p>
            <a:pPr marL="0" indent="0" algn="l">
              <a:lnSpc>
                <a:spcPts val="1600"/>
              </a:lnSpc>
              <a:buNone/>
            </a:pPr>
            <a:r>
              <a:rPr lang="en-US" sz="1600" dirty="0">
                <a:solidFill>
                  <a:srgbClr val="2C2821"/>
                </a:solidFill>
                <a:latin typeface="Alice" pitchFamily="34" charset="0"/>
                <a:ea typeface="Alice" pitchFamily="34" charset="-122"/>
                <a:cs typeface="Alice" pitchFamily="34" charset="-120"/>
              </a:rPr>
              <a:t>1</a:t>
            </a:r>
            <a:endParaRPr lang="en-US" sz="1600" dirty="0"/>
          </a:p>
        </p:txBody>
      </p:sp>
      <p:sp>
        <p:nvSpPr>
          <p:cNvPr id="7" name="Text 5"/>
          <p:cNvSpPr/>
          <p:nvPr/>
        </p:nvSpPr>
        <p:spPr>
          <a:xfrm>
            <a:off x="1461849" y="1840825"/>
            <a:ext cx="2470428" cy="217051"/>
          </a:xfrm>
          <a:prstGeom prst="rect">
            <a:avLst/>
          </a:prstGeom>
          <a:noFill/>
          <a:ln/>
        </p:spPr>
        <p:txBody>
          <a:bodyPr wrap="none" lIns="0" tIns="0" rIns="0" bIns="0" rtlCol="0" anchor="t"/>
          <a:lstStyle/>
          <a:p>
            <a:pPr marL="0" indent="0" algn="l">
              <a:lnSpc>
                <a:spcPts val="1700"/>
              </a:lnSpc>
              <a:buNone/>
            </a:pPr>
            <a:r>
              <a:rPr lang="en-US" sz="1350" dirty="0">
                <a:solidFill>
                  <a:srgbClr val="2C2821"/>
                </a:solidFill>
                <a:latin typeface="Alice" pitchFamily="34" charset="0"/>
                <a:ea typeface="Alice" pitchFamily="34" charset="-122"/>
                <a:cs typeface="Alice" pitchFamily="34" charset="-120"/>
              </a:rPr>
              <a:t>Keterbatasan Tenaga Kesehatan</a:t>
            </a:r>
            <a:endParaRPr lang="en-US" sz="1350" dirty="0"/>
          </a:p>
        </p:txBody>
      </p:sp>
      <p:sp>
        <p:nvSpPr>
          <p:cNvPr id="8" name="Text 6"/>
          <p:cNvSpPr/>
          <p:nvPr/>
        </p:nvSpPr>
        <p:spPr>
          <a:xfrm>
            <a:off x="1461849" y="2116217"/>
            <a:ext cx="12220694" cy="377904"/>
          </a:xfrm>
          <a:prstGeom prst="rect">
            <a:avLst/>
          </a:prstGeom>
          <a:noFill/>
          <a:ln/>
        </p:spPr>
        <p:txBody>
          <a:bodyPr wrap="square" lIns="0" tIns="0" rIns="0" bIns="0" rtlCol="0" anchor="t"/>
          <a:lstStyle/>
          <a:p>
            <a:pPr marL="0" indent="0" algn="l">
              <a:lnSpc>
                <a:spcPts val="1450"/>
              </a:lnSpc>
              <a:buNone/>
            </a:pPr>
            <a:r>
              <a:rPr lang="en-US" sz="1050" dirty="0">
                <a:solidFill>
                  <a:srgbClr val="2C2821"/>
                </a:solidFill>
                <a:latin typeface="Lora" pitchFamily="34" charset="0"/>
                <a:ea typeface="Lora" pitchFamily="34" charset="-122"/>
                <a:cs typeface="Lora" pitchFamily="34" charset="-120"/>
              </a:rPr>
              <a:t>Rasio bidan terhadap populasi perempuan yang dilayani seringkali tidak memadai, terutama di daerah terpencil dan perdesaan. Beban kerja yang berlebihan menyulitkan bidan untuk memberikan waktu dan perhatian penuh kepada setiap perempuan sesuai prinsip WCC.</a:t>
            </a:r>
            <a:endParaRPr lang="en-US" sz="1050" dirty="0"/>
          </a:p>
        </p:txBody>
      </p:sp>
      <p:sp>
        <p:nvSpPr>
          <p:cNvPr id="9" name="Shape 7"/>
          <p:cNvSpPr/>
          <p:nvPr/>
        </p:nvSpPr>
        <p:spPr>
          <a:xfrm>
            <a:off x="793790" y="2745343"/>
            <a:ext cx="13042821" cy="961430"/>
          </a:xfrm>
          <a:prstGeom prst="roundRect">
            <a:avLst>
              <a:gd name="adj" fmla="val 2168"/>
            </a:avLst>
          </a:prstGeom>
          <a:solidFill>
            <a:srgbClr val="FCFBF8"/>
          </a:solidFill>
          <a:ln w="15240">
            <a:solidFill>
              <a:srgbClr val="D6D3CC"/>
            </a:solidFill>
            <a:prstDash val="solid"/>
          </a:ln>
        </p:spPr>
      </p:sp>
      <p:sp>
        <p:nvSpPr>
          <p:cNvPr id="10" name="Shape 8"/>
          <p:cNvSpPr/>
          <p:nvPr/>
        </p:nvSpPr>
        <p:spPr>
          <a:xfrm>
            <a:off x="809030" y="2760583"/>
            <a:ext cx="555665" cy="930950"/>
          </a:xfrm>
          <a:prstGeom prst="roundRect">
            <a:avLst>
              <a:gd name="adj" fmla="val 459"/>
            </a:avLst>
          </a:prstGeom>
          <a:solidFill>
            <a:srgbClr val="F0EDE6"/>
          </a:solidFill>
          <a:ln/>
        </p:spPr>
      </p:sp>
      <p:sp>
        <p:nvSpPr>
          <p:cNvPr id="11" name="Text 9"/>
          <p:cNvSpPr/>
          <p:nvPr/>
        </p:nvSpPr>
        <p:spPr>
          <a:xfrm>
            <a:off x="982623" y="3095863"/>
            <a:ext cx="208359" cy="260390"/>
          </a:xfrm>
          <a:prstGeom prst="rect">
            <a:avLst/>
          </a:prstGeom>
          <a:noFill/>
          <a:ln/>
        </p:spPr>
        <p:txBody>
          <a:bodyPr wrap="none" lIns="0" tIns="0" rIns="0" bIns="0" rtlCol="0" anchor="t"/>
          <a:lstStyle/>
          <a:p>
            <a:pPr marL="0" indent="0" algn="l">
              <a:lnSpc>
                <a:spcPts val="1600"/>
              </a:lnSpc>
              <a:buNone/>
            </a:pPr>
            <a:r>
              <a:rPr lang="en-US" sz="1600" dirty="0">
                <a:solidFill>
                  <a:srgbClr val="2C2821"/>
                </a:solidFill>
                <a:latin typeface="Alice" pitchFamily="34" charset="0"/>
                <a:ea typeface="Alice" pitchFamily="34" charset="-122"/>
                <a:cs typeface="Alice" pitchFamily="34" charset="-120"/>
              </a:rPr>
              <a:t>2</a:t>
            </a:r>
            <a:endParaRPr lang="en-US" sz="1600" dirty="0"/>
          </a:p>
        </p:txBody>
      </p:sp>
      <p:sp>
        <p:nvSpPr>
          <p:cNvPr id="12" name="Text 10"/>
          <p:cNvSpPr/>
          <p:nvPr/>
        </p:nvSpPr>
        <p:spPr>
          <a:xfrm>
            <a:off x="1461849" y="2899410"/>
            <a:ext cx="2532578" cy="217051"/>
          </a:xfrm>
          <a:prstGeom prst="rect">
            <a:avLst/>
          </a:prstGeom>
          <a:noFill/>
          <a:ln/>
        </p:spPr>
        <p:txBody>
          <a:bodyPr wrap="none" lIns="0" tIns="0" rIns="0" bIns="0" rtlCol="0" anchor="t"/>
          <a:lstStyle/>
          <a:p>
            <a:pPr marL="0" indent="0" algn="l">
              <a:lnSpc>
                <a:spcPts val="1700"/>
              </a:lnSpc>
              <a:buNone/>
            </a:pPr>
            <a:r>
              <a:rPr lang="en-US" sz="1350" dirty="0">
                <a:solidFill>
                  <a:srgbClr val="2C2821"/>
                </a:solidFill>
                <a:latin typeface="Alice" pitchFamily="34" charset="0"/>
                <a:ea typeface="Alice" pitchFamily="34" charset="-122"/>
                <a:cs typeface="Alice" pitchFamily="34" charset="-120"/>
              </a:rPr>
              <a:t>Keterbatasan Fasilitas Pelayanan</a:t>
            </a:r>
            <a:endParaRPr lang="en-US" sz="1350" dirty="0"/>
          </a:p>
        </p:txBody>
      </p:sp>
      <p:sp>
        <p:nvSpPr>
          <p:cNvPr id="13" name="Text 11"/>
          <p:cNvSpPr/>
          <p:nvPr/>
        </p:nvSpPr>
        <p:spPr>
          <a:xfrm>
            <a:off x="1461849" y="3174802"/>
            <a:ext cx="12220694" cy="377904"/>
          </a:xfrm>
          <a:prstGeom prst="rect">
            <a:avLst/>
          </a:prstGeom>
          <a:noFill/>
          <a:ln/>
        </p:spPr>
        <p:txBody>
          <a:bodyPr wrap="square" lIns="0" tIns="0" rIns="0" bIns="0" rtlCol="0" anchor="t"/>
          <a:lstStyle/>
          <a:p>
            <a:pPr marL="0" indent="0" algn="l">
              <a:lnSpc>
                <a:spcPts val="1450"/>
              </a:lnSpc>
              <a:buNone/>
            </a:pPr>
            <a:r>
              <a:rPr lang="en-US" sz="1050" dirty="0">
                <a:solidFill>
                  <a:srgbClr val="2C2821"/>
                </a:solidFill>
                <a:latin typeface="Lora" pitchFamily="34" charset="0"/>
                <a:ea typeface="Lora" pitchFamily="34" charset="-122"/>
                <a:cs typeface="Lora" pitchFamily="34" charset="-120"/>
              </a:rPr>
              <a:t>Tidak semua fasilitas kesehatan memiliki sarana dan prasarana yang mendukung penerapan WCC secara penuh — mulai dari ruang konseling yang privat, alat bantu edukasi, hingga fasilitas persalinan yang ramah perempuan dan keluarga.</a:t>
            </a:r>
            <a:endParaRPr lang="en-US" sz="1050" dirty="0"/>
          </a:p>
        </p:txBody>
      </p:sp>
      <p:sp>
        <p:nvSpPr>
          <p:cNvPr id="14" name="Shape 12"/>
          <p:cNvSpPr/>
          <p:nvPr/>
        </p:nvSpPr>
        <p:spPr>
          <a:xfrm>
            <a:off x="793790" y="3803928"/>
            <a:ext cx="13042821" cy="961430"/>
          </a:xfrm>
          <a:prstGeom prst="roundRect">
            <a:avLst>
              <a:gd name="adj" fmla="val 2168"/>
            </a:avLst>
          </a:prstGeom>
          <a:solidFill>
            <a:srgbClr val="FCFBF8"/>
          </a:solidFill>
          <a:ln w="15240">
            <a:solidFill>
              <a:srgbClr val="D6D3CC"/>
            </a:solidFill>
            <a:prstDash val="solid"/>
          </a:ln>
        </p:spPr>
      </p:sp>
      <p:sp>
        <p:nvSpPr>
          <p:cNvPr id="15" name="Shape 13"/>
          <p:cNvSpPr/>
          <p:nvPr/>
        </p:nvSpPr>
        <p:spPr>
          <a:xfrm>
            <a:off x="809030" y="3819168"/>
            <a:ext cx="555665" cy="930950"/>
          </a:xfrm>
          <a:prstGeom prst="roundRect">
            <a:avLst>
              <a:gd name="adj" fmla="val 459"/>
            </a:avLst>
          </a:prstGeom>
          <a:solidFill>
            <a:srgbClr val="F0EDE6"/>
          </a:solidFill>
          <a:ln/>
        </p:spPr>
      </p:sp>
      <p:sp>
        <p:nvSpPr>
          <p:cNvPr id="16" name="Text 14"/>
          <p:cNvSpPr/>
          <p:nvPr/>
        </p:nvSpPr>
        <p:spPr>
          <a:xfrm>
            <a:off x="982623" y="4154448"/>
            <a:ext cx="208359" cy="260390"/>
          </a:xfrm>
          <a:prstGeom prst="rect">
            <a:avLst/>
          </a:prstGeom>
          <a:noFill/>
          <a:ln/>
        </p:spPr>
        <p:txBody>
          <a:bodyPr wrap="none" lIns="0" tIns="0" rIns="0" bIns="0" rtlCol="0" anchor="t"/>
          <a:lstStyle/>
          <a:p>
            <a:pPr marL="0" indent="0" algn="l">
              <a:lnSpc>
                <a:spcPts val="1600"/>
              </a:lnSpc>
              <a:buNone/>
            </a:pPr>
            <a:r>
              <a:rPr lang="en-US" sz="1600" dirty="0">
                <a:solidFill>
                  <a:srgbClr val="2C2821"/>
                </a:solidFill>
                <a:latin typeface="Alice" pitchFamily="34" charset="0"/>
                <a:ea typeface="Alice" pitchFamily="34" charset="-122"/>
                <a:cs typeface="Alice" pitchFamily="34" charset="-120"/>
              </a:rPr>
              <a:t>3</a:t>
            </a:r>
            <a:endParaRPr lang="en-US" sz="1600" dirty="0"/>
          </a:p>
        </p:txBody>
      </p:sp>
      <p:sp>
        <p:nvSpPr>
          <p:cNvPr id="17" name="Text 15"/>
          <p:cNvSpPr/>
          <p:nvPr/>
        </p:nvSpPr>
        <p:spPr>
          <a:xfrm>
            <a:off x="1461849" y="3957995"/>
            <a:ext cx="3302675" cy="217051"/>
          </a:xfrm>
          <a:prstGeom prst="rect">
            <a:avLst/>
          </a:prstGeom>
          <a:noFill/>
          <a:ln/>
        </p:spPr>
        <p:txBody>
          <a:bodyPr wrap="none" lIns="0" tIns="0" rIns="0" bIns="0" rtlCol="0" anchor="t"/>
          <a:lstStyle/>
          <a:p>
            <a:pPr marL="0" indent="0" algn="l">
              <a:lnSpc>
                <a:spcPts val="1700"/>
              </a:lnSpc>
              <a:buNone/>
            </a:pPr>
            <a:r>
              <a:rPr lang="en-US" sz="1350" dirty="0">
                <a:solidFill>
                  <a:srgbClr val="2C2821"/>
                </a:solidFill>
                <a:latin typeface="Alice" pitchFamily="34" charset="0"/>
                <a:ea typeface="Alice" pitchFamily="34" charset="-122"/>
                <a:cs typeface="Alice" pitchFamily="34" charset="-120"/>
              </a:rPr>
              <a:t>Kurangnya Pemahaman Tenaga Kesehatan</a:t>
            </a:r>
            <a:endParaRPr lang="en-US" sz="1350" dirty="0"/>
          </a:p>
        </p:txBody>
      </p:sp>
      <p:sp>
        <p:nvSpPr>
          <p:cNvPr id="18" name="Text 16"/>
          <p:cNvSpPr/>
          <p:nvPr/>
        </p:nvSpPr>
        <p:spPr>
          <a:xfrm>
            <a:off x="1461849" y="4233386"/>
            <a:ext cx="12220694" cy="377904"/>
          </a:xfrm>
          <a:prstGeom prst="rect">
            <a:avLst/>
          </a:prstGeom>
          <a:noFill/>
          <a:ln/>
        </p:spPr>
        <p:txBody>
          <a:bodyPr wrap="square" lIns="0" tIns="0" rIns="0" bIns="0" rtlCol="0" anchor="t"/>
          <a:lstStyle/>
          <a:p>
            <a:pPr marL="0" indent="0" algn="l">
              <a:lnSpc>
                <a:spcPts val="1450"/>
              </a:lnSpc>
              <a:buNone/>
            </a:pPr>
            <a:r>
              <a:rPr lang="en-US" sz="1050" dirty="0">
                <a:solidFill>
                  <a:srgbClr val="2C2821"/>
                </a:solidFill>
                <a:latin typeface="Lora" pitchFamily="34" charset="0"/>
                <a:ea typeface="Lora" pitchFamily="34" charset="-122"/>
                <a:cs typeface="Lora" pitchFamily="34" charset="-120"/>
              </a:rPr>
              <a:t>Sebagian tenaga kesehatan masih terbiasa dengan pendekatan paternalistik — di mana tenaga kesehatan dianggap sebagai pihak yang paling tahu dan berwenang. Perubahan paradigma menuju kemitraan membutuhkan pelatihan dan refleksi profesional yang serius.</a:t>
            </a:r>
            <a:endParaRPr lang="en-US" sz="1050" dirty="0"/>
          </a:p>
        </p:txBody>
      </p:sp>
      <p:sp>
        <p:nvSpPr>
          <p:cNvPr id="19" name="Shape 17"/>
          <p:cNvSpPr/>
          <p:nvPr/>
        </p:nvSpPr>
        <p:spPr>
          <a:xfrm>
            <a:off x="793790" y="4862512"/>
            <a:ext cx="13042821" cy="961430"/>
          </a:xfrm>
          <a:prstGeom prst="roundRect">
            <a:avLst>
              <a:gd name="adj" fmla="val 2168"/>
            </a:avLst>
          </a:prstGeom>
          <a:solidFill>
            <a:srgbClr val="FCFBF8"/>
          </a:solidFill>
          <a:ln w="15240">
            <a:solidFill>
              <a:srgbClr val="D6D3CC"/>
            </a:solidFill>
            <a:prstDash val="solid"/>
          </a:ln>
        </p:spPr>
      </p:sp>
      <p:sp>
        <p:nvSpPr>
          <p:cNvPr id="20" name="Shape 18"/>
          <p:cNvSpPr/>
          <p:nvPr/>
        </p:nvSpPr>
        <p:spPr>
          <a:xfrm>
            <a:off x="809030" y="4877753"/>
            <a:ext cx="555665" cy="930950"/>
          </a:xfrm>
          <a:prstGeom prst="roundRect">
            <a:avLst>
              <a:gd name="adj" fmla="val 459"/>
            </a:avLst>
          </a:prstGeom>
          <a:solidFill>
            <a:srgbClr val="F0EDE6"/>
          </a:solidFill>
          <a:ln/>
        </p:spPr>
      </p:sp>
      <p:sp>
        <p:nvSpPr>
          <p:cNvPr id="21" name="Text 19"/>
          <p:cNvSpPr/>
          <p:nvPr/>
        </p:nvSpPr>
        <p:spPr>
          <a:xfrm>
            <a:off x="982623" y="5213033"/>
            <a:ext cx="208359" cy="260390"/>
          </a:xfrm>
          <a:prstGeom prst="rect">
            <a:avLst/>
          </a:prstGeom>
          <a:noFill/>
          <a:ln/>
        </p:spPr>
        <p:txBody>
          <a:bodyPr wrap="none" lIns="0" tIns="0" rIns="0" bIns="0" rtlCol="0" anchor="t"/>
          <a:lstStyle/>
          <a:p>
            <a:pPr marL="0" indent="0" algn="l">
              <a:lnSpc>
                <a:spcPts val="1600"/>
              </a:lnSpc>
              <a:buNone/>
            </a:pPr>
            <a:r>
              <a:rPr lang="en-US" sz="1600" dirty="0">
                <a:solidFill>
                  <a:srgbClr val="2C2821"/>
                </a:solidFill>
                <a:latin typeface="Alice" pitchFamily="34" charset="0"/>
                <a:ea typeface="Alice" pitchFamily="34" charset="-122"/>
                <a:cs typeface="Alice" pitchFamily="34" charset="-120"/>
              </a:rPr>
              <a:t>4</a:t>
            </a:r>
            <a:endParaRPr lang="en-US" sz="1600" dirty="0"/>
          </a:p>
        </p:txBody>
      </p:sp>
      <p:sp>
        <p:nvSpPr>
          <p:cNvPr id="22" name="Text 20"/>
          <p:cNvSpPr/>
          <p:nvPr/>
        </p:nvSpPr>
        <p:spPr>
          <a:xfrm>
            <a:off x="1461849" y="5016579"/>
            <a:ext cx="2060377" cy="217051"/>
          </a:xfrm>
          <a:prstGeom prst="rect">
            <a:avLst/>
          </a:prstGeom>
          <a:noFill/>
          <a:ln/>
        </p:spPr>
        <p:txBody>
          <a:bodyPr wrap="none" lIns="0" tIns="0" rIns="0" bIns="0" rtlCol="0" anchor="t"/>
          <a:lstStyle/>
          <a:p>
            <a:pPr marL="0" indent="0" algn="l">
              <a:lnSpc>
                <a:spcPts val="1700"/>
              </a:lnSpc>
              <a:buNone/>
            </a:pPr>
            <a:r>
              <a:rPr lang="en-US" sz="1350" dirty="0">
                <a:solidFill>
                  <a:srgbClr val="2C2821"/>
                </a:solidFill>
                <a:latin typeface="Alice" pitchFamily="34" charset="0"/>
                <a:ea typeface="Alice" pitchFamily="34" charset="-122"/>
                <a:cs typeface="Alice" pitchFamily="34" charset="-120"/>
              </a:rPr>
              <a:t>Faktor Budaya Masyarakat</a:t>
            </a:r>
            <a:endParaRPr lang="en-US" sz="1350" dirty="0"/>
          </a:p>
        </p:txBody>
      </p:sp>
      <p:sp>
        <p:nvSpPr>
          <p:cNvPr id="23" name="Text 21"/>
          <p:cNvSpPr/>
          <p:nvPr/>
        </p:nvSpPr>
        <p:spPr>
          <a:xfrm>
            <a:off x="1461849" y="5291971"/>
            <a:ext cx="12220694" cy="377904"/>
          </a:xfrm>
          <a:prstGeom prst="rect">
            <a:avLst/>
          </a:prstGeom>
          <a:noFill/>
          <a:ln/>
        </p:spPr>
        <p:txBody>
          <a:bodyPr wrap="square" lIns="0" tIns="0" rIns="0" bIns="0" rtlCol="0" anchor="t"/>
          <a:lstStyle/>
          <a:p>
            <a:pPr marL="0" indent="0" algn="l">
              <a:lnSpc>
                <a:spcPts val="1450"/>
              </a:lnSpc>
              <a:buNone/>
            </a:pPr>
            <a:r>
              <a:rPr lang="en-US" sz="1050" dirty="0">
                <a:solidFill>
                  <a:srgbClr val="2C2821"/>
                </a:solidFill>
                <a:latin typeface="Lora" pitchFamily="34" charset="0"/>
                <a:ea typeface="Lora" pitchFamily="34" charset="-122"/>
                <a:cs typeface="Lora" pitchFamily="34" charset="-120"/>
              </a:rPr>
              <a:t>Di beberapa komunitas, norma budaya dan tradisi tertentu dapat bertentangan dengan prinsip-prinsip WCC, seperti pembatasan keterlibatan perempuan dalam pengambilan keputusan atau kepercayaan tradisional yang mengesampingkan pelayanan medis formal.</a:t>
            </a:r>
            <a:endParaRPr lang="en-US" sz="1050" dirty="0"/>
          </a:p>
        </p:txBody>
      </p:sp>
      <p:sp>
        <p:nvSpPr>
          <p:cNvPr id="24" name="Shape 22"/>
          <p:cNvSpPr/>
          <p:nvPr/>
        </p:nvSpPr>
        <p:spPr>
          <a:xfrm>
            <a:off x="793790" y="5921097"/>
            <a:ext cx="13042821" cy="961430"/>
          </a:xfrm>
          <a:prstGeom prst="roundRect">
            <a:avLst>
              <a:gd name="adj" fmla="val 2168"/>
            </a:avLst>
          </a:prstGeom>
          <a:solidFill>
            <a:srgbClr val="FCFBF8"/>
          </a:solidFill>
          <a:ln w="15240">
            <a:solidFill>
              <a:srgbClr val="D6D3CC"/>
            </a:solidFill>
            <a:prstDash val="solid"/>
          </a:ln>
        </p:spPr>
      </p:sp>
      <p:sp>
        <p:nvSpPr>
          <p:cNvPr id="25" name="Shape 23"/>
          <p:cNvSpPr/>
          <p:nvPr/>
        </p:nvSpPr>
        <p:spPr>
          <a:xfrm>
            <a:off x="809030" y="5936337"/>
            <a:ext cx="555665" cy="930950"/>
          </a:xfrm>
          <a:prstGeom prst="roundRect">
            <a:avLst>
              <a:gd name="adj" fmla="val 459"/>
            </a:avLst>
          </a:prstGeom>
          <a:solidFill>
            <a:srgbClr val="F0EDE6"/>
          </a:solidFill>
          <a:ln/>
        </p:spPr>
      </p:sp>
      <p:sp>
        <p:nvSpPr>
          <p:cNvPr id="26" name="Text 24"/>
          <p:cNvSpPr/>
          <p:nvPr/>
        </p:nvSpPr>
        <p:spPr>
          <a:xfrm>
            <a:off x="982623" y="6271617"/>
            <a:ext cx="208359" cy="260390"/>
          </a:xfrm>
          <a:prstGeom prst="rect">
            <a:avLst/>
          </a:prstGeom>
          <a:noFill/>
          <a:ln/>
        </p:spPr>
        <p:txBody>
          <a:bodyPr wrap="none" lIns="0" tIns="0" rIns="0" bIns="0" rtlCol="0" anchor="t"/>
          <a:lstStyle/>
          <a:p>
            <a:pPr marL="0" indent="0" algn="l">
              <a:lnSpc>
                <a:spcPts val="1600"/>
              </a:lnSpc>
              <a:buNone/>
            </a:pPr>
            <a:r>
              <a:rPr lang="en-US" sz="1600" dirty="0">
                <a:solidFill>
                  <a:srgbClr val="2C2821"/>
                </a:solidFill>
                <a:latin typeface="Alice" pitchFamily="34" charset="0"/>
                <a:ea typeface="Alice" pitchFamily="34" charset="-122"/>
                <a:cs typeface="Alice" pitchFamily="34" charset="-120"/>
              </a:rPr>
              <a:t>5</a:t>
            </a:r>
            <a:endParaRPr lang="en-US" sz="1600" dirty="0"/>
          </a:p>
        </p:txBody>
      </p:sp>
      <p:sp>
        <p:nvSpPr>
          <p:cNvPr id="27" name="Text 25"/>
          <p:cNvSpPr/>
          <p:nvPr/>
        </p:nvSpPr>
        <p:spPr>
          <a:xfrm>
            <a:off x="1461849" y="6075164"/>
            <a:ext cx="4370189" cy="217051"/>
          </a:xfrm>
          <a:prstGeom prst="rect">
            <a:avLst/>
          </a:prstGeom>
          <a:noFill/>
          <a:ln/>
        </p:spPr>
        <p:txBody>
          <a:bodyPr wrap="none" lIns="0" tIns="0" rIns="0" bIns="0" rtlCol="0" anchor="t"/>
          <a:lstStyle/>
          <a:p>
            <a:pPr marL="0" indent="0" algn="l">
              <a:lnSpc>
                <a:spcPts val="1700"/>
              </a:lnSpc>
              <a:buNone/>
            </a:pPr>
            <a:r>
              <a:rPr lang="en-US" sz="1350" dirty="0">
                <a:solidFill>
                  <a:srgbClr val="2C2821"/>
                </a:solidFill>
                <a:latin typeface="Alice" pitchFamily="34" charset="0"/>
                <a:ea typeface="Alice" pitchFamily="34" charset="-122"/>
                <a:cs typeface="Alice" pitchFamily="34" charset="-120"/>
              </a:rPr>
              <a:t>Sistem Pelayanan yang Berpusat pada Tenaga Kesehatan</a:t>
            </a:r>
            <a:endParaRPr lang="en-US" sz="1350" dirty="0"/>
          </a:p>
        </p:txBody>
      </p:sp>
      <p:sp>
        <p:nvSpPr>
          <p:cNvPr id="28" name="Text 26"/>
          <p:cNvSpPr/>
          <p:nvPr/>
        </p:nvSpPr>
        <p:spPr>
          <a:xfrm>
            <a:off x="1461849" y="6350556"/>
            <a:ext cx="12220694" cy="377904"/>
          </a:xfrm>
          <a:prstGeom prst="rect">
            <a:avLst/>
          </a:prstGeom>
          <a:noFill/>
          <a:ln/>
        </p:spPr>
        <p:txBody>
          <a:bodyPr wrap="square" lIns="0" tIns="0" rIns="0" bIns="0" rtlCol="0" anchor="t"/>
          <a:lstStyle/>
          <a:p>
            <a:pPr marL="0" indent="0" algn="l">
              <a:lnSpc>
                <a:spcPts val="1450"/>
              </a:lnSpc>
              <a:buNone/>
            </a:pPr>
            <a:r>
              <a:rPr lang="en-US" sz="1050" dirty="0">
                <a:solidFill>
                  <a:srgbClr val="2C2821"/>
                </a:solidFill>
                <a:latin typeface="Lora" pitchFamily="34" charset="0"/>
                <a:ea typeface="Lora" pitchFamily="34" charset="-122"/>
                <a:cs typeface="Lora" pitchFamily="34" charset="-120"/>
              </a:rPr>
              <a:t>Sistem kesehatan yang ada seringkali masih didesain untuk efisiensi operasional tenaga kesehatan, bukan untuk pengalaman optimal perempuan. Perubahan sistem yang fundamental membutuhkan komitmen dari penyusun kebijakan di semua tingkatan.</a:t>
            </a:r>
            <a:endParaRPr lang="en-US" sz="1050" dirty="0"/>
          </a:p>
        </p:txBody>
      </p:sp>
      <p:sp>
        <p:nvSpPr>
          <p:cNvPr id="29" name="Shape 27"/>
          <p:cNvSpPr/>
          <p:nvPr/>
        </p:nvSpPr>
        <p:spPr>
          <a:xfrm>
            <a:off x="793790" y="6991826"/>
            <a:ext cx="13042821" cy="666631"/>
          </a:xfrm>
          <a:prstGeom prst="roundRect">
            <a:avLst>
              <a:gd name="adj" fmla="val 3126"/>
            </a:avLst>
          </a:prstGeom>
          <a:solidFill>
            <a:srgbClr val="C3EED6"/>
          </a:solidFill>
          <a:ln/>
        </p:spPr>
      </p:sp>
      <p:pic>
        <p:nvPicPr>
          <p:cNvPr id="30" name="Image 0" descr="preencoded.png"/>
          <p:cNvPicPr>
            <a:picLocks noChangeAspect="1"/>
          </p:cNvPicPr>
          <p:nvPr/>
        </p:nvPicPr>
        <p:blipFill>
          <a:blip r:embed="rId3"/>
          <a:stretch>
            <a:fillRect/>
          </a:stretch>
        </p:blipFill>
        <p:spPr>
          <a:xfrm>
            <a:off x="932617" y="7180898"/>
            <a:ext cx="173593" cy="138827"/>
          </a:xfrm>
          <a:prstGeom prst="rect">
            <a:avLst/>
          </a:prstGeom>
        </p:spPr>
      </p:pic>
      <p:sp>
        <p:nvSpPr>
          <p:cNvPr id="31" name="Text 28"/>
          <p:cNvSpPr/>
          <p:nvPr/>
        </p:nvSpPr>
        <p:spPr>
          <a:xfrm>
            <a:off x="1245037" y="7123628"/>
            <a:ext cx="12452747" cy="377904"/>
          </a:xfrm>
          <a:prstGeom prst="rect">
            <a:avLst/>
          </a:prstGeom>
          <a:noFill/>
          <a:ln/>
        </p:spPr>
        <p:txBody>
          <a:bodyPr wrap="square" lIns="0" tIns="0" rIns="0" bIns="0" rtlCol="0" anchor="t"/>
          <a:lstStyle/>
          <a:p>
            <a:pPr marL="0" indent="0" algn="l">
              <a:lnSpc>
                <a:spcPts val="1450"/>
              </a:lnSpc>
              <a:buNone/>
            </a:pPr>
            <a:r>
              <a:rPr lang="en-US" sz="1050" dirty="0">
                <a:solidFill>
                  <a:srgbClr val="000000"/>
                </a:solidFill>
                <a:latin typeface="Lora" pitchFamily="34" charset="0"/>
                <a:ea typeface="Lora" pitchFamily="34" charset="-122"/>
                <a:cs typeface="Lora" pitchFamily="34" charset="-120"/>
              </a:rPr>
              <a:t>Mengenali tantangan ini adalah langkah pertama yang penting. Bidan yang memahami hambatan ini dapat secara proaktif mencari strategi kreatif untuk tetap menerapkan prinsip-prinsip WCC dalam kondisi dan keterbatasan yang ada.</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820936"/>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233E32"/>
                </a:solidFill>
                <a:latin typeface="Alice" pitchFamily="34" charset="0"/>
                <a:ea typeface="Alice" pitchFamily="34" charset="-122"/>
                <a:cs typeface="Alice" pitchFamily="34" charset="-120"/>
              </a:rPr>
              <a:t>Penutup</a:t>
            </a:r>
            <a:endParaRPr lang="en-US" sz="1650" dirty="0"/>
          </a:p>
        </p:txBody>
      </p:sp>
      <p:sp>
        <p:nvSpPr>
          <p:cNvPr id="3" name="Text 1"/>
          <p:cNvSpPr/>
          <p:nvPr/>
        </p:nvSpPr>
        <p:spPr>
          <a:xfrm>
            <a:off x="793790" y="1141690"/>
            <a:ext cx="13018294" cy="527090"/>
          </a:xfrm>
          <a:prstGeom prst="rect">
            <a:avLst/>
          </a:prstGeom>
          <a:noFill/>
          <a:ln/>
        </p:spPr>
        <p:txBody>
          <a:bodyPr wrap="none" lIns="0" tIns="0" rIns="0" bIns="0" rtlCol="0" anchor="t"/>
          <a:lstStyle/>
          <a:p>
            <a:pPr marL="0" indent="0" algn="l">
              <a:lnSpc>
                <a:spcPts val="4150"/>
              </a:lnSpc>
              <a:buNone/>
            </a:pPr>
            <a:r>
              <a:rPr lang="en-US" sz="3300" dirty="0">
                <a:solidFill>
                  <a:srgbClr val="233E32"/>
                </a:solidFill>
                <a:latin typeface="Alice" pitchFamily="34" charset="0"/>
                <a:ea typeface="Alice" pitchFamily="34" charset="-122"/>
                <a:cs typeface="Alice" pitchFamily="34" charset="-120"/>
              </a:rPr>
              <a:t>Kesimpulan: </a:t>
            </a:r>
            <a:r>
              <a:rPr lang="en-US" sz="3300" dirty="0">
                <a:solidFill>
                  <a:srgbClr val="1B5F39"/>
                </a:solidFill>
                <a:latin typeface="Alice" pitchFamily="34" charset="0"/>
                <a:ea typeface="Alice" pitchFamily="34" charset="-122"/>
                <a:cs typeface="Alice" pitchFamily="34" charset="-120"/>
              </a:rPr>
              <a:t>Mewujudkan Pelayanan yang Berpusat pada Perempuan</a:t>
            </a:r>
            <a:endParaRPr lang="en-US" sz="3300" dirty="0"/>
          </a:p>
        </p:txBody>
      </p:sp>
      <p:sp>
        <p:nvSpPr>
          <p:cNvPr id="4" name="Text 2"/>
          <p:cNvSpPr/>
          <p:nvPr/>
        </p:nvSpPr>
        <p:spPr>
          <a:xfrm>
            <a:off x="793790" y="1883807"/>
            <a:ext cx="13042821"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Model kebidanan Woman Centered Care merupakan pendekatan pelayanan yang transformatif — menempatkan perempuan bukan sekadar sebagai objek asuhan, melainkan sebagai subjek aktif yang berdaya dalam menentukan perjalanan kesehatannya sendiri.</a:t>
            </a:r>
            <a:endParaRPr lang="en-US" sz="1300" dirty="0"/>
          </a:p>
        </p:txBody>
      </p:sp>
      <p:sp>
        <p:nvSpPr>
          <p:cNvPr id="5" name="Shape 3"/>
          <p:cNvSpPr/>
          <p:nvPr/>
        </p:nvSpPr>
        <p:spPr>
          <a:xfrm>
            <a:off x="793790" y="2544366"/>
            <a:ext cx="13042821" cy="2371963"/>
          </a:xfrm>
          <a:prstGeom prst="roundRect">
            <a:avLst>
              <a:gd name="adj" fmla="val 1067"/>
            </a:avLst>
          </a:prstGeom>
          <a:solidFill>
            <a:srgbClr val="F0EDE6"/>
          </a:solidFill>
          <a:ln/>
        </p:spPr>
      </p:sp>
      <p:sp>
        <p:nvSpPr>
          <p:cNvPr id="6" name="Shape 4"/>
          <p:cNvSpPr/>
          <p:nvPr/>
        </p:nvSpPr>
        <p:spPr>
          <a:xfrm>
            <a:off x="793790" y="2544366"/>
            <a:ext cx="6521410" cy="1185982"/>
          </a:xfrm>
          <a:prstGeom prst="roundRect">
            <a:avLst>
              <a:gd name="adj" fmla="val 2134"/>
            </a:avLst>
          </a:prstGeom>
          <a:solidFill>
            <a:srgbClr val="F0EDE6"/>
          </a:solidFill>
          <a:ln/>
        </p:spPr>
      </p:sp>
      <p:sp>
        <p:nvSpPr>
          <p:cNvPr id="7" name="Text 5"/>
          <p:cNvSpPr/>
          <p:nvPr/>
        </p:nvSpPr>
        <p:spPr>
          <a:xfrm>
            <a:off x="962382" y="2712958"/>
            <a:ext cx="2960727"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Penghormatan Hak Perempuan</a:t>
            </a:r>
            <a:endParaRPr lang="en-US" sz="1650" dirty="0"/>
          </a:p>
        </p:txBody>
      </p:sp>
      <p:sp>
        <p:nvSpPr>
          <p:cNvPr id="8" name="Text 6"/>
          <p:cNvSpPr/>
          <p:nvPr/>
        </p:nvSpPr>
        <p:spPr>
          <a:xfrm>
            <a:off x="962382" y="3062407"/>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Setiap perempuan berhak atas pelayanan yang adil, bermartabat, dan menghargai nilai serta kepercayaannya</a:t>
            </a:r>
            <a:endParaRPr lang="en-US" sz="1300" dirty="0"/>
          </a:p>
        </p:txBody>
      </p:sp>
      <p:sp>
        <p:nvSpPr>
          <p:cNvPr id="9" name="Shape 7"/>
          <p:cNvSpPr/>
          <p:nvPr/>
        </p:nvSpPr>
        <p:spPr>
          <a:xfrm>
            <a:off x="7315200" y="2544366"/>
            <a:ext cx="6521410" cy="1185982"/>
          </a:xfrm>
          <a:prstGeom prst="rect">
            <a:avLst/>
          </a:prstGeom>
          <a:solidFill>
            <a:srgbClr val="F0EDE6"/>
          </a:solidFill>
          <a:ln/>
        </p:spPr>
      </p:sp>
      <p:sp>
        <p:nvSpPr>
          <p:cNvPr id="10" name="Shape 8"/>
          <p:cNvSpPr/>
          <p:nvPr/>
        </p:nvSpPr>
        <p:spPr>
          <a:xfrm>
            <a:off x="7315200" y="2544366"/>
            <a:ext cx="22860" cy="1185982"/>
          </a:xfrm>
          <a:prstGeom prst="roundRect">
            <a:avLst>
              <a:gd name="adj" fmla="val 110698"/>
            </a:avLst>
          </a:prstGeom>
          <a:solidFill>
            <a:srgbClr val="D6D3CC"/>
          </a:solidFill>
          <a:ln/>
        </p:spPr>
      </p:sp>
      <p:sp>
        <p:nvSpPr>
          <p:cNvPr id="11" name="Text 9"/>
          <p:cNvSpPr/>
          <p:nvPr/>
        </p:nvSpPr>
        <p:spPr>
          <a:xfrm>
            <a:off x="7483792" y="2712958"/>
            <a:ext cx="2749748"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Kemitraan Bidan-Perempuan</a:t>
            </a:r>
            <a:endParaRPr lang="en-US" sz="1650" dirty="0"/>
          </a:p>
        </p:txBody>
      </p:sp>
      <p:sp>
        <p:nvSpPr>
          <p:cNvPr id="12" name="Text 10"/>
          <p:cNvSpPr/>
          <p:nvPr/>
        </p:nvSpPr>
        <p:spPr>
          <a:xfrm>
            <a:off x="7483792" y="3062407"/>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Hubungan setara yang dibangun atas dasar kepercayaan, transparansi, dan pengambilan keputusan bersama</a:t>
            </a:r>
            <a:endParaRPr lang="en-US" sz="1300" dirty="0"/>
          </a:p>
        </p:txBody>
      </p:sp>
      <p:sp>
        <p:nvSpPr>
          <p:cNvPr id="13" name="Shape 11"/>
          <p:cNvSpPr/>
          <p:nvPr/>
        </p:nvSpPr>
        <p:spPr>
          <a:xfrm>
            <a:off x="793790" y="3730347"/>
            <a:ext cx="6521410" cy="1185982"/>
          </a:xfrm>
          <a:prstGeom prst="rect">
            <a:avLst/>
          </a:prstGeom>
          <a:solidFill>
            <a:srgbClr val="F0EDE6"/>
          </a:solidFill>
          <a:ln/>
        </p:spPr>
      </p:sp>
      <p:sp>
        <p:nvSpPr>
          <p:cNvPr id="14" name="Shape 12"/>
          <p:cNvSpPr/>
          <p:nvPr/>
        </p:nvSpPr>
        <p:spPr>
          <a:xfrm>
            <a:off x="793790" y="3730347"/>
            <a:ext cx="6521410" cy="22860"/>
          </a:xfrm>
          <a:prstGeom prst="roundRect">
            <a:avLst>
              <a:gd name="adj" fmla="val 110698"/>
            </a:avLst>
          </a:prstGeom>
          <a:solidFill>
            <a:srgbClr val="D6D3CC"/>
          </a:solidFill>
          <a:ln/>
        </p:spPr>
      </p:sp>
      <p:sp>
        <p:nvSpPr>
          <p:cNvPr id="15" name="Text 13"/>
          <p:cNvSpPr/>
          <p:nvPr/>
        </p:nvSpPr>
        <p:spPr>
          <a:xfrm>
            <a:off x="962382" y="3898940"/>
            <a:ext cx="2781181"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Pemberdayaan Berkelanjutan</a:t>
            </a:r>
            <a:endParaRPr lang="en-US" sz="1650" dirty="0"/>
          </a:p>
        </p:txBody>
      </p:sp>
      <p:sp>
        <p:nvSpPr>
          <p:cNvPr id="16" name="Text 14"/>
          <p:cNvSpPr/>
          <p:nvPr/>
        </p:nvSpPr>
        <p:spPr>
          <a:xfrm>
            <a:off x="962382" y="4248388"/>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Meningkatkan kemampuan perempuan untuk menjadi agen aktif dalam menjaga kesehatannya dan keluarganya</a:t>
            </a:r>
            <a:endParaRPr lang="en-US" sz="1300" dirty="0"/>
          </a:p>
        </p:txBody>
      </p:sp>
      <p:sp>
        <p:nvSpPr>
          <p:cNvPr id="17" name="Shape 15"/>
          <p:cNvSpPr/>
          <p:nvPr/>
        </p:nvSpPr>
        <p:spPr>
          <a:xfrm>
            <a:off x="7315200" y="3730347"/>
            <a:ext cx="6521410" cy="1185982"/>
          </a:xfrm>
          <a:prstGeom prst="rect">
            <a:avLst/>
          </a:prstGeom>
          <a:solidFill>
            <a:srgbClr val="F0EDE6"/>
          </a:solidFill>
          <a:ln/>
        </p:spPr>
      </p:sp>
      <p:sp>
        <p:nvSpPr>
          <p:cNvPr id="18" name="Shape 16"/>
          <p:cNvSpPr/>
          <p:nvPr/>
        </p:nvSpPr>
        <p:spPr>
          <a:xfrm>
            <a:off x="7315200" y="3730347"/>
            <a:ext cx="22860" cy="1185982"/>
          </a:xfrm>
          <a:prstGeom prst="roundRect">
            <a:avLst>
              <a:gd name="adj" fmla="val 110698"/>
            </a:avLst>
          </a:prstGeom>
          <a:solidFill>
            <a:srgbClr val="D6D3CC"/>
          </a:solidFill>
          <a:ln/>
        </p:spPr>
      </p:sp>
      <p:sp>
        <p:nvSpPr>
          <p:cNvPr id="19" name="Shape 17"/>
          <p:cNvSpPr/>
          <p:nvPr/>
        </p:nvSpPr>
        <p:spPr>
          <a:xfrm>
            <a:off x="7315200" y="3730347"/>
            <a:ext cx="6521410" cy="22860"/>
          </a:xfrm>
          <a:prstGeom prst="roundRect">
            <a:avLst>
              <a:gd name="adj" fmla="val 110698"/>
            </a:avLst>
          </a:prstGeom>
          <a:solidFill>
            <a:srgbClr val="D6D3CC"/>
          </a:solidFill>
          <a:ln/>
        </p:spPr>
      </p:sp>
      <p:sp>
        <p:nvSpPr>
          <p:cNvPr id="20" name="Text 18"/>
          <p:cNvSpPr/>
          <p:nvPr/>
        </p:nvSpPr>
        <p:spPr>
          <a:xfrm>
            <a:off x="7483792" y="3898940"/>
            <a:ext cx="3401020"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Pelayanan Holistik &amp; Berbasis Bukti</a:t>
            </a:r>
            <a:endParaRPr lang="en-US" sz="1650" dirty="0"/>
          </a:p>
        </p:txBody>
      </p:sp>
      <p:sp>
        <p:nvSpPr>
          <p:cNvPr id="21" name="Text 19"/>
          <p:cNvSpPr/>
          <p:nvPr/>
        </p:nvSpPr>
        <p:spPr>
          <a:xfrm>
            <a:off x="7483792" y="4248388"/>
            <a:ext cx="6184225"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Mengintegrasikan dimensi fisik, psikologis, sosial, budaya, dan spiritual dalam asuhan yang berlandaskan ilmu pengetahuan</a:t>
            </a:r>
            <a:endParaRPr lang="en-US" sz="1300" dirty="0"/>
          </a:p>
        </p:txBody>
      </p:sp>
      <p:sp>
        <p:nvSpPr>
          <p:cNvPr id="22" name="Text 20"/>
          <p:cNvSpPr/>
          <p:nvPr/>
        </p:nvSpPr>
        <p:spPr>
          <a:xfrm>
            <a:off x="1046798" y="5238750"/>
            <a:ext cx="12789813"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"Penerapan model Woman Centered Care diharapkan mampu meningkatkan kualitas pelayanan kebidanan secara menyeluruh, memperkuat kesehatan ibu dan bayi, serta membangun sistem kesehatan reproduksi yang lebih adil, manusiawi, dan berdaya guna bagi seluruh perempuan Indonesia."</a:t>
            </a:r>
            <a:endParaRPr lang="en-US" sz="1300" dirty="0"/>
          </a:p>
        </p:txBody>
      </p:sp>
      <p:sp>
        <p:nvSpPr>
          <p:cNvPr id="23" name="Shape 21"/>
          <p:cNvSpPr/>
          <p:nvPr/>
        </p:nvSpPr>
        <p:spPr>
          <a:xfrm>
            <a:off x="793790" y="5077539"/>
            <a:ext cx="22860" cy="821769"/>
          </a:xfrm>
          <a:prstGeom prst="rect">
            <a:avLst/>
          </a:prstGeom>
          <a:solidFill>
            <a:srgbClr val="1B5F39"/>
          </a:solidFill>
          <a:ln/>
        </p:spPr>
      </p:sp>
      <p:pic>
        <p:nvPicPr>
          <p:cNvPr id="2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6060519"/>
            <a:ext cx="421719" cy="421719"/>
          </a:xfrm>
          <a:prstGeom prst="rect">
            <a:avLst/>
          </a:prstGeom>
        </p:spPr>
      </p:pic>
      <p:sp>
        <p:nvSpPr>
          <p:cNvPr id="25" name="Text 22"/>
          <p:cNvSpPr/>
          <p:nvPr/>
        </p:nvSpPr>
        <p:spPr>
          <a:xfrm>
            <a:off x="1394698" y="6060519"/>
            <a:ext cx="2728555"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Untuk Mahasiswa Kebidanan</a:t>
            </a:r>
            <a:endParaRPr lang="en-US" sz="1650" dirty="0"/>
          </a:p>
        </p:txBody>
      </p:sp>
      <p:sp>
        <p:nvSpPr>
          <p:cNvPr id="26" name="Text 23"/>
          <p:cNvSpPr/>
          <p:nvPr/>
        </p:nvSpPr>
        <p:spPr>
          <a:xfrm>
            <a:off x="1394698" y="6409968"/>
            <a:ext cx="3627239" cy="749022"/>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Internalisasikan prinsip-prinsip WCC sejak masa pendidikan sebagai fondasi filosofi praktik kebidanan Anda di masa depan.</a:t>
            </a:r>
            <a:endParaRPr lang="en-US" sz="1300" dirty="0"/>
          </a:p>
        </p:txBody>
      </p:sp>
      <p:pic>
        <p:nvPicPr>
          <p:cNvPr id="27"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5201126" y="6060519"/>
            <a:ext cx="421719" cy="421719"/>
          </a:xfrm>
          <a:prstGeom prst="rect">
            <a:avLst/>
          </a:prstGeom>
        </p:spPr>
      </p:pic>
      <p:sp>
        <p:nvSpPr>
          <p:cNvPr id="28" name="Text 24"/>
          <p:cNvSpPr/>
          <p:nvPr/>
        </p:nvSpPr>
        <p:spPr>
          <a:xfrm>
            <a:off x="5802035" y="6060519"/>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Untuk Bidan Praktik</a:t>
            </a:r>
            <a:endParaRPr lang="en-US" sz="1650" dirty="0"/>
          </a:p>
        </p:txBody>
      </p:sp>
      <p:sp>
        <p:nvSpPr>
          <p:cNvPr id="29" name="Text 25"/>
          <p:cNvSpPr/>
          <p:nvPr/>
        </p:nvSpPr>
        <p:spPr>
          <a:xfrm>
            <a:off x="5802035" y="6409968"/>
            <a:ext cx="3627239" cy="998696"/>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Terapkan WCC secara konsisten dalam setiap interaksi dengan perempuan — mulai dari hal-hal kecil seperti cara berkomunikasi hingga proses pengambilan keputusan klinis.</a:t>
            </a:r>
            <a:endParaRPr lang="en-US" sz="1300" dirty="0"/>
          </a:p>
        </p:txBody>
      </p:sp>
      <p:pic>
        <p:nvPicPr>
          <p:cNvPr id="30"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9608463" y="6060519"/>
            <a:ext cx="421719" cy="421719"/>
          </a:xfrm>
          <a:prstGeom prst="rect">
            <a:avLst/>
          </a:prstGeom>
        </p:spPr>
      </p:pic>
      <p:sp>
        <p:nvSpPr>
          <p:cNvPr id="31" name="Text 26"/>
          <p:cNvSpPr/>
          <p:nvPr/>
        </p:nvSpPr>
        <p:spPr>
          <a:xfrm>
            <a:off x="10209371" y="6060519"/>
            <a:ext cx="2569607"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Untuk Penyusun Kebijakan</a:t>
            </a:r>
            <a:endParaRPr lang="en-US" sz="1650" dirty="0"/>
          </a:p>
        </p:txBody>
      </p:sp>
      <p:sp>
        <p:nvSpPr>
          <p:cNvPr id="32" name="Text 27"/>
          <p:cNvSpPr/>
          <p:nvPr/>
        </p:nvSpPr>
        <p:spPr>
          <a:xfrm>
            <a:off x="10209371" y="6409968"/>
            <a:ext cx="3627239" cy="998696"/>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Ciptakan regulasi, standar, dan sistem pelayanan yang secara struktural mendukung dan memfasilitasi penerapan WCC di seluruh fasilitas kesehatan.</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712232"/>
            <a:ext cx="5384959" cy="589121"/>
          </a:xfrm>
          <a:prstGeom prst="rect">
            <a:avLst/>
          </a:prstGeom>
          <a:noFill/>
          <a:ln/>
        </p:spPr>
        <p:txBody>
          <a:bodyPr wrap="none" lIns="0" tIns="0" rIns="0" bIns="0" rtlCol="0" anchor="t"/>
          <a:lstStyle/>
          <a:p>
            <a:pPr marL="0" indent="0" algn="l">
              <a:lnSpc>
                <a:spcPts val="4600"/>
              </a:lnSpc>
              <a:buNone/>
            </a:pPr>
            <a:r>
              <a:rPr lang="en-US" sz="3700" dirty="0">
                <a:solidFill>
                  <a:srgbClr val="233E32"/>
                </a:solidFill>
                <a:latin typeface="Alice" pitchFamily="34" charset="0"/>
                <a:ea typeface="Alice" pitchFamily="34" charset="-122"/>
                <a:cs typeface="Alice" pitchFamily="34" charset="-120"/>
              </a:rPr>
              <a:t>Apa Itu Kala I Persalinan?</a:t>
            </a:r>
            <a:endParaRPr lang="en-US" sz="3700" dirty="0"/>
          </a:p>
        </p:txBody>
      </p:sp>
      <p:sp>
        <p:nvSpPr>
          <p:cNvPr id="3" name="Text 1"/>
          <p:cNvSpPr/>
          <p:nvPr/>
        </p:nvSpPr>
        <p:spPr>
          <a:xfrm>
            <a:off x="793790" y="1659493"/>
            <a:ext cx="13042821" cy="882610"/>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Kala I persalinan merupakan fase pembukaan serviks yang dimulai sejak munculnya kontraksi uterus yang teratur sampai dengan pembukaan serviks lengkap (10 cm). Fase ini adalah tahap paling panjang dalam proses persalinan dan sangat dipengaruhi oleh kondisi fisik, emosional, psikologis, serta lingkungan ibu.</a:t>
            </a:r>
            <a:endParaRPr lang="en-US" sz="1450" dirty="0"/>
          </a:p>
        </p:txBody>
      </p:sp>
      <p:sp>
        <p:nvSpPr>
          <p:cNvPr id="4" name="Shape 2"/>
          <p:cNvSpPr/>
          <p:nvPr/>
        </p:nvSpPr>
        <p:spPr>
          <a:xfrm>
            <a:off x="793790" y="2743557"/>
            <a:ext cx="6431875" cy="1661636"/>
          </a:xfrm>
          <a:prstGeom prst="roundRect">
            <a:avLst>
              <a:gd name="adj" fmla="val 1702"/>
            </a:avLst>
          </a:prstGeom>
          <a:solidFill>
            <a:srgbClr val="F0EDE6"/>
          </a:solidFill>
          <a:ln/>
        </p:spPr>
      </p:sp>
      <p:sp>
        <p:nvSpPr>
          <p:cNvPr id="5" name="Text 3"/>
          <p:cNvSpPr/>
          <p:nvPr/>
        </p:nvSpPr>
        <p:spPr>
          <a:xfrm>
            <a:off x="982266" y="2932033"/>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Kontraksi Uterus</a:t>
            </a:r>
            <a:endParaRPr lang="en-US" sz="1850" dirty="0"/>
          </a:p>
        </p:txBody>
      </p:sp>
      <p:sp>
        <p:nvSpPr>
          <p:cNvPr id="6" name="Text 4"/>
          <p:cNvSpPr/>
          <p:nvPr/>
        </p:nvSpPr>
        <p:spPr>
          <a:xfrm>
            <a:off x="982266" y="3334107"/>
            <a:ext cx="6054923" cy="882610"/>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Kontraksi yang teratur dan semakin kuat menjadi tanda dimulainya kala I. Frekuensi dan intensitas kontraksi meningkat seiring kemajuan persalinan.</a:t>
            </a:r>
            <a:endParaRPr lang="en-US" sz="1450" dirty="0"/>
          </a:p>
        </p:txBody>
      </p:sp>
      <p:sp>
        <p:nvSpPr>
          <p:cNvPr id="7" name="Shape 5"/>
          <p:cNvSpPr/>
          <p:nvPr/>
        </p:nvSpPr>
        <p:spPr>
          <a:xfrm>
            <a:off x="7404735" y="2743557"/>
            <a:ext cx="6431875" cy="1661636"/>
          </a:xfrm>
          <a:prstGeom prst="roundRect">
            <a:avLst>
              <a:gd name="adj" fmla="val 1702"/>
            </a:avLst>
          </a:prstGeom>
          <a:solidFill>
            <a:srgbClr val="F0EDE6"/>
          </a:solidFill>
          <a:ln/>
        </p:spPr>
      </p:sp>
      <p:sp>
        <p:nvSpPr>
          <p:cNvPr id="8" name="Text 6"/>
          <p:cNvSpPr/>
          <p:nvPr/>
        </p:nvSpPr>
        <p:spPr>
          <a:xfrm>
            <a:off x="7593211" y="2932033"/>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Penipisan Serviks</a:t>
            </a:r>
            <a:endParaRPr lang="en-US" sz="1850" dirty="0"/>
          </a:p>
        </p:txBody>
      </p:sp>
      <p:sp>
        <p:nvSpPr>
          <p:cNvPr id="9" name="Text 7"/>
          <p:cNvSpPr/>
          <p:nvPr/>
        </p:nvSpPr>
        <p:spPr>
          <a:xfrm>
            <a:off x="7593211" y="3334107"/>
            <a:ext cx="6054923" cy="882610"/>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Effacement atau penipisan serviks terjadi bersamaan dengan dilatasi. Serviks menipis dari tebal menjadi tipis </a:t>
            </a:r>
            <a:r>
              <a:rPr lang="en-US" sz="1450" dirty="0" err="1">
                <a:solidFill>
                  <a:srgbClr val="2C2821"/>
                </a:solidFill>
                <a:latin typeface="Lora" pitchFamily="34" charset="0"/>
                <a:ea typeface="Lora" pitchFamily="34" charset="-122"/>
                <a:cs typeface="Lora" pitchFamily="34" charset="-120"/>
              </a:rPr>
              <a:t>untuk</a:t>
            </a:r>
            <a:r>
              <a:rPr lang="en-US" sz="1450" dirty="0">
                <a:solidFill>
                  <a:srgbClr val="2C2821"/>
                </a:solidFill>
                <a:latin typeface="Lora" pitchFamily="34" charset="0"/>
                <a:ea typeface="Lora" pitchFamily="34" charset="-122"/>
                <a:cs typeface="Lora" pitchFamily="34" charset="-120"/>
              </a:rPr>
              <a:t> mempersiapkan jalan lahir.</a:t>
            </a:r>
            <a:endParaRPr lang="en-US" sz="1450" dirty="0"/>
          </a:p>
        </p:txBody>
      </p:sp>
      <p:sp>
        <p:nvSpPr>
          <p:cNvPr id="10" name="Shape 8"/>
          <p:cNvSpPr/>
          <p:nvPr/>
        </p:nvSpPr>
        <p:spPr>
          <a:xfrm>
            <a:off x="793790" y="4584263"/>
            <a:ext cx="6431875" cy="1661636"/>
          </a:xfrm>
          <a:prstGeom prst="roundRect">
            <a:avLst>
              <a:gd name="adj" fmla="val 1702"/>
            </a:avLst>
          </a:prstGeom>
          <a:solidFill>
            <a:srgbClr val="F0EDE6"/>
          </a:solidFill>
          <a:ln/>
        </p:spPr>
      </p:sp>
      <p:sp>
        <p:nvSpPr>
          <p:cNvPr id="11" name="Text 9"/>
          <p:cNvSpPr/>
          <p:nvPr/>
        </p:nvSpPr>
        <p:spPr>
          <a:xfrm>
            <a:off x="982266" y="4772739"/>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Pembukaan Serviks</a:t>
            </a:r>
            <a:endParaRPr lang="en-US" sz="1850" dirty="0"/>
          </a:p>
        </p:txBody>
      </p:sp>
      <p:sp>
        <p:nvSpPr>
          <p:cNvPr id="12" name="Text 10"/>
          <p:cNvSpPr/>
          <p:nvPr/>
        </p:nvSpPr>
        <p:spPr>
          <a:xfrm>
            <a:off x="982266" y="5174813"/>
            <a:ext cx="6054923" cy="882610"/>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Dilatasi serviks berlangsung secara bertahap dari 0 cm hingga 10 cm (pembukaan lengkap). Proses ini dibagi menjadi fase laten (0–3 cm) dan fase aktif (4–10 cm).</a:t>
            </a:r>
            <a:endParaRPr lang="en-US" sz="1450" dirty="0"/>
          </a:p>
        </p:txBody>
      </p:sp>
      <p:sp>
        <p:nvSpPr>
          <p:cNvPr id="13" name="Shape 11"/>
          <p:cNvSpPr/>
          <p:nvPr/>
        </p:nvSpPr>
        <p:spPr>
          <a:xfrm>
            <a:off x="7404735" y="4584263"/>
            <a:ext cx="6431875" cy="1661636"/>
          </a:xfrm>
          <a:prstGeom prst="roundRect">
            <a:avLst>
              <a:gd name="adj" fmla="val 1702"/>
            </a:avLst>
          </a:prstGeom>
          <a:solidFill>
            <a:srgbClr val="F0EDE6"/>
          </a:solidFill>
          <a:ln/>
        </p:spPr>
      </p:sp>
      <p:sp>
        <p:nvSpPr>
          <p:cNvPr id="14" name="Text 12"/>
          <p:cNvSpPr/>
          <p:nvPr/>
        </p:nvSpPr>
        <p:spPr>
          <a:xfrm>
            <a:off x="7593211" y="4772739"/>
            <a:ext cx="2540556"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Penurunan Kepala Janin</a:t>
            </a:r>
            <a:endParaRPr lang="en-US" sz="1850" dirty="0"/>
          </a:p>
        </p:txBody>
      </p:sp>
      <p:sp>
        <p:nvSpPr>
          <p:cNvPr id="15" name="Text 13"/>
          <p:cNvSpPr/>
          <p:nvPr/>
        </p:nvSpPr>
        <p:spPr>
          <a:xfrm>
            <a:off x="7593211" y="5174813"/>
            <a:ext cx="6054923" cy="588407"/>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Seiring dengan pembukaan serviks, kepala janin berangsur turun ke dalam rongga panggul menyiapkan posisi untuk proses kelahiran.</a:t>
            </a:r>
            <a:endParaRPr lang="en-US" sz="1450" dirty="0"/>
          </a:p>
        </p:txBody>
      </p:sp>
      <p:sp>
        <p:nvSpPr>
          <p:cNvPr id="16" name="Shape 14"/>
          <p:cNvSpPr/>
          <p:nvPr/>
        </p:nvSpPr>
        <p:spPr>
          <a:xfrm>
            <a:off x="793790" y="6447353"/>
            <a:ext cx="13042821" cy="1069896"/>
          </a:xfrm>
          <a:prstGeom prst="roundRect">
            <a:avLst>
              <a:gd name="adj" fmla="val 2643"/>
            </a:avLst>
          </a:prstGeom>
          <a:solidFill>
            <a:srgbClr val="C3EED6"/>
          </a:solidFill>
          <a:ln/>
        </p:spPr>
      </p:sp>
      <p:pic>
        <p:nvPicPr>
          <p:cNvPr id="17" name="Image 0" descr="preencoded.png"/>
          <p:cNvPicPr>
            <a:picLocks noChangeAspect="1"/>
          </p:cNvPicPr>
          <p:nvPr/>
        </p:nvPicPr>
        <p:blipFill>
          <a:blip r:embed="rId3"/>
          <a:stretch>
            <a:fillRect/>
          </a:stretch>
        </p:blipFill>
        <p:spPr>
          <a:xfrm>
            <a:off x="982266" y="6731198"/>
            <a:ext cx="235625" cy="188476"/>
          </a:xfrm>
          <a:prstGeom prst="rect">
            <a:avLst/>
          </a:prstGeom>
        </p:spPr>
      </p:pic>
      <p:sp>
        <p:nvSpPr>
          <p:cNvPr id="18" name="Text 15"/>
          <p:cNvSpPr/>
          <p:nvPr/>
        </p:nvSpPr>
        <p:spPr>
          <a:xfrm>
            <a:off x="1406366" y="6673453"/>
            <a:ext cx="12241768" cy="588407"/>
          </a:xfrm>
          <a:prstGeom prst="rect">
            <a:avLst/>
          </a:prstGeom>
          <a:noFill/>
          <a:ln/>
        </p:spPr>
        <p:txBody>
          <a:bodyPr wrap="square" lIns="0" tIns="0" rIns="0" bIns="0" rtlCol="0" anchor="t"/>
          <a:lstStyle/>
          <a:p>
            <a:pPr marL="0" indent="0" algn="l">
              <a:lnSpc>
                <a:spcPts val="2300"/>
              </a:lnSpc>
              <a:buNone/>
            </a:pPr>
            <a:r>
              <a:rPr lang="en-US" sz="1450" dirty="0">
                <a:solidFill>
                  <a:srgbClr val="000000"/>
                </a:solidFill>
                <a:latin typeface="Lora" pitchFamily="34" charset="0"/>
                <a:ea typeface="Lora" pitchFamily="34" charset="-122"/>
                <a:cs typeface="Lora" pitchFamily="34" charset="-120"/>
              </a:rPr>
              <a:t>Kala I adalah fase yang paling dipengaruhi oleh kondisi emosional dan psikologis ibu. Dukungan yang tepat di fase ini sangat menentukan kelancaran seluruh proses persalinan.</a:t>
            </a:r>
            <a:endParaRPr lang="en-US" sz="14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6164699" y="668655"/>
            <a:ext cx="6887408" cy="529947"/>
          </a:xfrm>
          <a:prstGeom prst="rect">
            <a:avLst/>
          </a:prstGeom>
          <a:noFill/>
          <a:ln/>
        </p:spPr>
        <p:txBody>
          <a:bodyPr wrap="none" lIns="0" tIns="0" rIns="0" bIns="0" rtlCol="0" anchor="t"/>
          <a:lstStyle/>
          <a:p>
            <a:pPr marL="0" indent="0" algn="l">
              <a:lnSpc>
                <a:spcPts val="4150"/>
              </a:lnSpc>
              <a:buNone/>
            </a:pPr>
            <a:r>
              <a:rPr lang="en-US" sz="3300" dirty="0">
                <a:solidFill>
                  <a:srgbClr val="233E32"/>
                </a:solidFill>
                <a:latin typeface="Alice" pitchFamily="34" charset="0"/>
                <a:ea typeface="Alice" pitchFamily="34" charset="-122"/>
                <a:cs typeface="Alice" pitchFamily="34" charset="-120"/>
              </a:rPr>
              <a:t>Psikologis Ibu &amp; Fisiologi Persalinan</a:t>
            </a:r>
            <a:endParaRPr lang="en-US" sz="3300" dirty="0"/>
          </a:p>
        </p:txBody>
      </p:sp>
      <p:sp>
        <p:nvSpPr>
          <p:cNvPr id="4" name="Text 1"/>
          <p:cNvSpPr/>
          <p:nvPr/>
        </p:nvSpPr>
        <p:spPr>
          <a:xfrm>
            <a:off x="6164699" y="1415891"/>
            <a:ext cx="7787402" cy="1257300"/>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Salah satu prinsip terpenting dalam </a:t>
            </a:r>
            <a:r>
              <a:rPr lang="en-US" sz="1300" b="1" dirty="0">
                <a:solidFill>
                  <a:srgbClr val="2C2821"/>
                </a:solidFill>
                <a:latin typeface="Lora" pitchFamily="34" charset="0"/>
                <a:ea typeface="Lora" pitchFamily="34" charset="-122"/>
                <a:cs typeface="Lora" pitchFamily="34" charset="-120"/>
              </a:rPr>
              <a:t>Woman Centered Care</a:t>
            </a:r>
            <a:r>
              <a:rPr lang="en-US" sz="1300" dirty="0">
                <a:solidFill>
                  <a:srgbClr val="2C2821"/>
                </a:solidFill>
                <a:latin typeface="Lora" pitchFamily="34" charset="0"/>
                <a:ea typeface="Lora" pitchFamily="34" charset="-122"/>
                <a:cs typeface="Lora" pitchFamily="34" charset="-120"/>
              </a:rPr>
              <a:t> adalah memberikan dukungan emosional dan psikologis kepada ibu secara aktif dan berkelanjutan. Kondisi mental dan emosional ibu bukan sekadar faktor pendukung — ia secara langsung mempengaruhi kerja hormon-hormon yang mengendalikan jalannya persalinan. Memahami mekanisme hormonal ini adalah dasar dari asuhan berkualitas tinggi.</a:t>
            </a:r>
            <a:endParaRPr lang="en-US" sz="1300" dirty="0"/>
          </a:p>
        </p:txBody>
      </p:sp>
      <p:pic>
        <p:nvPicPr>
          <p:cNvPr id="5" name="Image 1" descr="preencoded.png"/>
          <p:cNvPicPr>
            <a:picLocks noChangeAspect="1"/>
          </p:cNvPicPr>
          <p:nvPr/>
        </p:nvPicPr>
        <p:blipFill>
          <a:blip r:embed="rId3"/>
          <a:stretch>
            <a:fillRect/>
          </a:stretch>
        </p:blipFill>
        <p:spPr>
          <a:xfrm>
            <a:off x="6164699" y="2836188"/>
            <a:ext cx="7787402" cy="3807381"/>
          </a:xfrm>
          <a:prstGeom prst="rect">
            <a:avLst/>
          </a:prstGeom>
        </p:spPr>
      </p:pic>
      <p:pic>
        <p:nvPicPr>
          <p:cNvPr id="6" name="Image 2"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05250" y="4862701"/>
            <a:ext cx="243128" cy="243127"/>
          </a:xfrm>
          <a:prstGeom prst="rect">
            <a:avLst/>
          </a:prstGeom>
        </p:spPr>
      </p:pic>
      <p:sp>
        <p:nvSpPr>
          <p:cNvPr id="7" name="Text 2"/>
          <p:cNvSpPr/>
          <p:nvPr/>
        </p:nvSpPr>
        <p:spPr>
          <a:xfrm>
            <a:off x="6349097" y="3137013"/>
            <a:ext cx="1680380" cy="216327"/>
          </a:xfrm>
          <a:prstGeom prst="rect">
            <a:avLst/>
          </a:prstGeom>
          <a:noFill/>
          <a:ln/>
        </p:spPr>
        <p:txBody>
          <a:bodyPr wrap="none" lIns="0" tIns="0" rIns="0" bIns="0" rtlCol="0" anchor="t"/>
          <a:lstStyle/>
          <a:p>
            <a:pPr marL="0" indent="0" algn="l">
              <a:lnSpc>
                <a:spcPts val="1700"/>
              </a:lnSpc>
              <a:buNone/>
            </a:pPr>
            <a:r>
              <a:rPr lang="en-US" sz="1350" dirty="0">
                <a:solidFill>
                  <a:srgbClr val="233E32"/>
                </a:solidFill>
                <a:latin typeface="Alice" pitchFamily="34" charset="0"/>
                <a:ea typeface="Alice" pitchFamily="34" charset="-122"/>
                <a:cs typeface="Alice" pitchFamily="34" charset="-120"/>
              </a:rPr>
              <a:t>Jalur Positif</a:t>
            </a:r>
            <a:endParaRPr lang="en-US" sz="1350" dirty="0"/>
          </a:p>
        </p:txBody>
      </p:sp>
      <p:sp>
        <p:nvSpPr>
          <p:cNvPr id="8" name="Text 3"/>
          <p:cNvSpPr/>
          <p:nvPr/>
        </p:nvSpPr>
        <p:spPr>
          <a:xfrm>
            <a:off x="6349097" y="3414873"/>
            <a:ext cx="1680380" cy="320885"/>
          </a:xfrm>
          <a:prstGeom prst="rect">
            <a:avLst/>
          </a:prstGeom>
          <a:noFill/>
          <a:ln/>
        </p:spPr>
        <p:txBody>
          <a:bodyPr wrap="square" lIns="0" tIns="0" rIns="0" bIns="0" rtlCol="0" anchor="t"/>
          <a:lstStyle/>
          <a:p>
            <a:pPr marL="0" indent="0" algn="l">
              <a:lnSpc>
                <a:spcPts val="1250"/>
              </a:lnSpc>
              <a:buNone/>
            </a:pPr>
            <a:r>
              <a:rPr lang="en-US" sz="1050" dirty="0">
                <a:solidFill>
                  <a:srgbClr val="2C2821"/>
                </a:solidFill>
                <a:latin typeface="Lora" pitchFamily="34" charset="0"/>
                <a:ea typeface="Lora" pitchFamily="34" charset="-122"/>
                <a:cs typeface="Lora" pitchFamily="34" charset="-120"/>
              </a:rPr>
              <a:t>Rasa aman memicu oksitosin</a:t>
            </a:r>
            <a:endParaRPr lang="en-US" sz="1050" dirty="0"/>
          </a:p>
        </p:txBody>
      </p:sp>
      <p:pic>
        <p:nvPicPr>
          <p:cNvPr id="9" name="Image 3" descr="preencoded.png"/>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a:off x="9559030" y="4862701"/>
            <a:ext cx="243127" cy="243127"/>
          </a:xfrm>
          <a:prstGeom prst="rect">
            <a:avLst/>
          </a:prstGeom>
        </p:spPr>
      </p:pic>
      <p:sp>
        <p:nvSpPr>
          <p:cNvPr id="10" name="Text 4"/>
          <p:cNvSpPr/>
          <p:nvPr/>
        </p:nvSpPr>
        <p:spPr>
          <a:xfrm>
            <a:off x="12080801" y="3137013"/>
            <a:ext cx="1680380" cy="216327"/>
          </a:xfrm>
          <a:prstGeom prst="rect">
            <a:avLst/>
          </a:prstGeom>
          <a:noFill/>
          <a:ln/>
        </p:spPr>
        <p:txBody>
          <a:bodyPr wrap="none" lIns="0" tIns="0" rIns="0" bIns="0" rtlCol="0" anchor="t"/>
          <a:lstStyle/>
          <a:p>
            <a:pPr marL="0" indent="0" algn="l">
              <a:lnSpc>
                <a:spcPts val="1700"/>
              </a:lnSpc>
              <a:buNone/>
            </a:pPr>
            <a:r>
              <a:rPr lang="en-US" sz="1350" dirty="0">
                <a:solidFill>
                  <a:srgbClr val="233E32"/>
                </a:solidFill>
                <a:latin typeface="Alice" pitchFamily="34" charset="0"/>
                <a:ea typeface="Alice" pitchFamily="34" charset="-122"/>
                <a:cs typeface="Alice" pitchFamily="34" charset="-120"/>
              </a:rPr>
              <a:t>Kontraksi Efektif</a:t>
            </a:r>
            <a:endParaRPr lang="en-US" sz="1350" dirty="0"/>
          </a:p>
        </p:txBody>
      </p:sp>
      <p:sp>
        <p:nvSpPr>
          <p:cNvPr id="11" name="Text 5"/>
          <p:cNvSpPr/>
          <p:nvPr/>
        </p:nvSpPr>
        <p:spPr>
          <a:xfrm>
            <a:off x="12080801" y="3414873"/>
            <a:ext cx="1680380" cy="320885"/>
          </a:xfrm>
          <a:prstGeom prst="rect">
            <a:avLst/>
          </a:prstGeom>
          <a:noFill/>
          <a:ln/>
        </p:spPr>
        <p:txBody>
          <a:bodyPr wrap="square" lIns="0" tIns="0" rIns="0" bIns="0" rtlCol="0" anchor="t"/>
          <a:lstStyle/>
          <a:p>
            <a:pPr marL="0" indent="0" algn="l">
              <a:lnSpc>
                <a:spcPts val="1250"/>
              </a:lnSpc>
              <a:buNone/>
            </a:pPr>
            <a:r>
              <a:rPr lang="en-US" sz="1050" dirty="0">
                <a:solidFill>
                  <a:srgbClr val="2C2821"/>
                </a:solidFill>
                <a:latin typeface="Lora" pitchFamily="34" charset="0"/>
                <a:ea typeface="Lora" pitchFamily="34" charset="-122"/>
                <a:cs typeface="Lora" pitchFamily="34" charset="-120"/>
              </a:rPr>
              <a:t>Oksitosin → kontraksi terkoordinasi</a:t>
            </a:r>
            <a:endParaRPr lang="en-US" sz="1050" dirty="0"/>
          </a:p>
        </p:txBody>
      </p:sp>
      <p:pic>
        <p:nvPicPr>
          <p:cNvPr id="12" name="Image 4" descr="preencoded.png"/>
          <p:cNvPicPr>
            <a:picLocks noChangeAspect="1"/>
          </p:cNvPicPr>
          <p:nvPr/>
        </p:nvPicPr>
        <p:blipFill>
          <a:blip r:embed="rId4">
            <a:extLst>
              <a:ext uri="{96DAC541-7B7A-43D3-8B79-37D633B846F1}">
                <asvg:svgBlip xmlns:asvg="http://schemas.microsoft.com/office/drawing/2016/SVG/main" r:embed="rId7"/>
              </a:ext>
            </a:extLst>
          </a:blip>
          <a:stretch>
            <a:fillRect/>
          </a:stretch>
        </p:blipFill>
        <p:spPr>
          <a:xfrm>
            <a:off x="10312809" y="4862701"/>
            <a:ext cx="243127" cy="243127"/>
          </a:xfrm>
          <a:prstGeom prst="rect">
            <a:avLst/>
          </a:prstGeom>
        </p:spPr>
      </p:pic>
      <p:sp>
        <p:nvSpPr>
          <p:cNvPr id="13" name="Text 6"/>
          <p:cNvSpPr/>
          <p:nvPr/>
        </p:nvSpPr>
        <p:spPr>
          <a:xfrm>
            <a:off x="6349097" y="5139961"/>
            <a:ext cx="1680380" cy="216327"/>
          </a:xfrm>
          <a:prstGeom prst="rect">
            <a:avLst/>
          </a:prstGeom>
          <a:noFill/>
          <a:ln/>
        </p:spPr>
        <p:txBody>
          <a:bodyPr wrap="none" lIns="0" tIns="0" rIns="0" bIns="0" rtlCol="0" anchor="t"/>
          <a:lstStyle/>
          <a:p>
            <a:pPr marL="0" indent="0" algn="l">
              <a:lnSpc>
                <a:spcPts val="1700"/>
              </a:lnSpc>
              <a:buNone/>
            </a:pPr>
            <a:r>
              <a:rPr lang="en-US" sz="1350" dirty="0">
                <a:solidFill>
                  <a:srgbClr val="233E32"/>
                </a:solidFill>
                <a:latin typeface="Alice" pitchFamily="34" charset="0"/>
                <a:ea typeface="Alice" pitchFamily="34" charset="-122"/>
                <a:cs typeface="Alice" pitchFamily="34" charset="-120"/>
              </a:rPr>
              <a:t>Pembukaan Lancar</a:t>
            </a:r>
            <a:endParaRPr lang="en-US" sz="1350" dirty="0"/>
          </a:p>
        </p:txBody>
      </p:sp>
      <p:sp>
        <p:nvSpPr>
          <p:cNvPr id="14" name="Text 7"/>
          <p:cNvSpPr/>
          <p:nvPr/>
        </p:nvSpPr>
        <p:spPr>
          <a:xfrm>
            <a:off x="6349097" y="5417821"/>
            <a:ext cx="1680380" cy="320885"/>
          </a:xfrm>
          <a:prstGeom prst="rect">
            <a:avLst/>
          </a:prstGeom>
          <a:noFill/>
          <a:ln/>
        </p:spPr>
        <p:txBody>
          <a:bodyPr wrap="square" lIns="0" tIns="0" rIns="0" bIns="0" rtlCol="0" anchor="t"/>
          <a:lstStyle/>
          <a:p>
            <a:pPr marL="0" indent="0" algn="l">
              <a:lnSpc>
                <a:spcPts val="1250"/>
              </a:lnSpc>
              <a:buNone/>
            </a:pPr>
            <a:r>
              <a:rPr lang="en-US" sz="1050" dirty="0">
                <a:solidFill>
                  <a:srgbClr val="2C2821"/>
                </a:solidFill>
                <a:latin typeface="Lora" pitchFamily="34" charset="0"/>
                <a:ea typeface="Lora" pitchFamily="34" charset="-122"/>
                <a:cs typeface="Lora" pitchFamily="34" charset="-120"/>
              </a:rPr>
              <a:t>Persalinan berlangsung lebih singkat</a:t>
            </a:r>
            <a:endParaRPr lang="en-US" sz="1050" dirty="0"/>
          </a:p>
        </p:txBody>
      </p:sp>
      <p:pic>
        <p:nvPicPr>
          <p:cNvPr id="15" name="Image 5" descr="preencoded.png"/>
          <p:cNvPicPr>
            <a:picLocks noChangeAspect="1"/>
          </p:cNvPicPr>
          <p:nvPr/>
        </p:nvPicPr>
        <p:blipFill>
          <a:blip r:embed="rId4">
            <a:extLst>
              <a:ext uri="{96DAC541-7B7A-43D3-8B79-37D633B846F1}">
                <asvg:svgBlip xmlns:asvg="http://schemas.microsoft.com/office/drawing/2016/SVG/main" r:embed="rId8"/>
              </a:ext>
            </a:extLst>
          </a:blip>
          <a:stretch>
            <a:fillRect/>
          </a:stretch>
        </p:blipFill>
        <p:spPr>
          <a:xfrm>
            <a:off x="11074280" y="4862701"/>
            <a:ext cx="243127" cy="243127"/>
          </a:xfrm>
          <a:prstGeom prst="rect">
            <a:avLst/>
          </a:prstGeom>
        </p:spPr>
      </p:pic>
      <p:sp>
        <p:nvSpPr>
          <p:cNvPr id="16" name="Text 8"/>
          <p:cNvSpPr/>
          <p:nvPr/>
        </p:nvSpPr>
        <p:spPr>
          <a:xfrm>
            <a:off x="12072990" y="5139961"/>
            <a:ext cx="1680380" cy="216327"/>
          </a:xfrm>
          <a:prstGeom prst="rect">
            <a:avLst/>
          </a:prstGeom>
          <a:noFill/>
          <a:ln/>
        </p:spPr>
        <p:txBody>
          <a:bodyPr wrap="none" lIns="0" tIns="0" rIns="0" bIns="0" rtlCol="0" anchor="t"/>
          <a:lstStyle/>
          <a:p>
            <a:pPr marL="0" indent="0" algn="l">
              <a:lnSpc>
                <a:spcPts val="1700"/>
              </a:lnSpc>
              <a:buNone/>
            </a:pPr>
            <a:r>
              <a:rPr lang="en-US" sz="1350" dirty="0">
                <a:solidFill>
                  <a:srgbClr val="233E32"/>
                </a:solidFill>
                <a:latin typeface="Alice" pitchFamily="34" charset="0"/>
                <a:ea typeface="Alice" pitchFamily="34" charset="-122"/>
                <a:cs typeface="Alice" pitchFamily="34" charset="-120"/>
              </a:rPr>
              <a:t>Jalur Negatif</a:t>
            </a:r>
            <a:endParaRPr lang="en-US" sz="1350" dirty="0"/>
          </a:p>
        </p:txBody>
      </p:sp>
      <p:sp>
        <p:nvSpPr>
          <p:cNvPr id="17" name="Text 9"/>
          <p:cNvSpPr/>
          <p:nvPr/>
        </p:nvSpPr>
        <p:spPr>
          <a:xfrm>
            <a:off x="12072990" y="5417821"/>
            <a:ext cx="1680380" cy="320885"/>
          </a:xfrm>
          <a:prstGeom prst="rect">
            <a:avLst/>
          </a:prstGeom>
          <a:noFill/>
          <a:ln/>
        </p:spPr>
        <p:txBody>
          <a:bodyPr wrap="square" lIns="0" tIns="0" rIns="0" bIns="0" rtlCol="0" anchor="t"/>
          <a:lstStyle/>
          <a:p>
            <a:pPr marL="0" indent="0" algn="l">
              <a:lnSpc>
                <a:spcPts val="1250"/>
              </a:lnSpc>
              <a:buNone/>
            </a:pPr>
            <a:r>
              <a:rPr lang="en-US" sz="1050" dirty="0">
                <a:solidFill>
                  <a:srgbClr val="2C2821"/>
                </a:solidFill>
                <a:latin typeface="Lora" pitchFamily="34" charset="0"/>
                <a:ea typeface="Lora" pitchFamily="34" charset="-122"/>
                <a:cs typeface="Lora" pitchFamily="34" charset="-120"/>
              </a:rPr>
              <a:t>Stres/ketakutan meningkatkan adrenalin</a:t>
            </a:r>
            <a:endParaRPr lang="en-US" sz="1050" dirty="0"/>
          </a:p>
        </p:txBody>
      </p:sp>
      <p:sp>
        <p:nvSpPr>
          <p:cNvPr id="18" name="Text 10"/>
          <p:cNvSpPr/>
          <p:nvPr/>
        </p:nvSpPr>
        <p:spPr>
          <a:xfrm>
            <a:off x="6164699" y="6806565"/>
            <a:ext cx="7787402" cy="754380"/>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Diagram di atas menggambarkan bagaimana respons emosional ibu secara langsung menentukan jalur hormonal yang aktif selama kala I persalinan. Bidan berperan kunci dalam memastikan ibu berada pada jalur positif.</a:t>
            </a:r>
            <a:endParaRPr lang="en-US" sz="1300" dirty="0"/>
          </a:p>
        </p:txBody>
      </p:sp>
      <p:pic>
        <p:nvPicPr>
          <p:cNvPr id="2052" name="Picture 4" descr="Sebuah cerita tentang bidan ( untuk seorang teman ) - justNotherBlog">
            <a:extLst>
              <a:ext uri="{FF2B5EF4-FFF2-40B4-BE49-F238E27FC236}">
                <a16:creationId xmlns:a16="http://schemas.microsoft.com/office/drawing/2014/main" id="{D06D1443-7600-46FC-884B-9DC9CBF1E4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5600" y="1441291"/>
            <a:ext cx="5143500" cy="52022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93075" y="548283"/>
            <a:ext cx="1374219" cy="323731"/>
          </a:xfrm>
          <a:prstGeom prst="roundRect">
            <a:avLst>
              <a:gd name="adj" fmla="val 6615"/>
            </a:avLst>
          </a:prstGeom>
          <a:solidFill>
            <a:srgbClr val="D7F4E4"/>
          </a:solidFill>
          <a:ln/>
        </p:spPr>
      </p:sp>
      <p:sp>
        <p:nvSpPr>
          <p:cNvPr id="3" name="Text 1"/>
          <p:cNvSpPr/>
          <p:nvPr/>
        </p:nvSpPr>
        <p:spPr>
          <a:xfrm>
            <a:off x="900113" y="601742"/>
            <a:ext cx="1160145" cy="216813"/>
          </a:xfrm>
          <a:prstGeom prst="rect">
            <a:avLst/>
          </a:prstGeom>
          <a:noFill/>
          <a:ln/>
        </p:spPr>
        <p:txBody>
          <a:bodyPr wrap="none" lIns="0" tIns="0" rIns="0" bIns="0" rtlCol="0" anchor="t"/>
          <a:lstStyle/>
          <a:p>
            <a:pPr marL="0" indent="0" algn="l">
              <a:lnSpc>
                <a:spcPts val="1700"/>
              </a:lnSpc>
              <a:buNone/>
            </a:pPr>
            <a:r>
              <a:rPr lang="en-US" sz="1100" dirty="0">
                <a:solidFill>
                  <a:srgbClr val="2C2821"/>
                </a:solidFill>
                <a:latin typeface="Lora" pitchFamily="34" charset="0"/>
                <a:ea typeface="Lora" pitchFamily="34" charset="-122"/>
                <a:cs typeface="Lora" pitchFamily="34" charset="-120"/>
              </a:rPr>
              <a:t>HORMON KUNCI</a:t>
            </a:r>
            <a:endParaRPr lang="en-US" sz="1100" dirty="0"/>
          </a:p>
        </p:txBody>
      </p:sp>
      <p:sp>
        <p:nvSpPr>
          <p:cNvPr id="4" name="Text 2"/>
          <p:cNvSpPr/>
          <p:nvPr/>
        </p:nvSpPr>
        <p:spPr>
          <a:xfrm>
            <a:off x="793075" y="936188"/>
            <a:ext cx="9796939" cy="557570"/>
          </a:xfrm>
          <a:prstGeom prst="rect">
            <a:avLst/>
          </a:prstGeom>
          <a:noFill/>
          <a:ln/>
        </p:spPr>
        <p:txBody>
          <a:bodyPr wrap="none" lIns="0" tIns="0" rIns="0" bIns="0" rtlCol="0" anchor="t"/>
          <a:lstStyle/>
          <a:p>
            <a:pPr marL="0" indent="0" algn="l">
              <a:lnSpc>
                <a:spcPts val="4350"/>
              </a:lnSpc>
              <a:buNone/>
            </a:pPr>
            <a:r>
              <a:rPr lang="en-US" sz="3500" dirty="0">
                <a:solidFill>
                  <a:srgbClr val="233E32"/>
                </a:solidFill>
                <a:latin typeface="Alice" pitchFamily="34" charset="0"/>
                <a:ea typeface="Alice" pitchFamily="34" charset="-122"/>
                <a:cs typeface="Alice" pitchFamily="34" charset="-120"/>
              </a:rPr>
              <a:t>Hormon Oksitosin: Kunci Persalinan yang Lancar</a:t>
            </a:r>
            <a:endParaRPr lang="en-US" sz="3500" dirty="0"/>
          </a:p>
        </p:txBody>
      </p:sp>
      <p:sp>
        <p:nvSpPr>
          <p:cNvPr id="5" name="Text 3"/>
          <p:cNvSpPr/>
          <p:nvPr/>
        </p:nvSpPr>
        <p:spPr>
          <a:xfrm>
            <a:off x="793075" y="1878687"/>
            <a:ext cx="6978372" cy="1084421"/>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Oksitosin sering disebut sebagai </a:t>
            </a:r>
            <a:r>
              <a:rPr lang="en-US" sz="1400" b="1" dirty="0">
                <a:solidFill>
                  <a:srgbClr val="2C2821"/>
                </a:solidFill>
                <a:latin typeface="Lora" pitchFamily="34" charset="0"/>
                <a:ea typeface="Lora" pitchFamily="34" charset="-122"/>
                <a:cs typeface="Lora" pitchFamily="34" charset="-120"/>
              </a:rPr>
              <a:t>"hormon cinta"</a:t>
            </a:r>
            <a:r>
              <a:rPr lang="en-US" sz="1400" dirty="0">
                <a:solidFill>
                  <a:srgbClr val="2C2821"/>
                </a:solidFill>
                <a:latin typeface="Lora" pitchFamily="34" charset="0"/>
                <a:ea typeface="Lora" pitchFamily="34" charset="-122"/>
                <a:cs typeface="Lora" pitchFamily="34" charset="-120"/>
              </a:rPr>
              <a:t> karena produksinya sangat dipengaruhi oleh kondisi emosional dan lingkungan ibu. Dalam konteks persalinan, oksitosin memiliki dua fungsi utama yang tidak dapat digantikan oleh intervensi lain secara alami:</a:t>
            </a:r>
            <a:endParaRPr lang="en-US" sz="1400" dirty="0"/>
          </a:p>
        </p:txBody>
      </p:sp>
      <p:sp>
        <p:nvSpPr>
          <p:cNvPr id="6" name="Text 4"/>
          <p:cNvSpPr/>
          <p:nvPr/>
        </p:nvSpPr>
        <p:spPr>
          <a:xfrm>
            <a:off x="793075" y="3107412"/>
            <a:ext cx="6978372" cy="1140500"/>
          </a:xfrm>
          <a:prstGeom prst="rect">
            <a:avLst/>
          </a:prstGeom>
          <a:noFill/>
          <a:ln/>
        </p:spPr>
        <p:txBody>
          <a:bodyPr wrap="square" lIns="0" tIns="0" rIns="0" bIns="0" rtlCol="0" anchor="t"/>
          <a:lstStyle/>
          <a:p>
            <a:pPr marL="342900" indent="-342900" algn="l">
              <a:lnSpc>
                <a:spcPts val="2100"/>
              </a:lnSpc>
              <a:buSzPct val="100000"/>
              <a:buChar char="•"/>
            </a:pPr>
            <a:r>
              <a:rPr lang="en-US" sz="1400" b="1" dirty="0">
                <a:solidFill>
                  <a:srgbClr val="2C2821"/>
                </a:solidFill>
                <a:latin typeface="Lora" pitchFamily="34" charset="0"/>
                <a:ea typeface="Lora" pitchFamily="34" charset="-122"/>
                <a:cs typeface="Lora" pitchFamily="34" charset="-120"/>
              </a:rPr>
              <a:t>Merangsang kontraksi uterus</a:t>
            </a:r>
            <a:r>
              <a:rPr lang="en-US" sz="1400" dirty="0">
                <a:solidFill>
                  <a:srgbClr val="2C2821"/>
                </a:solidFill>
                <a:latin typeface="Lora" pitchFamily="34" charset="0"/>
                <a:ea typeface="Lora" pitchFamily="34" charset="-122"/>
                <a:cs typeface="Lora" pitchFamily="34" charset="-120"/>
              </a:rPr>
              <a:t> — oksitosin mengaktifkan reseptor di otot rahim sehingga kontraksi menjadi teratur, kuat, dan efisien</a:t>
            </a:r>
            <a:endParaRPr lang="en-US" sz="1400" dirty="0"/>
          </a:p>
          <a:p>
            <a:pPr marL="342900" indent="-342900" algn="l">
              <a:lnSpc>
                <a:spcPts val="2100"/>
              </a:lnSpc>
              <a:buSzPct val="100000"/>
              <a:buChar char="•"/>
            </a:pPr>
            <a:r>
              <a:rPr lang="en-US" sz="1400" b="1" dirty="0">
                <a:solidFill>
                  <a:srgbClr val="2C2821"/>
                </a:solidFill>
                <a:latin typeface="Lora" pitchFamily="34" charset="0"/>
                <a:ea typeface="Lora" pitchFamily="34" charset="-122"/>
                <a:cs typeface="Lora" pitchFamily="34" charset="-120"/>
              </a:rPr>
              <a:t>Membantu pembukaan serviks</a:t>
            </a:r>
            <a:r>
              <a:rPr lang="en-US" sz="1400" dirty="0">
                <a:solidFill>
                  <a:srgbClr val="2C2821"/>
                </a:solidFill>
                <a:latin typeface="Lora" pitchFamily="34" charset="0"/>
                <a:ea typeface="Lora" pitchFamily="34" charset="-122"/>
                <a:cs typeface="Lora" pitchFamily="34" charset="-120"/>
              </a:rPr>
              <a:t> — kontraksi yang efektif mendorong penurunan kepala janin yang menekan serviks dan mempercepat dilatasi</a:t>
            </a:r>
            <a:endParaRPr lang="en-US" sz="1400" dirty="0"/>
          </a:p>
        </p:txBody>
      </p:sp>
      <p:sp>
        <p:nvSpPr>
          <p:cNvPr id="7" name="Text 5"/>
          <p:cNvSpPr/>
          <p:nvPr/>
        </p:nvSpPr>
        <p:spPr>
          <a:xfrm>
            <a:off x="793075" y="4392216"/>
            <a:ext cx="6978372" cy="271105"/>
          </a:xfrm>
          <a:prstGeom prst="rect">
            <a:avLst/>
          </a:prstGeom>
          <a:noFill/>
          <a:ln/>
        </p:spPr>
        <p:txBody>
          <a:bodyPr wrap="non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Produksi oksitosin secara alami akan </a:t>
            </a:r>
            <a:r>
              <a:rPr lang="en-US" sz="1400" b="1" dirty="0">
                <a:solidFill>
                  <a:srgbClr val="2C2821"/>
                </a:solidFill>
                <a:latin typeface="Lora" pitchFamily="34" charset="0"/>
                <a:ea typeface="Lora" pitchFamily="34" charset="-122"/>
                <a:cs typeface="Lora" pitchFamily="34" charset="-120"/>
              </a:rPr>
              <a:t>meningkat</a:t>
            </a:r>
            <a:r>
              <a:rPr lang="en-US" sz="1400" dirty="0">
                <a:solidFill>
                  <a:srgbClr val="2C2821"/>
                </a:solidFill>
                <a:latin typeface="Lora" pitchFamily="34" charset="0"/>
                <a:ea typeface="Lora" pitchFamily="34" charset="-122"/>
                <a:cs typeface="Lora" pitchFamily="34" charset="-120"/>
              </a:rPr>
              <a:t> ketika ibu merasa:</a:t>
            </a:r>
            <a:endParaRPr lang="en-US" sz="1400" dirty="0"/>
          </a:p>
        </p:txBody>
      </p:sp>
      <p:sp>
        <p:nvSpPr>
          <p:cNvPr id="8" name="Shape 6"/>
          <p:cNvSpPr/>
          <p:nvPr/>
        </p:nvSpPr>
        <p:spPr>
          <a:xfrm>
            <a:off x="793075" y="4843820"/>
            <a:ext cx="3408998" cy="1383863"/>
          </a:xfrm>
          <a:prstGeom prst="roundRect">
            <a:avLst>
              <a:gd name="adj" fmla="val 1934"/>
            </a:avLst>
          </a:prstGeom>
          <a:solidFill>
            <a:srgbClr val="FCFBF8"/>
          </a:solidFill>
          <a:ln w="22860">
            <a:solidFill>
              <a:srgbClr val="D6D3CC"/>
            </a:solidFill>
            <a:prstDash val="solid"/>
          </a:ln>
        </p:spPr>
      </p:sp>
      <p:sp>
        <p:nvSpPr>
          <p:cNvPr id="9" name="Text 7"/>
          <p:cNvSpPr/>
          <p:nvPr/>
        </p:nvSpPr>
        <p:spPr>
          <a:xfrm>
            <a:off x="994291" y="5045035"/>
            <a:ext cx="2230755" cy="278844"/>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Aman</a:t>
            </a:r>
            <a:endParaRPr lang="en-US" sz="1750" dirty="0"/>
          </a:p>
        </p:txBody>
      </p:sp>
      <p:sp>
        <p:nvSpPr>
          <p:cNvPr id="10" name="Text 8"/>
          <p:cNvSpPr/>
          <p:nvPr/>
        </p:nvSpPr>
        <p:spPr>
          <a:xfrm>
            <a:off x="994291" y="5484257"/>
            <a:ext cx="3006566" cy="542211"/>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Lingkungan persalinan yang terlindungi dan dipercaya</a:t>
            </a:r>
            <a:endParaRPr lang="en-US" sz="1400" dirty="0"/>
          </a:p>
        </p:txBody>
      </p:sp>
      <p:sp>
        <p:nvSpPr>
          <p:cNvPr id="11" name="Shape 9"/>
          <p:cNvSpPr/>
          <p:nvPr/>
        </p:nvSpPr>
        <p:spPr>
          <a:xfrm>
            <a:off x="4362450" y="4843820"/>
            <a:ext cx="3408998" cy="1383863"/>
          </a:xfrm>
          <a:prstGeom prst="roundRect">
            <a:avLst>
              <a:gd name="adj" fmla="val 1934"/>
            </a:avLst>
          </a:prstGeom>
          <a:solidFill>
            <a:srgbClr val="FCFBF8"/>
          </a:solidFill>
          <a:ln w="22860">
            <a:solidFill>
              <a:srgbClr val="D6D3CC"/>
            </a:solidFill>
            <a:prstDash val="solid"/>
          </a:ln>
        </p:spPr>
      </p:sp>
      <p:sp>
        <p:nvSpPr>
          <p:cNvPr id="12" name="Text 10"/>
          <p:cNvSpPr/>
          <p:nvPr/>
        </p:nvSpPr>
        <p:spPr>
          <a:xfrm>
            <a:off x="4563666" y="5045035"/>
            <a:ext cx="2230755" cy="278844"/>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Nyaman</a:t>
            </a:r>
            <a:endParaRPr lang="en-US" sz="1750" dirty="0"/>
          </a:p>
        </p:txBody>
      </p:sp>
      <p:sp>
        <p:nvSpPr>
          <p:cNvPr id="13" name="Text 11"/>
          <p:cNvSpPr/>
          <p:nvPr/>
        </p:nvSpPr>
        <p:spPr>
          <a:xfrm>
            <a:off x="4563666" y="5484257"/>
            <a:ext cx="3006566" cy="542211"/>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Bebas dari rasa sakit yang berlebihan dan tekanan fisik</a:t>
            </a:r>
            <a:endParaRPr lang="en-US" sz="1400" dirty="0"/>
          </a:p>
        </p:txBody>
      </p:sp>
      <p:sp>
        <p:nvSpPr>
          <p:cNvPr id="14" name="Shape 12"/>
          <p:cNvSpPr/>
          <p:nvPr/>
        </p:nvSpPr>
        <p:spPr>
          <a:xfrm>
            <a:off x="793075" y="6388060"/>
            <a:ext cx="6978372" cy="1112758"/>
          </a:xfrm>
          <a:prstGeom prst="roundRect">
            <a:avLst>
              <a:gd name="adj" fmla="val 2406"/>
            </a:avLst>
          </a:prstGeom>
          <a:solidFill>
            <a:srgbClr val="FCFBF8"/>
          </a:solidFill>
          <a:ln w="22860">
            <a:solidFill>
              <a:srgbClr val="D6D3CC"/>
            </a:solidFill>
            <a:prstDash val="solid"/>
          </a:ln>
        </p:spPr>
      </p:sp>
      <p:sp>
        <p:nvSpPr>
          <p:cNvPr id="15" name="Text 13"/>
          <p:cNvSpPr/>
          <p:nvPr/>
        </p:nvSpPr>
        <p:spPr>
          <a:xfrm>
            <a:off x="994291" y="6589276"/>
            <a:ext cx="2230755" cy="278844"/>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Didukung</a:t>
            </a:r>
            <a:endParaRPr lang="en-US" sz="1750" dirty="0"/>
          </a:p>
        </p:txBody>
      </p:sp>
      <p:sp>
        <p:nvSpPr>
          <p:cNvPr id="16" name="Text 14"/>
          <p:cNvSpPr/>
          <p:nvPr/>
        </p:nvSpPr>
        <p:spPr>
          <a:xfrm>
            <a:off x="994291" y="7028498"/>
            <a:ext cx="6575941" cy="271105"/>
          </a:xfrm>
          <a:prstGeom prst="rect">
            <a:avLst/>
          </a:prstGeom>
          <a:noFill/>
          <a:ln/>
        </p:spPr>
        <p:txBody>
          <a:bodyPr wrap="non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Kehadiran orang-orang yang memberi dukungan emosional</a:t>
            </a:r>
            <a:endParaRPr lang="en-US" sz="1400" dirty="0"/>
          </a:p>
        </p:txBody>
      </p:sp>
      <p:sp>
        <p:nvSpPr>
          <p:cNvPr id="17" name="Shape 15"/>
          <p:cNvSpPr/>
          <p:nvPr/>
        </p:nvSpPr>
        <p:spPr>
          <a:xfrm>
            <a:off x="8085892" y="1734383"/>
            <a:ext cx="5887403" cy="5946934"/>
          </a:xfrm>
          <a:prstGeom prst="roundRect">
            <a:avLst>
              <a:gd name="adj" fmla="val 455"/>
            </a:avLst>
          </a:prstGeom>
          <a:solidFill>
            <a:srgbClr val="1B5F39"/>
          </a:solidFill>
          <a:ln/>
        </p:spPr>
      </p:sp>
      <p:sp>
        <p:nvSpPr>
          <p:cNvPr id="18" name="Text 16"/>
          <p:cNvSpPr/>
          <p:nvPr/>
        </p:nvSpPr>
        <p:spPr>
          <a:xfrm>
            <a:off x="8264247" y="1894761"/>
            <a:ext cx="2841069" cy="278844"/>
          </a:xfrm>
          <a:prstGeom prst="rect">
            <a:avLst/>
          </a:prstGeom>
          <a:noFill/>
          <a:ln/>
        </p:spPr>
        <p:txBody>
          <a:bodyPr wrap="none" lIns="0" tIns="0" rIns="0" bIns="0" rtlCol="0" anchor="t"/>
          <a:lstStyle/>
          <a:p>
            <a:pPr marL="0" indent="0" algn="l">
              <a:lnSpc>
                <a:spcPts val="2150"/>
              </a:lnSpc>
              <a:buNone/>
            </a:pPr>
            <a:r>
              <a:rPr lang="en-US" sz="1750" dirty="0">
                <a:solidFill>
                  <a:srgbClr val="FFFFFF"/>
                </a:solidFill>
                <a:latin typeface="Alice" pitchFamily="34" charset="0"/>
                <a:ea typeface="Alice" pitchFamily="34" charset="-122"/>
                <a:cs typeface="Alice" pitchFamily="34" charset="-120"/>
              </a:rPr>
              <a:t>Yang Menghambat Oksitosin</a:t>
            </a:r>
            <a:endParaRPr lang="en-US" sz="1750" dirty="0"/>
          </a:p>
        </p:txBody>
      </p:sp>
      <p:sp>
        <p:nvSpPr>
          <p:cNvPr id="19" name="Text 17"/>
          <p:cNvSpPr/>
          <p:nvPr/>
        </p:nvSpPr>
        <p:spPr>
          <a:xfrm>
            <a:off x="8264247" y="2333982"/>
            <a:ext cx="5530691" cy="813316"/>
          </a:xfrm>
          <a:prstGeom prst="rect">
            <a:avLst/>
          </a:prstGeom>
          <a:noFill/>
          <a:ln/>
        </p:spPr>
        <p:txBody>
          <a:bodyPr wrap="square" lIns="0" tIns="0" rIns="0" bIns="0" rtlCol="0" anchor="t"/>
          <a:lstStyle/>
          <a:p>
            <a:pPr marL="0" indent="0" algn="l">
              <a:lnSpc>
                <a:spcPts val="2100"/>
              </a:lnSpc>
              <a:buNone/>
            </a:pPr>
            <a:r>
              <a:rPr lang="en-US" sz="1400" dirty="0">
                <a:solidFill>
                  <a:srgbClr val="FFFFFF"/>
                </a:solidFill>
                <a:latin typeface="Lora" pitchFamily="34" charset="0"/>
                <a:ea typeface="Lora" pitchFamily="34" charset="-122"/>
                <a:cs typeface="Lora" pitchFamily="34" charset="-120"/>
              </a:rPr>
              <a:t>Oksitosin akan </a:t>
            </a:r>
            <a:r>
              <a:rPr lang="en-US" sz="1400" b="1" dirty="0">
                <a:solidFill>
                  <a:srgbClr val="FFFFFF"/>
                </a:solidFill>
                <a:latin typeface="Lora" pitchFamily="34" charset="0"/>
                <a:ea typeface="Lora" pitchFamily="34" charset="-122"/>
                <a:cs typeface="Lora" pitchFamily="34" charset="-120"/>
              </a:rPr>
              <a:t>menurun drastis</a:t>
            </a:r>
            <a:r>
              <a:rPr lang="en-US" sz="1400" dirty="0">
                <a:solidFill>
                  <a:srgbClr val="FFFFFF"/>
                </a:solidFill>
                <a:latin typeface="Lora" pitchFamily="34" charset="0"/>
                <a:ea typeface="Lora" pitchFamily="34" charset="-122"/>
                <a:cs typeface="Lora" pitchFamily="34" charset="-120"/>
              </a:rPr>
              <a:t> ketika ibu mengalami kondisi berikut. Penurunan ini berdampak langsung pada kemajuan persalinan:</a:t>
            </a:r>
            <a:endParaRPr lang="en-US" sz="1400" dirty="0"/>
          </a:p>
        </p:txBody>
      </p:sp>
      <p:sp>
        <p:nvSpPr>
          <p:cNvPr id="20" name="Text 18"/>
          <p:cNvSpPr/>
          <p:nvPr/>
        </p:nvSpPr>
        <p:spPr>
          <a:xfrm>
            <a:off x="8264247" y="3291602"/>
            <a:ext cx="5530691" cy="1579840"/>
          </a:xfrm>
          <a:prstGeom prst="rect">
            <a:avLst/>
          </a:prstGeom>
          <a:noFill/>
          <a:ln/>
        </p:spPr>
        <p:txBody>
          <a:bodyPr wrap="square" lIns="0" tIns="0" rIns="0" bIns="0" rtlCol="0" anchor="t"/>
          <a:lstStyle/>
          <a:p>
            <a:pPr marL="342900" indent="-342900" algn="l">
              <a:lnSpc>
                <a:spcPts val="2100"/>
              </a:lnSpc>
              <a:buSzPct val="100000"/>
              <a:buChar char="•"/>
            </a:pPr>
            <a:r>
              <a:rPr lang="en-US" sz="1400" dirty="0">
                <a:solidFill>
                  <a:srgbClr val="FFFFFF"/>
                </a:solidFill>
                <a:latin typeface="Lora" pitchFamily="34" charset="0"/>
                <a:ea typeface="Lora" pitchFamily="34" charset="-122"/>
                <a:cs typeface="Lora" pitchFamily="34" charset="-120"/>
              </a:rPr>
              <a:t>Stres berkepanjangan selama kala I</a:t>
            </a:r>
            <a:endParaRPr lang="en-US" sz="1400" dirty="0"/>
          </a:p>
          <a:p>
            <a:pPr marL="342900" indent="-342900" algn="l">
              <a:lnSpc>
                <a:spcPts val="2100"/>
              </a:lnSpc>
              <a:buSzPct val="100000"/>
              <a:buChar char="•"/>
            </a:pPr>
            <a:r>
              <a:rPr lang="en-US" sz="1400" dirty="0">
                <a:solidFill>
                  <a:srgbClr val="FFFFFF"/>
                </a:solidFill>
                <a:latin typeface="Lora" pitchFamily="34" charset="0"/>
                <a:ea typeface="Lora" pitchFamily="34" charset="-122"/>
                <a:cs typeface="Lora" pitchFamily="34" charset="-120"/>
              </a:rPr>
              <a:t>Ketakutan terhadap proses persalinan</a:t>
            </a:r>
            <a:endParaRPr lang="en-US" sz="1400" dirty="0"/>
          </a:p>
          <a:p>
            <a:pPr marL="342900" indent="-342900" algn="l">
              <a:lnSpc>
                <a:spcPts val="2100"/>
              </a:lnSpc>
              <a:buSzPct val="100000"/>
              <a:buChar char="•"/>
            </a:pPr>
            <a:r>
              <a:rPr lang="en-US" sz="1400" dirty="0">
                <a:solidFill>
                  <a:srgbClr val="FFFFFF"/>
                </a:solidFill>
                <a:latin typeface="Lora" pitchFamily="34" charset="0"/>
                <a:ea typeface="Lora" pitchFamily="34" charset="-122"/>
                <a:cs typeface="Lora" pitchFamily="34" charset="-120"/>
              </a:rPr>
              <a:t>Kecemasan yang tidak tertangani</a:t>
            </a:r>
            <a:endParaRPr lang="en-US" sz="1400" dirty="0"/>
          </a:p>
          <a:p>
            <a:pPr marL="342900" indent="-342900" algn="l">
              <a:lnSpc>
                <a:spcPts val="2100"/>
              </a:lnSpc>
              <a:buSzPct val="100000"/>
              <a:buChar char="•"/>
            </a:pPr>
            <a:r>
              <a:rPr lang="en-US" sz="1400" dirty="0">
                <a:solidFill>
                  <a:srgbClr val="FFFFFF"/>
                </a:solidFill>
                <a:latin typeface="Lora" pitchFamily="34" charset="0"/>
                <a:ea typeface="Lora" pitchFamily="34" charset="-122"/>
                <a:cs typeface="Lora" pitchFamily="34" charset="-120"/>
              </a:rPr>
              <a:t>Lingkungan yang tidak mendukung atau asing</a:t>
            </a:r>
            <a:endParaRPr lang="en-US" sz="1400" dirty="0"/>
          </a:p>
          <a:p>
            <a:pPr marL="342900" indent="-342900" algn="l">
              <a:lnSpc>
                <a:spcPts val="2100"/>
              </a:lnSpc>
              <a:buSzPct val="100000"/>
              <a:buChar char="•"/>
            </a:pPr>
            <a:r>
              <a:rPr lang="en-US" sz="1400" dirty="0">
                <a:solidFill>
                  <a:srgbClr val="FFFFFF"/>
                </a:solidFill>
                <a:latin typeface="Lora" pitchFamily="34" charset="0"/>
                <a:ea typeface="Lora" pitchFamily="34" charset="-122"/>
                <a:cs typeface="Lora" pitchFamily="34" charset="-120"/>
              </a:rPr>
              <a:t>Kurangnya informasi tentang proses persalinan</a:t>
            </a:r>
            <a:endParaRPr lang="en-US" sz="1400" dirty="0"/>
          </a:p>
        </p:txBody>
      </p:sp>
      <p:sp>
        <p:nvSpPr>
          <p:cNvPr id="21" name="Text 19"/>
          <p:cNvSpPr/>
          <p:nvPr/>
        </p:nvSpPr>
        <p:spPr>
          <a:xfrm>
            <a:off x="8264247" y="5015746"/>
            <a:ext cx="5530691" cy="542211"/>
          </a:xfrm>
          <a:prstGeom prst="rect">
            <a:avLst/>
          </a:prstGeom>
          <a:noFill/>
          <a:ln/>
        </p:spPr>
        <p:txBody>
          <a:bodyPr wrap="square" lIns="0" tIns="0" rIns="0" bIns="0" rtlCol="0" anchor="t"/>
          <a:lstStyle/>
          <a:p>
            <a:pPr marL="0" indent="0" algn="l">
              <a:lnSpc>
                <a:spcPts val="2100"/>
              </a:lnSpc>
              <a:buNone/>
            </a:pPr>
            <a:r>
              <a:rPr lang="en-US" sz="1400" dirty="0">
                <a:solidFill>
                  <a:srgbClr val="FFFFFF"/>
                </a:solidFill>
                <a:latin typeface="Lora" pitchFamily="34" charset="0"/>
                <a:ea typeface="Lora" pitchFamily="34" charset="-122"/>
                <a:cs typeface="Lora" pitchFamily="34" charset="-120"/>
              </a:rPr>
              <a:t>Implikasinya: persalinan dapat memanjang, kontraksi menjadi tidak efektif, dan risiko intervensi medis meningkat.</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87241" y="554950"/>
            <a:ext cx="1516142" cy="368856"/>
          </a:xfrm>
          <a:prstGeom prst="roundRect">
            <a:avLst>
              <a:gd name="adj" fmla="val 6404"/>
            </a:avLst>
          </a:prstGeom>
          <a:solidFill>
            <a:srgbClr val="D7F4E4"/>
          </a:solidFill>
          <a:ln/>
        </p:spPr>
      </p:sp>
      <p:sp>
        <p:nvSpPr>
          <p:cNvPr id="3" name="Text 1"/>
          <p:cNvSpPr/>
          <p:nvPr/>
        </p:nvSpPr>
        <p:spPr>
          <a:xfrm>
            <a:off x="905232" y="613886"/>
            <a:ext cx="1280160" cy="250984"/>
          </a:xfrm>
          <a:prstGeom prst="rect">
            <a:avLst/>
          </a:prstGeom>
          <a:noFill/>
          <a:ln/>
        </p:spPr>
        <p:txBody>
          <a:bodyPr wrap="none" lIns="0" tIns="0" rIns="0" bIns="0" rtlCol="0" anchor="t"/>
          <a:lstStyle/>
          <a:p>
            <a:pPr marL="0" indent="0" algn="l">
              <a:lnSpc>
                <a:spcPts val="1950"/>
              </a:lnSpc>
              <a:buNone/>
            </a:pPr>
            <a:r>
              <a:rPr lang="en-US" sz="1200" dirty="0">
                <a:solidFill>
                  <a:srgbClr val="2C2821"/>
                </a:solidFill>
                <a:latin typeface="Lora" pitchFamily="34" charset="0"/>
                <a:ea typeface="Lora" pitchFamily="34" charset="-122"/>
                <a:cs typeface="Lora" pitchFamily="34" charset="-120"/>
              </a:rPr>
              <a:t>HORMON KUNCI</a:t>
            </a:r>
            <a:endParaRPr lang="en-US" sz="1200" dirty="0"/>
          </a:p>
        </p:txBody>
      </p:sp>
      <p:sp>
        <p:nvSpPr>
          <p:cNvPr id="4" name="Text 2"/>
          <p:cNvSpPr/>
          <p:nvPr/>
        </p:nvSpPr>
        <p:spPr>
          <a:xfrm>
            <a:off x="787241" y="1001792"/>
            <a:ext cx="12916614" cy="615077"/>
          </a:xfrm>
          <a:prstGeom prst="rect">
            <a:avLst/>
          </a:prstGeom>
          <a:noFill/>
          <a:ln/>
        </p:spPr>
        <p:txBody>
          <a:bodyPr wrap="none" lIns="0" tIns="0" rIns="0" bIns="0" rtlCol="0" anchor="t"/>
          <a:lstStyle/>
          <a:p>
            <a:pPr marL="0" indent="0" algn="l">
              <a:lnSpc>
                <a:spcPts val="4800"/>
              </a:lnSpc>
              <a:buNone/>
            </a:pPr>
            <a:r>
              <a:rPr lang="en-US" sz="3850" dirty="0">
                <a:solidFill>
                  <a:srgbClr val="233E32"/>
                </a:solidFill>
                <a:latin typeface="Alice" pitchFamily="34" charset="0"/>
                <a:ea typeface="Alice" pitchFamily="34" charset="-122"/>
                <a:cs typeface="Alice" pitchFamily="34" charset="-120"/>
              </a:rPr>
              <a:t>Hormon Adrenalin: Ancaman Tersembunyi Saat Persalinan</a:t>
            </a:r>
            <a:endParaRPr lang="en-US" sz="3850" dirty="0"/>
          </a:p>
        </p:txBody>
      </p:sp>
      <p:sp>
        <p:nvSpPr>
          <p:cNvPr id="5" name="Text 3"/>
          <p:cNvSpPr/>
          <p:nvPr/>
        </p:nvSpPr>
        <p:spPr>
          <a:xfrm>
            <a:off x="787241" y="1909643"/>
            <a:ext cx="13055918" cy="940475"/>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Ketika ibu mengalami stres, ketakutan, atau kecemasan yang tidak tertangani, tubuh secara otomatis mengaktifkan respons </a:t>
            </a:r>
            <a:r>
              <a:rPr lang="en-US" sz="1500" i="1" dirty="0">
                <a:solidFill>
                  <a:srgbClr val="2C2821"/>
                </a:solidFill>
                <a:latin typeface="Lora" pitchFamily="34" charset="0"/>
                <a:ea typeface="Lora" pitchFamily="34" charset="-122"/>
                <a:cs typeface="Lora" pitchFamily="34" charset="-120"/>
              </a:rPr>
              <a:t>fight or flight</a:t>
            </a:r>
            <a:r>
              <a:rPr lang="en-US" sz="1500" dirty="0">
                <a:solidFill>
                  <a:srgbClr val="2C2821"/>
                </a:solidFill>
                <a:latin typeface="Lora" pitchFamily="34" charset="0"/>
                <a:ea typeface="Lora" pitchFamily="34" charset="-122"/>
                <a:cs typeface="Lora" pitchFamily="34" charset="-120"/>
              </a:rPr>
              <a:t> dengan melepaskan hormon </a:t>
            </a:r>
            <a:r>
              <a:rPr lang="en-US" sz="1500" b="1" dirty="0">
                <a:solidFill>
                  <a:srgbClr val="2C2821"/>
                </a:solidFill>
                <a:latin typeface="Lora" pitchFamily="34" charset="0"/>
                <a:ea typeface="Lora" pitchFamily="34" charset="-122"/>
                <a:cs typeface="Lora" pitchFamily="34" charset="-120"/>
              </a:rPr>
              <a:t>adrenalin (epinefrin)</a:t>
            </a:r>
            <a:r>
              <a:rPr lang="en-US" sz="1500" dirty="0">
                <a:solidFill>
                  <a:srgbClr val="2C2821"/>
                </a:solidFill>
                <a:latin typeface="Lora" pitchFamily="34" charset="0"/>
                <a:ea typeface="Lora" pitchFamily="34" charset="-122"/>
                <a:cs typeface="Lora" pitchFamily="34" charset="-120"/>
              </a:rPr>
              <a:t> ke dalam aliran darah. Respons ini adalah mekanisme bertahan hidup yang normal — namun sangat merugikan dalam konteks persalinan.</a:t>
            </a:r>
            <a:endParaRPr lang="en-US" sz="1500" dirty="0"/>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060" y="3075801"/>
            <a:ext cx="295156" cy="295156"/>
          </a:xfrm>
          <a:prstGeom prst="rect">
            <a:avLst/>
          </a:prstGeom>
        </p:spPr>
      </p:pic>
      <p:sp>
        <p:nvSpPr>
          <p:cNvPr id="7" name="Text 4"/>
          <p:cNvSpPr/>
          <p:nvPr/>
        </p:nvSpPr>
        <p:spPr>
          <a:xfrm>
            <a:off x="1426845" y="3069669"/>
            <a:ext cx="3549729" cy="615077"/>
          </a:xfrm>
          <a:prstGeom prst="rect">
            <a:avLst/>
          </a:prstGeom>
          <a:noFill/>
          <a:ln/>
        </p:spPr>
        <p:txBody>
          <a:bodyPr wrap="squar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Kontraksi Uterus Menjadi Tidak Efektif</a:t>
            </a:r>
            <a:endParaRPr lang="en-US" sz="1900" dirty="0"/>
          </a:p>
        </p:txBody>
      </p:sp>
      <p:sp>
        <p:nvSpPr>
          <p:cNvPr id="8" name="Text 5"/>
          <p:cNvSpPr/>
          <p:nvPr/>
        </p:nvSpPr>
        <p:spPr>
          <a:xfrm>
            <a:off x="1426845" y="3801785"/>
            <a:ext cx="3549729" cy="2507933"/>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Adrenalin bekerja berlawanan dengan oksitosin — ia menyebabkan pembuluh darah uterus menyempit sehingga otot rahim tidak mendapat oksigen cukup. Akibatnya, kontraksi menjadi lemah, tidak teratur, dan tidak produktif meskipun ibu merasakan nyeri.</a:t>
            </a:r>
            <a:endParaRPr lang="en-US" sz="1500" dirty="0"/>
          </a:p>
        </p:txBody>
      </p:sp>
      <p:pic>
        <p:nvPicPr>
          <p:cNvPr id="9"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94352" y="3075801"/>
            <a:ext cx="295156" cy="295156"/>
          </a:xfrm>
          <a:prstGeom prst="rect">
            <a:avLst/>
          </a:prstGeom>
        </p:spPr>
      </p:pic>
      <p:sp>
        <p:nvSpPr>
          <p:cNvPr id="10" name="Text 6"/>
          <p:cNvSpPr/>
          <p:nvPr/>
        </p:nvSpPr>
        <p:spPr>
          <a:xfrm>
            <a:off x="5860137" y="3069669"/>
            <a:ext cx="3436501" cy="307538"/>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Persalinan Menjadi Lebih Lama</a:t>
            </a:r>
            <a:endParaRPr lang="en-US" sz="1900" dirty="0"/>
          </a:p>
        </p:txBody>
      </p:sp>
      <p:sp>
        <p:nvSpPr>
          <p:cNvPr id="11" name="Text 7"/>
          <p:cNvSpPr/>
          <p:nvPr/>
        </p:nvSpPr>
        <p:spPr>
          <a:xfrm>
            <a:off x="5860137" y="3494246"/>
            <a:ext cx="3549729" cy="2194441"/>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Dengan kontraksi yang tidak efektif, kemajuan pembukaan serviks melambat. Kala I yang seharusnya berlangsung dalam waktu tertentu dapat memanjang secara signifikan, meningkatkan kelelahan ibu dan risiko komplikasi.</a:t>
            </a:r>
            <a:endParaRPr lang="en-US" sz="1500" dirty="0"/>
          </a:p>
        </p:txBody>
      </p:sp>
      <p:pic>
        <p:nvPicPr>
          <p:cNvPr id="12"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27644" y="3075801"/>
            <a:ext cx="295156" cy="295156"/>
          </a:xfrm>
          <a:prstGeom prst="rect">
            <a:avLst/>
          </a:prstGeom>
        </p:spPr>
      </p:pic>
      <p:sp>
        <p:nvSpPr>
          <p:cNvPr id="13" name="Text 8"/>
          <p:cNvSpPr/>
          <p:nvPr/>
        </p:nvSpPr>
        <p:spPr>
          <a:xfrm>
            <a:off x="10293429" y="3069669"/>
            <a:ext cx="3034308" cy="307538"/>
          </a:xfrm>
          <a:prstGeom prst="rect">
            <a:avLst/>
          </a:prstGeom>
          <a:noFill/>
          <a:ln/>
        </p:spPr>
        <p:txBody>
          <a:bodyPr wrap="none" lIns="0" tIns="0" rIns="0" bIns="0" rtlCol="0" anchor="t"/>
          <a:lstStyle/>
          <a:p>
            <a:pPr marL="0" indent="0" algn="l">
              <a:lnSpc>
                <a:spcPts val="2400"/>
              </a:lnSpc>
              <a:buNone/>
            </a:pPr>
            <a:r>
              <a:rPr lang="en-US" sz="1900" dirty="0">
                <a:solidFill>
                  <a:srgbClr val="2C2821"/>
                </a:solidFill>
                <a:latin typeface="Alice" pitchFamily="34" charset="0"/>
                <a:ea typeface="Alice" pitchFamily="34" charset="-122"/>
                <a:cs typeface="Alice" pitchFamily="34" charset="-120"/>
              </a:rPr>
              <a:t>Peningkatan Persepsi Nyeri</a:t>
            </a:r>
            <a:endParaRPr lang="en-US" sz="1900" dirty="0"/>
          </a:p>
        </p:txBody>
      </p:sp>
      <p:sp>
        <p:nvSpPr>
          <p:cNvPr id="14" name="Text 9"/>
          <p:cNvSpPr/>
          <p:nvPr/>
        </p:nvSpPr>
        <p:spPr>
          <a:xfrm>
            <a:off x="10293429" y="3494246"/>
            <a:ext cx="3549729" cy="2194441"/>
          </a:xfrm>
          <a:prstGeom prst="rect">
            <a:avLst/>
          </a:prstGeom>
          <a:noFill/>
          <a:ln/>
        </p:spPr>
        <p:txBody>
          <a:bodyPr wrap="square" lIns="0" tIns="0" rIns="0" bIns="0" rtlCol="0" anchor="t"/>
          <a:lstStyle/>
          <a:p>
            <a:pPr marL="0" indent="0" algn="l">
              <a:lnSpc>
                <a:spcPts val="2450"/>
              </a:lnSpc>
              <a:buNone/>
            </a:pPr>
            <a:r>
              <a:rPr lang="en-US" sz="1500" dirty="0">
                <a:solidFill>
                  <a:srgbClr val="2C2821"/>
                </a:solidFill>
                <a:latin typeface="Lora" pitchFamily="34" charset="0"/>
                <a:ea typeface="Lora" pitchFamily="34" charset="-122"/>
                <a:cs typeface="Lora" pitchFamily="34" charset="-120"/>
              </a:rPr>
              <a:t>Adrenalin meningkatkan sensitivitas terhadap nyeri. Ibu yang takut dan cemas akan merasakan nyeri yang jauh lebih intens dibandingkan ibu yang tenang — menciptakan siklus </a:t>
            </a:r>
            <a:r>
              <a:rPr lang="en-US" sz="1500" i="1" dirty="0">
                <a:solidFill>
                  <a:srgbClr val="2C2821"/>
                </a:solidFill>
                <a:latin typeface="Lora" pitchFamily="34" charset="0"/>
                <a:ea typeface="Lora" pitchFamily="34" charset="-122"/>
                <a:cs typeface="Lora" pitchFamily="34" charset="-120"/>
              </a:rPr>
              <a:t>fear-tension-pain</a:t>
            </a:r>
            <a:r>
              <a:rPr lang="en-US" sz="1500" dirty="0">
                <a:solidFill>
                  <a:srgbClr val="2C2821"/>
                </a:solidFill>
                <a:latin typeface="Lora" pitchFamily="34" charset="0"/>
                <a:ea typeface="Lora" pitchFamily="34" charset="-122"/>
                <a:cs typeface="Lora" pitchFamily="34" charset="-120"/>
              </a:rPr>
              <a:t> yang sulit diputus tanpa dukungan yang tepat.</a:t>
            </a:r>
            <a:endParaRPr lang="en-US" sz="1500" dirty="0"/>
          </a:p>
        </p:txBody>
      </p:sp>
      <p:sp>
        <p:nvSpPr>
          <p:cNvPr id="15" name="Shape 10"/>
          <p:cNvSpPr/>
          <p:nvPr/>
        </p:nvSpPr>
        <p:spPr>
          <a:xfrm>
            <a:off x="787241" y="6529268"/>
            <a:ext cx="13055918" cy="1145262"/>
          </a:xfrm>
          <a:prstGeom prst="roundRect">
            <a:avLst>
              <a:gd name="adj" fmla="val 2578"/>
            </a:avLst>
          </a:prstGeom>
          <a:solidFill>
            <a:srgbClr val="C3EED6"/>
          </a:solidFill>
          <a:ln/>
        </p:spPr>
      </p:sp>
      <p:pic>
        <p:nvPicPr>
          <p:cNvPr id="16" name="Image 3" descr="preencoded.png"/>
          <p:cNvPicPr>
            <a:picLocks noChangeAspect="1"/>
          </p:cNvPicPr>
          <p:nvPr/>
        </p:nvPicPr>
        <p:blipFill>
          <a:blip r:embed="rId5"/>
          <a:stretch>
            <a:fillRect/>
          </a:stretch>
        </p:blipFill>
        <p:spPr>
          <a:xfrm>
            <a:off x="984052" y="6831568"/>
            <a:ext cx="245983" cy="196810"/>
          </a:xfrm>
          <a:prstGeom prst="rect">
            <a:avLst/>
          </a:prstGeom>
        </p:spPr>
      </p:pic>
      <p:sp>
        <p:nvSpPr>
          <p:cNvPr id="17" name="Text 11"/>
          <p:cNvSpPr/>
          <p:nvPr/>
        </p:nvSpPr>
        <p:spPr>
          <a:xfrm>
            <a:off x="1426845" y="6773585"/>
            <a:ext cx="12219503" cy="626983"/>
          </a:xfrm>
          <a:prstGeom prst="rect">
            <a:avLst/>
          </a:prstGeom>
          <a:noFill/>
          <a:ln/>
        </p:spPr>
        <p:txBody>
          <a:bodyPr wrap="square" lIns="0" tIns="0" rIns="0" bIns="0" rtlCol="0" anchor="t"/>
          <a:lstStyle/>
          <a:p>
            <a:pPr marL="0" indent="0" algn="l">
              <a:lnSpc>
                <a:spcPts val="2450"/>
              </a:lnSpc>
              <a:buNone/>
            </a:pPr>
            <a:r>
              <a:rPr lang="en-US" sz="1500" dirty="0">
                <a:solidFill>
                  <a:srgbClr val="000000"/>
                </a:solidFill>
                <a:latin typeface="Lora" pitchFamily="34" charset="0"/>
                <a:ea typeface="Lora" pitchFamily="34" charset="-122"/>
                <a:cs typeface="Lora" pitchFamily="34" charset="-120"/>
              </a:rPr>
              <a:t>Pendekatan Woman Centered Care berperan vital dalam memutus siklus rasa takut–tegangan–nyeri ini dengan menciptakan lingkungan persalinan yang aman, penuh dukungan, dan memberdayakan ibu.</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93790" y="689372"/>
            <a:ext cx="2223016" cy="373142"/>
          </a:xfrm>
          <a:prstGeom prst="roundRect">
            <a:avLst>
              <a:gd name="adj" fmla="val 6383"/>
            </a:avLst>
          </a:prstGeom>
          <a:solidFill>
            <a:srgbClr val="D7F4E4"/>
          </a:solidFill>
          <a:ln/>
        </p:spPr>
      </p:sp>
      <p:sp>
        <p:nvSpPr>
          <p:cNvPr id="3" name="Text 1"/>
          <p:cNvSpPr/>
          <p:nvPr/>
        </p:nvSpPr>
        <p:spPr>
          <a:xfrm>
            <a:off x="912852" y="748903"/>
            <a:ext cx="1984891" cy="254079"/>
          </a:xfrm>
          <a:prstGeom prst="rect">
            <a:avLst/>
          </a:prstGeom>
          <a:noFill/>
          <a:ln/>
        </p:spPr>
        <p:txBody>
          <a:bodyPr wrap="none" lIns="0" tIns="0" rIns="0" bIns="0" rtlCol="0" anchor="t"/>
          <a:lstStyle/>
          <a:p>
            <a:pPr marL="0" indent="0" algn="l">
              <a:lnSpc>
                <a:spcPts val="2000"/>
              </a:lnSpc>
              <a:buNone/>
            </a:pPr>
            <a:r>
              <a:rPr lang="en-US" sz="1250" dirty="0">
                <a:solidFill>
                  <a:srgbClr val="2C2821"/>
                </a:solidFill>
                <a:latin typeface="Lora" pitchFamily="34" charset="0"/>
                <a:ea typeface="Lora" pitchFamily="34" charset="-122"/>
                <a:cs typeface="Lora" pitchFamily="34" charset="-120"/>
              </a:rPr>
              <a:t>WOMAN CENTERED CARE</a:t>
            </a:r>
            <a:endParaRPr lang="en-US" sz="1250" dirty="0"/>
          </a:p>
        </p:txBody>
      </p:sp>
      <p:sp>
        <p:nvSpPr>
          <p:cNvPr id="4" name="Text 2"/>
          <p:cNvSpPr/>
          <p:nvPr/>
        </p:nvSpPr>
        <p:spPr>
          <a:xfrm>
            <a:off x="793790" y="1141809"/>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233E32"/>
                </a:solidFill>
                <a:latin typeface="Alice" pitchFamily="34" charset="0"/>
                <a:ea typeface="Alice" pitchFamily="34" charset="-122"/>
                <a:cs typeface="Alice" pitchFamily="34" charset="-120"/>
              </a:rPr>
              <a:t>Peran Woman Centered Care dalam Mendukung Fisiologi Kala I</a:t>
            </a:r>
            <a:endParaRPr lang="en-US" sz="3900" dirty="0"/>
          </a:p>
        </p:txBody>
      </p:sp>
      <p:sp>
        <p:nvSpPr>
          <p:cNvPr id="5" name="Text 3"/>
          <p:cNvSpPr/>
          <p:nvPr/>
        </p:nvSpPr>
        <p:spPr>
          <a:xfrm>
            <a:off x="793790" y="267962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Penerapan </a:t>
            </a:r>
            <a:r>
              <a:rPr lang="en-US" sz="1550" b="1" dirty="0">
                <a:solidFill>
                  <a:srgbClr val="2C2821"/>
                </a:solidFill>
                <a:latin typeface="Lora" pitchFamily="34" charset="0"/>
                <a:ea typeface="Lora" pitchFamily="34" charset="-122"/>
                <a:cs typeface="Lora" pitchFamily="34" charset="-120"/>
              </a:rPr>
              <a:t>Woman Centered Care</a:t>
            </a:r>
            <a:r>
              <a:rPr lang="en-US" sz="1550" dirty="0">
                <a:solidFill>
                  <a:srgbClr val="2C2821"/>
                </a:solidFill>
                <a:latin typeface="Lora" pitchFamily="34" charset="0"/>
                <a:ea typeface="Lora" pitchFamily="34" charset="-122"/>
                <a:cs typeface="Lora" pitchFamily="34" charset="-120"/>
              </a:rPr>
              <a:t> secara komprehensif terbukti mendukung proses fisiologis kala I persalinan melalui berbagai aspek asuhan. Pendekatan ini menempatkan ibu sebagai pusat dari seluruh pengambilan keputusan dan asuhan yang diberikan.</a:t>
            </a:r>
            <a:endParaRPr lang="en-US" sz="1550" dirty="0"/>
          </a:p>
        </p:txBody>
      </p:sp>
      <p:pic>
        <p:nvPicPr>
          <p:cNvPr id="6" name="Image 0" descr="preencoded.png"/>
          <p:cNvPicPr>
            <a:picLocks noChangeAspect="1"/>
          </p:cNvPicPr>
          <p:nvPr/>
        </p:nvPicPr>
        <p:blipFill>
          <a:blip r:embed="rId3"/>
          <a:stretch>
            <a:fillRect/>
          </a:stretch>
        </p:blipFill>
        <p:spPr>
          <a:xfrm>
            <a:off x="793790" y="3537942"/>
            <a:ext cx="1783199" cy="1102043"/>
          </a:xfrm>
          <a:prstGeom prst="rect">
            <a:avLst/>
          </a:prstGeom>
        </p:spPr>
      </p:pic>
      <p:sp>
        <p:nvSpPr>
          <p:cNvPr id="7" name="Text 4"/>
          <p:cNvSpPr/>
          <p:nvPr/>
        </p:nvSpPr>
        <p:spPr>
          <a:xfrm>
            <a:off x="793790" y="4887992"/>
            <a:ext cx="2499955" cy="310158"/>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Rasa Aman &amp; Nyaman</a:t>
            </a:r>
            <a:endParaRPr lang="en-US" sz="1950" dirty="0"/>
          </a:p>
        </p:txBody>
      </p:sp>
      <p:sp>
        <p:nvSpPr>
          <p:cNvPr id="8" name="Text 5"/>
          <p:cNvSpPr/>
          <p:nvPr/>
        </p:nvSpPr>
        <p:spPr>
          <a:xfrm>
            <a:off x="793790" y="5317212"/>
            <a:ext cx="3074670" cy="2222778"/>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Lingkungan persalinan yang dirancang untuk kenyamanan — ruangan tenang, privasi terjaga, suhu nyaman — secara langsung meningkatkan produksi oksitosin dan mendukung kontraksi yang efektif.</a:t>
            </a:r>
            <a:endParaRPr lang="en-US" sz="1550" dirty="0"/>
          </a:p>
        </p:txBody>
      </p:sp>
      <p:pic>
        <p:nvPicPr>
          <p:cNvPr id="9" name="Image 1" descr="preencoded.png"/>
          <p:cNvPicPr>
            <a:picLocks noChangeAspect="1"/>
          </p:cNvPicPr>
          <p:nvPr/>
        </p:nvPicPr>
        <p:blipFill>
          <a:blip r:embed="rId4"/>
          <a:stretch>
            <a:fillRect/>
          </a:stretch>
        </p:blipFill>
        <p:spPr>
          <a:xfrm>
            <a:off x="4116467" y="3537942"/>
            <a:ext cx="1783199" cy="1102043"/>
          </a:xfrm>
          <a:prstGeom prst="rect">
            <a:avLst/>
          </a:prstGeom>
        </p:spPr>
      </p:pic>
      <p:sp>
        <p:nvSpPr>
          <p:cNvPr id="10" name="Text 6"/>
          <p:cNvSpPr/>
          <p:nvPr/>
        </p:nvSpPr>
        <p:spPr>
          <a:xfrm>
            <a:off x="4116467" y="488799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Dukungan Emosional</a:t>
            </a:r>
            <a:endParaRPr lang="en-US" sz="1950" dirty="0"/>
          </a:p>
        </p:txBody>
      </p:sp>
      <p:sp>
        <p:nvSpPr>
          <p:cNvPr id="11" name="Text 7"/>
          <p:cNvSpPr/>
          <p:nvPr/>
        </p:nvSpPr>
        <p:spPr>
          <a:xfrm>
            <a:off x="4116467" y="5317212"/>
            <a:ext cx="3074670" cy="2222778"/>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Kehadiran bidan yang empatis dan suportif, serta dukungan keluarga, membantu ibu mengurangi rasa takut, menurunkan kecemasan, dan meningkatkan kepercayaan diri dalam menghadapi persalinan.</a:t>
            </a:r>
            <a:endParaRPr lang="en-US" sz="1550" dirty="0"/>
          </a:p>
        </p:txBody>
      </p:sp>
      <p:pic>
        <p:nvPicPr>
          <p:cNvPr id="12" name="Image 2" descr="preencoded.png"/>
          <p:cNvPicPr>
            <a:picLocks noChangeAspect="1"/>
          </p:cNvPicPr>
          <p:nvPr/>
        </p:nvPicPr>
        <p:blipFill>
          <a:blip r:embed="rId5"/>
          <a:stretch>
            <a:fillRect/>
          </a:stretch>
        </p:blipFill>
        <p:spPr>
          <a:xfrm>
            <a:off x="7439144" y="3537942"/>
            <a:ext cx="1783199" cy="1102043"/>
          </a:xfrm>
          <a:prstGeom prst="rect">
            <a:avLst/>
          </a:prstGeom>
        </p:spPr>
      </p:pic>
      <p:sp>
        <p:nvSpPr>
          <p:cNvPr id="13" name="Text 8"/>
          <p:cNvSpPr/>
          <p:nvPr/>
        </p:nvSpPr>
        <p:spPr>
          <a:xfrm>
            <a:off x="7439144" y="488799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Komunikasi Efektif</a:t>
            </a:r>
            <a:endParaRPr lang="en-US" sz="1950" dirty="0"/>
          </a:p>
        </p:txBody>
      </p:sp>
      <p:sp>
        <p:nvSpPr>
          <p:cNvPr id="14" name="Text 9"/>
          <p:cNvSpPr/>
          <p:nvPr/>
        </p:nvSpPr>
        <p:spPr>
          <a:xfrm>
            <a:off x="7439144" y="5317212"/>
            <a:ext cx="3074670" cy="2222778"/>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Informasi yang jelas, penjelasan setiap tindakan sebelum dilakukan, dan kesempatan ibu untuk bertanya membuat ibu memahami proses persalinannya sehingga merasa lebih tenang dan kooperatif.</a:t>
            </a:r>
            <a:endParaRPr lang="en-US" sz="1550" dirty="0"/>
          </a:p>
        </p:txBody>
      </p:sp>
      <p:pic>
        <p:nvPicPr>
          <p:cNvPr id="15" name="Image 3" descr="preencoded.png"/>
          <p:cNvPicPr>
            <a:picLocks noChangeAspect="1"/>
          </p:cNvPicPr>
          <p:nvPr/>
        </p:nvPicPr>
        <p:blipFill>
          <a:blip r:embed="rId6"/>
          <a:stretch>
            <a:fillRect/>
          </a:stretch>
        </p:blipFill>
        <p:spPr>
          <a:xfrm>
            <a:off x="10761821" y="3537942"/>
            <a:ext cx="1783318" cy="1102162"/>
          </a:xfrm>
          <a:prstGeom prst="rect">
            <a:avLst/>
          </a:prstGeom>
        </p:spPr>
      </p:pic>
      <p:sp>
        <p:nvSpPr>
          <p:cNvPr id="16" name="Text 10"/>
          <p:cNvSpPr/>
          <p:nvPr/>
        </p:nvSpPr>
        <p:spPr>
          <a:xfrm>
            <a:off x="10761821" y="4888111"/>
            <a:ext cx="2580799" cy="310158"/>
          </a:xfrm>
          <a:prstGeom prst="rect">
            <a:avLst/>
          </a:prstGeom>
          <a:noFill/>
          <a:ln/>
        </p:spPr>
        <p:txBody>
          <a:bodyPr wrap="none" lIns="0" tIns="0" rIns="0" bIns="0" rtlCol="0" anchor="t"/>
          <a:lstStyle/>
          <a:p>
            <a:pPr marL="0" indent="0" algn="l">
              <a:lnSpc>
                <a:spcPts val="2400"/>
              </a:lnSpc>
              <a:buNone/>
            </a:pPr>
            <a:r>
              <a:rPr lang="en-US" sz="1950" dirty="0">
                <a:solidFill>
                  <a:srgbClr val="2C2821"/>
                </a:solidFill>
                <a:latin typeface="Alice" pitchFamily="34" charset="0"/>
                <a:ea typeface="Alice" pitchFamily="34" charset="-122"/>
                <a:cs typeface="Alice" pitchFamily="34" charset="-120"/>
              </a:rPr>
              <a:t>Menghargai Pilihan Ibu</a:t>
            </a:r>
            <a:endParaRPr lang="en-US" sz="1950" dirty="0"/>
          </a:p>
        </p:txBody>
      </p:sp>
      <p:sp>
        <p:nvSpPr>
          <p:cNvPr id="17" name="Text 11"/>
          <p:cNvSpPr/>
          <p:nvPr/>
        </p:nvSpPr>
        <p:spPr>
          <a:xfrm>
            <a:off x="10761821" y="5317331"/>
            <a:ext cx="3074789" cy="2222778"/>
          </a:xfrm>
          <a:prstGeom prst="rect">
            <a:avLst/>
          </a:prstGeom>
          <a:noFill/>
          <a:ln/>
        </p:spPr>
        <p:txBody>
          <a:bodyPr wrap="square" lIns="0" tIns="0" rIns="0" bIns="0" rtlCol="0" anchor="t"/>
          <a:lstStyle/>
          <a:p>
            <a:pPr marL="0" indent="0" algn="l">
              <a:lnSpc>
                <a:spcPts val="2500"/>
              </a:lnSpc>
              <a:buNone/>
            </a:pPr>
            <a:r>
              <a:rPr lang="en-US" sz="1550" dirty="0">
                <a:solidFill>
                  <a:srgbClr val="2C2821"/>
                </a:solidFill>
                <a:latin typeface="Lora" pitchFamily="34" charset="0"/>
                <a:ea typeface="Lora" pitchFamily="34" charset="-122"/>
                <a:cs typeface="Lora" pitchFamily="34" charset="-120"/>
              </a:rPr>
              <a:t>Memberikan kebebasan memilih posisi persalinan, teknik relaksasi, dan pendamping persalinan meningkatkan rasa percaya diri ibu dan mendukung proses fisiologis yang lebih lancar.</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93790" y="723067"/>
            <a:ext cx="2258139" cy="348377"/>
          </a:xfrm>
          <a:prstGeom prst="roundRect">
            <a:avLst>
              <a:gd name="adj" fmla="val 6495"/>
            </a:avLst>
          </a:prstGeom>
          <a:solidFill>
            <a:srgbClr val="D7F4E4"/>
          </a:solidFill>
          <a:ln/>
        </p:spPr>
      </p:sp>
      <p:sp>
        <p:nvSpPr>
          <p:cNvPr id="3" name="Text 1"/>
          <p:cNvSpPr/>
          <p:nvPr/>
        </p:nvSpPr>
        <p:spPr>
          <a:xfrm>
            <a:off x="906899" y="779621"/>
            <a:ext cx="2031921" cy="235268"/>
          </a:xfrm>
          <a:prstGeom prst="rect">
            <a:avLst/>
          </a:prstGeom>
          <a:noFill/>
          <a:ln/>
        </p:spPr>
        <p:txBody>
          <a:bodyPr wrap="none" lIns="0" tIns="0" rIns="0" bIns="0" rtlCol="0" anchor="t"/>
          <a:lstStyle/>
          <a:p>
            <a:pPr marL="0" indent="0" algn="l">
              <a:lnSpc>
                <a:spcPts val="1850"/>
              </a:lnSpc>
              <a:buNone/>
            </a:pPr>
            <a:r>
              <a:rPr lang="en-US" sz="1150" dirty="0">
                <a:solidFill>
                  <a:srgbClr val="2C2821"/>
                </a:solidFill>
                <a:latin typeface="Lora" pitchFamily="34" charset="0"/>
                <a:ea typeface="Lora" pitchFamily="34" charset="-122"/>
                <a:cs typeface="Lora" pitchFamily="34" charset="-120"/>
              </a:rPr>
              <a:t>KOMUNIKASI &amp; DUKUNGAN</a:t>
            </a:r>
            <a:endParaRPr lang="en-US" sz="1150" dirty="0"/>
          </a:p>
        </p:txBody>
      </p:sp>
      <p:sp>
        <p:nvSpPr>
          <p:cNvPr id="4" name="Text 2"/>
          <p:cNvSpPr/>
          <p:nvPr/>
        </p:nvSpPr>
        <p:spPr>
          <a:xfrm>
            <a:off x="793790" y="1143000"/>
            <a:ext cx="10111859" cy="589121"/>
          </a:xfrm>
          <a:prstGeom prst="rect">
            <a:avLst/>
          </a:prstGeom>
          <a:noFill/>
          <a:ln/>
        </p:spPr>
        <p:txBody>
          <a:bodyPr wrap="none" lIns="0" tIns="0" rIns="0" bIns="0" rtlCol="0" anchor="t"/>
          <a:lstStyle/>
          <a:p>
            <a:pPr marL="0" indent="0" algn="l">
              <a:lnSpc>
                <a:spcPts val="4600"/>
              </a:lnSpc>
              <a:buNone/>
            </a:pPr>
            <a:r>
              <a:rPr lang="en-US" sz="3700" dirty="0">
                <a:solidFill>
                  <a:srgbClr val="233E32"/>
                </a:solidFill>
                <a:latin typeface="Alice" pitchFamily="34" charset="0"/>
                <a:ea typeface="Alice" pitchFamily="34" charset="-122"/>
                <a:cs typeface="Alice" pitchFamily="34" charset="-120"/>
              </a:rPr>
              <a:t>Komunikasi yang Baik dengan Ibu Selama Kala I</a:t>
            </a:r>
            <a:endParaRPr lang="en-US" sz="3700" dirty="0"/>
          </a:p>
        </p:txBody>
      </p:sp>
      <p:sp>
        <p:nvSpPr>
          <p:cNvPr id="5" name="Shape 3"/>
          <p:cNvSpPr/>
          <p:nvPr/>
        </p:nvSpPr>
        <p:spPr>
          <a:xfrm>
            <a:off x="657939" y="2000726"/>
            <a:ext cx="6563082" cy="5505807"/>
          </a:xfrm>
          <a:prstGeom prst="roundRect">
            <a:avLst>
              <a:gd name="adj" fmla="val 514"/>
            </a:avLst>
          </a:prstGeom>
          <a:solidFill>
            <a:srgbClr val="1B5F39"/>
          </a:solidFill>
          <a:ln/>
        </p:spPr>
      </p:sp>
      <p:sp>
        <p:nvSpPr>
          <p:cNvPr id="6" name="Text 4"/>
          <p:cNvSpPr/>
          <p:nvPr/>
        </p:nvSpPr>
        <p:spPr>
          <a:xfrm>
            <a:off x="846415" y="2179796"/>
            <a:ext cx="5201245" cy="294680"/>
          </a:xfrm>
          <a:prstGeom prst="rect">
            <a:avLst/>
          </a:prstGeom>
          <a:noFill/>
          <a:ln/>
        </p:spPr>
        <p:txBody>
          <a:bodyPr wrap="none" lIns="0" tIns="0" rIns="0" bIns="0" rtlCol="0" anchor="t"/>
          <a:lstStyle/>
          <a:p>
            <a:pPr marL="0" indent="0" algn="l">
              <a:lnSpc>
                <a:spcPts val="2300"/>
              </a:lnSpc>
              <a:buNone/>
            </a:pPr>
            <a:r>
              <a:rPr lang="en-US" sz="1850" dirty="0">
                <a:solidFill>
                  <a:srgbClr val="FFFFFF"/>
                </a:solidFill>
                <a:latin typeface="Alice" pitchFamily="34" charset="0"/>
                <a:ea typeface="Alice" pitchFamily="34" charset="-122"/>
                <a:cs typeface="Alice" pitchFamily="34" charset="-120"/>
              </a:rPr>
              <a:t>Prinsip Komunikasi dalam Woman Centered Care</a:t>
            </a:r>
            <a:endParaRPr lang="en-US" sz="1850" dirty="0"/>
          </a:p>
        </p:txBody>
      </p:sp>
      <p:sp>
        <p:nvSpPr>
          <p:cNvPr id="7" name="Text 5"/>
          <p:cNvSpPr/>
          <p:nvPr/>
        </p:nvSpPr>
        <p:spPr>
          <a:xfrm>
            <a:off x="846415" y="2653546"/>
            <a:ext cx="6186130" cy="882610"/>
          </a:xfrm>
          <a:prstGeom prst="rect">
            <a:avLst/>
          </a:prstGeom>
          <a:noFill/>
          <a:ln/>
        </p:spPr>
        <p:txBody>
          <a:bodyPr wrap="square" lIns="0" tIns="0" rIns="0" bIns="0" rtlCol="0" anchor="t"/>
          <a:lstStyle/>
          <a:p>
            <a:pPr marL="0" indent="0" algn="l">
              <a:lnSpc>
                <a:spcPts val="2300"/>
              </a:lnSpc>
              <a:buNone/>
            </a:pPr>
            <a:r>
              <a:rPr lang="en-US" sz="1450" dirty="0">
                <a:solidFill>
                  <a:srgbClr val="FFFFFF"/>
                </a:solidFill>
                <a:latin typeface="Lora" pitchFamily="34" charset="0"/>
                <a:ea typeface="Lora" pitchFamily="34" charset="-122"/>
                <a:cs typeface="Lora" pitchFamily="34" charset="-120"/>
              </a:rPr>
              <a:t>Dalam pendekatan Woman Centered Care, komunikasi bukan sekadar penyampaian informasi — ia adalah alat terapeutik yang membangun kepercayaan dan rasa aman. Bidan wajib menerapkan:</a:t>
            </a:r>
            <a:endParaRPr lang="en-US" sz="1450" dirty="0"/>
          </a:p>
        </p:txBody>
      </p:sp>
      <p:sp>
        <p:nvSpPr>
          <p:cNvPr id="8" name="Text 6"/>
          <p:cNvSpPr/>
          <p:nvPr/>
        </p:nvSpPr>
        <p:spPr>
          <a:xfrm>
            <a:off x="846415" y="3697367"/>
            <a:ext cx="6186130" cy="2541508"/>
          </a:xfrm>
          <a:prstGeom prst="rect">
            <a:avLst/>
          </a:prstGeom>
          <a:noFill/>
          <a:ln/>
        </p:spPr>
        <p:txBody>
          <a:bodyPr wrap="square" lIns="0" tIns="0" rIns="0" bIns="0" rtlCol="0" anchor="t"/>
          <a:lstStyle/>
          <a:p>
            <a:pPr marL="342900" indent="-342900" algn="l">
              <a:lnSpc>
                <a:spcPts val="2300"/>
              </a:lnSpc>
              <a:buSzPct val="100000"/>
              <a:buChar char="•"/>
            </a:pPr>
            <a:r>
              <a:rPr lang="en-US" sz="1450" b="1" dirty="0">
                <a:solidFill>
                  <a:schemeClr val="accent4">
                    <a:lumMod val="60000"/>
                    <a:lumOff val="40000"/>
                  </a:schemeClr>
                </a:solidFill>
                <a:latin typeface="Lora" pitchFamily="34" charset="0"/>
                <a:ea typeface="Lora" pitchFamily="34" charset="-122"/>
                <a:cs typeface="Lora" pitchFamily="34" charset="-120"/>
              </a:rPr>
              <a:t>Informasi yang jelas dan mudah dipahami</a:t>
            </a:r>
            <a:r>
              <a:rPr lang="en-US" sz="1450" dirty="0">
                <a:solidFill>
                  <a:schemeClr val="accent4">
                    <a:lumMod val="60000"/>
                    <a:lumOff val="40000"/>
                  </a:schemeClr>
                </a:solidFill>
                <a:latin typeface="Lora" pitchFamily="34" charset="0"/>
                <a:ea typeface="Lora" pitchFamily="34" charset="-122"/>
                <a:cs typeface="Lora" pitchFamily="34" charset="-120"/>
              </a:rPr>
              <a:t> </a:t>
            </a:r>
            <a:r>
              <a:rPr lang="en-US" sz="1450" dirty="0">
                <a:solidFill>
                  <a:srgbClr val="FFFFFF"/>
                </a:solidFill>
                <a:latin typeface="Lora" pitchFamily="34" charset="0"/>
                <a:ea typeface="Lora" pitchFamily="34" charset="-122"/>
                <a:cs typeface="Lora" pitchFamily="34" charset="-120"/>
              </a:rPr>
              <a:t>tentang setiap tahap persalinan yang sedang berlangsung</a:t>
            </a:r>
            <a:endParaRPr lang="en-US" sz="1450" dirty="0"/>
          </a:p>
          <a:p>
            <a:pPr marL="342900" indent="-342900" algn="l">
              <a:lnSpc>
                <a:spcPts val="2300"/>
              </a:lnSpc>
              <a:buSzPct val="100000"/>
              <a:buChar char="•"/>
            </a:pPr>
            <a:r>
              <a:rPr lang="en-US" sz="1450" b="1" dirty="0">
                <a:solidFill>
                  <a:schemeClr val="accent4">
                    <a:lumMod val="60000"/>
                    <a:lumOff val="40000"/>
                  </a:schemeClr>
                </a:solidFill>
                <a:latin typeface="Lora" pitchFamily="34" charset="0"/>
                <a:ea typeface="Lora" pitchFamily="34" charset="-122"/>
                <a:cs typeface="Lora" pitchFamily="34" charset="-120"/>
              </a:rPr>
              <a:t>Penjelasan setiap tindakan</a:t>
            </a:r>
            <a:r>
              <a:rPr lang="en-US" sz="1450" dirty="0">
                <a:solidFill>
                  <a:schemeClr val="accent4">
                    <a:lumMod val="60000"/>
                    <a:lumOff val="40000"/>
                  </a:schemeClr>
                </a:solidFill>
                <a:latin typeface="Lora" pitchFamily="34" charset="0"/>
                <a:ea typeface="Lora" pitchFamily="34" charset="-122"/>
                <a:cs typeface="Lora" pitchFamily="34" charset="-120"/>
              </a:rPr>
              <a:t> </a:t>
            </a:r>
            <a:r>
              <a:rPr lang="en-US" sz="1450" dirty="0">
                <a:solidFill>
                  <a:srgbClr val="FFFFFF"/>
                </a:solidFill>
                <a:latin typeface="Lora" pitchFamily="34" charset="0"/>
                <a:ea typeface="Lora" pitchFamily="34" charset="-122"/>
                <a:cs typeface="Lora" pitchFamily="34" charset="-120"/>
              </a:rPr>
              <a:t>sebelum dan saat tindakan dilakukan, termasuk pemeriksaan dalam</a:t>
            </a:r>
            <a:endParaRPr lang="en-US" sz="1450" dirty="0"/>
          </a:p>
          <a:p>
            <a:pPr marL="342900" indent="-342900" algn="l">
              <a:lnSpc>
                <a:spcPts val="2300"/>
              </a:lnSpc>
              <a:buSzPct val="100000"/>
              <a:buChar char="•"/>
            </a:pPr>
            <a:r>
              <a:rPr lang="en-US" sz="1450" b="1" dirty="0">
                <a:solidFill>
                  <a:schemeClr val="accent4">
                    <a:lumMod val="60000"/>
                    <a:lumOff val="40000"/>
                  </a:schemeClr>
                </a:solidFill>
                <a:latin typeface="Lora" pitchFamily="34" charset="0"/>
                <a:ea typeface="Lora" pitchFamily="34" charset="-122"/>
                <a:cs typeface="Lora" pitchFamily="34" charset="-120"/>
              </a:rPr>
              <a:t>Bahasa yang empatik</a:t>
            </a:r>
            <a:r>
              <a:rPr lang="en-US" sz="1450" dirty="0">
                <a:solidFill>
                  <a:schemeClr val="accent4">
                    <a:lumMod val="60000"/>
                    <a:lumOff val="40000"/>
                  </a:schemeClr>
                </a:solidFill>
                <a:latin typeface="Lora" pitchFamily="34" charset="0"/>
                <a:ea typeface="Lora" pitchFamily="34" charset="-122"/>
                <a:cs typeface="Lora" pitchFamily="34" charset="-120"/>
              </a:rPr>
              <a:t> </a:t>
            </a:r>
            <a:r>
              <a:rPr lang="en-US" sz="1450" dirty="0">
                <a:solidFill>
                  <a:srgbClr val="FFFFFF"/>
                </a:solidFill>
                <a:latin typeface="Lora" pitchFamily="34" charset="0"/>
                <a:ea typeface="Lora" pitchFamily="34" charset="-122"/>
                <a:cs typeface="Lora" pitchFamily="34" charset="-120"/>
              </a:rPr>
              <a:t>— menghindari kata-kata yang menakutkan atau meremehkan perasaan ibu</a:t>
            </a:r>
            <a:endParaRPr lang="en-US" sz="1450" dirty="0"/>
          </a:p>
          <a:p>
            <a:pPr marL="342900" indent="-342900" algn="l">
              <a:lnSpc>
                <a:spcPts val="2300"/>
              </a:lnSpc>
              <a:buSzPct val="100000"/>
              <a:buChar char="•"/>
            </a:pPr>
            <a:r>
              <a:rPr lang="en-US" sz="1450" b="1" dirty="0">
                <a:solidFill>
                  <a:schemeClr val="accent4">
                    <a:lumMod val="60000"/>
                    <a:lumOff val="40000"/>
                  </a:schemeClr>
                </a:solidFill>
                <a:latin typeface="Lora" pitchFamily="34" charset="0"/>
                <a:ea typeface="Lora" pitchFamily="34" charset="-122"/>
                <a:cs typeface="Lora" pitchFamily="34" charset="-120"/>
              </a:rPr>
              <a:t>Kesempatan bertanya</a:t>
            </a:r>
            <a:r>
              <a:rPr lang="en-US" sz="1450" dirty="0">
                <a:solidFill>
                  <a:schemeClr val="accent4">
                    <a:lumMod val="60000"/>
                    <a:lumOff val="40000"/>
                  </a:schemeClr>
                </a:solidFill>
                <a:latin typeface="Lora" pitchFamily="34" charset="0"/>
                <a:ea typeface="Lora" pitchFamily="34" charset="-122"/>
                <a:cs typeface="Lora" pitchFamily="34" charset="-120"/>
              </a:rPr>
              <a:t> </a:t>
            </a:r>
            <a:r>
              <a:rPr lang="en-US" sz="1450" dirty="0">
                <a:solidFill>
                  <a:srgbClr val="FFFFFF"/>
                </a:solidFill>
                <a:latin typeface="Lora" pitchFamily="34" charset="0"/>
                <a:ea typeface="Lora" pitchFamily="34" charset="-122"/>
                <a:cs typeface="Lora" pitchFamily="34" charset="-120"/>
              </a:rPr>
              <a:t>— memastikan ibu dan keluarga dapat mengungkapkan kekhawatiran mereka</a:t>
            </a:r>
            <a:endParaRPr lang="en-US" sz="1450" dirty="0"/>
          </a:p>
        </p:txBody>
      </p:sp>
      <p:sp>
        <p:nvSpPr>
          <p:cNvPr id="9" name="Text 7"/>
          <p:cNvSpPr/>
          <p:nvPr/>
        </p:nvSpPr>
        <p:spPr>
          <a:xfrm>
            <a:off x="7552849" y="2179796"/>
            <a:ext cx="3289816" cy="294680"/>
          </a:xfrm>
          <a:prstGeom prst="rect">
            <a:avLst/>
          </a:prstGeom>
          <a:noFill/>
          <a:ln/>
        </p:spPr>
        <p:txBody>
          <a:bodyPr wrap="none" lIns="0" tIns="0" rIns="0" bIns="0" rtlCol="0" anchor="t"/>
          <a:lstStyle/>
          <a:p>
            <a:pPr marL="0" indent="0" algn="l">
              <a:lnSpc>
                <a:spcPts val="2300"/>
              </a:lnSpc>
              <a:buNone/>
            </a:pPr>
            <a:r>
              <a:rPr lang="en-US" sz="1850" dirty="0">
                <a:solidFill>
                  <a:srgbClr val="233E32"/>
                </a:solidFill>
                <a:latin typeface="Alice" pitchFamily="34" charset="0"/>
                <a:ea typeface="Alice" pitchFamily="34" charset="-122"/>
                <a:cs typeface="Alice" pitchFamily="34" charset="-120"/>
              </a:rPr>
              <a:t>Dampak Komunikasi yang Baik</a:t>
            </a:r>
            <a:endParaRPr lang="en-US" sz="1850" dirty="0"/>
          </a:p>
        </p:txBody>
      </p:sp>
      <p:sp>
        <p:nvSpPr>
          <p:cNvPr id="10" name="Text 8"/>
          <p:cNvSpPr/>
          <p:nvPr/>
        </p:nvSpPr>
        <p:spPr>
          <a:xfrm>
            <a:off x="7552849" y="2653546"/>
            <a:ext cx="6291382" cy="588407"/>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Komunikasi yang efektif dan empatik memberikan dampak yang terukur pada proses persalinan:</a:t>
            </a:r>
            <a:endParaRPr lang="en-US" sz="1450" dirty="0"/>
          </a:p>
        </p:txBody>
      </p:sp>
      <p:sp>
        <p:nvSpPr>
          <p:cNvPr id="11" name="Text 9"/>
          <p:cNvSpPr/>
          <p:nvPr/>
        </p:nvSpPr>
        <p:spPr>
          <a:xfrm>
            <a:off x="7552849" y="3403163"/>
            <a:ext cx="6291382" cy="2898338"/>
          </a:xfrm>
          <a:prstGeom prst="rect">
            <a:avLst/>
          </a:prstGeom>
          <a:noFill/>
          <a:ln/>
        </p:spPr>
        <p:txBody>
          <a:bodyPr wrap="square" lIns="0" tIns="0" rIns="0" bIns="0" rtlCol="0" anchor="t"/>
          <a:lstStyle/>
          <a:p>
            <a:pPr marL="342900" indent="-342900" algn="l">
              <a:lnSpc>
                <a:spcPts val="2300"/>
              </a:lnSpc>
              <a:buSzPct val="100000"/>
              <a:buChar char="•"/>
            </a:pPr>
            <a:r>
              <a:rPr lang="en-US" sz="1450" dirty="0">
                <a:solidFill>
                  <a:srgbClr val="2C2821"/>
                </a:solidFill>
                <a:latin typeface="Lora" pitchFamily="34" charset="0"/>
                <a:ea typeface="Lora" pitchFamily="34" charset="-122"/>
                <a:cs typeface="Lora" pitchFamily="34" charset="-120"/>
              </a:rPr>
              <a:t>Ibu </a:t>
            </a:r>
            <a:r>
              <a:rPr lang="en-US" sz="1450" b="1" dirty="0">
                <a:solidFill>
                  <a:srgbClr val="2C2821"/>
                </a:solidFill>
                <a:latin typeface="Lora" pitchFamily="34" charset="0"/>
                <a:ea typeface="Lora" pitchFamily="34" charset="-122"/>
                <a:cs typeface="Lora" pitchFamily="34" charset="-120"/>
              </a:rPr>
              <a:t>memahami proses persalinan</a:t>
            </a:r>
            <a:r>
              <a:rPr lang="en-US" sz="1450" dirty="0">
                <a:solidFill>
                  <a:srgbClr val="2C2821"/>
                </a:solidFill>
                <a:latin typeface="Lora" pitchFamily="34" charset="0"/>
                <a:ea typeface="Lora" pitchFamily="34" charset="-122"/>
                <a:cs typeface="Lora" pitchFamily="34" charset="-120"/>
              </a:rPr>
              <a:t> sehingga tidak panik menghadapi perubahan yang terjadi</a:t>
            </a:r>
            <a:endParaRPr lang="en-US" sz="1450" dirty="0"/>
          </a:p>
          <a:p>
            <a:pPr marL="342900" indent="-342900" algn="l">
              <a:lnSpc>
                <a:spcPts val="2300"/>
              </a:lnSpc>
              <a:buSzPct val="100000"/>
              <a:buChar char="•"/>
            </a:pPr>
            <a:r>
              <a:rPr lang="en-US" sz="1450" dirty="0">
                <a:solidFill>
                  <a:srgbClr val="2C2821"/>
                </a:solidFill>
                <a:latin typeface="Lora" pitchFamily="34" charset="0"/>
                <a:ea typeface="Lora" pitchFamily="34" charset="-122"/>
                <a:cs typeface="Lora" pitchFamily="34" charset="-120"/>
              </a:rPr>
              <a:t>Ibu merasa </a:t>
            </a:r>
            <a:r>
              <a:rPr lang="en-US" sz="1450" b="1" dirty="0">
                <a:solidFill>
                  <a:srgbClr val="2C2821"/>
                </a:solidFill>
                <a:latin typeface="Lora" pitchFamily="34" charset="0"/>
                <a:ea typeface="Lora" pitchFamily="34" charset="-122"/>
                <a:cs typeface="Lora" pitchFamily="34" charset="-120"/>
              </a:rPr>
              <a:t>lebih tenang dan tidak sendirian</a:t>
            </a:r>
            <a:r>
              <a:rPr lang="en-US" sz="1450" dirty="0">
                <a:solidFill>
                  <a:srgbClr val="2C2821"/>
                </a:solidFill>
                <a:latin typeface="Lora" pitchFamily="34" charset="0"/>
                <a:ea typeface="Lora" pitchFamily="34" charset="-122"/>
                <a:cs typeface="Lora" pitchFamily="34" charset="-120"/>
              </a:rPr>
              <a:t> dalam menghadapi tantangan kala I</a:t>
            </a:r>
            <a:endParaRPr lang="en-US" sz="1450" dirty="0"/>
          </a:p>
          <a:p>
            <a:pPr marL="342900" indent="-342900" algn="l">
              <a:lnSpc>
                <a:spcPts val="2300"/>
              </a:lnSpc>
              <a:buSzPct val="100000"/>
              <a:buChar char="•"/>
            </a:pPr>
            <a:r>
              <a:rPr lang="en-US" sz="1450" dirty="0">
                <a:solidFill>
                  <a:srgbClr val="2C2821"/>
                </a:solidFill>
                <a:latin typeface="Lora" pitchFamily="34" charset="0"/>
                <a:ea typeface="Lora" pitchFamily="34" charset="-122"/>
                <a:cs typeface="Lora" pitchFamily="34" charset="-120"/>
              </a:rPr>
              <a:t>Ibu menjadi </a:t>
            </a:r>
            <a:r>
              <a:rPr lang="en-US" sz="1450" b="1" dirty="0">
                <a:solidFill>
                  <a:srgbClr val="2C2821"/>
                </a:solidFill>
                <a:latin typeface="Lora" pitchFamily="34" charset="0"/>
                <a:ea typeface="Lora" pitchFamily="34" charset="-122"/>
                <a:cs typeface="Lora" pitchFamily="34" charset="-120"/>
              </a:rPr>
              <a:t>lebih kooperatif</a:t>
            </a:r>
            <a:r>
              <a:rPr lang="en-US" sz="1450" dirty="0">
                <a:solidFill>
                  <a:srgbClr val="2C2821"/>
                </a:solidFill>
                <a:latin typeface="Lora" pitchFamily="34" charset="0"/>
                <a:ea typeface="Lora" pitchFamily="34" charset="-122"/>
                <a:cs typeface="Lora" pitchFamily="34" charset="-120"/>
              </a:rPr>
              <a:t> saat bidan perlu melakukan prosedur pemantauan atau intervensi</a:t>
            </a:r>
            <a:endParaRPr lang="en-US" sz="1450" dirty="0"/>
          </a:p>
          <a:p>
            <a:pPr marL="342900" indent="-342900" algn="l">
              <a:lnSpc>
                <a:spcPts val="2300"/>
              </a:lnSpc>
              <a:buSzPct val="100000"/>
              <a:buChar char="•"/>
            </a:pPr>
            <a:r>
              <a:rPr lang="en-US" sz="1450" dirty="0">
                <a:solidFill>
                  <a:srgbClr val="2C2821"/>
                </a:solidFill>
                <a:latin typeface="Lora" pitchFamily="34" charset="0"/>
                <a:ea typeface="Lora" pitchFamily="34" charset="-122"/>
                <a:cs typeface="Lora" pitchFamily="34" charset="-120"/>
              </a:rPr>
              <a:t>Ibu mampu </a:t>
            </a:r>
            <a:r>
              <a:rPr lang="en-US" sz="1450" b="1" dirty="0">
                <a:solidFill>
                  <a:srgbClr val="2C2821"/>
                </a:solidFill>
                <a:latin typeface="Lora" pitchFamily="34" charset="0"/>
                <a:ea typeface="Lora" pitchFamily="34" charset="-122"/>
                <a:cs typeface="Lora" pitchFamily="34" charset="-120"/>
              </a:rPr>
              <a:t>mengelola nyeri</a:t>
            </a:r>
            <a:r>
              <a:rPr lang="en-US" sz="1450" dirty="0">
                <a:solidFill>
                  <a:srgbClr val="2C2821"/>
                </a:solidFill>
                <a:latin typeface="Lora" pitchFamily="34" charset="0"/>
                <a:ea typeface="Lora" pitchFamily="34" charset="-122"/>
                <a:cs typeface="Lora" pitchFamily="34" charset="-120"/>
              </a:rPr>
              <a:t> dengan lebih baik karena mengetahui penyebab dan maknanya</a:t>
            </a:r>
            <a:endParaRPr lang="en-US" sz="1450" dirty="0"/>
          </a:p>
          <a:p>
            <a:pPr marL="342900" indent="-342900" algn="l">
              <a:lnSpc>
                <a:spcPts val="2300"/>
              </a:lnSpc>
              <a:buSzPct val="100000"/>
              <a:buChar char="•"/>
            </a:pPr>
            <a:r>
              <a:rPr lang="en-US" sz="1450" b="1" dirty="0">
                <a:solidFill>
                  <a:srgbClr val="2C2821"/>
                </a:solidFill>
                <a:latin typeface="Lora" pitchFamily="34" charset="0"/>
                <a:ea typeface="Lora" pitchFamily="34" charset="-122"/>
                <a:cs typeface="Lora" pitchFamily="34" charset="-120"/>
              </a:rPr>
              <a:t>Kepuasan terhadap pelayanan</a:t>
            </a:r>
            <a:r>
              <a:rPr lang="en-US" sz="1450" dirty="0">
                <a:solidFill>
                  <a:srgbClr val="2C2821"/>
                </a:solidFill>
                <a:latin typeface="Lora" pitchFamily="34" charset="0"/>
                <a:ea typeface="Lora" pitchFamily="34" charset="-122"/>
                <a:cs typeface="Lora" pitchFamily="34" charset="-120"/>
              </a:rPr>
              <a:t> meningkat secara signifikan</a:t>
            </a:r>
            <a:endParaRPr lang="en-US" sz="1450" dirty="0"/>
          </a:p>
        </p:txBody>
      </p:sp>
      <p:sp>
        <p:nvSpPr>
          <p:cNvPr id="12" name="Text 10"/>
          <p:cNvSpPr/>
          <p:nvPr/>
        </p:nvSpPr>
        <p:spPr>
          <a:xfrm>
            <a:off x="7552849" y="6462713"/>
            <a:ext cx="6291382" cy="882610"/>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Komunikasi yang baik adalah investasi kecil dengan dampak besar — ia tidak membutuhkan biaya tambahan, hanya waktu, kepedulian, dan keterampilan interpersonal bidan.</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695563"/>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233E32"/>
                </a:solidFill>
                <a:latin typeface="Alice" pitchFamily="34" charset="0"/>
                <a:ea typeface="Alice" pitchFamily="34" charset="-122"/>
                <a:cs typeface="Alice" pitchFamily="34" charset="-120"/>
              </a:rPr>
              <a:t>Memahami Fondasi</a:t>
            </a:r>
            <a:endParaRPr lang="en-US" sz="1650" dirty="0"/>
          </a:p>
        </p:txBody>
      </p:sp>
      <p:sp>
        <p:nvSpPr>
          <p:cNvPr id="3" name="Text 1"/>
          <p:cNvSpPr/>
          <p:nvPr/>
        </p:nvSpPr>
        <p:spPr>
          <a:xfrm>
            <a:off x="793790" y="1016318"/>
            <a:ext cx="5875139" cy="527090"/>
          </a:xfrm>
          <a:prstGeom prst="rect">
            <a:avLst/>
          </a:prstGeom>
          <a:noFill/>
          <a:ln/>
        </p:spPr>
        <p:txBody>
          <a:bodyPr wrap="none" lIns="0" tIns="0" rIns="0" bIns="0" rtlCol="0" anchor="t"/>
          <a:lstStyle/>
          <a:p>
            <a:pPr marL="0" indent="0" algn="l">
              <a:lnSpc>
                <a:spcPts val="4150"/>
              </a:lnSpc>
              <a:buNone/>
            </a:pPr>
            <a:r>
              <a:rPr lang="en-US" sz="3300" dirty="0">
                <a:solidFill>
                  <a:srgbClr val="233E32"/>
                </a:solidFill>
                <a:latin typeface="Alice" pitchFamily="34" charset="0"/>
                <a:ea typeface="Alice" pitchFamily="34" charset="-122"/>
                <a:cs typeface="Alice" pitchFamily="34" charset="-120"/>
              </a:rPr>
              <a:t>Apa Itu </a:t>
            </a:r>
            <a:r>
              <a:rPr lang="en-US" sz="3300" dirty="0">
                <a:solidFill>
                  <a:srgbClr val="1B5F39"/>
                </a:solidFill>
                <a:latin typeface="Alice" pitchFamily="34" charset="0"/>
                <a:ea typeface="Alice" pitchFamily="34" charset="-122"/>
                <a:cs typeface="Alice" pitchFamily="34" charset="-120"/>
              </a:rPr>
              <a:t>Woman Centered Care?</a:t>
            </a:r>
            <a:endParaRPr lang="en-US" sz="3300" dirty="0"/>
          </a:p>
        </p:txBody>
      </p:sp>
      <p:sp>
        <p:nvSpPr>
          <p:cNvPr id="4" name="Shape 2"/>
          <p:cNvSpPr/>
          <p:nvPr/>
        </p:nvSpPr>
        <p:spPr>
          <a:xfrm>
            <a:off x="690503" y="1543408"/>
            <a:ext cx="7231261" cy="5775603"/>
          </a:xfrm>
          <a:prstGeom prst="roundRect">
            <a:avLst>
              <a:gd name="adj" fmla="val 438"/>
            </a:avLst>
          </a:prstGeom>
          <a:solidFill>
            <a:srgbClr val="1B5F39"/>
          </a:solidFill>
          <a:ln/>
        </p:spPr>
      </p:sp>
      <p:sp>
        <p:nvSpPr>
          <p:cNvPr id="5" name="Text 3"/>
          <p:cNvSpPr/>
          <p:nvPr/>
        </p:nvSpPr>
        <p:spPr>
          <a:xfrm>
            <a:off x="840938" y="1901785"/>
            <a:ext cx="2108716" cy="263485"/>
          </a:xfrm>
          <a:prstGeom prst="rect">
            <a:avLst/>
          </a:prstGeom>
          <a:noFill/>
          <a:ln/>
        </p:spPr>
        <p:txBody>
          <a:bodyPr wrap="none" lIns="0" tIns="0" rIns="0" bIns="0" rtlCol="0" anchor="t"/>
          <a:lstStyle/>
          <a:p>
            <a:pPr marL="0" indent="0" algn="l">
              <a:lnSpc>
                <a:spcPts val="2050"/>
              </a:lnSpc>
              <a:buNone/>
            </a:pPr>
            <a:r>
              <a:rPr lang="en-US" sz="2000" dirty="0">
                <a:solidFill>
                  <a:srgbClr val="FFFFFF"/>
                </a:solidFill>
                <a:latin typeface="Alice" pitchFamily="34" charset="0"/>
                <a:ea typeface="Alice" pitchFamily="34" charset="-122"/>
                <a:cs typeface="Alice" pitchFamily="34" charset="-120"/>
              </a:rPr>
              <a:t>Definisi Model WCC</a:t>
            </a:r>
            <a:endParaRPr lang="en-US" sz="2000" dirty="0"/>
          </a:p>
        </p:txBody>
      </p:sp>
      <p:sp>
        <p:nvSpPr>
          <p:cNvPr id="6" name="Text 4"/>
          <p:cNvSpPr/>
          <p:nvPr/>
        </p:nvSpPr>
        <p:spPr>
          <a:xfrm>
            <a:off x="840938" y="2308622"/>
            <a:ext cx="6894076" cy="1248370"/>
          </a:xfrm>
          <a:prstGeom prst="rect">
            <a:avLst/>
          </a:prstGeom>
          <a:noFill/>
          <a:ln/>
        </p:spPr>
        <p:txBody>
          <a:bodyPr wrap="square" lIns="0" tIns="0" rIns="0" bIns="0" rtlCol="0" anchor="t"/>
          <a:lstStyle/>
          <a:p>
            <a:pPr marL="0" indent="0" algn="l">
              <a:lnSpc>
                <a:spcPts val="1950"/>
              </a:lnSpc>
              <a:buNone/>
            </a:pPr>
            <a:r>
              <a:rPr lang="en-US" sz="2000" dirty="0">
                <a:solidFill>
                  <a:srgbClr val="FFFFFF"/>
                </a:solidFill>
                <a:latin typeface="Lora" pitchFamily="34" charset="0"/>
                <a:ea typeface="Lora" pitchFamily="34" charset="-122"/>
                <a:cs typeface="Lora" pitchFamily="34" charset="-120"/>
              </a:rPr>
              <a:t>Woman Centered Care (WCC) merupakan model pelayanan kebidanan yang menempatkan perempuan sebagai pusat dari seluruh proses asuhan kesehatan. Model ini menekankan bahwa pelayanan kesehatan harus disesuaikan dengan kebutuhan, nilai, pengalaman, budaya, serta pilihan perempuan — bukan sekadar mengikuti prosedur standar yang seragam untuk semua orang</a:t>
            </a:r>
            <a:r>
              <a:rPr lang="en-US" sz="1300" dirty="0">
                <a:solidFill>
                  <a:srgbClr val="FFFFFF"/>
                </a:solidFill>
                <a:latin typeface="Lora" pitchFamily="34" charset="0"/>
                <a:ea typeface="Lora" pitchFamily="34" charset="-122"/>
                <a:cs typeface="Lora" pitchFamily="34" charset="-120"/>
              </a:rPr>
              <a:t>.</a:t>
            </a:r>
            <a:endParaRPr lang="en-US" sz="1300" dirty="0"/>
          </a:p>
        </p:txBody>
      </p:sp>
      <p:sp>
        <p:nvSpPr>
          <p:cNvPr id="7" name="Text 5"/>
          <p:cNvSpPr/>
          <p:nvPr/>
        </p:nvSpPr>
        <p:spPr>
          <a:xfrm>
            <a:off x="840938" y="4475142"/>
            <a:ext cx="6894076" cy="998696"/>
          </a:xfrm>
          <a:prstGeom prst="rect">
            <a:avLst/>
          </a:prstGeom>
          <a:noFill/>
          <a:ln/>
        </p:spPr>
        <p:txBody>
          <a:bodyPr wrap="square" lIns="0" tIns="0" rIns="0" bIns="0" rtlCol="0" anchor="t"/>
          <a:lstStyle/>
          <a:p>
            <a:pPr marL="0" indent="0" algn="l">
              <a:lnSpc>
                <a:spcPts val="1950"/>
              </a:lnSpc>
              <a:buNone/>
            </a:pPr>
            <a:r>
              <a:rPr lang="en-US" sz="2000" dirty="0">
                <a:solidFill>
                  <a:srgbClr val="FFFFFF"/>
                </a:solidFill>
                <a:latin typeface="Lora" pitchFamily="34" charset="0"/>
                <a:ea typeface="Lora" pitchFamily="34" charset="-122"/>
                <a:cs typeface="Lora" pitchFamily="34" charset="-120"/>
              </a:rPr>
              <a:t>Dalam model ini, bidan tidak hanya berperan sebagai pemberi pelayanan kesehatan, tetapi juga sebagai </a:t>
            </a:r>
            <a:r>
              <a:rPr lang="en-US" sz="2000" b="1" dirty="0">
                <a:solidFill>
                  <a:schemeClr val="accent4">
                    <a:lumMod val="60000"/>
                    <a:lumOff val="40000"/>
                  </a:schemeClr>
                </a:solidFill>
                <a:latin typeface="Lora" pitchFamily="34" charset="0"/>
                <a:ea typeface="Lora" pitchFamily="34" charset="-122"/>
                <a:cs typeface="Lora" pitchFamily="34" charset="-120"/>
              </a:rPr>
              <a:t>pendamping, pendidik, dan fasilitator</a:t>
            </a:r>
            <a:r>
              <a:rPr lang="en-US" sz="2000" dirty="0">
                <a:solidFill>
                  <a:schemeClr val="accent4">
                    <a:lumMod val="60000"/>
                    <a:lumOff val="40000"/>
                  </a:schemeClr>
                </a:solidFill>
                <a:latin typeface="Lora" pitchFamily="34" charset="0"/>
                <a:ea typeface="Lora" pitchFamily="34" charset="-122"/>
                <a:cs typeface="Lora" pitchFamily="34" charset="-120"/>
              </a:rPr>
              <a:t> </a:t>
            </a:r>
            <a:r>
              <a:rPr lang="en-US" sz="2000" dirty="0">
                <a:solidFill>
                  <a:srgbClr val="FFFFFF"/>
                </a:solidFill>
                <a:latin typeface="Lora" pitchFamily="34" charset="0"/>
                <a:ea typeface="Lora" pitchFamily="34" charset="-122"/>
                <a:cs typeface="Lora" pitchFamily="34" charset="-120"/>
              </a:rPr>
              <a:t>dalam pengambilan keputusan kesehatan perempuan. Relasi antara bidan dan perempuan bersifat setara, saling menghargai, dan berbasis kepercayaan</a:t>
            </a:r>
            <a:r>
              <a:rPr lang="en-US" sz="1300" dirty="0">
                <a:solidFill>
                  <a:srgbClr val="FFFFFF"/>
                </a:solidFill>
                <a:latin typeface="Lora" pitchFamily="34" charset="0"/>
                <a:ea typeface="Lora" pitchFamily="34" charset="-122"/>
                <a:cs typeface="Lora" pitchFamily="34" charset="-120"/>
              </a:rPr>
              <a:t>.</a:t>
            </a:r>
            <a:endParaRPr lang="en-US" sz="1300" dirty="0"/>
          </a:p>
        </p:txBody>
      </p:sp>
      <p:sp>
        <p:nvSpPr>
          <p:cNvPr id="8" name="Text 6"/>
          <p:cNvSpPr/>
          <p:nvPr/>
        </p:nvSpPr>
        <p:spPr>
          <a:xfrm>
            <a:off x="8201263" y="1901785"/>
            <a:ext cx="3240405" cy="263485"/>
          </a:xfrm>
          <a:prstGeom prst="rect">
            <a:avLst/>
          </a:prstGeom>
          <a:noFill/>
          <a:ln/>
        </p:spPr>
        <p:txBody>
          <a:bodyPr wrap="none" lIns="0" tIns="0" rIns="0" bIns="0" rtlCol="0" anchor="t"/>
          <a:lstStyle/>
          <a:p>
            <a:pPr marL="0" indent="0" algn="l">
              <a:lnSpc>
                <a:spcPts val="2050"/>
              </a:lnSpc>
              <a:buNone/>
            </a:pPr>
            <a:r>
              <a:rPr lang="en-US" sz="1650" dirty="0">
                <a:solidFill>
                  <a:srgbClr val="233E32"/>
                </a:solidFill>
                <a:latin typeface="Alice" pitchFamily="34" charset="0"/>
                <a:ea typeface="Alice" pitchFamily="34" charset="-122"/>
                <a:cs typeface="Alice" pitchFamily="34" charset="-120"/>
              </a:rPr>
              <a:t>Hak Dasar Perempuan dalam WCC</a:t>
            </a:r>
            <a:endParaRPr lang="en-US" sz="1650" dirty="0"/>
          </a:p>
        </p:txBody>
      </p:sp>
      <p:sp>
        <p:nvSpPr>
          <p:cNvPr id="9" name="Text 7"/>
          <p:cNvSpPr/>
          <p:nvPr/>
        </p:nvSpPr>
        <p:spPr>
          <a:xfrm>
            <a:off x="8201263" y="2308622"/>
            <a:ext cx="5642848" cy="749022"/>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Pendekatan WCC mengakui secara penuh bahwa setiap perempuan memiliki hak-hak mendasar yang tidak dapat diabaikan dalam pelayanan kesehatan:</a:t>
            </a:r>
            <a:endParaRPr lang="en-US" sz="1300" dirty="0"/>
          </a:p>
        </p:txBody>
      </p:sp>
      <p:sp>
        <p:nvSpPr>
          <p:cNvPr id="10" name="Shape 8"/>
          <p:cNvSpPr/>
          <p:nvPr/>
        </p:nvSpPr>
        <p:spPr>
          <a:xfrm>
            <a:off x="8201263" y="3218855"/>
            <a:ext cx="5642848" cy="1289090"/>
          </a:xfrm>
          <a:prstGeom prst="roundRect">
            <a:avLst>
              <a:gd name="adj" fmla="val 8512"/>
            </a:avLst>
          </a:prstGeom>
          <a:solidFill>
            <a:srgbClr val="FCFBF8"/>
          </a:solidFill>
          <a:ln w="22860">
            <a:solidFill>
              <a:srgbClr val="D6D3CC"/>
            </a:solidFill>
            <a:prstDash val="solid"/>
          </a:ln>
        </p:spPr>
      </p:sp>
      <p:sp>
        <p:nvSpPr>
          <p:cNvPr id="11" name="Shape 9"/>
          <p:cNvSpPr/>
          <p:nvPr/>
        </p:nvSpPr>
        <p:spPr>
          <a:xfrm>
            <a:off x="8178403" y="3218855"/>
            <a:ext cx="91440" cy="1289090"/>
          </a:xfrm>
          <a:prstGeom prst="roundRect">
            <a:avLst>
              <a:gd name="adj" fmla="val 27674"/>
            </a:avLst>
          </a:prstGeom>
          <a:solidFill>
            <a:srgbClr val="1B5F39"/>
          </a:solidFill>
          <a:ln/>
        </p:spPr>
      </p:sp>
      <p:sp>
        <p:nvSpPr>
          <p:cNvPr id="12" name="Text 10"/>
          <p:cNvSpPr/>
          <p:nvPr/>
        </p:nvSpPr>
        <p:spPr>
          <a:xfrm>
            <a:off x="8461296" y="3410307"/>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Hak atas Tubuh</a:t>
            </a:r>
            <a:endParaRPr lang="en-US" sz="1650" dirty="0"/>
          </a:p>
        </p:txBody>
      </p:sp>
      <p:sp>
        <p:nvSpPr>
          <p:cNvPr id="13" name="Text 11"/>
          <p:cNvSpPr/>
          <p:nvPr/>
        </p:nvSpPr>
        <p:spPr>
          <a:xfrm>
            <a:off x="8461296" y="3817144"/>
            <a:ext cx="5191363"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Perempuan memiliki kedaulatan penuh atas tubuh dan keputusan kesehatannya sendiri.</a:t>
            </a:r>
            <a:endParaRPr lang="en-US" sz="1300" dirty="0"/>
          </a:p>
        </p:txBody>
      </p:sp>
      <p:sp>
        <p:nvSpPr>
          <p:cNvPr id="14" name="Shape 12"/>
          <p:cNvSpPr/>
          <p:nvPr/>
        </p:nvSpPr>
        <p:spPr>
          <a:xfrm>
            <a:off x="8201263" y="4651296"/>
            <a:ext cx="5642848" cy="1289090"/>
          </a:xfrm>
          <a:prstGeom prst="roundRect">
            <a:avLst>
              <a:gd name="adj" fmla="val 8512"/>
            </a:avLst>
          </a:prstGeom>
          <a:solidFill>
            <a:srgbClr val="FCFBF8"/>
          </a:solidFill>
          <a:ln w="22860">
            <a:solidFill>
              <a:srgbClr val="D6D3CC"/>
            </a:solidFill>
            <a:prstDash val="solid"/>
          </a:ln>
        </p:spPr>
      </p:sp>
      <p:sp>
        <p:nvSpPr>
          <p:cNvPr id="15" name="Shape 13"/>
          <p:cNvSpPr/>
          <p:nvPr/>
        </p:nvSpPr>
        <p:spPr>
          <a:xfrm>
            <a:off x="8178403" y="4651296"/>
            <a:ext cx="91440" cy="1289090"/>
          </a:xfrm>
          <a:prstGeom prst="roundRect">
            <a:avLst>
              <a:gd name="adj" fmla="val 27674"/>
            </a:avLst>
          </a:prstGeom>
          <a:solidFill>
            <a:srgbClr val="1B5F39"/>
          </a:solidFill>
          <a:ln/>
        </p:spPr>
      </p:sp>
      <p:sp>
        <p:nvSpPr>
          <p:cNvPr id="16" name="Text 14"/>
          <p:cNvSpPr/>
          <p:nvPr/>
        </p:nvSpPr>
        <p:spPr>
          <a:xfrm>
            <a:off x="8461296" y="4842748"/>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Hak atas Informasi</a:t>
            </a:r>
            <a:endParaRPr lang="en-US" sz="1650" dirty="0"/>
          </a:p>
        </p:txBody>
      </p:sp>
      <p:sp>
        <p:nvSpPr>
          <p:cNvPr id="17" name="Text 15"/>
          <p:cNvSpPr/>
          <p:nvPr/>
        </p:nvSpPr>
        <p:spPr>
          <a:xfrm>
            <a:off x="8461296" y="5249585"/>
            <a:ext cx="5191363"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Perempuan berhak mendapatkan informasi yang lengkap, akurat, dan mudah dipahami.</a:t>
            </a:r>
            <a:endParaRPr lang="en-US" sz="1300" dirty="0"/>
          </a:p>
        </p:txBody>
      </p:sp>
      <p:sp>
        <p:nvSpPr>
          <p:cNvPr id="18" name="Shape 16"/>
          <p:cNvSpPr/>
          <p:nvPr/>
        </p:nvSpPr>
        <p:spPr>
          <a:xfrm>
            <a:off x="8201263" y="6083737"/>
            <a:ext cx="5642848" cy="1289090"/>
          </a:xfrm>
          <a:prstGeom prst="roundRect">
            <a:avLst>
              <a:gd name="adj" fmla="val 8512"/>
            </a:avLst>
          </a:prstGeom>
          <a:solidFill>
            <a:srgbClr val="FCFBF8"/>
          </a:solidFill>
          <a:ln w="22860">
            <a:solidFill>
              <a:srgbClr val="D6D3CC"/>
            </a:solidFill>
            <a:prstDash val="solid"/>
          </a:ln>
        </p:spPr>
      </p:sp>
      <p:sp>
        <p:nvSpPr>
          <p:cNvPr id="19" name="Shape 17"/>
          <p:cNvSpPr/>
          <p:nvPr/>
        </p:nvSpPr>
        <p:spPr>
          <a:xfrm>
            <a:off x="8178403" y="6083737"/>
            <a:ext cx="91440" cy="1289090"/>
          </a:xfrm>
          <a:prstGeom prst="roundRect">
            <a:avLst>
              <a:gd name="adj" fmla="val 27674"/>
            </a:avLst>
          </a:prstGeom>
          <a:solidFill>
            <a:srgbClr val="1B5F39"/>
          </a:solidFill>
          <a:ln/>
        </p:spPr>
      </p:sp>
      <p:sp>
        <p:nvSpPr>
          <p:cNvPr id="20" name="Text 18"/>
          <p:cNvSpPr/>
          <p:nvPr/>
        </p:nvSpPr>
        <p:spPr>
          <a:xfrm>
            <a:off x="8461296" y="6275189"/>
            <a:ext cx="2219206"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Hak Memilih Pelayanan</a:t>
            </a:r>
            <a:endParaRPr lang="en-US" sz="1650" dirty="0"/>
          </a:p>
        </p:txBody>
      </p:sp>
      <p:sp>
        <p:nvSpPr>
          <p:cNvPr id="21" name="Text 19"/>
          <p:cNvSpPr/>
          <p:nvPr/>
        </p:nvSpPr>
        <p:spPr>
          <a:xfrm>
            <a:off x="8461296" y="6682026"/>
            <a:ext cx="5191363"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Perempuan bebas memilih jenis pelayanan yang sesuai dengan nilai dan kebutuhannya.</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93790" y="587573"/>
            <a:ext cx="1661517" cy="348377"/>
          </a:xfrm>
          <a:prstGeom prst="roundRect">
            <a:avLst>
              <a:gd name="adj" fmla="val 6495"/>
            </a:avLst>
          </a:prstGeom>
          <a:solidFill>
            <a:srgbClr val="D7F4E4"/>
          </a:solidFill>
          <a:ln/>
        </p:spPr>
      </p:sp>
      <p:sp>
        <p:nvSpPr>
          <p:cNvPr id="3" name="Text 1"/>
          <p:cNvSpPr/>
          <p:nvPr/>
        </p:nvSpPr>
        <p:spPr>
          <a:xfrm>
            <a:off x="906899" y="644128"/>
            <a:ext cx="1435298" cy="235268"/>
          </a:xfrm>
          <a:prstGeom prst="rect">
            <a:avLst/>
          </a:prstGeom>
          <a:noFill/>
          <a:ln/>
        </p:spPr>
        <p:txBody>
          <a:bodyPr wrap="none" lIns="0" tIns="0" rIns="0" bIns="0" rtlCol="0" anchor="t"/>
          <a:lstStyle/>
          <a:p>
            <a:pPr marL="0" indent="0" algn="l">
              <a:lnSpc>
                <a:spcPts val="1850"/>
              </a:lnSpc>
              <a:buNone/>
            </a:pPr>
            <a:r>
              <a:rPr lang="en-US" sz="1150" dirty="0">
                <a:solidFill>
                  <a:srgbClr val="2C2821"/>
                </a:solidFill>
                <a:latin typeface="Lora" pitchFamily="34" charset="0"/>
                <a:ea typeface="Lora" pitchFamily="34" charset="-122"/>
                <a:cs typeface="Lora" pitchFamily="34" charset="-120"/>
              </a:rPr>
              <a:t>MANAJEMEN NYERI</a:t>
            </a:r>
            <a:endParaRPr lang="en-US" sz="1150" dirty="0"/>
          </a:p>
        </p:txBody>
      </p:sp>
      <p:sp>
        <p:nvSpPr>
          <p:cNvPr id="4" name="Text 2"/>
          <p:cNvSpPr/>
          <p:nvPr/>
        </p:nvSpPr>
        <p:spPr>
          <a:xfrm>
            <a:off x="793790" y="1007507"/>
            <a:ext cx="12779335" cy="589121"/>
          </a:xfrm>
          <a:prstGeom prst="rect">
            <a:avLst/>
          </a:prstGeom>
          <a:noFill/>
          <a:ln/>
        </p:spPr>
        <p:txBody>
          <a:bodyPr wrap="none" lIns="0" tIns="0" rIns="0" bIns="0" rtlCol="0" anchor="t"/>
          <a:lstStyle/>
          <a:p>
            <a:pPr marL="0" indent="0" algn="l">
              <a:lnSpc>
                <a:spcPts val="4600"/>
              </a:lnSpc>
              <a:buNone/>
            </a:pPr>
            <a:r>
              <a:rPr lang="en-US" sz="3700" dirty="0">
                <a:solidFill>
                  <a:srgbClr val="233E32"/>
                </a:solidFill>
                <a:latin typeface="Alice" pitchFamily="34" charset="0"/>
                <a:ea typeface="Alice" pitchFamily="34" charset="-122"/>
                <a:cs typeface="Alice" pitchFamily="34" charset="-120"/>
              </a:rPr>
              <a:t>Dukungan Non-Farmakologis untuk Mengurangi Nyeri Kala I</a:t>
            </a:r>
            <a:endParaRPr lang="en-US" sz="3700" dirty="0"/>
          </a:p>
        </p:txBody>
      </p:sp>
      <p:sp>
        <p:nvSpPr>
          <p:cNvPr id="5" name="Text 3"/>
          <p:cNvSpPr/>
          <p:nvPr/>
        </p:nvSpPr>
        <p:spPr>
          <a:xfrm>
            <a:off x="793790" y="1865233"/>
            <a:ext cx="13042821" cy="882610"/>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Nyeri pada kala I persalinan merupakan pengalaman yang normal dan fisiologis, namun intensitasnya dapat dikelola secara efektif melalui pendekatan </a:t>
            </a:r>
            <a:r>
              <a:rPr lang="en-US" sz="1450" b="1" dirty="0">
                <a:solidFill>
                  <a:srgbClr val="2C2821"/>
                </a:solidFill>
                <a:latin typeface="Lora" pitchFamily="34" charset="0"/>
                <a:ea typeface="Lora" pitchFamily="34" charset="-122"/>
                <a:cs typeface="Lora" pitchFamily="34" charset="-120"/>
              </a:rPr>
              <a:t>non-farmakologis</a:t>
            </a:r>
            <a:r>
              <a:rPr lang="en-US" sz="1450" dirty="0">
                <a:solidFill>
                  <a:srgbClr val="2C2821"/>
                </a:solidFill>
                <a:latin typeface="Lora" pitchFamily="34" charset="0"/>
                <a:ea typeface="Lora" pitchFamily="34" charset="-122"/>
                <a:cs typeface="Lora" pitchFamily="34" charset="-120"/>
              </a:rPr>
              <a:t>. Pendekatan ini sepenuhnya sejalan dengan prinsip Woman Centered Care yang menekankan kenyamanan, otonomi, dan kebutuhan individual ibu tanpa mengandalkan intervensi obat-obatan.</a:t>
            </a:r>
            <a:endParaRPr lang="en-US" sz="1450" dirty="0"/>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790" y="2949297"/>
            <a:ext cx="471368" cy="471368"/>
          </a:xfrm>
          <a:prstGeom prst="rect">
            <a:avLst/>
          </a:prstGeom>
        </p:spPr>
      </p:pic>
      <p:sp>
        <p:nvSpPr>
          <p:cNvPr id="7" name="Text 4"/>
          <p:cNvSpPr/>
          <p:nvPr/>
        </p:nvSpPr>
        <p:spPr>
          <a:xfrm>
            <a:off x="1488996" y="2949297"/>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Teknik Pernapasan</a:t>
            </a:r>
            <a:endParaRPr lang="en-US" sz="1850" dirty="0"/>
          </a:p>
        </p:txBody>
      </p:sp>
      <p:sp>
        <p:nvSpPr>
          <p:cNvPr id="8" name="Text 5"/>
          <p:cNvSpPr/>
          <p:nvPr/>
        </p:nvSpPr>
        <p:spPr>
          <a:xfrm>
            <a:off x="1488996" y="3351371"/>
            <a:ext cx="5714286" cy="1765221"/>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Pernapasan yang teratur dan terkontrol selama kontraksi — seperti teknik pernafasan lambat atau pola Lamaze — membantu ibu fokus, menurunkan respons stres, meningkatkan oksigenasi jaringan, dan secara efektif mengurangi persepsi nyeri. Bidan dapat melatih teknik ini bersama ibu dan pendamping sejak awal kala I.</a:t>
            </a:r>
            <a:endParaRPr lang="en-US" sz="1450" dirty="0"/>
          </a:p>
        </p:txBody>
      </p:sp>
      <p:pic>
        <p:nvPicPr>
          <p:cNvPr id="9"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7427119" y="2949297"/>
            <a:ext cx="471368" cy="471368"/>
          </a:xfrm>
          <a:prstGeom prst="rect">
            <a:avLst/>
          </a:prstGeom>
        </p:spPr>
      </p:pic>
      <p:sp>
        <p:nvSpPr>
          <p:cNvPr id="10" name="Text 6"/>
          <p:cNvSpPr/>
          <p:nvPr/>
        </p:nvSpPr>
        <p:spPr>
          <a:xfrm>
            <a:off x="8122325" y="2949297"/>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Pijat &amp; Sentuhan</a:t>
            </a:r>
            <a:endParaRPr lang="en-US" sz="1850" dirty="0"/>
          </a:p>
        </p:txBody>
      </p:sp>
      <p:sp>
        <p:nvSpPr>
          <p:cNvPr id="11" name="Text 7"/>
          <p:cNvSpPr/>
          <p:nvPr/>
        </p:nvSpPr>
        <p:spPr>
          <a:xfrm>
            <a:off x="8122325" y="3351371"/>
            <a:ext cx="5714286" cy="1471017"/>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Pijat pada punggung bawah, sacrum, atau bahu selama kontraksi merangsang reseptor tekanan yang menghambat transmisi sinyal nyeri ke otak (gate control theory). Sentuhan yang penuh kasih dari bidan atau pendamping juga meningkatkan produksi oksitosin dan endorfin alami tubuh.</a:t>
            </a:r>
            <a:endParaRPr lang="en-US" sz="1450" dirty="0"/>
          </a:p>
        </p:txBody>
      </p:sp>
      <p:pic>
        <p:nvPicPr>
          <p:cNvPr id="12"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793790" y="5474732"/>
            <a:ext cx="471368" cy="471368"/>
          </a:xfrm>
          <a:prstGeom prst="rect">
            <a:avLst/>
          </a:prstGeom>
        </p:spPr>
      </p:pic>
      <p:sp>
        <p:nvSpPr>
          <p:cNvPr id="13" name="Text 8"/>
          <p:cNvSpPr/>
          <p:nvPr/>
        </p:nvSpPr>
        <p:spPr>
          <a:xfrm>
            <a:off x="1488996" y="5474732"/>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Perubahan Posisi</a:t>
            </a:r>
            <a:endParaRPr lang="en-US" sz="1850" dirty="0"/>
          </a:p>
        </p:txBody>
      </p:sp>
      <p:sp>
        <p:nvSpPr>
          <p:cNvPr id="14" name="Text 9"/>
          <p:cNvSpPr/>
          <p:nvPr/>
        </p:nvSpPr>
        <p:spPr>
          <a:xfrm>
            <a:off x="1488996" y="5876806"/>
            <a:ext cx="5714286" cy="1471017"/>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Berjalan, berdiri, duduk, atau posisi merangkak membantu mengurangi tekanan pada tulang belakang, memanfaatkan gravitasi untuk penurunan kepala janin, dan mendistribusikan tekanan kontraksi secara merata. Kebebasan bergerak adalah hak ibu dalam persalinan.</a:t>
            </a:r>
            <a:endParaRPr lang="en-US" sz="1450" dirty="0"/>
          </a:p>
        </p:txBody>
      </p:sp>
      <p:pic>
        <p:nvPicPr>
          <p:cNvPr id="15" name="Image 3" descr="preencoded.png"/>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7427119" y="5474732"/>
            <a:ext cx="471368" cy="471368"/>
          </a:xfrm>
          <a:prstGeom prst="rect">
            <a:avLst/>
          </a:prstGeom>
        </p:spPr>
      </p:pic>
      <p:sp>
        <p:nvSpPr>
          <p:cNvPr id="16" name="Text 10"/>
          <p:cNvSpPr/>
          <p:nvPr/>
        </p:nvSpPr>
        <p:spPr>
          <a:xfrm>
            <a:off x="8122325" y="5474732"/>
            <a:ext cx="2356842" cy="294680"/>
          </a:xfrm>
          <a:prstGeom prst="rect">
            <a:avLst/>
          </a:prstGeom>
          <a:noFill/>
          <a:ln/>
        </p:spPr>
        <p:txBody>
          <a:bodyPr wrap="none" lIns="0" tIns="0" rIns="0" bIns="0" rtlCol="0" anchor="t"/>
          <a:lstStyle/>
          <a:p>
            <a:pPr marL="0" indent="0" algn="l">
              <a:lnSpc>
                <a:spcPts val="2300"/>
              </a:lnSpc>
              <a:buNone/>
            </a:pPr>
            <a:r>
              <a:rPr lang="en-US" sz="1850" dirty="0">
                <a:solidFill>
                  <a:srgbClr val="2C2821"/>
                </a:solidFill>
                <a:latin typeface="Alice" pitchFamily="34" charset="0"/>
                <a:ea typeface="Alice" pitchFamily="34" charset="-122"/>
                <a:cs typeface="Alice" pitchFamily="34" charset="-120"/>
              </a:rPr>
              <a:t>Dukungan Emosional</a:t>
            </a:r>
            <a:endParaRPr lang="en-US" sz="1850" dirty="0"/>
          </a:p>
        </p:txBody>
      </p:sp>
      <p:sp>
        <p:nvSpPr>
          <p:cNvPr id="17" name="Text 11"/>
          <p:cNvSpPr/>
          <p:nvPr/>
        </p:nvSpPr>
        <p:spPr>
          <a:xfrm>
            <a:off x="8122325" y="5876806"/>
            <a:ext cx="5714286" cy="1765221"/>
          </a:xfrm>
          <a:prstGeom prst="rect">
            <a:avLst/>
          </a:prstGeom>
          <a:noFill/>
          <a:ln/>
        </p:spPr>
        <p:txBody>
          <a:bodyPr wrap="square" lIns="0" tIns="0" rIns="0" bIns="0" rtlCol="0" anchor="t"/>
          <a:lstStyle/>
          <a:p>
            <a:pPr marL="0" indent="0" algn="l">
              <a:lnSpc>
                <a:spcPts val="2300"/>
              </a:lnSpc>
              <a:buNone/>
            </a:pPr>
            <a:r>
              <a:rPr lang="en-US" sz="1450" dirty="0">
                <a:solidFill>
                  <a:srgbClr val="2C2821"/>
                </a:solidFill>
                <a:latin typeface="Lora" pitchFamily="34" charset="0"/>
                <a:ea typeface="Lora" pitchFamily="34" charset="-122"/>
                <a:cs typeface="Lora" pitchFamily="34" charset="-120"/>
              </a:rPr>
              <a:t>Kehadiran fisik yang konsisten, kontak mata yang hangat, kata-kata penyemangat, dan meyakinkan ibu bahwa ia mampu melewati proses ini adalah bentuk analgesia yang paling powerful. Dukungan emosional yang berkelanjutan terbukti menurunkan kebutuhan epidural dan memperpendek durasi persalinan.</a:t>
            </a:r>
            <a:endParaRPr lang="en-US" sz="14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93790" y="813435"/>
            <a:ext cx="1807607" cy="324326"/>
          </a:xfrm>
          <a:prstGeom prst="roundRect">
            <a:avLst>
              <a:gd name="adj" fmla="val 6609"/>
            </a:avLst>
          </a:prstGeom>
          <a:solidFill>
            <a:srgbClr val="D7F4E4"/>
          </a:solidFill>
          <a:ln/>
        </p:spPr>
      </p:sp>
      <p:sp>
        <p:nvSpPr>
          <p:cNvPr id="3" name="Text 1"/>
          <p:cNvSpPr/>
          <p:nvPr/>
        </p:nvSpPr>
        <p:spPr>
          <a:xfrm>
            <a:off x="900946" y="867013"/>
            <a:ext cx="1593294" cy="217170"/>
          </a:xfrm>
          <a:prstGeom prst="rect">
            <a:avLst/>
          </a:prstGeom>
          <a:noFill/>
          <a:ln/>
        </p:spPr>
        <p:txBody>
          <a:bodyPr wrap="none" lIns="0" tIns="0" rIns="0" bIns="0" rtlCol="0" anchor="t"/>
          <a:lstStyle/>
          <a:p>
            <a:pPr marL="0" indent="0" algn="l">
              <a:lnSpc>
                <a:spcPts val="1700"/>
              </a:lnSpc>
              <a:buNone/>
            </a:pPr>
            <a:r>
              <a:rPr lang="en-US" sz="1100" dirty="0">
                <a:solidFill>
                  <a:srgbClr val="2C2821"/>
                </a:solidFill>
                <a:latin typeface="Lora" pitchFamily="34" charset="0"/>
                <a:ea typeface="Lora" pitchFamily="34" charset="-122"/>
                <a:cs typeface="Lora" pitchFamily="34" charset="-120"/>
              </a:rPr>
              <a:t>DAMPAK &amp; OUTCOMES</a:t>
            </a:r>
            <a:endParaRPr lang="en-US" sz="1100" dirty="0"/>
          </a:p>
        </p:txBody>
      </p:sp>
      <p:sp>
        <p:nvSpPr>
          <p:cNvPr id="4" name="Text 2"/>
          <p:cNvSpPr/>
          <p:nvPr/>
        </p:nvSpPr>
        <p:spPr>
          <a:xfrm>
            <a:off x="793790" y="1202055"/>
            <a:ext cx="12184142" cy="558165"/>
          </a:xfrm>
          <a:prstGeom prst="rect">
            <a:avLst/>
          </a:prstGeom>
          <a:noFill/>
          <a:ln/>
        </p:spPr>
        <p:txBody>
          <a:bodyPr wrap="none" lIns="0" tIns="0" rIns="0" bIns="0" rtlCol="0" anchor="t"/>
          <a:lstStyle/>
          <a:p>
            <a:pPr marL="0" indent="0" algn="l">
              <a:lnSpc>
                <a:spcPts val="4350"/>
              </a:lnSpc>
              <a:buNone/>
            </a:pPr>
            <a:r>
              <a:rPr lang="en-US" sz="3500" dirty="0">
                <a:solidFill>
                  <a:srgbClr val="233E32"/>
                </a:solidFill>
                <a:latin typeface="Alice" pitchFamily="34" charset="0"/>
                <a:ea typeface="Alice" pitchFamily="34" charset="-122"/>
                <a:cs typeface="Alice" pitchFamily="34" charset="-120"/>
              </a:rPr>
              <a:t>Dampak Positif Penerapan Woman Centered Care pada Kala I</a:t>
            </a:r>
            <a:endParaRPr lang="en-US" sz="3500" dirty="0"/>
          </a:p>
        </p:txBody>
      </p:sp>
      <p:sp>
        <p:nvSpPr>
          <p:cNvPr id="5" name="Text 3"/>
          <p:cNvSpPr/>
          <p:nvPr/>
        </p:nvSpPr>
        <p:spPr>
          <a:xfrm>
            <a:off x="793790" y="2001322"/>
            <a:ext cx="13042821" cy="542925"/>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Bukti-bukti ilmiah secara konsisten menunjukkan bahwa penerapan </a:t>
            </a:r>
            <a:r>
              <a:rPr lang="en-US" sz="1400" b="1" dirty="0">
                <a:solidFill>
                  <a:srgbClr val="2C2821"/>
                </a:solidFill>
                <a:latin typeface="Lora" pitchFamily="34" charset="0"/>
                <a:ea typeface="Lora" pitchFamily="34" charset="-122"/>
                <a:cs typeface="Lora" pitchFamily="34" charset="-120"/>
              </a:rPr>
              <a:t>Woman Centered Care</a:t>
            </a:r>
            <a:r>
              <a:rPr lang="en-US" sz="1400" dirty="0">
                <a:solidFill>
                  <a:srgbClr val="2C2821"/>
                </a:solidFill>
                <a:latin typeface="Lora" pitchFamily="34" charset="0"/>
                <a:ea typeface="Lora" pitchFamily="34" charset="-122"/>
                <a:cs typeface="Lora" pitchFamily="34" charset="-120"/>
              </a:rPr>
              <a:t> yang komprehensif selama kala I persalinan menghasilkan outcomes yang lebih baik bagi ibu maupun bayi. Berikut adalah dampak positif yang dapat diharapkan:</a:t>
            </a:r>
            <a:endParaRPr lang="en-US" sz="1400" dirty="0"/>
          </a:p>
        </p:txBody>
      </p:sp>
      <p:sp>
        <p:nvSpPr>
          <p:cNvPr id="6" name="Shape 4"/>
          <p:cNvSpPr/>
          <p:nvPr/>
        </p:nvSpPr>
        <p:spPr>
          <a:xfrm>
            <a:off x="793790" y="2725102"/>
            <a:ext cx="6441043" cy="1546979"/>
          </a:xfrm>
          <a:prstGeom prst="roundRect">
            <a:avLst>
              <a:gd name="adj" fmla="val 1732"/>
            </a:avLst>
          </a:prstGeom>
          <a:solidFill>
            <a:srgbClr val="F0EDE6"/>
          </a:solidFill>
          <a:ln/>
        </p:spPr>
      </p:sp>
      <p:sp>
        <p:nvSpPr>
          <p:cNvPr id="7" name="Text 5"/>
          <p:cNvSpPr/>
          <p:nvPr/>
        </p:nvSpPr>
        <p:spPr>
          <a:xfrm>
            <a:off x="972383" y="2903696"/>
            <a:ext cx="2316004" cy="278963"/>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Kontraksi Lebih Efektif</a:t>
            </a:r>
            <a:endParaRPr lang="en-US" sz="1750" dirty="0"/>
          </a:p>
        </p:txBody>
      </p:sp>
      <p:sp>
        <p:nvSpPr>
          <p:cNvPr id="8" name="Text 6"/>
          <p:cNvSpPr/>
          <p:nvPr/>
        </p:nvSpPr>
        <p:spPr>
          <a:xfrm>
            <a:off x="972383" y="3279100"/>
            <a:ext cx="6083856" cy="814388"/>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Produksi oksitosin yang optimal menghasilkan kontraksi uterus yang teratur, kuat, dan produktif sehingga kemajuan persalinan berlangsung sesuai kurva normal.</a:t>
            </a:r>
            <a:endParaRPr lang="en-US" sz="1400" dirty="0"/>
          </a:p>
        </p:txBody>
      </p:sp>
      <p:sp>
        <p:nvSpPr>
          <p:cNvPr id="9" name="Shape 7"/>
          <p:cNvSpPr/>
          <p:nvPr/>
        </p:nvSpPr>
        <p:spPr>
          <a:xfrm>
            <a:off x="7395567" y="2725102"/>
            <a:ext cx="6441043" cy="1546979"/>
          </a:xfrm>
          <a:prstGeom prst="roundRect">
            <a:avLst>
              <a:gd name="adj" fmla="val 1732"/>
            </a:avLst>
          </a:prstGeom>
          <a:solidFill>
            <a:srgbClr val="F0EDE6"/>
          </a:solidFill>
          <a:ln/>
        </p:spPr>
      </p:sp>
      <p:sp>
        <p:nvSpPr>
          <p:cNvPr id="10" name="Text 8"/>
          <p:cNvSpPr/>
          <p:nvPr/>
        </p:nvSpPr>
        <p:spPr>
          <a:xfrm>
            <a:off x="7574161" y="2903696"/>
            <a:ext cx="3319701" cy="278963"/>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Pembukaan Serviks Lebih Lancar</a:t>
            </a:r>
            <a:endParaRPr lang="en-US" sz="1750" dirty="0"/>
          </a:p>
        </p:txBody>
      </p:sp>
      <p:sp>
        <p:nvSpPr>
          <p:cNvPr id="11" name="Text 9"/>
          <p:cNvSpPr/>
          <p:nvPr/>
        </p:nvSpPr>
        <p:spPr>
          <a:xfrm>
            <a:off x="7574161" y="3279100"/>
            <a:ext cx="6083856" cy="542925"/>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Dilatasi serviks berlangsung progresif tanpa hambatan fisiologis akibat stres, mengurangi risiko persalinan memanjang (prolonged labor).</a:t>
            </a:r>
            <a:endParaRPr lang="en-US" sz="1400" dirty="0"/>
          </a:p>
        </p:txBody>
      </p:sp>
      <p:sp>
        <p:nvSpPr>
          <p:cNvPr id="12" name="Shape 10"/>
          <p:cNvSpPr/>
          <p:nvPr/>
        </p:nvSpPr>
        <p:spPr>
          <a:xfrm>
            <a:off x="793790" y="4432816"/>
            <a:ext cx="6441043" cy="1275517"/>
          </a:xfrm>
          <a:prstGeom prst="roundRect">
            <a:avLst>
              <a:gd name="adj" fmla="val 2101"/>
            </a:avLst>
          </a:prstGeom>
          <a:solidFill>
            <a:srgbClr val="F0EDE6"/>
          </a:solidFill>
          <a:ln/>
        </p:spPr>
      </p:sp>
      <p:sp>
        <p:nvSpPr>
          <p:cNvPr id="13" name="Text 11"/>
          <p:cNvSpPr/>
          <p:nvPr/>
        </p:nvSpPr>
        <p:spPr>
          <a:xfrm>
            <a:off x="972383" y="4611410"/>
            <a:ext cx="3053358" cy="278963"/>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Stres &amp; Kecemasan Berkurang</a:t>
            </a:r>
            <a:endParaRPr lang="en-US" sz="1750" dirty="0"/>
          </a:p>
        </p:txBody>
      </p:sp>
      <p:sp>
        <p:nvSpPr>
          <p:cNvPr id="14" name="Text 12"/>
          <p:cNvSpPr/>
          <p:nvPr/>
        </p:nvSpPr>
        <p:spPr>
          <a:xfrm>
            <a:off x="972383" y="4986814"/>
            <a:ext cx="6083856" cy="542925"/>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Kadar kortisol dan adrenalin menurun, ibu merasa lebih tenang dan mampu berpartisipasi aktif dalam proses persalinannya sendiri.</a:t>
            </a:r>
            <a:endParaRPr lang="en-US" sz="1400" dirty="0"/>
          </a:p>
        </p:txBody>
      </p:sp>
      <p:sp>
        <p:nvSpPr>
          <p:cNvPr id="15" name="Shape 13"/>
          <p:cNvSpPr/>
          <p:nvPr/>
        </p:nvSpPr>
        <p:spPr>
          <a:xfrm>
            <a:off x="7395567" y="4432816"/>
            <a:ext cx="6441043" cy="1275517"/>
          </a:xfrm>
          <a:prstGeom prst="roundRect">
            <a:avLst>
              <a:gd name="adj" fmla="val 2101"/>
            </a:avLst>
          </a:prstGeom>
          <a:solidFill>
            <a:srgbClr val="F0EDE6"/>
          </a:solidFill>
          <a:ln/>
        </p:spPr>
      </p:sp>
      <p:sp>
        <p:nvSpPr>
          <p:cNvPr id="16" name="Text 14"/>
          <p:cNvSpPr/>
          <p:nvPr/>
        </p:nvSpPr>
        <p:spPr>
          <a:xfrm>
            <a:off x="7574161" y="4611410"/>
            <a:ext cx="2782491" cy="278963"/>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Intervensi Medis Berkurang</a:t>
            </a:r>
            <a:endParaRPr lang="en-US" sz="1750" dirty="0"/>
          </a:p>
        </p:txBody>
      </p:sp>
      <p:sp>
        <p:nvSpPr>
          <p:cNvPr id="17" name="Text 15"/>
          <p:cNvSpPr/>
          <p:nvPr/>
        </p:nvSpPr>
        <p:spPr>
          <a:xfrm>
            <a:off x="7574161" y="4986814"/>
            <a:ext cx="6083856" cy="542925"/>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Persalinan yang berjalan secara fisiologis mengurangi kebutuhan induksi, augmentasi oksitosin sintetis, episiotomi, atau tindakan operatif.</a:t>
            </a:r>
            <a:endParaRPr lang="en-US" sz="1400" dirty="0"/>
          </a:p>
        </p:txBody>
      </p:sp>
      <p:sp>
        <p:nvSpPr>
          <p:cNvPr id="18" name="Shape 16"/>
          <p:cNvSpPr/>
          <p:nvPr/>
        </p:nvSpPr>
        <p:spPr>
          <a:xfrm>
            <a:off x="793790" y="5869067"/>
            <a:ext cx="6441043" cy="1546979"/>
          </a:xfrm>
          <a:prstGeom prst="roundRect">
            <a:avLst>
              <a:gd name="adj" fmla="val 1732"/>
            </a:avLst>
          </a:prstGeom>
          <a:solidFill>
            <a:srgbClr val="F0EDE6"/>
          </a:solidFill>
          <a:ln/>
        </p:spPr>
      </p:sp>
      <p:sp>
        <p:nvSpPr>
          <p:cNvPr id="19" name="Text 17"/>
          <p:cNvSpPr/>
          <p:nvPr/>
        </p:nvSpPr>
        <p:spPr>
          <a:xfrm>
            <a:off x="972383" y="6047661"/>
            <a:ext cx="3228975" cy="278963"/>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Kepercayaan Diri Ibu Meningkat</a:t>
            </a:r>
            <a:endParaRPr lang="en-US" sz="1750" dirty="0"/>
          </a:p>
        </p:txBody>
      </p:sp>
      <p:sp>
        <p:nvSpPr>
          <p:cNvPr id="20" name="Text 18"/>
          <p:cNvSpPr/>
          <p:nvPr/>
        </p:nvSpPr>
        <p:spPr>
          <a:xfrm>
            <a:off x="972383" y="6423065"/>
            <a:ext cx="6083856" cy="542925"/>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Ibu yang merasa didukung dan dihargai lebih percaya diri menghadapi setiap fase persalinan dan lebih siap menjalani peran sebagai ibu baru.</a:t>
            </a:r>
            <a:endParaRPr lang="en-US" sz="1400" dirty="0"/>
          </a:p>
        </p:txBody>
      </p:sp>
      <p:sp>
        <p:nvSpPr>
          <p:cNvPr id="21" name="Shape 19"/>
          <p:cNvSpPr/>
          <p:nvPr/>
        </p:nvSpPr>
        <p:spPr>
          <a:xfrm>
            <a:off x="7395567" y="5869067"/>
            <a:ext cx="6441043" cy="1546979"/>
          </a:xfrm>
          <a:prstGeom prst="roundRect">
            <a:avLst>
              <a:gd name="adj" fmla="val 1732"/>
            </a:avLst>
          </a:prstGeom>
          <a:solidFill>
            <a:srgbClr val="F0EDE6"/>
          </a:solidFill>
          <a:ln/>
        </p:spPr>
      </p:sp>
      <p:sp>
        <p:nvSpPr>
          <p:cNvPr id="22" name="Text 20"/>
          <p:cNvSpPr/>
          <p:nvPr/>
        </p:nvSpPr>
        <p:spPr>
          <a:xfrm>
            <a:off x="7574161" y="6047661"/>
            <a:ext cx="3164562" cy="278963"/>
          </a:xfrm>
          <a:prstGeom prst="rect">
            <a:avLst/>
          </a:prstGeom>
          <a:noFill/>
          <a:ln/>
        </p:spPr>
        <p:txBody>
          <a:bodyPr wrap="non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Kepuasan Pelayanan Meningkat</a:t>
            </a:r>
            <a:endParaRPr lang="en-US" sz="1750" dirty="0"/>
          </a:p>
        </p:txBody>
      </p:sp>
      <p:sp>
        <p:nvSpPr>
          <p:cNvPr id="23" name="Text 21"/>
          <p:cNvSpPr/>
          <p:nvPr/>
        </p:nvSpPr>
        <p:spPr>
          <a:xfrm>
            <a:off x="7574161" y="6423065"/>
            <a:ext cx="6083856" cy="814388"/>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Ibu yang mengalami asuhan berpusat pada dirinya akan menilai positif pengalaman persalinan secara keseluruhan, berdampak pada kesehatan mental pascapersalinan.</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793790" y="683776"/>
            <a:ext cx="965597" cy="255984"/>
          </a:xfrm>
          <a:prstGeom prst="roundRect">
            <a:avLst>
              <a:gd name="adj" fmla="val 6978"/>
            </a:avLst>
          </a:prstGeom>
          <a:solidFill>
            <a:srgbClr val="D7F4E4"/>
          </a:solidFill>
          <a:ln/>
        </p:spPr>
      </p:sp>
      <p:sp>
        <p:nvSpPr>
          <p:cNvPr id="3" name="Text 1"/>
          <p:cNvSpPr/>
          <p:nvPr/>
        </p:nvSpPr>
        <p:spPr>
          <a:xfrm>
            <a:off x="883087" y="728424"/>
            <a:ext cx="787003" cy="166688"/>
          </a:xfrm>
          <a:prstGeom prst="rect">
            <a:avLst/>
          </a:prstGeom>
          <a:noFill/>
          <a:ln/>
        </p:spPr>
        <p:txBody>
          <a:bodyPr wrap="none" lIns="0" tIns="0" rIns="0" bIns="0" rtlCol="0" anchor="t"/>
          <a:lstStyle/>
          <a:p>
            <a:pPr marL="0" indent="0" algn="l">
              <a:lnSpc>
                <a:spcPts val="1300"/>
              </a:lnSpc>
              <a:buNone/>
            </a:pPr>
            <a:r>
              <a:rPr lang="en-US" sz="900" dirty="0">
                <a:solidFill>
                  <a:srgbClr val="2C2821"/>
                </a:solidFill>
                <a:latin typeface="Lora" pitchFamily="34" charset="0"/>
                <a:ea typeface="Lora" pitchFamily="34" charset="-122"/>
                <a:cs typeface="Lora" pitchFamily="34" charset="-120"/>
              </a:rPr>
              <a:t>PERAN BIDAN</a:t>
            </a:r>
            <a:endParaRPr lang="en-US" sz="900" dirty="0"/>
          </a:p>
        </p:txBody>
      </p:sp>
      <p:sp>
        <p:nvSpPr>
          <p:cNvPr id="4" name="Text 2"/>
          <p:cNvSpPr/>
          <p:nvPr/>
        </p:nvSpPr>
        <p:spPr>
          <a:xfrm>
            <a:off x="793790" y="984409"/>
            <a:ext cx="10716101" cy="465177"/>
          </a:xfrm>
          <a:prstGeom prst="rect">
            <a:avLst/>
          </a:prstGeom>
          <a:noFill/>
          <a:ln/>
        </p:spPr>
        <p:txBody>
          <a:bodyPr wrap="none" lIns="0" tIns="0" rIns="0" bIns="0" rtlCol="0" anchor="t"/>
          <a:lstStyle/>
          <a:p>
            <a:pPr marL="0" indent="0" algn="l">
              <a:lnSpc>
                <a:spcPts val="3650"/>
              </a:lnSpc>
              <a:buNone/>
            </a:pPr>
            <a:r>
              <a:rPr lang="en-US" sz="2900" dirty="0">
                <a:solidFill>
                  <a:srgbClr val="233E32"/>
                </a:solidFill>
                <a:latin typeface="Alice" pitchFamily="34" charset="0"/>
                <a:ea typeface="Alice" pitchFamily="34" charset="-122"/>
                <a:cs typeface="Alice" pitchFamily="34" charset="-120"/>
              </a:rPr>
              <a:t>Peran Bidan dalam Penerapan Woman Centered Care pada Kala I</a:t>
            </a:r>
            <a:endParaRPr lang="en-US" sz="2900" dirty="0"/>
          </a:p>
        </p:txBody>
      </p:sp>
      <p:pic>
        <p:nvPicPr>
          <p:cNvPr id="5" name="Image 0" descr="preencoded.png"/>
          <p:cNvPicPr>
            <a:picLocks noChangeAspect="1"/>
          </p:cNvPicPr>
          <p:nvPr/>
        </p:nvPicPr>
        <p:blipFill>
          <a:blip r:embed="rId3"/>
          <a:stretch>
            <a:fillRect/>
          </a:stretch>
        </p:blipFill>
        <p:spPr>
          <a:xfrm>
            <a:off x="793790" y="1742480"/>
            <a:ext cx="4252079" cy="4252079"/>
          </a:xfrm>
          <a:prstGeom prst="rect">
            <a:avLst/>
          </a:prstGeom>
        </p:spPr>
      </p:pic>
      <p:sp>
        <p:nvSpPr>
          <p:cNvPr id="6" name="Text 3"/>
          <p:cNvSpPr/>
          <p:nvPr/>
        </p:nvSpPr>
        <p:spPr>
          <a:xfrm>
            <a:off x="6834068" y="1717358"/>
            <a:ext cx="7010043" cy="625078"/>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Bidan merupakan ujung tombak penerapan Woman Centered Care dalam persalinan. Kompetensi bidan tidak hanya meliputi keterampilan klinis, tetapi juga kemampuan interpersonal, empati, dan advokasi untuk ibu. Dalam kala I persalinan, bidan menjalankan peran multidimensi yang mencakup:</a:t>
            </a:r>
            <a:endParaRPr lang="en-US" sz="1150" dirty="0"/>
          </a:p>
        </p:txBody>
      </p:sp>
      <p:sp>
        <p:nvSpPr>
          <p:cNvPr id="7" name="Shape 4"/>
          <p:cNvSpPr/>
          <p:nvPr/>
        </p:nvSpPr>
        <p:spPr>
          <a:xfrm>
            <a:off x="6834068" y="2467928"/>
            <a:ext cx="334923" cy="334923"/>
          </a:xfrm>
          <a:prstGeom prst="roundRect">
            <a:avLst>
              <a:gd name="adj" fmla="val 6667"/>
            </a:avLst>
          </a:prstGeom>
          <a:solidFill>
            <a:srgbClr val="F0EDE6"/>
          </a:solidFill>
          <a:ln/>
        </p:spPr>
      </p:sp>
      <p:sp>
        <p:nvSpPr>
          <p:cNvPr id="8" name="Text 5"/>
          <p:cNvSpPr/>
          <p:nvPr/>
        </p:nvSpPr>
        <p:spPr>
          <a:xfrm>
            <a:off x="6889849" y="2495788"/>
            <a:ext cx="223242" cy="279083"/>
          </a:xfrm>
          <a:prstGeom prst="rect">
            <a:avLst/>
          </a:prstGeom>
          <a:noFill/>
          <a:ln/>
        </p:spPr>
        <p:txBody>
          <a:bodyPr wrap="none" lIns="0" tIns="0" rIns="0" bIns="0" rtlCol="0" anchor="t"/>
          <a:lstStyle/>
          <a:p>
            <a:pPr marL="0" indent="0" algn="ctr">
              <a:lnSpc>
                <a:spcPts val="1750"/>
              </a:lnSpc>
              <a:buNone/>
            </a:pPr>
            <a:r>
              <a:rPr lang="en-US" sz="1750" dirty="0">
                <a:solidFill>
                  <a:srgbClr val="2C2821"/>
                </a:solidFill>
                <a:latin typeface="Alice" pitchFamily="34" charset="0"/>
                <a:ea typeface="Alice" pitchFamily="34" charset="-122"/>
                <a:cs typeface="Alice" pitchFamily="34" charset="-120"/>
              </a:rPr>
              <a:t>1</a:t>
            </a:r>
            <a:endParaRPr lang="en-US" sz="1750" dirty="0"/>
          </a:p>
        </p:txBody>
      </p:sp>
      <p:sp>
        <p:nvSpPr>
          <p:cNvPr id="9" name="Text 6"/>
          <p:cNvSpPr/>
          <p:nvPr/>
        </p:nvSpPr>
        <p:spPr>
          <a:xfrm>
            <a:off x="7280553" y="2519005"/>
            <a:ext cx="2886432"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Memberikan Dukungan Emosional</a:t>
            </a:r>
            <a:endParaRPr lang="en-US" sz="1450" dirty="0"/>
          </a:p>
        </p:txBody>
      </p:sp>
      <p:sp>
        <p:nvSpPr>
          <p:cNvPr id="10" name="Text 7"/>
          <p:cNvSpPr/>
          <p:nvPr/>
        </p:nvSpPr>
        <p:spPr>
          <a:xfrm>
            <a:off x="7280553" y="2863096"/>
            <a:ext cx="6563558"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Hadir secara fisik dan emosional, memberikan kata-kata penyemangat, dan meyakinkan ibu bahwa ia tidak sendirian dalam menghadapi persalinan.</a:t>
            </a:r>
            <a:endParaRPr lang="en-US" sz="1150" dirty="0"/>
          </a:p>
        </p:txBody>
      </p:sp>
      <p:sp>
        <p:nvSpPr>
          <p:cNvPr id="11" name="Shape 8"/>
          <p:cNvSpPr/>
          <p:nvPr/>
        </p:nvSpPr>
        <p:spPr>
          <a:xfrm>
            <a:off x="6834068" y="3503057"/>
            <a:ext cx="334923" cy="334923"/>
          </a:xfrm>
          <a:prstGeom prst="roundRect">
            <a:avLst>
              <a:gd name="adj" fmla="val 6667"/>
            </a:avLst>
          </a:prstGeom>
          <a:solidFill>
            <a:srgbClr val="F0EDE6"/>
          </a:solidFill>
          <a:ln/>
        </p:spPr>
      </p:sp>
      <p:sp>
        <p:nvSpPr>
          <p:cNvPr id="12" name="Text 9"/>
          <p:cNvSpPr/>
          <p:nvPr/>
        </p:nvSpPr>
        <p:spPr>
          <a:xfrm>
            <a:off x="6889849" y="3530918"/>
            <a:ext cx="223242" cy="279083"/>
          </a:xfrm>
          <a:prstGeom prst="rect">
            <a:avLst/>
          </a:prstGeom>
          <a:noFill/>
          <a:ln/>
        </p:spPr>
        <p:txBody>
          <a:bodyPr wrap="none" lIns="0" tIns="0" rIns="0" bIns="0" rtlCol="0" anchor="t"/>
          <a:lstStyle/>
          <a:p>
            <a:pPr marL="0" indent="0" algn="ctr">
              <a:lnSpc>
                <a:spcPts val="1750"/>
              </a:lnSpc>
              <a:buNone/>
            </a:pPr>
            <a:r>
              <a:rPr lang="en-US" sz="1750" dirty="0">
                <a:solidFill>
                  <a:srgbClr val="2C2821"/>
                </a:solidFill>
                <a:latin typeface="Alice" pitchFamily="34" charset="0"/>
                <a:ea typeface="Alice" pitchFamily="34" charset="-122"/>
                <a:cs typeface="Alice" pitchFamily="34" charset="-120"/>
              </a:rPr>
              <a:t>2</a:t>
            </a:r>
            <a:endParaRPr lang="en-US" sz="1750" dirty="0"/>
          </a:p>
        </p:txBody>
      </p:sp>
      <p:sp>
        <p:nvSpPr>
          <p:cNvPr id="13" name="Text 10"/>
          <p:cNvSpPr/>
          <p:nvPr/>
        </p:nvSpPr>
        <p:spPr>
          <a:xfrm>
            <a:off x="7280553" y="3554135"/>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Memberikan Edukasi</a:t>
            </a:r>
            <a:endParaRPr lang="en-US" sz="1450" dirty="0"/>
          </a:p>
        </p:txBody>
      </p:sp>
      <p:sp>
        <p:nvSpPr>
          <p:cNvPr id="14" name="Text 11"/>
          <p:cNvSpPr/>
          <p:nvPr/>
        </p:nvSpPr>
        <p:spPr>
          <a:xfrm>
            <a:off x="7280553" y="3898225"/>
            <a:ext cx="6563558"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Menjelaskan setiap tahap dan perubahan yang terjadi selama kala I dalam bahasa yang mudah dipahami, sehingga ibu tidak merasa takut atau kebingungan.</a:t>
            </a:r>
            <a:endParaRPr lang="en-US" sz="1150" dirty="0"/>
          </a:p>
        </p:txBody>
      </p:sp>
      <p:sp>
        <p:nvSpPr>
          <p:cNvPr id="15" name="Shape 12"/>
          <p:cNvSpPr/>
          <p:nvPr/>
        </p:nvSpPr>
        <p:spPr>
          <a:xfrm>
            <a:off x="6834068" y="4538186"/>
            <a:ext cx="334923" cy="334923"/>
          </a:xfrm>
          <a:prstGeom prst="roundRect">
            <a:avLst>
              <a:gd name="adj" fmla="val 6667"/>
            </a:avLst>
          </a:prstGeom>
          <a:solidFill>
            <a:srgbClr val="F0EDE6"/>
          </a:solidFill>
          <a:ln/>
        </p:spPr>
      </p:sp>
      <p:sp>
        <p:nvSpPr>
          <p:cNvPr id="16" name="Text 13"/>
          <p:cNvSpPr/>
          <p:nvPr/>
        </p:nvSpPr>
        <p:spPr>
          <a:xfrm>
            <a:off x="6889849" y="4566047"/>
            <a:ext cx="223242" cy="279083"/>
          </a:xfrm>
          <a:prstGeom prst="rect">
            <a:avLst/>
          </a:prstGeom>
          <a:noFill/>
          <a:ln/>
        </p:spPr>
        <p:txBody>
          <a:bodyPr wrap="none" lIns="0" tIns="0" rIns="0" bIns="0" rtlCol="0" anchor="t"/>
          <a:lstStyle/>
          <a:p>
            <a:pPr marL="0" indent="0" algn="ctr">
              <a:lnSpc>
                <a:spcPts val="1750"/>
              </a:lnSpc>
              <a:buNone/>
            </a:pPr>
            <a:r>
              <a:rPr lang="en-US" sz="1750" dirty="0">
                <a:solidFill>
                  <a:srgbClr val="2C2821"/>
                </a:solidFill>
                <a:latin typeface="Alice" pitchFamily="34" charset="0"/>
                <a:ea typeface="Alice" pitchFamily="34" charset="-122"/>
                <a:cs typeface="Alice" pitchFamily="34" charset="-120"/>
              </a:rPr>
              <a:t>3</a:t>
            </a:r>
            <a:endParaRPr lang="en-US" sz="1750" dirty="0"/>
          </a:p>
        </p:txBody>
      </p:sp>
      <p:sp>
        <p:nvSpPr>
          <p:cNvPr id="17" name="Text 14"/>
          <p:cNvSpPr/>
          <p:nvPr/>
        </p:nvSpPr>
        <p:spPr>
          <a:xfrm>
            <a:off x="7280553" y="4589264"/>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Pemantauan Berkala</a:t>
            </a:r>
            <a:endParaRPr lang="en-US" sz="1450" dirty="0"/>
          </a:p>
        </p:txBody>
      </p:sp>
      <p:sp>
        <p:nvSpPr>
          <p:cNvPr id="18" name="Text 15"/>
          <p:cNvSpPr/>
          <p:nvPr/>
        </p:nvSpPr>
        <p:spPr>
          <a:xfrm>
            <a:off x="7280553" y="4933355"/>
            <a:ext cx="6563558"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Memantau kondisi ibu dan janin secara teratur — termasuk DJJ, kontraksi, tekanan darah, dan kemajuan persalinan — untuk deteksi dini komplikasi.</a:t>
            </a:r>
            <a:endParaRPr lang="en-US" sz="1150" dirty="0"/>
          </a:p>
        </p:txBody>
      </p:sp>
      <p:sp>
        <p:nvSpPr>
          <p:cNvPr id="19" name="Shape 16"/>
          <p:cNvSpPr/>
          <p:nvPr/>
        </p:nvSpPr>
        <p:spPr>
          <a:xfrm>
            <a:off x="6834068" y="5573316"/>
            <a:ext cx="334923" cy="334923"/>
          </a:xfrm>
          <a:prstGeom prst="roundRect">
            <a:avLst>
              <a:gd name="adj" fmla="val 6667"/>
            </a:avLst>
          </a:prstGeom>
          <a:solidFill>
            <a:srgbClr val="F0EDE6"/>
          </a:solidFill>
          <a:ln/>
        </p:spPr>
      </p:sp>
      <p:sp>
        <p:nvSpPr>
          <p:cNvPr id="20" name="Text 17"/>
          <p:cNvSpPr/>
          <p:nvPr/>
        </p:nvSpPr>
        <p:spPr>
          <a:xfrm>
            <a:off x="6889849" y="5601176"/>
            <a:ext cx="223242" cy="279083"/>
          </a:xfrm>
          <a:prstGeom prst="rect">
            <a:avLst/>
          </a:prstGeom>
          <a:noFill/>
          <a:ln/>
        </p:spPr>
        <p:txBody>
          <a:bodyPr wrap="none" lIns="0" tIns="0" rIns="0" bIns="0" rtlCol="0" anchor="t"/>
          <a:lstStyle/>
          <a:p>
            <a:pPr marL="0" indent="0" algn="ctr">
              <a:lnSpc>
                <a:spcPts val="1750"/>
              </a:lnSpc>
              <a:buNone/>
            </a:pPr>
            <a:r>
              <a:rPr lang="en-US" sz="1750" dirty="0">
                <a:solidFill>
                  <a:srgbClr val="2C2821"/>
                </a:solidFill>
                <a:latin typeface="Alice" pitchFamily="34" charset="0"/>
                <a:ea typeface="Alice" pitchFamily="34" charset="-122"/>
                <a:cs typeface="Alice" pitchFamily="34" charset="-120"/>
              </a:rPr>
              <a:t>4</a:t>
            </a:r>
            <a:endParaRPr lang="en-US" sz="1750" dirty="0"/>
          </a:p>
        </p:txBody>
      </p:sp>
      <p:sp>
        <p:nvSpPr>
          <p:cNvPr id="21" name="Text 18"/>
          <p:cNvSpPr/>
          <p:nvPr/>
        </p:nvSpPr>
        <p:spPr>
          <a:xfrm>
            <a:off x="7280553" y="5624393"/>
            <a:ext cx="2861786"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Menciptakan Lingkungan Nyaman</a:t>
            </a:r>
            <a:endParaRPr lang="en-US" sz="1450" dirty="0"/>
          </a:p>
        </p:txBody>
      </p:sp>
      <p:sp>
        <p:nvSpPr>
          <p:cNvPr id="22" name="Text 19"/>
          <p:cNvSpPr/>
          <p:nvPr/>
        </p:nvSpPr>
        <p:spPr>
          <a:xfrm>
            <a:off x="7280553" y="5968484"/>
            <a:ext cx="6563558"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Mengatur lingkungan fisik persalinan — pencahayaan, suara, privasi, dan suhu — untuk mendukung produksi oksitosin optimal.</a:t>
            </a:r>
            <a:endParaRPr lang="en-US" sz="1150" dirty="0"/>
          </a:p>
        </p:txBody>
      </p:sp>
      <p:sp>
        <p:nvSpPr>
          <p:cNvPr id="23" name="Shape 20"/>
          <p:cNvSpPr/>
          <p:nvPr/>
        </p:nvSpPr>
        <p:spPr>
          <a:xfrm>
            <a:off x="6834068" y="6608445"/>
            <a:ext cx="334923" cy="334923"/>
          </a:xfrm>
          <a:prstGeom prst="roundRect">
            <a:avLst>
              <a:gd name="adj" fmla="val 6667"/>
            </a:avLst>
          </a:prstGeom>
          <a:solidFill>
            <a:srgbClr val="F0EDE6"/>
          </a:solidFill>
          <a:ln/>
        </p:spPr>
      </p:sp>
      <p:sp>
        <p:nvSpPr>
          <p:cNvPr id="24" name="Text 21"/>
          <p:cNvSpPr/>
          <p:nvPr/>
        </p:nvSpPr>
        <p:spPr>
          <a:xfrm>
            <a:off x="6889849" y="6636306"/>
            <a:ext cx="223242" cy="279083"/>
          </a:xfrm>
          <a:prstGeom prst="rect">
            <a:avLst/>
          </a:prstGeom>
          <a:noFill/>
          <a:ln/>
        </p:spPr>
        <p:txBody>
          <a:bodyPr wrap="none" lIns="0" tIns="0" rIns="0" bIns="0" rtlCol="0" anchor="t"/>
          <a:lstStyle/>
          <a:p>
            <a:pPr marL="0" indent="0" algn="ctr">
              <a:lnSpc>
                <a:spcPts val="1750"/>
              </a:lnSpc>
              <a:buNone/>
            </a:pPr>
            <a:r>
              <a:rPr lang="en-US" sz="1750" dirty="0">
                <a:solidFill>
                  <a:srgbClr val="2C2821"/>
                </a:solidFill>
                <a:latin typeface="Alice" pitchFamily="34" charset="0"/>
                <a:ea typeface="Alice" pitchFamily="34" charset="-122"/>
                <a:cs typeface="Alice" pitchFamily="34" charset="-120"/>
              </a:rPr>
              <a:t>5</a:t>
            </a:r>
            <a:endParaRPr lang="en-US" sz="1750" dirty="0"/>
          </a:p>
        </p:txBody>
      </p:sp>
      <p:sp>
        <p:nvSpPr>
          <p:cNvPr id="25" name="Text 22"/>
          <p:cNvSpPr/>
          <p:nvPr/>
        </p:nvSpPr>
        <p:spPr>
          <a:xfrm>
            <a:off x="7280553" y="6659523"/>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Melibatkan Keluarga</a:t>
            </a:r>
            <a:endParaRPr lang="en-US" sz="1450" dirty="0"/>
          </a:p>
        </p:txBody>
      </p:sp>
      <p:sp>
        <p:nvSpPr>
          <p:cNvPr id="26" name="Text 23"/>
          <p:cNvSpPr/>
          <p:nvPr/>
        </p:nvSpPr>
        <p:spPr>
          <a:xfrm>
            <a:off x="7280553" y="7003613"/>
            <a:ext cx="6563558"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Mendorong dan memfasilitasi keterlibatan suami atau pendamping pilihan ibu sebagai bagian integral dari sistem dukungan persalinan.</a:t>
            </a: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47155"/>
            <a:ext cx="4465558" cy="558165"/>
          </a:xfrm>
          <a:prstGeom prst="rect">
            <a:avLst/>
          </a:prstGeom>
          <a:noFill/>
          <a:ln/>
        </p:spPr>
        <p:txBody>
          <a:bodyPr wrap="none" lIns="0" tIns="0" rIns="0" bIns="0" rtlCol="0" anchor="t"/>
          <a:lstStyle/>
          <a:p>
            <a:pPr marL="0" indent="0" algn="l">
              <a:lnSpc>
                <a:spcPts val="4350"/>
              </a:lnSpc>
              <a:buNone/>
            </a:pPr>
            <a:r>
              <a:rPr lang="en-US" sz="3500" dirty="0">
                <a:solidFill>
                  <a:srgbClr val="233E32"/>
                </a:solidFill>
                <a:latin typeface="Alice" pitchFamily="34" charset="0"/>
                <a:ea typeface="Alice" pitchFamily="34" charset="-122"/>
                <a:cs typeface="Alice" pitchFamily="34" charset="-120"/>
              </a:rPr>
              <a:t>Kesimpulan</a:t>
            </a:r>
            <a:endParaRPr lang="en-US" sz="3500" dirty="0"/>
          </a:p>
        </p:txBody>
      </p:sp>
      <p:sp>
        <p:nvSpPr>
          <p:cNvPr id="3" name="Text 1"/>
          <p:cNvSpPr/>
          <p:nvPr/>
        </p:nvSpPr>
        <p:spPr>
          <a:xfrm>
            <a:off x="1061680" y="2107644"/>
            <a:ext cx="12774930" cy="542925"/>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Woman Centered Care bukan sekadar pendekatan — ia adalah filosofi asuhan yang mengakui bahwa persalinan adalah pengalaman manusiawi yang utuh, melibatkan tubuh, pikiran, dan jiwa ibu secara bersamaan.</a:t>
            </a:r>
            <a:endParaRPr lang="en-US" sz="1400" dirty="0"/>
          </a:p>
        </p:txBody>
      </p:sp>
      <p:sp>
        <p:nvSpPr>
          <p:cNvPr id="4" name="Shape 2"/>
          <p:cNvSpPr/>
          <p:nvPr/>
        </p:nvSpPr>
        <p:spPr>
          <a:xfrm>
            <a:off x="793790" y="1926788"/>
            <a:ext cx="22860" cy="904637"/>
          </a:xfrm>
          <a:prstGeom prst="rect">
            <a:avLst/>
          </a:prstGeom>
          <a:solidFill>
            <a:srgbClr val="1B5F39"/>
          </a:solidFill>
          <a:ln/>
        </p:spPr>
      </p:sp>
      <p:sp>
        <p:nvSpPr>
          <p:cNvPr id="5" name="Text 3"/>
          <p:cNvSpPr/>
          <p:nvPr/>
        </p:nvSpPr>
        <p:spPr>
          <a:xfrm>
            <a:off x="793790" y="3012281"/>
            <a:ext cx="13042821" cy="814388"/>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Kala I persalinan adalah fase yang paling peka terhadap kondisi psikologis dan emosional ibu. Hubungan antara Woman Centered Care dan fisiologi kala I persalinan bersifat langsung dan terukur: asuhan yang berpusat pada ibu menciptakan kondisi psikologis positif yang meningkatkan produksi oksitosin, mendukung kontraksi uterus yang efektif, dan memfasilitasi pembukaan serviks yang lancar.</a:t>
            </a:r>
            <a:endParaRPr lang="en-US" sz="1400" dirty="0"/>
          </a:p>
        </p:txBody>
      </p:sp>
      <p:sp>
        <p:nvSpPr>
          <p:cNvPr id="6" name="Shape 4"/>
          <p:cNvSpPr/>
          <p:nvPr/>
        </p:nvSpPr>
        <p:spPr>
          <a:xfrm>
            <a:off x="770930" y="3984665"/>
            <a:ext cx="45720" cy="2057400"/>
          </a:xfrm>
          <a:prstGeom prst="rect">
            <a:avLst/>
          </a:prstGeom>
          <a:solidFill>
            <a:srgbClr val="1B5F39"/>
          </a:solidFill>
          <a:ln/>
        </p:spPr>
      </p:sp>
      <p:sp>
        <p:nvSpPr>
          <p:cNvPr id="7" name="Text 5"/>
          <p:cNvSpPr/>
          <p:nvPr/>
        </p:nvSpPr>
        <p:spPr>
          <a:xfrm>
            <a:off x="1018103" y="4007525"/>
            <a:ext cx="3989308" cy="557927"/>
          </a:xfrm>
          <a:prstGeom prst="rect">
            <a:avLst/>
          </a:prstGeom>
          <a:noFill/>
          <a:ln/>
        </p:spPr>
        <p:txBody>
          <a:bodyPr wrap="squar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Ibu yang Merasa Aman = Oksitosin Optimal</a:t>
            </a:r>
            <a:endParaRPr lang="en-US" sz="1750" dirty="0"/>
          </a:p>
        </p:txBody>
      </p:sp>
      <p:sp>
        <p:nvSpPr>
          <p:cNvPr id="8" name="Text 6"/>
          <p:cNvSpPr/>
          <p:nvPr/>
        </p:nvSpPr>
        <p:spPr>
          <a:xfrm>
            <a:off x="1018103" y="4661892"/>
            <a:ext cx="3989308" cy="1357313"/>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Lingkungan persalinan yang aman dan mendukung secara langsung meningkatkan kadar oksitosin, hormon utama yang mengendalikan kontraksi dan kemajuan persalinan.</a:t>
            </a:r>
            <a:endParaRPr lang="en-US" sz="1400" dirty="0"/>
          </a:p>
        </p:txBody>
      </p:sp>
      <p:sp>
        <p:nvSpPr>
          <p:cNvPr id="9" name="Shape 7"/>
          <p:cNvSpPr/>
          <p:nvPr/>
        </p:nvSpPr>
        <p:spPr>
          <a:xfrm>
            <a:off x="5185410" y="3984665"/>
            <a:ext cx="45720" cy="2057400"/>
          </a:xfrm>
          <a:prstGeom prst="rect">
            <a:avLst/>
          </a:prstGeom>
          <a:solidFill>
            <a:srgbClr val="1B5F39"/>
          </a:solidFill>
          <a:ln/>
        </p:spPr>
      </p:sp>
      <p:sp>
        <p:nvSpPr>
          <p:cNvPr id="10" name="Text 8"/>
          <p:cNvSpPr/>
          <p:nvPr/>
        </p:nvSpPr>
        <p:spPr>
          <a:xfrm>
            <a:off x="5432584" y="4007525"/>
            <a:ext cx="3989427" cy="557927"/>
          </a:xfrm>
          <a:prstGeom prst="rect">
            <a:avLst/>
          </a:prstGeom>
          <a:noFill/>
          <a:ln/>
        </p:spPr>
        <p:txBody>
          <a:bodyPr wrap="squar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Dukungan Emosional = Persalinan Lebih Lancar</a:t>
            </a:r>
            <a:endParaRPr lang="en-US" sz="1750" dirty="0"/>
          </a:p>
        </p:txBody>
      </p:sp>
      <p:sp>
        <p:nvSpPr>
          <p:cNvPr id="11" name="Text 9"/>
          <p:cNvSpPr/>
          <p:nvPr/>
        </p:nvSpPr>
        <p:spPr>
          <a:xfrm>
            <a:off x="5432584" y="4661892"/>
            <a:ext cx="3989427" cy="1085850"/>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Ibu yang didukung secara emosional mengalami siklus kontraksi yang lebih efektif, pembukaan serviks yang progresif, dan nyeri yang lebih terkendali tanpa intervensi berlebihan.</a:t>
            </a:r>
            <a:endParaRPr lang="en-US" sz="1400" dirty="0"/>
          </a:p>
        </p:txBody>
      </p:sp>
      <p:sp>
        <p:nvSpPr>
          <p:cNvPr id="12" name="Shape 10"/>
          <p:cNvSpPr/>
          <p:nvPr/>
        </p:nvSpPr>
        <p:spPr>
          <a:xfrm>
            <a:off x="9600009" y="3984665"/>
            <a:ext cx="45720" cy="2057400"/>
          </a:xfrm>
          <a:prstGeom prst="rect">
            <a:avLst/>
          </a:prstGeom>
          <a:solidFill>
            <a:srgbClr val="1B5F39"/>
          </a:solidFill>
          <a:ln/>
        </p:spPr>
      </p:sp>
      <p:sp>
        <p:nvSpPr>
          <p:cNvPr id="13" name="Text 11"/>
          <p:cNvSpPr/>
          <p:nvPr/>
        </p:nvSpPr>
        <p:spPr>
          <a:xfrm>
            <a:off x="9847183" y="4007525"/>
            <a:ext cx="3989427" cy="557927"/>
          </a:xfrm>
          <a:prstGeom prst="rect">
            <a:avLst/>
          </a:prstGeom>
          <a:noFill/>
          <a:ln/>
        </p:spPr>
        <p:txBody>
          <a:bodyPr wrap="square" lIns="0" tIns="0" rIns="0" bIns="0" rtlCol="0" anchor="t"/>
          <a:lstStyle/>
          <a:p>
            <a:pPr marL="0" indent="0" algn="l">
              <a:lnSpc>
                <a:spcPts val="2150"/>
              </a:lnSpc>
              <a:buNone/>
            </a:pPr>
            <a:r>
              <a:rPr lang="en-US" sz="1750" dirty="0">
                <a:solidFill>
                  <a:srgbClr val="2C2821"/>
                </a:solidFill>
                <a:latin typeface="Alice" pitchFamily="34" charset="0"/>
                <a:ea typeface="Alice" pitchFamily="34" charset="-122"/>
                <a:cs typeface="Alice" pitchFamily="34" charset="-120"/>
              </a:rPr>
              <a:t>Bidan Kompeten = Outcomes Lebih Baik</a:t>
            </a:r>
            <a:endParaRPr lang="en-US" sz="1750" dirty="0"/>
          </a:p>
        </p:txBody>
      </p:sp>
      <p:sp>
        <p:nvSpPr>
          <p:cNvPr id="14" name="Text 12"/>
          <p:cNvSpPr/>
          <p:nvPr/>
        </p:nvSpPr>
        <p:spPr>
          <a:xfrm>
            <a:off x="9847183" y="4661892"/>
            <a:ext cx="3989427" cy="1357313"/>
          </a:xfrm>
          <a:prstGeom prst="rect">
            <a:avLst/>
          </a:prstGeom>
          <a:noFill/>
          <a:ln/>
        </p:spPr>
        <p:txBody>
          <a:bodyPr wrap="square" lIns="0" tIns="0" rIns="0" bIns="0" rtlCol="0" anchor="t"/>
          <a:lstStyle/>
          <a:p>
            <a:pPr marL="0" indent="0" algn="l">
              <a:lnSpc>
                <a:spcPts val="2100"/>
              </a:lnSpc>
              <a:buNone/>
            </a:pPr>
            <a:r>
              <a:rPr lang="en-US" sz="1400" dirty="0">
                <a:solidFill>
                  <a:srgbClr val="2C2821"/>
                </a:solidFill>
                <a:latin typeface="Lora" pitchFamily="34" charset="0"/>
                <a:ea typeface="Lora" pitchFamily="34" charset="-122"/>
                <a:cs typeface="Lora" pitchFamily="34" charset="-120"/>
              </a:rPr>
              <a:t>Bidan yang menguasai dan menerapkan prinsip Woman Centered Care adalah kunci untuk mengoptimalkan proses fisiologis persalinan sekaligus memberikan pengalaman melahirkan yang bermakna dan positif bagi ibu.</a:t>
            </a:r>
            <a:endParaRPr lang="en-US" sz="1400" dirty="0"/>
          </a:p>
        </p:txBody>
      </p:sp>
      <p:sp>
        <p:nvSpPr>
          <p:cNvPr id="15" name="Shape 13"/>
          <p:cNvSpPr/>
          <p:nvPr/>
        </p:nvSpPr>
        <p:spPr>
          <a:xfrm>
            <a:off x="793790" y="6200061"/>
            <a:ext cx="13042821" cy="982266"/>
          </a:xfrm>
          <a:prstGeom prst="roundRect">
            <a:avLst>
              <a:gd name="adj" fmla="val 2728"/>
            </a:avLst>
          </a:prstGeom>
          <a:solidFill>
            <a:srgbClr val="C3EED6"/>
          </a:solidFill>
          <a:ln/>
        </p:spPr>
      </p:sp>
      <p:pic>
        <p:nvPicPr>
          <p:cNvPr id="16" name="Image 0" descr="preencoded.png"/>
          <p:cNvPicPr>
            <a:picLocks noChangeAspect="1"/>
          </p:cNvPicPr>
          <p:nvPr/>
        </p:nvPicPr>
        <p:blipFill>
          <a:blip r:embed="rId3"/>
          <a:stretch>
            <a:fillRect/>
          </a:stretch>
        </p:blipFill>
        <p:spPr>
          <a:xfrm>
            <a:off x="972383" y="6465094"/>
            <a:ext cx="223242" cy="178594"/>
          </a:xfrm>
          <a:prstGeom prst="rect">
            <a:avLst/>
          </a:prstGeom>
        </p:spPr>
      </p:pic>
      <p:sp>
        <p:nvSpPr>
          <p:cNvPr id="17" name="Text 14"/>
          <p:cNvSpPr/>
          <p:nvPr/>
        </p:nvSpPr>
        <p:spPr>
          <a:xfrm>
            <a:off x="1374219" y="6405443"/>
            <a:ext cx="12283797" cy="542925"/>
          </a:xfrm>
          <a:prstGeom prst="rect">
            <a:avLst/>
          </a:prstGeom>
          <a:noFill/>
          <a:ln/>
        </p:spPr>
        <p:txBody>
          <a:bodyPr wrap="square" lIns="0" tIns="0" rIns="0" bIns="0" rtlCol="0" anchor="t"/>
          <a:lstStyle/>
          <a:p>
            <a:pPr marL="0" indent="0" algn="l">
              <a:lnSpc>
                <a:spcPts val="2100"/>
              </a:lnSpc>
              <a:buNone/>
            </a:pPr>
            <a:r>
              <a:rPr lang="en-US" sz="1400" dirty="0">
                <a:solidFill>
                  <a:srgbClr val="000000"/>
                </a:solidFill>
                <a:latin typeface="Lora" pitchFamily="34" charset="0"/>
                <a:ea typeface="Lora" pitchFamily="34" charset="-122"/>
                <a:cs typeface="Lora" pitchFamily="34" charset="-120"/>
              </a:rPr>
              <a:t>Dengan penerapan Woman Centered Care yang konsisten dan komprehensif, proses pembukaan serviks pada kala I persalinan dapat berlangsung lebih lancar, aman, dan nyaman — menjadi fondasi bagi pengalaman melahirkan yang positif dan awal kehidupan baru yang penuh kebahagiaan.</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816054"/>
            <a:ext cx="8150900" cy="527090"/>
          </a:xfrm>
          <a:prstGeom prst="rect">
            <a:avLst/>
          </a:prstGeom>
          <a:noFill/>
          <a:ln/>
        </p:spPr>
        <p:txBody>
          <a:bodyPr wrap="none" lIns="0" tIns="0" rIns="0" bIns="0" rtlCol="0" anchor="t"/>
          <a:lstStyle/>
          <a:p>
            <a:pPr marL="0" indent="0" algn="l">
              <a:lnSpc>
                <a:spcPts val="4150"/>
              </a:lnSpc>
              <a:buNone/>
            </a:pPr>
            <a:r>
              <a:rPr lang="en-US" sz="3300" dirty="0">
                <a:solidFill>
                  <a:srgbClr val="233E32"/>
                </a:solidFill>
                <a:latin typeface="Alice" pitchFamily="34" charset="0"/>
                <a:ea typeface="Alice" pitchFamily="34" charset="-122"/>
                <a:cs typeface="Alice" pitchFamily="34" charset="-120"/>
              </a:rPr>
              <a:t>Konsep Dasar Model </a:t>
            </a:r>
            <a:r>
              <a:rPr lang="en-US" sz="3300" dirty="0">
                <a:solidFill>
                  <a:srgbClr val="1B5F39"/>
                </a:solidFill>
                <a:latin typeface="Alice" pitchFamily="34" charset="0"/>
                <a:ea typeface="Alice" pitchFamily="34" charset="-122"/>
                <a:cs typeface="Alice" pitchFamily="34" charset="-120"/>
              </a:rPr>
              <a:t>Woman Centered Care</a:t>
            </a:r>
            <a:endParaRPr lang="en-US" sz="3300" dirty="0"/>
          </a:p>
        </p:txBody>
      </p:sp>
      <p:sp>
        <p:nvSpPr>
          <p:cNvPr id="3" name="Text 1"/>
          <p:cNvSpPr/>
          <p:nvPr/>
        </p:nvSpPr>
        <p:spPr>
          <a:xfrm>
            <a:off x="793790" y="1629847"/>
            <a:ext cx="13042821"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Model kebidanan WCC dibangun di atas landasan konsep-konsep utama yang saling berkaitan dan memperkuat satu sama lain. Bersama, konsep-konsep ini membentuk kerangka pelayanan yang berpusat pada perempuan sebagai individu yang aktif dan berdaya.</a:t>
            </a:r>
            <a:endParaRPr lang="en-US" sz="1300" dirty="0"/>
          </a:p>
        </p:txBody>
      </p:sp>
      <p:sp>
        <p:nvSpPr>
          <p:cNvPr id="4" name="Shape 2"/>
          <p:cNvSpPr/>
          <p:nvPr/>
        </p:nvSpPr>
        <p:spPr>
          <a:xfrm>
            <a:off x="793790" y="2290405"/>
            <a:ext cx="4251960" cy="2085023"/>
          </a:xfrm>
          <a:prstGeom prst="roundRect">
            <a:avLst>
              <a:gd name="adj" fmla="val 1214"/>
            </a:avLst>
          </a:prstGeom>
          <a:solidFill>
            <a:srgbClr val="F0EDE6"/>
          </a:solidFill>
          <a:ln/>
        </p:spPr>
      </p:sp>
      <p:sp>
        <p:nvSpPr>
          <p:cNvPr id="5" name="Shape 3"/>
          <p:cNvSpPr/>
          <p:nvPr/>
        </p:nvSpPr>
        <p:spPr>
          <a:xfrm>
            <a:off x="962382" y="2458998"/>
            <a:ext cx="506016" cy="506016"/>
          </a:xfrm>
          <a:prstGeom prst="roundRect">
            <a:avLst>
              <a:gd name="adj" fmla="val 18068768"/>
            </a:avLst>
          </a:prstGeom>
          <a:solidFill>
            <a:srgbClr val="1B5F39"/>
          </a:solidFill>
          <a:ln/>
        </p:spPr>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1566" y="2598063"/>
            <a:ext cx="227647" cy="227648"/>
          </a:xfrm>
          <a:prstGeom prst="rect">
            <a:avLst/>
          </a:prstGeom>
        </p:spPr>
      </p:pic>
      <p:sp>
        <p:nvSpPr>
          <p:cNvPr id="7" name="Text 4"/>
          <p:cNvSpPr/>
          <p:nvPr/>
        </p:nvSpPr>
        <p:spPr>
          <a:xfrm>
            <a:off x="962382" y="3108365"/>
            <a:ext cx="3172301"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Perempuan sebagai Pusat Asuhan</a:t>
            </a:r>
            <a:endParaRPr lang="en-US" sz="1650" dirty="0"/>
          </a:p>
        </p:txBody>
      </p:sp>
      <p:sp>
        <p:nvSpPr>
          <p:cNvPr id="8" name="Text 5"/>
          <p:cNvSpPr/>
          <p:nvPr/>
        </p:nvSpPr>
        <p:spPr>
          <a:xfrm>
            <a:off x="962382" y="3457813"/>
            <a:ext cx="3914775" cy="749022"/>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Seluruh keputusan dan proses pelayanan berpusat pada kebutuhan dan pilihan perempuan, bukan pada sistem atau tenaga kesehatan.</a:t>
            </a:r>
            <a:endParaRPr lang="en-US" sz="1300" dirty="0"/>
          </a:p>
        </p:txBody>
      </p:sp>
      <p:sp>
        <p:nvSpPr>
          <p:cNvPr id="9" name="Shape 6"/>
          <p:cNvSpPr/>
          <p:nvPr/>
        </p:nvSpPr>
        <p:spPr>
          <a:xfrm>
            <a:off x="5189101" y="2290405"/>
            <a:ext cx="4252079" cy="2085023"/>
          </a:xfrm>
          <a:prstGeom prst="roundRect">
            <a:avLst>
              <a:gd name="adj" fmla="val 1214"/>
            </a:avLst>
          </a:prstGeom>
          <a:solidFill>
            <a:srgbClr val="F0EDE6"/>
          </a:solidFill>
          <a:ln/>
        </p:spPr>
      </p:sp>
      <p:sp>
        <p:nvSpPr>
          <p:cNvPr id="10" name="Shape 7"/>
          <p:cNvSpPr/>
          <p:nvPr/>
        </p:nvSpPr>
        <p:spPr>
          <a:xfrm>
            <a:off x="5357693" y="2458998"/>
            <a:ext cx="506016" cy="506016"/>
          </a:xfrm>
          <a:prstGeom prst="roundRect">
            <a:avLst>
              <a:gd name="adj" fmla="val 18068768"/>
            </a:avLst>
          </a:prstGeom>
          <a:solidFill>
            <a:srgbClr val="1B5F39"/>
          </a:solidFill>
          <a:ln/>
        </p:spPr>
      </p:sp>
      <p:pic>
        <p:nvPicPr>
          <p:cNvPr id="11"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5496878" y="2598063"/>
            <a:ext cx="227647" cy="227648"/>
          </a:xfrm>
          <a:prstGeom prst="rect">
            <a:avLst/>
          </a:prstGeom>
        </p:spPr>
      </p:pic>
      <p:sp>
        <p:nvSpPr>
          <p:cNvPr id="12" name="Text 8"/>
          <p:cNvSpPr/>
          <p:nvPr/>
        </p:nvSpPr>
        <p:spPr>
          <a:xfrm>
            <a:off x="5357693" y="3108365"/>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Hubungan Kemitraan</a:t>
            </a:r>
            <a:endParaRPr lang="en-US" sz="1650" dirty="0"/>
          </a:p>
        </p:txBody>
      </p:sp>
      <p:sp>
        <p:nvSpPr>
          <p:cNvPr id="13" name="Text 9"/>
          <p:cNvSpPr/>
          <p:nvPr/>
        </p:nvSpPr>
        <p:spPr>
          <a:xfrm>
            <a:off x="5357693" y="3457813"/>
            <a:ext cx="3914894" cy="749022"/>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Bidan dan perempuan menjalin hubungan setara, saling percaya, dan berkolaborasi dalam seluruh proses asuhan.</a:t>
            </a:r>
            <a:endParaRPr lang="en-US" sz="1300" dirty="0"/>
          </a:p>
        </p:txBody>
      </p:sp>
      <p:sp>
        <p:nvSpPr>
          <p:cNvPr id="14" name="Shape 10"/>
          <p:cNvSpPr/>
          <p:nvPr/>
        </p:nvSpPr>
        <p:spPr>
          <a:xfrm>
            <a:off x="9584531" y="2290405"/>
            <a:ext cx="4252079" cy="2085023"/>
          </a:xfrm>
          <a:prstGeom prst="roundRect">
            <a:avLst>
              <a:gd name="adj" fmla="val 1214"/>
            </a:avLst>
          </a:prstGeom>
          <a:solidFill>
            <a:srgbClr val="F0EDE6"/>
          </a:solidFill>
          <a:ln/>
        </p:spPr>
      </p:sp>
      <p:sp>
        <p:nvSpPr>
          <p:cNvPr id="15" name="Shape 11"/>
          <p:cNvSpPr/>
          <p:nvPr/>
        </p:nvSpPr>
        <p:spPr>
          <a:xfrm>
            <a:off x="9753124" y="2458998"/>
            <a:ext cx="506016" cy="506016"/>
          </a:xfrm>
          <a:prstGeom prst="roundRect">
            <a:avLst>
              <a:gd name="adj" fmla="val 18068768"/>
            </a:avLst>
          </a:prstGeom>
          <a:solidFill>
            <a:srgbClr val="1B5F39"/>
          </a:solidFill>
          <a:ln/>
        </p:spPr>
      </p:sp>
      <p:pic>
        <p:nvPicPr>
          <p:cNvPr id="16"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9892308" y="2598063"/>
            <a:ext cx="227647" cy="227648"/>
          </a:xfrm>
          <a:prstGeom prst="rect">
            <a:avLst/>
          </a:prstGeom>
        </p:spPr>
      </p:pic>
      <p:sp>
        <p:nvSpPr>
          <p:cNvPr id="17" name="Text 12"/>
          <p:cNvSpPr/>
          <p:nvPr/>
        </p:nvSpPr>
        <p:spPr>
          <a:xfrm>
            <a:off x="9753124" y="3108365"/>
            <a:ext cx="2807375"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Penghargaan Hak &amp; Martabat</a:t>
            </a:r>
            <a:endParaRPr lang="en-US" sz="1650" dirty="0"/>
          </a:p>
        </p:txBody>
      </p:sp>
      <p:sp>
        <p:nvSpPr>
          <p:cNvPr id="18" name="Text 13"/>
          <p:cNvSpPr/>
          <p:nvPr/>
        </p:nvSpPr>
        <p:spPr>
          <a:xfrm>
            <a:off x="9753124" y="3457813"/>
            <a:ext cx="3914894" cy="749022"/>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Setiap perempuan diperlakukan dengan penuh hormat, tanpa diskriminasi, dan dengan mengakui nilai serta kepercayaannya.</a:t>
            </a:r>
            <a:endParaRPr lang="en-US" sz="1300" dirty="0"/>
          </a:p>
        </p:txBody>
      </p:sp>
      <p:sp>
        <p:nvSpPr>
          <p:cNvPr id="19" name="Shape 14"/>
          <p:cNvSpPr/>
          <p:nvPr/>
        </p:nvSpPr>
        <p:spPr>
          <a:xfrm>
            <a:off x="793790" y="4518779"/>
            <a:ext cx="6449735" cy="1835348"/>
          </a:xfrm>
          <a:prstGeom prst="roundRect">
            <a:avLst>
              <a:gd name="adj" fmla="val 1379"/>
            </a:avLst>
          </a:prstGeom>
          <a:solidFill>
            <a:srgbClr val="F0EDE6"/>
          </a:solidFill>
          <a:ln/>
        </p:spPr>
      </p:sp>
      <p:sp>
        <p:nvSpPr>
          <p:cNvPr id="20" name="Shape 15"/>
          <p:cNvSpPr/>
          <p:nvPr/>
        </p:nvSpPr>
        <p:spPr>
          <a:xfrm>
            <a:off x="962382" y="4687372"/>
            <a:ext cx="506016" cy="506016"/>
          </a:xfrm>
          <a:prstGeom prst="roundRect">
            <a:avLst>
              <a:gd name="adj" fmla="val 18068768"/>
            </a:avLst>
          </a:prstGeom>
          <a:solidFill>
            <a:srgbClr val="1B5F39"/>
          </a:solidFill>
          <a:ln/>
        </p:spPr>
      </p:sp>
      <p:pic>
        <p:nvPicPr>
          <p:cNvPr id="21" name="Image 3" descr="preencoded.png"/>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1101566" y="4826437"/>
            <a:ext cx="227647" cy="227648"/>
          </a:xfrm>
          <a:prstGeom prst="rect">
            <a:avLst/>
          </a:prstGeom>
        </p:spPr>
      </p:pic>
      <p:sp>
        <p:nvSpPr>
          <p:cNvPr id="22" name="Text 16"/>
          <p:cNvSpPr/>
          <p:nvPr/>
        </p:nvSpPr>
        <p:spPr>
          <a:xfrm>
            <a:off x="962382" y="5336738"/>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Pelayanan Holistik</a:t>
            </a:r>
            <a:endParaRPr lang="en-US" sz="1650" dirty="0"/>
          </a:p>
        </p:txBody>
      </p:sp>
      <p:sp>
        <p:nvSpPr>
          <p:cNvPr id="23" name="Text 17"/>
          <p:cNvSpPr/>
          <p:nvPr/>
        </p:nvSpPr>
        <p:spPr>
          <a:xfrm>
            <a:off x="962382" y="5686187"/>
            <a:ext cx="6112550"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Pelayanan mencakup dimensi fisik, psikologis, sosial, budaya, dan spiritual secara menyeluruh dan terintegrasi.</a:t>
            </a:r>
            <a:endParaRPr lang="en-US" sz="1300" dirty="0"/>
          </a:p>
        </p:txBody>
      </p:sp>
      <p:sp>
        <p:nvSpPr>
          <p:cNvPr id="24" name="Shape 18"/>
          <p:cNvSpPr/>
          <p:nvPr/>
        </p:nvSpPr>
        <p:spPr>
          <a:xfrm>
            <a:off x="7386876" y="4518779"/>
            <a:ext cx="6449735" cy="1835348"/>
          </a:xfrm>
          <a:prstGeom prst="roundRect">
            <a:avLst>
              <a:gd name="adj" fmla="val 1379"/>
            </a:avLst>
          </a:prstGeom>
          <a:solidFill>
            <a:srgbClr val="F0EDE6"/>
          </a:solidFill>
          <a:ln/>
        </p:spPr>
      </p:sp>
      <p:sp>
        <p:nvSpPr>
          <p:cNvPr id="25" name="Shape 19"/>
          <p:cNvSpPr/>
          <p:nvPr/>
        </p:nvSpPr>
        <p:spPr>
          <a:xfrm>
            <a:off x="7555468" y="4687372"/>
            <a:ext cx="506016" cy="506016"/>
          </a:xfrm>
          <a:prstGeom prst="roundRect">
            <a:avLst>
              <a:gd name="adj" fmla="val 18068768"/>
            </a:avLst>
          </a:prstGeom>
          <a:solidFill>
            <a:srgbClr val="1B5F39"/>
          </a:solidFill>
          <a:ln/>
        </p:spPr>
      </p:sp>
      <p:pic>
        <p:nvPicPr>
          <p:cNvPr id="26" name="Image 4" descr="preencoded.png"/>
          <p:cNvPicPr>
            <a:picLocks noChangeAspect="1"/>
          </p:cNvPicPr>
          <p:nvPr/>
        </p:nvPicPr>
        <p:blipFill>
          <a:blip r:embed="rId3">
            <a:extLst>
              <a:ext uri="{96DAC541-7B7A-43D3-8B79-37D633B846F1}">
                <asvg:svgBlip xmlns:asvg="http://schemas.microsoft.com/office/drawing/2016/SVG/main" r:embed="rId8"/>
              </a:ext>
            </a:extLst>
          </a:blip>
          <a:stretch>
            <a:fillRect/>
          </a:stretch>
        </p:blipFill>
        <p:spPr>
          <a:xfrm>
            <a:off x="7694652" y="4826437"/>
            <a:ext cx="227647" cy="227648"/>
          </a:xfrm>
          <a:prstGeom prst="rect">
            <a:avLst/>
          </a:prstGeom>
        </p:spPr>
      </p:pic>
      <p:sp>
        <p:nvSpPr>
          <p:cNvPr id="27" name="Text 20"/>
          <p:cNvSpPr/>
          <p:nvPr/>
        </p:nvSpPr>
        <p:spPr>
          <a:xfrm>
            <a:off x="7555468" y="5336738"/>
            <a:ext cx="2541389"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Pemberdayaan Perempuan</a:t>
            </a:r>
            <a:endParaRPr lang="en-US" sz="1650" dirty="0"/>
          </a:p>
        </p:txBody>
      </p:sp>
      <p:sp>
        <p:nvSpPr>
          <p:cNvPr id="28" name="Text 21"/>
          <p:cNvSpPr/>
          <p:nvPr/>
        </p:nvSpPr>
        <p:spPr>
          <a:xfrm>
            <a:off x="7555468" y="5686187"/>
            <a:ext cx="6112550"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Perempuan didorong untuk aktif memahami kondisi kesehatan dan mengambil keputusan dalam kesehatan reproduksinya.</a:t>
            </a:r>
            <a:endParaRPr lang="en-US" sz="1300" dirty="0"/>
          </a:p>
        </p:txBody>
      </p:sp>
      <p:sp>
        <p:nvSpPr>
          <p:cNvPr id="29" name="Shape 22"/>
          <p:cNvSpPr/>
          <p:nvPr/>
        </p:nvSpPr>
        <p:spPr>
          <a:xfrm>
            <a:off x="793790" y="6515338"/>
            <a:ext cx="13042821" cy="898088"/>
          </a:xfrm>
          <a:prstGeom prst="roundRect">
            <a:avLst>
              <a:gd name="adj" fmla="val 2818"/>
            </a:avLst>
          </a:prstGeom>
          <a:solidFill>
            <a:srgbClr val="C3EED6"/>
          </a:solidFill>
          <a:ln/>
        </p:spPr>
      </p:sp>
      <p:pic>
        <p:nvPicPr>
          <p:cNvPr id="30" name="Image 5" descr="preencoded.png"/>
          <p:cNvPicPr>
            <a:picLocks noChangeAspect="1"/>
          </p:cNvPicPr>
          <p:nvPr/>
        </p:nvPicPr>
        <p:blipFill>
          <a:blip r:embed="rId9"/>
          <a:stretch>
            <a:fillRect/>
          </a:stretch>
        </p:blipFill>
        <p:spPr>
          <a:xfrm>
            <a:off x="962382" y="6761440"/>
            <a:ext cx="210860" cy="168593"/>
          </a:xfrm>
          <a:prstGeom prst="rect">
            <a:avLst/>
          </a:prstGeom>
        </p:spPr>
      </p:pic>
      <p:sp>
        <p:nvSpPr>
          <p:cNvPr id="31" name="Text 23"/>
          <p:cNvSpPr/>
          <p:nvPr/>
        </p:nvSpPr>
        <p:spPr>
          <a:xfrm>
            <a:off x="1341834" y="6700838"/>
            <a:ext cx="12326183" cy="499348"/>
          </a:xfrm>
          <a:prstGeom prst="rect">
            <a:avLst/>
          </a:prstGeom>
          <a:noFill/>
          <a:ln/>
        </p:spPr>
        <p:txBody>
          <a:bodyPr wrap="square" lIns="0" tIns="0" rIns="0" bIns="0" rtlCol="0" anchor="t"/>
          <a:lstStyle/>
          <a:p>
            <a:pPr marL="0" indent="0" algn="l">
              <a:lnSpc>
                <a:spcPts val="1950"/>
              </a:lnSpc>
              <a:buNone/>
            </a:pPr>
            <a:r>
              <a:rPr lang="en-US" sz="1300" dirty="0">
                <a:solidFill>
                  <a:srgbClr val="000000"/>
                </a:solidFill>
                <a:latin typeface="Lora" pitchFamily="34" charset="0"/>
                <a:ea typeface="Lora" pitchFamily="34" charset="-122"/>
                <a:cs typeface="Lora" pitchFamily="34" charset="-120"/>
              </a:rPr>
              <a:t>Model WCC menegaskan bahwa perempuan adalah individu yang aktif dalam menjaga kesehatannya, bukan hanya sebagai penerima pelayanan kesehatan yang pasif.</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2361" y="547688"/>
            <a:ext cx="8985171" cy="526256"/>
          </a:xfrm>
          <a:prstGeom prst="rect">
            <a:avLst/>
          </a:prstGeom>
          <a:noFill/>
          <a:ln/>
        </p:spPr>
        <p:txBody>
          <a:bodyPr wrap="none" lIns="0" tIns="0" rIns="0" bIns="0" rtlCol="0" anchor="t"/>
          <a:lstStyle/>
          <a:p>
            <a:pPr marL="0" indent="0" algn="l">
              <a:lnSpc>
                <a:spcPts val="4100"/>
              </a:lnSpc>
              <a:buNone/>
            </a:pPr>
            <a:r>
              <a:rPr lang="en-US" sz="3300" dirty="0">
                <a:solidFill>
                  <a:srgbClr val="233E32"/>
                </a:solidFill>
                <a:latin typeface="Alice" pitchFamily="34" charset="0"/>
                <a:ea typeface="Alice" pitchFamily="34" charset="-122"/>
                <a:cs typeface="Alice" pitchFamily="34" charset="-120"/>
              </a:rPr>
              <a:t>Tujuan Penerapan Model </a:t>
            </a:r>
            <a:r>
              <a:rPr lang="en-US" sz="3300" dirty="0">
                <a:solidFill>
                  <a:srgbClr val="1B5F39"/>
                </a:solidFill>
                <a:latin typeface="Alice" pitchFamily="34" charset="0"/>
                <a:ea typeface="Alice" pitchFamily="34" charset="-122"/>
                <a:cs typeface="Alice" pitchFamily="34" charset="-120"/>
              </a:rPr>
              <a:t>Woman Centered Care</a:t>
            </a:r>
            <a:endParaRPr lang="en-US" sz="3300" dirty="0"/>
          </a:p>
        </p:txBody>
      </p:sp>
      <p:sp>
        <p:nvSpPr>
          <p:cNvPr id="3" name="Text 1"/>
          <p:cNvSpPr/>
          <p:nvPr/>
        </p:nvSpPr>
        <p:spPr>
          <a:xfrm>
            <a:off x="792361" y="1359575"/>
            <a:ext cx="13045678" cy="497681"/>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Penerapan model WCC dalam pelayanan kebidanan memiliki tujuan yang terstruktur dan berorientasi pada peningkatan kualitas hidup perempuan secara menyeluruh. Tujuan-tujuan ini tidak hanya bersifat klinis, tetapi juga menyentuh dimensi sosial dan emosional dari pengalaman kesehatan perempuan.</a:t>
            </a:r>
            <a:endParaRPr lang="en-US" sz="1300" dirty="0"/>
          </a:p>
        </p:txBody>
      </p:sp>
      <p:sp>
        <p:nvSpPr>
          <p:cNvPr id="4" name="Shape 2"/>
          <p:cNvSpPr/>
          <p:nvPr/>
        </p:nvSpPr>
        <p:spPr>
          <a:xfrm>
            <a:off x="792361" y="2017871"/>
            <a:ext cx="378857" cy="378857"/>
          </a:xfrm>
          <a:prstGeom prst="roundRect">
            <a:avLst>
              <a:gd name="adj" fmla="val 6667"/>
            </a:avLst>
          </a:prstGeom>
          <a:solidFill>
            <a:srgbClr val="F0EDE6"/>
          </a:solidFill>
          <a:ln/>
        </p:spPr>
      </p:sp>
      <p:sp>
        <p:nvSpPr>
          <p:cNvPr id="5" name="Text 3"/>
          <p:cNvSpPr/>
          <p:nvPr/>
        </p:nvSpPr>
        <p:spPr>
          <a:xfrm>
            <a:off x="855524" y="2049482"/>
            <a:ext cx="252532" cy="315635"/>
          </a:xfrm>
          <a:prstGeom prst="rect">
            <a:avLst/>
          </a:prstGeom>
          <a:noFill/>
          <a:ln/>
        </p:spPr>
        <p:txBody>
          <a:bodyPr wrap="none" lIns="0" tIns="0" rIns="0" bIns="0" rtlCol="0" anchor="t"/>
          <a:lstStyle/>
          <a:p>
            <a:pPr marL="0" indent="0" algn="ctr">
              <a:lnSpc>
                <a:spcPts val="1950"/>
              </a:lnSpc>
              <a:buNone/>
            </a:pPr>
            <a:r>
              <a:rPr lang="en-US" sz="1950" dirty="0">
                <a:solidFill>
                  <a:srgbClr val="2C2821"/>
                </a:solidFill>
                <a:latin typeface="Alice" pitchFamily="34" charset="0"/>
                <a:ea typeface="Alice" pitchFamily="34" charset="-122"/>
                <a:cs typeface="Alice" pitchFamily="34" charset="-120"/>
              </a:rPr>
              <a:t>1</a:t>
            </a:r>
            <a:endParaRPr lang="en-US" sz="1950" dirty="0"/>
          </a:p>
        </p:txBody>
      </p:sp>
      <p:sp>
        <p:nvSpPr>
          <p:cNvPr id="6" name="Text 4"/>
          <p:cNvSpPr/>
          <p:nvPr/>
        </p:nvSpPr>
        <p:spPr>
          <a:xfrm>
            <a:off x="1313974" y="2075736"/>
            <a:ext cx="4450913" cy="263128"/>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Memberikan Pelayanan yang Sesuai Kebutuhan</a:t>
            </a:r>
            <a:endParaRPr lang="en-US" sz="1650" dirty="0"/>
          </a:p>
        </p:txBody>
      </p:sp>
      <p:sp>
        <p:nvSpPr>
          <p:cNvPr id="7" name="Text 5"/>
          <p:cNvSpPr/>
          <p:nvPr/>
        </p:nvSpPr>
        <p:spPr>
          <a:xfrm>
            <a:off x="1313974" y="2424470"/>
            <a:ext cx="12524065" cy="497681"/>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Pelayanan dirancang dan diberikan berdasarkan kebutuhan spesifik setiap perempuan, mempertimbangkan kondisi fisik, nilai pribadi, latar belakang budaya, dan preferensi individual — bukan berdasarkan protokol yang seragam.</a:t>
            </a:r>
            <a:endParaRPr lang="en-US" sz="1300" dirty="0"/>
          </a:p>
        </p:txBody>
      </p:sp>
      <p:sp>
        <p:nvSpPr>
          <p:cNvPr id="8" name="Shape 6"/>
          <p:cNvSpPr/>
          <p:nvPr/>
        </p:nvSpPr>
        <p:spPr>
          <a:xfrm>
            <a:off x="792361" y="3207782"/>
            <a:ext cx="378857" cy="378857"/>
          </a:xfrm>
          <a:prstGeom prst="roundRect">
            <a:avLst>
              <a:gd name="adj" fmla="val 6667"/>
            </a:avLst>
          </a:prstGeom>
          <a:solidFill>
            <a:srgbClr val="F0EDE6"/>
          </a:solidFill>
          <a:ln/>
        </p:spPr>
      </p:sp>
      <p:sp>
        <p:nvSpPr>
          <p:cNvPr id="9" name="Text 7"/>
          <p:cNvSpPr/>
          <p:nvPr/>
        </p:nvSpPr>
        <p:spPr>
          <a:xfrm>
            <a:off x="855524" y="3239393"/>
            <a:ext cx="252532" cy="315635"/>
          </a:xfrm>
          <a:prstGeom prst="rect">
            <a:avLst/>
          </a:prstGeom>
          <a:noFill/>
          <a:ln/>
        </p:spPr>
        <p:txBody>
          <a:bodyPr wrap="none" lIns="0" tIns="0" rIns="0" bIns="0" rtlCol="0" anchor="t"/>
          <a:lstStyle/>
          <a:p>
            <a:pPr marL="0" indent="0" algn="ctr">
              <a:lnSpc>
                <a:spcPts val="1950"/>
              </a:lnSpc>
              <a:buNone/>
            </a:pPr>
            <a:r>
              <a:rPr lang="en-US" sz="1950" dirty="0">
                <a:solidFill>
                  <a:srgbClr val="2C2821"/>
                </a:solidFill>
                <a:latin typeface="Alice" pitchFamily="34" charset="0"/>
                <a:ea typeface="Alice" pitchFamily="34" charset="-122"/>
                <a:cs typeface="Alice" pitchFamily="34" charset="-120"/>
              </a:rPr>
              <a:t>2</a:t>
            </a:r>
            <a:endParaRPr lang="en-US" sz="1950" dirty="0"/>
          </a:p>
        </p:txBody>
      </p:sp>
      <p:sp>
        <p:nvSpPr>
          <p:cNvPr id="10" name="Text 8"/>
          <p:cNvSpPr/>
          <p:nvPr/>
        </p:nvSpPr>
        <p:spPr>
          <a:xfrm>
            <a:off x="1313974" y="3265646"/>
            <a:ext cx="4236720" cy="263128"/>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Meningkatkan Kualitas Pelayanan Kebidanan</a:t>
            </a:r>
            <a:endParaRPr lang="en-US" sz="1650" dirty="0"/>
          </a:p>
        </p:txBody>
      </p:sp>
      <p:sp>
        <p:nvSpPr>
          <p:cNvPr id="11" name="Text 9"/>
          <p:cNvSpPr/>
          <p:nvPr/>
        </p:nvSpPr>
        <p:spPr>
          <a:xfrm>
            <a:off x="1313974" y="3614380"/>
            <a:ext cx="12524065" cy="497681"/>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Dengan pendekatan yang berpusat pada perempuan, standar pelayanan meningkat secara signifikan. Bidan yang menerapkan WCC cenderung memberikan asuhan yang lebih komprehensif, responsif, dan berkualitas tinggi.</a:t>
            </a:r>
            <a:endParaRPr lang="en-US" sz="1300" dirty="0"/>
          </a:p>
        </p:txBody>
      </p:sp>
      <p:sp>
        <p:nvSpPr>
          <p:cNvPr id="12" name="Shape 10"/>
          <p:cNvSpPr/>
          <p:nvPr/>
        </p:nvSpPr>
        <p:spPr>
          <a:xfrm>
            <a:off x="792361" y="4397693"/>
            <a:ext cx="378857" cy="378857"/>
          </a:xfrm>
          <a:prstGeom prst="roundRect">
            <a:avLst>
              <a:gd name="adj" fmla="val 6667"/>
            </a:avLst>
          </a:prstGeom>
          <a:solidFill>
            <a:srgbClr val="F0EDE6"/>
          </a:solidFill>
          <a:ln/>
        </p:spPr>
      </p:sp>
      <p:sp>
        <p:nvSpPr>
          <p:cNvPr id="13" name="Text 11"/>
          <p:cNvSpPr/>
          <p:nvPr/>
        </p:nvSpPr>
        <p:spPr>
          <a:xfrm>
            <a:off x="855524" y="4429304"/>
            <a:ext cx="252532" cy="315635"/>
          </a:xfrm>
          <a:prstGeom prst="rect">
            <a:avLst/>
          </a:prstGeom>
          <a:noFill/>
          <a:ln/>
        </p:spPr>
        <p:txBody>
          <a:bodyPr wrap="none" lIns="0" tIns="0" rIns="0" bIns="0" rtlCol="0" anchor="t"/>
          <a:lstStyle/>
          <a:p>
            <a:pPr marL="0" indent="0" algn="ctr">
              <a:lnSpc>
                <a:spcPts val="1950"/>
              </a:lnSpc>
              <a:buNone/>
            </a:pPr>
            <a:r>
              <a:rPr lang="en-US" sz="1950" dirty="0">
                <a:solidFill>
                  <a:srgbClr val="2C2821"/>
                </a:solidFill>
                <a:latin typeface="Alice" pitchFamily="34" charset="0"/>
                <a:ea typeface="Alice" pitchFamily="34" charset="-122"/>
                <a:cs typeface="Alice" pitchFamily="34" charset="-120"/>
              </a:rPr>
              <a:t>3</a:t>
            </a:r>
            <a:endParaRPr lang="en-US" sz="1950" dirty="0"/>
          </a:p>
        </p:txBody>
      </p:sp>
      <p:sp>
        <p:nvSpPr>
          <p:cNvPr id="14" name="Text 12"/>
          <p:cNvSpPr/>
          <p:nvPr/>
        </p:nvSpPr>
        <p:spPr>
          <a:xfrm>
            <a:off x="1313974" y="4455557"/>
            <a:ext cx="3456384" cy="263128"/>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Meningkatkan Kepuasan Perempuan</a:t>
            </a:r>
            <a:endParaRPr lang="en-US" sz="1650" dirty="0"/>
          </a:p>
        </p:txBody>
      </p:sp>
      <p:sp>
        <p:nvSpPr>
          <p:cNvPr id="15" name="Text 13"/>
          <p:cNvSpPr/>
          <p:nvPr/>
        </p:nvSpPr>
        <p:spPr>
          <a:xfrm>
            <a:off x="1313974" y="4804291"/>
            <a:ext cx="12524065" cy="497681"/>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Perempuan yang merasa didengar, dihargai, dan dilibatkan dalam pengambilan keputusan memiliki tingkat kepuasan yang lebih tinggi terhadap pelayanan kesehatan yang diterimanya.</a:t>
            </a:r>
            <a:endParaRPr lang="en-US" sz="1300" dirty="0"/>
          </a:p>
        </p:txBody>
      </p:sp>
      <p:sp>
        <p:nvSpPr>
          <p:cNvPr id="16" name="Shape 14"/>
          <p:cNvSpPr/>
          <p:nvPr/>
        </p:nvSpPr>
        <p:spPr>
          <a:xfrm>
            <a:off x="792361" y="5587603"/>
            <a:ext cx="378857" cy="378857"/>
          </a:xfrm>
          <a:prstGeom prst="roundRect">
            <a:avLst>
              <a:gd name="adj" fmla="val 6667"/>
            </a:avLst>
          </a:prstGeom>
          <a:solidFill>
            <a:srgbClr val="F0EDE6"/>
          </a:solidFill>
          <a:ln/>
        </p:spPr>
      </p:sp>
      <p:sp>
        <p:nvSpPr>
          <p:cNvPr id="17" name="Text 15"/>
          <p:cNvSpPr/>
          <p:nvPr/>
        </p:nvSpPr>
        <p:spPr>
          <a:xfrm>
            <a:off x="855524" y="5619214"/>
            <a:ext cx="252532" cy="315635"/>
          </a:xfrm>
          <a:prstGeom prst="rect">
            <a:avLst/>
          </a:prstGeom>
          <a:noFill/>
          <a:ln/>
        </p:spPr>
        <p:txBody>
          <a:bodyPr wrap="none" lIns="0" tIns="0" rIns="0" bIns="0" rtlCol="0" anchor="t"/>
          <a:lstStyle/>
          <a:p>
            <a:pPr marL="0" indent="0" algn="ctr">
              <a:lnSpc>
                <a:spcPts val="1950"/>
              </a:lnSpc>
              <a:buNone/>
            </a:pPr>
            <a:r>
              <a:rPr lang="en-US" sz="1950" dirty="0">
                <a:solidFill>
                  <a:srgbClr val="2C2821"/>
                </a:solidFill>
                <a:latin typeface="Alice" pitchFamily="34" charset="0"/>
                <a:ea typeface="Alice" pitchFamily="34" charset="-122"/>
                <a:cs typeface="Alice" pitchFamily="34" charset="-120"/>
              </a:rPr>
              <a:t>4</a:t>
            </a:r>
            <a:endParaRPr lang="en-US" sz="1950" dirty="0"/>
          </a:p>
        </p:txBody>
      </p:sp>
      <p:sp>
        <p:nvSpPr>
          <p:cNvPr id="18" name="Text 16"/>
          <p:cNvSpPr/>
          <p:nvPr/>
        </p:nvSpPr>
        <p:spPr>
          <a:xfrm>
            <a:off x="1313974" y="5645468"/>
            <a:ext cx="4544139" cy="263128"/>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Memberdayakan dalam Pengambilan Keputusan</a:t>
            </a:r>
            <a:endParaRPr lang="en-US" sz="1650" dirty="0"/>
          </a:p>
        </p:txBody>
      </p:sp>
      <p:sp>
        <p:nvSpPr>
          <p:cNvPr id="19" name="Text 17"/>
          <p:cNvSpPr/>
          <p:nvPr/>
        </p:nvSpPr>
        <p:spPr>
          <a:xfrm>
            <a:off x="1313974" y="5994202"/>
            <a:ext cx="12524065" cy="497681"/>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WCC mendorong perempuan untuk menjadi agen aktif dalam kesehatannya sendiri — memahami pilihan-pilihan yang tersedia dan mampu mengambil keputusan yang tepat berdasarkan informasi yang lengkap.</a:t>
            </a:r>
            <a:endParaRPr lang="en-US" sz="1300" dirty="0"/>
          </a:p>
        </p:txBody>
      </p:sp>
      <p:sp>
        <p:nvSpPr>
          <p:cNvPr id="20" name="Shape 18"/>
          <p:cNvSpPr/>
          <p:nvPr/>
        </p:nvSpPr>
        <p:spPr>
          <a:xfrm>
            <a:off x="792361" y="6777514"/>
            <a:ext cx="378857" cy="378857"/>
          </a:xfrm>
          <a:prstGeom prst="roundRect">
            <a:avLst>
              <a:gd name="adj" fmla="val 6667"/>
            </a:avLst>
          </a:prstGeom>
          <a:solidFill>
            <a:srgbClr val="F0EDE6"/>
          </a:solidFill>
          <a:ln/>
        </p:spPr>
      </p:sp>
      <p:sp>
        <p:nvSpPr>
          <p:cNvPr id="21" name="Text 19"/>
          <p:cNvSpPr/>
          <p:nvPr/>
        </p:nvSpPr>
        <p:spPr>
          <a:xfrm>
            <a:off x="855524" y="6809125"/>
            <a:ext cx="252532" cy="315635"/>
          </a:xfrm>
          <a:prstGeom prst="rect">
            <a:avLst/>
          </a:prstGeom>
          <a:noFill/>
          <a:ln/>
        </p:spPr>
        <p:txBody>
          <a:bodyPr wrap="none" lIns="0" tIns="0" rIns="0" bIns="0" rtlCol="0" anchor="t"/>
          <a:lstStyle/>
          <a:p>
            <a:pPr marL="0" indent="0" algn="ctr">
              <a:lnSpc>
                <a:spcPts val="1950"/>
              </a:lnSpc>
              <a:buNone/>
            </a:pPr>
            <a:r>
              <a:rPr lang="en-US" sz="1950" dirty="0">
                <a:solidFill>
                  <a:srgbClr val="2C2821"/>
                </a:solidFill>
                <a:latin typeface="Alice" pitchFamily="34" charset="0"/>
                <a:ea typeface="Alice" pitchFamily="34" charset="-122"/>
                <a:cs typeface="Alice" pitchFamily="34" charset="-120"/>
              </a:rPr>
              <a:t>5</a:t>
            </a:r>
            <a:endParaRPr lang="en-US" sz="1950" dirty="0"/>
          </a:p>
        </p:txBody>
      </p:sp>
      <p:sp>
        <p:nvSpPr>
          <p:cNvPr id="22" name="Text 20"/>
          <p:cNvSpPr/>
          <p:nvPr/>
        </p:nvSpPr>
        <p:spPr>
          <a:xfrm>
            <a:off x="1313974" y="6835378"/>
            <a:ext cx="4360188" cy="263128"/>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Mendukung Kesehatan Ibu, Bayi, dan Keluarga</a:t>
            </a:r>
            <a:endParaRPr lang="en-US" sz="1650" dirty="0"/>
          </a:p>
        </p:txBody>
      </p:sp>
      <p:sp>
        <p:nvSpPr>
          <p:cNvPr id="23" name="Text 21"/>
          <p:cNvSpPr/>
          <p:nvPr/>
        </p:nvSpPr>
        <p:spPr>
          <a:xfrm>
            <a:off x="1313974" y="7184112"/>
            <a:ext cx="12524065" cy="497681"/>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Ketika perempuan mendapatkan pelayanan yang berkualitas dan berpusat pada dirinya, dampak positifnya meluas ke seluruh unit keluarga — bayi yang lebih sehat, ibu yang lebih sejahtera, dan keluarga yang lebih berdaya.</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793790" y="793671"/>
            <a:ext cx="1041440" cy="300990"/>
          </a:xfrm>
          <a:prstGeom prst="roundRect">
            <a:avLst>
              <a:gd name="adj" fmla="val 6726"/>
            </a:avLst>
          </a:prstGeom>
          <a:solidFill>
            <a:srgbClr val="D7F4E4"/>
          </a:solidFill>
          <a:ln/>
        </p:spPr>
      </p:sp>
      <p:sp>
        <p:nvSpPr>
          <p:cNvPr id="3" name="Text 1"/>
          <p:cNvSpPr/>
          <p:nvPr/>
        </p:nvSpPr>
        <p:spPr>
          <a:xfrm>
            <a:off x="894993" y="844272"/>
            <a:ext cx="839033" cy="199787"/>
          </a:xfrm>
          <a:prstGeom prst="rect">
            <a:avLst/>
          </a:prstGeom>
          <a:noFill/>
          <a:ln/>
        </p:spPr>
        <p:txBody>
          <a:bodyPr wrap="none" lIns="0" tIns="0" rIns="0" bIns="0" rtlCol="0" anchor="t"/>
          <a:lstStyle/>
          <a:p>
            <a:pPr marL="0" indent="0" algn="l">
              <a:lnSpc>
                <a:spcPts val="1550"/>
              </a:lnSpc>
              <a:buNone/>
            </a:pPr>
            <a:r>
              <a:rPr lang="en-US" sz="1050" dirty="0">
                <a:solidFill>
                  <a:srgbClr val="2C2821"/>
                </a:solidFill>
                <a:latin typeface="Lora" pitchFamily="34" charset="0"/>
                <a:ea typeface="Lora" pitchFamily="34" charset="-122"/>
                <a:cs typeface="Lora" pitchFamily="34" charset="-120"/>
              </a:rPr>
              <a:t>PRINSIP 1 &amp; 2</a:t>
            </a:r>
            <a:endParaRPr lang="en-US" sz="1050" dirty="0"/>
          </a:p>
        </p:txBody>
      </p:sp>
      <p:sp>
        <p:nvSpPr>
          <p:cNvPr id="4" name="Text 2"/>
          <p:cNvSpPr/>
          <p:nvPr/>
        </p:nvSpPr>
        <p:spPr>
          <a:xfrm>
            <a:off x="793790" y="1151930"/>
            <a:ext cx="9171623" cy="527090"/>
          </a:xfrm>
          <a:prstGeom prst="rect">
            <a:avLst/>
          </a:prstGeom>
          <a:noFill/>
          <a:ln/>
        </p:spPr>
        <p:txBody>
          <a:bodyPr wrap="none" lIns="0" tIns="0" rIns="0" bIns="0" rtlCol="0" anchor="t"/>
          <a:lstStyle/>
          <a:p>
            <a:pPr marL="0" indent="0" algn="l">
              <a:lnSpc>
                <a:spcPts val="4150"/>
              </a:lnSpc>
              <a:buNone/>
            </a:pPr>
            <a:r>
              <a:rPr lang="en-US" sz="3300" dirty="0">
                <a:solidFill>
                  <a:srgbClr val="233E32"/>
                </a:solidFill>
                <a:latin typeface="Alice" pitchFamily="34" charset="0"/>
                <a:ea typeface="Alice" pitchFamily="34" charset="-122"/>
                <a:cs typeface="Alice" pitchFamily="34" charset="-120"/>
              </a:rPr>
              <a:t>Prinsip Utama WCC: </a:t>
            </a:r>
            <a:r>
              <a:rPr lang="en-US" sz="3300" dirty="0">
                <a:solidFill>
                  <a:srgbClr val="1B5F39"/>
                </a:solidFill>
                <a:latin typeface="Alice" pitchFamily="34" charset="0"/>
                <a:ea typeface="Alice" pitchFamily="34" charset="-122"/>
                <a:cs typeface="Alice" pitchFamily="34" charset="-120"/>
              </a:rPr>
              <a:t>Hak, Martabat &amp; Kemitraan</a:t>
            </a:r>
            <a:endParaRPr lang="en-US" sz="3300" dirty="0"/>
          </a:p>
        </p:txBody>
      </p:sp>
      <p:sp>
        <p:nvSpPr>
          <p:cNvPr id="5" name="Shape 3"/>
          <p:cNvSpPr/>
          <p:nvPr/>
        </p:nvSpPr>
        <p:spPr>
          <a:xfrm>
            <a:off x="672346" y="1894046"/>
            <a:ext cx="6558558" cy="5541883"/>
          </a:xfrm>
          <a:prstGeom prst="roundRect">
            <a:avLst>
              <a:gd name="adj" fmla="val 457"/>
            </a:avLst>
          </a:prstGeom>
          <a:solidFill>
            <a:srgbClr val="1B5F39"/>
          </a:solidFill>
          <a:ln/>
        </p:spPr>
      </p:sp>
      <p:sp>
        <p:nvSpPr>
          <p:cNvPr id="6" name="Text 4"/>
          <p:cNvSpPr/>
          <p:nvPr/>
        </p:nvSpPr>
        <p:spPr>
          <a:xfrm>
            <a:off x="840938" y="2037397"/>
            <a:ext cx="4154210" cy="263485"/>
          </a:xfrm>
          <a:prstGeom prst="rect">
            <a:avLst/>
          </a:prstGeom>
          <a:noFill/>
          <a:ln/>
        </p:spPr>
        <p:txBody>
          <a:bodyPr wrap="none" lIns="0" tIns="0" rIns="0" bIns="0" rtlCol="0" anchor="t"/>
          <a:lstStyle/>
          <a:p>
            <a:pPr marL="0" indent="0" algn="l">
              <a:lnSpc>
                <a:spcPts val="2050"/>
              </a:lnSpc>
              <a:buNone/>
            </a:pPr>
            <a:r>
              <a:rPr lang="en-US" sz="1650" dirty="0">
                <a:solidFill>
                  <a:srgbClr val="FFFFFF"/>
                </a:solidFill>
                <a:latin typeface="Alice" pitchFamily="34" charset="0"/>
                <a:ea typeface="Alice" pitchFamily="34" charset="-122"/>
                <a:cs typeface="Alice" pitchFamily="34" charset="-120"/>
              </a:rPr>
              <a:t>Menghormati Hak dan Martabat Perempuan</a:t>
            </a:r>
            <a:endParaRPr lang="en-US" sz="1650" dirty="0"/>
          </a:p>
        </p:txBody>
      </p:sp>
      <p:sp>
        <p:nvSpPr>
          <p:cNvPr id="7" name="Text 5"/>
          <p:cNvSpPr/>
          <p:nvPr/>
        </p:nvSpPr>
        <p:spPr>
          <a:xfrm>
            <a:off x="840938" y="2444234"/>
            <a:ext cx="6221373" cy="749022"/>
          </a:xfrm>
          <a:prstGeom prst="rect">
            <a:avLst/>
          </a:prstGeom>
          <a:noFill/>
          <a:ln/>
        </p:spPr>
        <p:txBody>
          <a:bodyPr wrap="square" lIns="0" tIns="0" rIns="0" bIns="0" rtlCol="0" anchor="t"/>
          <a:lstStyle/>
          <a:p>
            <a:pPr marL="0" indent="0" algn="l">
              <a:lnSpc>
                <a:spcPts val="1950"/>
              </a:lnSpc>
              <a:buNone/>
            </a:pPr>
            <a:r>
              <a:rPr lang="en-US" sz="1300" dirty="0">
                <a:solidFill>
                  <a:srgbClr val="FFFFFF"/>
                </a:solidFill>
                <a:latin typeface="Lora" pitchFamily="34" charset="0"/>
                <a:ea typeface="Lora" pitchFamily="34" charset="-122"/>
                <a:cs typeface="Lora" pitchFamily="34" charset="-120"/>
              </a:rPr>
              <a:t>Setiap perempuan berhak mendapatkan pelayanan kesehatan yang adil, tidak diskriminatif, dan menghargai nilai serta kepercayaan individu. Prinsip ini menjadi fondasi utama dalam seluruh interaksi antara bidan dan perempuan.</a:t>
            </a:r>
            <a:endParaRPr lang="en-US" sz="1300" dirty="0"/>
          </a:p>
        </p:txBody>
      </p:sp>
      <p:sp>
        <p:nvSpPr>
          <p:cNvPr id="8" name="Text 6"/>
          <p:cNvSpPr/>
          <p:nvPr/>
        </p:nvSpPr>
        <p:spPr>
          <a:xfrm>
            <a:off x="840938" y="3322201"/>
            <a:ext cx="6221373" cy="249674"/>
          </a:xfrm>
          <a:prstGeom prst="rect">
            <a:avLst/>
          </a:prstGeom>
          <a:noFill/>
          <a:ln/>
        </p:spPr>
        <p:txBody>
          <a:bodyPr wrap="none" lIns="0" tIns="0" rIns="0" bIns="0" rtlCol="0" anchor="t"/>
          <a:lstStyle/>
          <a:p>
            <a:pPr marL="0" indent="0" algn="l">
              <a:lnSpc>
                <a:spcPts val="1950"/>
              </a:lnSpc>
              <a:buNone/>
            </a:pPr>
            <a:r>
              <a:rPr lang="en-US" sz="1300" dirty="0">
                <a:solidFill>
                  <a:srgbClr val="FFFFFF"/>
                </a:solidFill>
                <a:latin typeface="Lora" pitchFamily="34" charset="0"/>
                <a:ea typeface="Lora" pitchFamily="34" charset="-122"/>
                <a:cs typeface="Lora" pitchFamily="34" charset="-120"/>
              </a:rPr>
              <a:t>Dalam praktiknya, bidan harus:</a:t>
            </a:r>
            <a:endParaRPr lang="en-US" sz="1300" dirty="0"/>
          </a:p>
        </p:txBody>
      </p:sp>
      <p:sp>
        <p:nvSpPr>
          <p:cNvPr id="9" name="Text 7"/>
          <p:cNvSpPr/>
          <p:nvPr/>
        </p:nvSpPr>
        <p:spPr>
          <a:xfrm>
            <a:off x="840938" y="3700820"/>
            <a:ext cx="6221373" cy="1698546"/>
          </a:xfrm>
          <a:prstGeom prst="rect">
            <a:avLst/>
          </a:prstGeom>
          <a:noFill/>
          <a:ln/>
        </p:spPr>
        <p:txBody>
          <a:bodyPr wrap="square" lIns="0" tIns="0" rIns="0" bIns="0" rtlCol="0" anchor="t"/>
          <a:lstStyle/>
          <a:p>
            <a:pPr marL="342900" indent="-342900" algn="l">
              <a:lnSpc>
                <a:spcPts val="1950"/>
              </a:lnSpc>
              <a:buSzPct val="100000"/>
              <a:buChar char="•"/>
            </a:pPr>
            <a:r>
              <a:rPr lang="en-US" sz="1300" dirty="0">
                <a:solidFill>
                  <a:srgbClr val="FFFFFF"/>
                </a:solidFill>
                <a:latin typeface="Lora" pitchFamily="34" charset="0"/>
                <a:ea typeface="Lora" pitchFamily="34" charset="-122"/>
                <a:cs typeface="Lora" pitchFamily="34" charset="-120"/>
              </a:rPr>
              <a:t>Menjaga privasi pasien secara konsisten di setiap sesi pelayanan</a:t>
            </a:r>
            <a:endParaRPr lang="en-US" sz="1300" dirty="0"/>
          </a:p>
          <a:p>
            <a:pPr marL="342900" indent="-342900" algn="l">
              <a:lnSpc>
                <a:spcPts val="1950"/>
              </a:lnSpc>
              <a:buSzPct val="100000"/>
              <a:buChar char="•"/>
            </a:pPr>
            <a:r>
              <a:rPr lang="en-US" sz="1300" dirty="0">
                <a:solidFill>
                  <a:srgbClr val="FFFFFF"/>
                </a:solidFill>
                <a:latin typeface="Lora" pitchFamily="34" charset="0"/>
                <a:ea typeface="Lora" pitchFamily="34" charset="-122"/>
                <a:cs typeface="Lora" pitchFamily="34" charset="-120"/>
              </a:rPr>
              <a:t>Menjaga kerahasiaan seluruh informasi kesehatan yang dipercayakan</a:t>
            </a:r>
            <a:endParaRPr lang="en-US" sz="1300" dirty="0"/>
          </a:p>
          <a:p>
            <a:pPr marL="342900" indent="-342900" algn="l">
              <a:lnSpc>
                <a:spcPts val="1950"/>
              </a:lnSpc>
              <a:buSzPct val="100000"/>
              <a:buChar char="•"/>
            </a:pPr>
            <a:r>
              <a:rPr lang="en-US" sz="1300" dirty="0">
                <a:solidFill>
                  <a:srgbClr val="FFFFFF"/>
                </a:solidFill>
                <a:latin typeface="Lora" pitchFamily="34" charset="0"/>
                <a:ea typeface="Lora" pitchFamily="34" charset="-122"/>
                <a:cs typeface="Lora" pitchFamily="34" charset="-120"/>
              </a:rPr>
              <a:t>Memberikan pelayanan yang bermartabat, bebas dari penilaian atau stigma</a:t>
            </a:r>
            <a:endParaRPr lang="en-US" sz="1300" dirty="0"/>
          </a:p>
          <a:p>
            <a:pPr marL="342900" indent="-342900" algn="l">
              <a:lnSpc>
                <a:spcPts val="1950"/>
              </a:lnSpc>
              <a:buSzPct val="100000"/>
              <a:buChar char="•"/>
            </a:pPr>
            <a:r>
              <a:rPr lang="en-US" sz="1300" dirty="0">
                <a:solidFill>
                  <a:srgbClr val="FFFFFF"/>
                </a:solidFill>
                <a:latin typeface="Lora" pitchFamily="34" charset="0"/>
                <a:ea typeface="Lora" pitchFamily="34" charset="-122"/>
                <a:cs typeface="Lora" pitchFamily="34" charset="-120"/>
              </a:rPr>
              <a:t>Menghargai perbedaan latar belakang budaya, agama, dan nilai personal</a:t>
            </a:r>
            <a:endParaRPr lang="en-US" sz="1300" dirty="0"/>
          </a:p>
          <a:p>
            <a:pPr marL="342900" indent="-342900" algn="l">
              <a:lnSpc>
                <a:spcPts val="1950"/>
              </a:lnSpc>
              <a:buSzPct val="100000"/>
              <a:buChar char="•"/>
            </a:pPr>
            <a:r>
              <a:rPr lang="en-US" sz="1300" dirty="0">
                <a:solidFill>
                  <a:srgbClr val="FFFFFF"/>
                </a:solidFill>
                <a:latin typeface="Lora" pitchFamily="34" charset="0"/>
                <a:ea typeface="Lora" pitchFamily="34" charset="-122"/>
                <a:cs typeface="Lora" pitchFamily="34" charset="-120"/>
              </a:rPr>
              <a:t>Tidak memaksakan pandangan pribadi dalam proses pengambilan keputusan</a:t>
            </a:r>
            <a:endParaRPr lang="en-US" sz="1300" dirty="0"/>
          </a:p>
        </p:txBody>
      </p:sp>
      <p:sp>
        <p:nvSpPr>
          <p:cNvPr id="10" name="Text 8"/>
          <p:cNvSpPr/>
          <p:nvPr/>
        </p:nvSpPr>
        <p:spPr>
          <a:xfrm>
            <a:off x="7528560" y="2037397"/>
            <a:ext cx="5062418" cy="263485"/>
          </a:xfrm>
          <a:prstGeom prst="rect">
            <a:avLst/>
          </a:prstGeom>
          <a:noFill/>
          <a:ln/>
        </p:spPr>
        <p:txBody>
          <a:bodyPr wrap="none" lIns="0" tIns="0" rIns="0" bIns="0" rtlCol="0" anchor="t"/>
          <a:lstStyle/>
          <a:p>
            <a:pPr marL="0" indent="0" algn="l">
              <a:lnSpc>
                <a:spcPts val="2050"/>
              </a:lnSpc>
              <a:buNone/>
            </a:pPr>
            <a:r>
              <a:rPr lang="en-US" sz="1650" dirty="0">
                <a:solidFill>
                  <a:srgbClr val="233E32"/>
                </a:solidFill>
                <a:latin typeface="Alice" pitchFamily="34" charset="0"/>
                <a:ea typeface="Alice" pitchFamily="34" charset="-122"/>
                <a:cs typeface="Alice" pitchFamily="34" charset="-120"/>
              </a:rPr>
              <a:t>Kemitraan (Partnership) antara Bidan dan Perempuan</a:t>
            </a:r>
            <a:endParaRPr lang="en-US" sz="1650" dirty="0"/>
          </a:p>
        </p:txBody>
      </p:sp>
      <p:sp>
        <p:nvSpPr>
          <p:cNvPr id="11" name="Text 9"/>
          <p:cNvSpPr/>
          <p:nvPr/>
        </p:nvSpPr>
        <p:spPr>
          <a:xfrm>
            <a:off x="7528560" y="2444234"/>
            <a:ext cx="6315670" cy="998696"/>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Hubungan antara bidan dan perempuan dalam model WCC bukan hubungan hierarkis antara "ahli" dan "pasien", melainkan hubungan kemitraan yang setara dan saling menghargai. Kemitraan ini dibangun atas dasar kepercayaan, transparansi, dan rasa hormat timbal balik.</a:t>
            </a:r>
            <a:endParaRPr lang="en-US" sz="1300" dirty="0"/>
          </a:p>
        </p:txBody>
      </p:sp>
      <p:sp>
        <p:nvSpPr>
          <p:cNvPr id="12" name="Text 10"/>
          <p:cNvSpPr/>
          <p:nvPr/>
        </p:nvSpPr>
        <p:spPr>
          <a:xfrm>
            <a:off x="7528560" y="3571875"/>
            <a:ext cx="6315670" cy="249674"/>
          </a:xfrm>
          <a:prstGeom prst="rect">
            <a:avLst/>
          </a:prstGeom>
          <a:noFill/>
          <a:ln/>
        </p:spPr>
        <p:txBody>
          <a:bodyPr wrap="non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Dalam kemitraan ini:</a:t>
            </a:r>
            <a:endParaRPr lang="en-US" sz="1300" dirty="0"/>
          </a:p>
        </p:txBody>
      </p:sp>
      <p:pic>
        <p:nvPicPr>
          <p:cNvPr id="1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782" y="3987879"/>
            <a:ext cx="253008" cy="253008"/>
          </a:xfrm>
          <a:prstGeom prst="rect">
            <a:avLst/>
          </a:prstGeom>
        </p:spPr>
      </p:pic>
      <p:sp>
        <p:nvSpPr>
          <p:cNvPr id="14" name="Text 11"/>
          <p:cNvSpPr/>
          <p:nvPr/>
        </p:nvSpPr>
        <p:spPr>
          <a:xfrm>
            <a:off x="8076724" y="3982760"/>
            <a:ext cx="2828211"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Keterlibatan Aktif Perempuan</a:t>
            </a:r>
            <a:endParaRPr lang="en-US" sz="1650" dirty="0"/>
          </a:p>
        </p:txBody>
      </p:sp>
      <p:sp>
        <p:nvSpPr>
          <p:cNvPr id="15" name="Text 12"/>
          <p:cNvSpPr/>
          <p:nvPr/>
        </p:nvSpPr>
        <p:spPr>
          <a:xfrm>
            <a:off x="8076724" y="4389596"/>
            <a:ext cx="5767507"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Perempuan terlibat secara aktif dalam seluruh proses perencanaan dan pelaksanaan pelayanan kesehatannya.</a:t>
            </a:r>
            <a:endParaRPr lang="en-US" sz="1300" dirty="0"/>
          </a:p>
        </p:txBody>
      </p:sp>
      <p:pic>
        <p:nvPicPr>
          <p:cNvPr id="16" name="Image 1"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782" y="5180767"/>
            <a:ext cx="253008" cy="253008"/>
          </a:xfrm>
          <a:prstGeom prst="rect">
            <a:avLst/>
          </a:prstGeom>
        </p:spPr>
      </p:pic>
      <p:sp>
        <p:nvSpPr>
          <p:cNvPr id="17" name="Text 13"/>
          <p:cNvSpPr/>
          <p:nvPr/>
        </p:nvSpPr>
        <p:spPr>
          <a:xfrm>
            <a:off x="8076724" y="5175647"/>
            <a:ext cx="3377803"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Dukungan dan Informasi dari Bidan</a:t>
            </a:r>
            <a:endParaRPr lang="en-US" sz="1650" dirty="0"/>
          </a:p>
        </p:txBody>
      </p:sp>
      <p:sp>
        <p:nvSpPr>
          <p:cNvPr id="18" name="Text 14"/>
          <p:cNvSpPr/>
          <p:nvPr/>
        </p:nvSpPr>
        <p:spPr>
          <a:xfrm>
            <a:off x="8076724" y="5582483"/>
            <a:ext cx="5767507"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Bidan memberikan informasi yang lengkap, akurat, dan mudah dipahami sebagai dasar pengambilan keputusan.</a:t>
            </a:r>
            <a:endParaRPr lang="en-US" sz="1300" dirty="0"/>
          </a:p>
        </p:txBody>
      </p:sp>
      <p:pic>
        <p:nvPicPr>
          <p:cNvPr id="19"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91782" y="6373654"/>
            <a:ext cx="253008" cy="253008"/>
          </a:xfrm>
          <a:prstGeom prst="rect">
            <a:avLst/>
          </a:prstGeom>
        </p:spPr>
      </p:pic>
      <p:sp>
        <p:nvSpPr>
          <p:cNvPr id="20" name="Text 15"/>
          <p:cNvSpPr/>
          <p:nvPr/>
        </p:nvSpPr>
        <p:spPr>
          <a:xfrm>
            <a:off x="8076724" y="6368534"/>
            <a:ext cx="4326612" cy="263485"/>
          </a:xfrm>
          <a:prstGeom prst="rect">
            <a:avLst/>
          </a:prstGeom>
          <a:noFill/>
          <a:ln/>
        </p:spPr>
        <p:txBody>
          <a:bodyPr wrap="none" lIns="0" tIns="0" rIns="0" bIns="0" rtlCol="0" anchor="t"/>
          <a:lstStyle/>
          <a:p>
            <a:pPr marL="0" indent="0" algn="l">
              <a:lnSpc>
                <a:spcPts val="2050"/>
              </a:lnSpc>
              <a:buNone/>
            </a:pPr>
            <a:r>
              <a:rPr lang="en-US" sz="1650" dirty="0">
                <a:solidFill>
                  <a:srgbClr val="2C2821"/>
                </a:solidFill>
                <a:latin typeface="Alice" pitchFamily="34" charset="0"/>
                <a:ea typeface="Alice" pitchFamily="34" charset="-122"/>
                <a:cs typeface="Alice" pitchFamily="34" charset="-120"/>
              </a:rPr>
              <a:t>Keputusan Bersama (Shared Decision Making)</a:t>
            </a:r>
            <a:endParaRPr lang="en-US" sz="1650" dirty="0"/>
          </a:p>
        </p:txBody>
      </p:sp>
      <p:sp>
        <p:nvSpPr>
          <p:cNvPr id="21" name="Text 16"/>
          <p:cNvSpPr/>
          <p:nvPr/>
        </p:nvSpPr>
        <p:spPr>
          <a:xfrm>
            <a:off x="8076724" y="6775371"/>
            <a:ext cx="5767507"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Keputusan akhir diambil bersama berdasarkan informasi yang jelas, menghormati preferensi perempuan.</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738426" y="564713"/>
            <a:ext cx="758904" cy="195024"/>
          </a:xfrm>
          <a:prstGeom prst="roundRect">
            <a:avLst>
              <a:gd name="adj" fmla="val 7384"/>
            </a:avLst>
          </a:prstGeom>
          <a:solidFill>
            <a:srgbClr val="D7F4E4"/>
          </a:solidFill>
          <a:ln/>
        </p:spPr>
      </p:sp>
      <p:sp>
        <p:nvSpPr>
          <p:cNvPr id="3" name="Text 1"/>
          <p:cNvSpPr/>
          <p:nvPr/>
        </p:nvSpPr>
        <p:spPr>
          <a:xfrm>
            <a:off x="810339" y="600670"/>
            <a:ext cx="615077" cy="123111"/>
          </a:xfrm>
          <a:prstGeom prst="rect">
            <a:avLst/>
          </a:prstGeom>
          <a:noFill/>
          <a:ln/>
        </p:spPr>
        <p:txBody>
          <a:bodyPr wrap="none" lIns="0" tIns="0" rIns="0" bIns="0" rtlCol="0" anchor="t"/>
          <a:lstStyle/>
          <a:p>
            <a:pPr marL="0" indent="0" algn="l">
              <a:lnSpc>
                <a:spcPts val="950"/>
              </a:lnSpc>
              <a:buNone/>
            </a:pPr>
            <a:r>
              <a:rPr lang="en-US" sz="750" dirty="0">
                <a:solidFill>
                  <a:srgbClr val="2C2821"/>
                </a:solidFill>
                <a:latin typeface="Lora" pitchFamily="34" charset="0"/>
                <a:ea typeface="Lora" pitchFamily="34" charset="-122"/>
                <a:cs typeface="Lora" pitchFamily="34" charset="-120"/>
              </a:rPr>
              <a:t>PRINSIP 3 &amp; 4</a:t>
            </a:r>
            <a:endParaRPr lang="en-US" sz="750" dirty="0"/>
          </a:p>
        </p:txBody>
      </p:sp>
      <p:sp>
        <p:nvSpPr>
          <p:cNvPr id="4" name="Text 2"/>
          <p:cNvSpPr/>
          <p:nvPr/>
        </p:nvSpPr>
        <p:spPr>
          <a:xfrm>
            <a:off x="738426" y="788670"/>
            <a:ext cx="4903113" cy="375047"/>
          </a:xfrm>
          <a:prstGeom prst="rect">
            <a:avLst/>
          </a:prstGeom>
          <a:noFill/>
          <a:ln/>
        </p:spPr>
        <p:txBody>
          <a:bodyPr wrap="none" lIns="0" tIns="0" rIns="0" bIns="0" rtlCol="0" anchor="t"/>
          <a:lstStyle/>
          <a:p>
            <a:pPr marL="0" indent="0" algn="l">
              <a:lnSpc>
                <a:spcPts val="2950"/>
              </a:lnSpc>
              <a:buNone/>
            </a:pPr>
            <a:r>
              <a:rPr lang="en-US" sz="2350" dirty="0">
                <a:solidFill>
                  <a:srgbClr val="233E32"/>
                </a:solidFill>
                <a:latin typeface="Alice" pitchFamily="34" charset="0"/>
                <a:ea typeface="Alice" pitchFamily="34" charset="-122"/>
                <a:cs typeface="Alice" pitchFamily="34" charset="-120"/>
              </a:rPr>
              <a:t>Pemberdayaan &amp; </a:t>
            </a:r>
            <a:r>
              <a:rPr lang="en-US" sz="2350" dirty="0">
                <a:solidFill>
                  <a:srgbClr val="1B5F39"/>
                </a:solidFill>
                <a:latin typeface="Alice" pitchFamily="34" charset="0"/>
                <a:ea typeface="Alice" pitchFamily="34" charset="-122"/>
                <a:cs typeface="Alice" pitchFamily="34" charset="-120"/>
              </a:rPr>
              <a:t>Pelayanan Holistik</a:t>
            </a:r>
            <a:endParaRPr lang="en-US" sz="2350" dirty="0"/>
          </a:p>
        </p:txBody>
      </p:sp>
      <p:sp>
        <p:nvSpPr>
          <p:cNvPr id="5" name="Text 3"/>
          <p:cNvSpPr/>
          <p:nvPr/>
        </p:nvSpPr>
        <p:spPr>
          <a:xfrm>
            <a:off x="738426" y="1345049"/>
            <a:ext cx="2920008" cy="187523"/>
          </a:xfrm>
          <a:prstGeom prst="rect">
            <a:avLst/>
          </a:prstGeom>
          <a:noFill/>
          <a:ln/>
        </p:spPr>
        <p:txBody>
          <a:bodyPr wrap="none" lIns="0" tIns="0" rIns="0" bIns="0" rtlCol="0" anchor="t"/>
          <a:lstStyle/>
          <a:p>
            <a:pPr marL="0" indent="0" algn="l">
              <a:lnSpc>
                <a:spcPts val="1450"/>
              </a:lnSpc>
              <a:buNone/>
            </a:pPr>
            <a:r>
              <a:rPr lang="en-US" sz="1150" dirty="0">
                <a:solidFill>
                  <a:srgbClr val="233E32"/>
                </a:solidFill>
                <a:latin typeface="Alice" pitchFamily="34" charset="0"/>
                <a:ea typeface="Alice" pitchFamily="34" charset="-122"/>
                <a:cs typeface="Alice" pitchFamily="34" charset="-120"/>
              </a:rPr>
              <a:t>Pemberdayaan Perempuan (Empowerment)</a:t>
            </a:r>
            <a:endParaRPr lang="en-US" sz="1150" dirty="0"/>
          </a:p>
        </p:txBody>
      </p:sp>
      <p:sp>
        <p:nvSpPr>
          <p:cNvPr id="6" name="Text 4"/>
          <p:cNvSpPr/>
          <p:nvPr/>
        </p:nvSpPr>
        <p:spPr>
          <a:xfrm>
            <a:off x="738426" y="1605082"/>
            <a:ext cx="6430447" cy="461843"/>
          </a:xfrm>
          <a:prstGeom prst="rect">
            <a:avLst/>
          </a:prstGeom>
          <a:noFill/>
          <a:ln/>
        </p:spPr>
        <p:txBody>
          <a:bodyPr wrap="squar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Bidan memiliki peran strategis dalam meningkatkan kapasitas dan kemandirian perempuan. Pemberdayaan bukan sekadar memberikan informasi, tetapi membangun kemampuan perempuan untuk menjadi agen aktif dalam kesehatannya sendiri.</a:t>
            </a:r>
            <a:endParaRPr lang="en-US" sz="900" dirty="0"/>
          </a:p>
        </p:txBody>
      </p:sp>
      <p:sp>
        <p:nvSpPr>
          <p:cNvPr id="7" name="Text 5"/>
          <p:cNvSpPr/>
          <p:nvPr/>
        </p:nvSpPr>
        <p:spPr>
          <a:xfrm>
            <a:off x="738426" y="2132171"/>
            <a:ext cx="6430447" cy="153948"/>
          </a:xfrm>
          <a:prstGeom prst="rect">
            <a:avLst/>
          </a:prstGeom>
          <a:noFill/>
          <a:ln/>
        </p:spPr>
        <p:txBody>
          <a:bodyPr wrap="non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Bidan berperan dalam membantu perempuan untuk:</a:t>
            </a:r>
            <a:endParaRPr lang="en-US" sz="900" dirty="0"/>
          </a:p>
        </p:txBody>
      </p:sp>
      <p:sp>
        <p:nvSpPr>
          <p:cNvPr id="8" name="Text 6"/>
          <p:cNvSpPr/>
          <p:nvPr/>
        </p:nvSpPr>
        <p:spPr>
          <a:xfrm>
            <a:off x="738426" y="2351365"/>
            <a:ext cx="6430447" cy="512564"/>
          </a:xfrm>
          <a:prstGeom prst="rect">
            <a:avLst/>
          </a:prstGeom>
          <a:noFill/>
          <a:ln/>
        </p:spPr>
        <p:txBody>
          <a:bodyPr wrap="square" lIns="0" tIns="0" rIns="0" bIns="0" rtlCol="0" anchor="t"/>
          <a:lstStyle/>
          <a:p>
            <a:pPr marL="342900" indent="-342900" algn="l">
              <a:lnSpc>
                <a:spcPts val="1200"/>
              </a:lnSpc>
              <a:buSzPct val="100000"/>
              <a:buChar char="•"/>
            </a:pPr>
            <a:r>
              <a:rPr lang="en-US" sz="900" dirty="0">
                <a:solidFill>
                  <a:srgbClr val="2C2821"/>
                </a:solidFill>
                <a:latin typeface="Lora" pitchFamily="34" charset="0"/>
                <a:ea typeface="Lora" pitchFamily="34" charset="-122"/>
                <a:cs typeface="Lora" pitchFamily="34" charset="-120"/>
              </a:rPr>
              <a:t>Memahami kondisi kesehatannya secara komprehensif dan mendalam</a:t>
            </a:r>
            <a:endParaRPr lang="en-US" sz="900" dirty="0"/>
          </a:p>
          <a:p>
            <a:pPr marL="342900" indent="-342900" algn="l">
              <a:lnSpc>
                <a:spcPts val="1200"/>
              </a:lnSpc>
              <a:buSzPct val="100000"/>
              <a:buChar char="•"/>
            </a:pPr>
            <a:r>
              <a:rPr lang="en-US" sz="900" dirty="0">
                <a:solidFill>
                  <a:srgbClr val="2C2821"/>
                </a:solidFill>
                <a:latin typeface="Lora" pitchFamily="34" charset="0"/>
                <a:ea typeface="Lora" pitchFamily="34" charset="-122"/>
                <a:cs typeface="Lora" pitchFamily="34" charset="-120"/>
              </a:rPr>
              <a:t>Mengambil keputusan terkait kesehatan reproduksi secara mandiri dan terinformasi</a:t>
            </a:r>
            <a:endParaRPr lang="en-US" sz="900" dirty="0"/>
          </a:p>
          <a:p>
            <a:pPr marL="342900" indent="-342900" algn="l">
              <a:lnSpc>
                <a:spcPts val="1200"/>
              </a:lnSpc>
              <a:buSzPct val="100000"/>
              <a:buChar char="•"/>
            </a:pPr>
            <a:r>
              <a:rPr lang="en-US" sz="900" dirty="0">
                <a:solidFill>
                  <a:srgbClr val="2C2821"/>
                </a:solidFill>
                <a:latin typeface="Lora" pitchFamily="34" charset="0"/>
                <a:ea typeface="Lora" pitchFamily="34" charset="-122"/>
                <a:cs typeface="Lora" pitchFamily="34" charset="-120"/>
              </a:rPr>
              <a:t>Menjaga kesehatan dirinya dan keluarganya secara berkelanjutan</a:t>
            </a:r>
            <a:endParaRPr lang="en-US" sz="900" dirty="0"/>
          </a:p>
        </p:txBody>
      </p:sp>
      <p:sp>
        <p:nvSpPr>
          <p:cNvPr id="9" name="Text 7"/>
          <p:cNvSpPr/>
          <p:nvPr/>
        </p:nvSpPr>
        <p:spPr>
          <a:xfrm>
            <a:off x="738426" y="2929176"/>
            <a:ext cx="6430447" cy="153948"/>
          </a:xfrm>
          <a:prstGeom prst="rect">
            <a:avLst/>
          </a:prstGeom>
          <a:noFill/>
          <a:ln/>
        </p:spPr>
        <p:txBody>
          <a:bodyPr wrap="non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Pemberdayaan dilakukan melalui berbagai pendekatan:</a:t>
            </a:r>
            <a:endParaRPr lang="en-US" sz="900" dirty="0"/>
          </a:p>
        </p:txBody>
      </p:sp>
      <p:sp>
        <p:nvSpPr>
          <p:cNvPr id="10" name="Shape 8"/>
          <p:cNvSpPr/>
          <p:nvPr/>
        </p:nvSpPr>
        <p:spPr>
          <a:xfrm>
            <a:off x="738426" y="3164681"/>
            <a:ext cx="3178969" cy="427315"/>
          </a:xfrm>
          <a:prstGeom prst="roundRect">
            <a:avLst>
              <a:gd name="adj" fmla="val 4213"/>
            </a:avLst>
          </a:prstGeom>
          <a:solidFill>
            <a:srgbClr val="F0EDE6"/>
          </a:solidFill>
          <a:ln/>
        </p:spPr>
      </p:sp>
      <p:sp>
        <p:nvSpPr>
          <p:cNvPr id="11" name="Text 9"/>
          <p:cNvSpPr/>
          <p:nvPr/>
        </p:nvSpPr>
        <p:spPr>
          <a:xfrm>
            <a:off x="858322" y="3284577"/>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Edukasi Kesehatan</a:t>
            </a:r>
            <a:endParaRPr lang="en-US" sz="1150" dirty="0"/>
          </a:p>
        </p:txBody>
      </p:sp>
      <p:sp>
        <p:nvSpPr>
          <p:cNvPr id="12" name="Shape 10"/>
          <p:cNvSpPr/>
          <p:nvPr/>
        </p:nvSpPr>
        <p:spPr>
          <a:xfrm>
            <a:off x="3989903" y="3164681"/>
            <a:ext cx="3178969" cy="427315"/>
          </a:xfrm>
          <a:prstGeom prst="roundRect">
            <a:avLst>
              <a:gd name="adj" fmla="val 4213"/>
            </a:avLst>
          </a:prstGeom>
          <a:solidFill>
            <a:srgbClr val="F0EDE6"/>
          </a:solidFill>
          <a:ln/>
        </p:spPr>
      </p:sp>
      <p:sp>
        <p:nvSpPr>
          <p:cNvPr id="13" name="Text 11"/>
          <p:cNvSpPr/>
          <p:nvPr/>
        </p:nvSpPr>
        <p:spPr>
          <a:xfrm>
            <a:off x="4109799" y="3284577"/>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Konseling</a:t>
            </a:r>
            <a:endParaRPr lang="en-US" sz="1150" dirty="0"/>
          </a:p>
        </p:txBody>
      </p:sp>
      <p:sp>
        <p:nvSpPr>
          <p:cNvPr id="14" name="Shape 12"/>
          <p:cNvSpPr/>
          <p:nvPr/>
        </p:nvSpPr>
        <p:spPr>
          <a:xfrm>
            <a:off x="738426" y="3664506"/>
            <a:ext cx="6430447" cy="427315"/>
          </a:xfrm>
          <a:prstGeom prst="roundRect">
            <a:avLst>
              <a:gd name="adj" fmla="val 4213"/>
            </a:avLst>
          </a:prstGeom>
          <a:solidFill>
            <a:srgbClr val="F0EDE6"/>
          </a:solidFill>
          <a:ln/>
        </p:spPr>
      </p:sp>
      <p:sp>
        <p:nvSpPr>
          <p:cNvPr id="15" name="Text 13"/>
          <p:cNvSpPr/>
          <p:nvPr/>
        </p:nvSpPr>
        <p:spPr>
          <a:xfrm>
            <a:off x="858322" y="3784402"/>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Dukungan Emosional</a:t>
            </a:r>
            <a:endParaRPr lang="en-US" sz="1150" dirty="0"/>
          </a:p>
        </p:txBody>
      </p:sp>
      <p:sp>
        <p:nvSpPr>
          <p:cNvPr id="16" name="Text 14"/>
          <p:cNvSpPr/>
          <p:nvPr/>
        </p:nvSpPr>
        <p:spPr>
          <a:xfrm>
            <a:off x="7469148" y="1345049"/>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33E32"/>
                </a:solidFill>
                <a:latin typeface="Alice" pitchFamily="34" charset="0"/>
                <a:ea typeface="Alice" pitchFamily="34" charset="-122"/>
                <a:cs typeface="Alice" pitchFamily="34" charset="-120"/>
              </a:rPr>
              <a:t>Pelayanan Holistik</a:t>
            </a:r>
            <a:endParaRPr lang="en-US" sz="1150" dirty="0"/>
          </a:p>
        </p:txBody>
      </p:sp>
      <p:sp>
        <p:nvSpPr>
          <p:cNvPr id="17" name="Text 15"/>
          <p:cNvSpPr/>
          <p:nvPr/>
        </p:nvSpPr>
        <p:spPr>
          <a:xfrm>
            <a:off x="7469148" y="1605082"/>
            <a:ext cx="6430447" cy="461843"/>
          </a:xfrm>
          <a:prstGeom prst="rect">
            <a:avLst/>
          </a:prstGeom>
          <a:noFill/>
          <a:ln/>
        </p:spPr>
        <p:txBody>
          <a:bodyPr wrap="squar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Pelayanan kebidanan dalam model WCC tidak hanya memperhatikan aspek fisik semata. Pendekatan holistik mengakui bahwa kesehatan perempuan dipengaruhi oleh berbagai dimensi kehidupan yang saling berkaitan dan tidak dapat dipisahkan satu sama lain.</a:t>
            </a:r>
            <a:endParaRPr lang="en-US" sz="900" dirty="0"/>
          </a:p>
        </p:txBody>
      </p:sp>
      <p:sp>
        <p:nvSpPr>
          <p:cNvPr id="18" name="Shape 16"/>
          <p:cNvSpPr/>
          <p:nvPr/>
        </p:nvSpPr>
        <p:spPr>
          <a:xfrm>
            <a:off x="7469148" y="2328386"/>
            <a:ext cx="6430447" cy="849035"/>
          </a:xfrm>
          <a:prstGeom prst="roundRect">
            <a:avLst>
              <a:gd name="adj" fmla="val 8616"/>
            </a:avLst>
          </a:prstGeom>
          <a:solidFill>
            <a:srgbClr val="FCFBF8"/>
          </a:solidFill>
          <a:ln/>
        </p:spPr>
      </p:sp>
      <p:sp>
        <p:nvSpPr>
          <p:cNvPr id="19" name="Shape 17"/>
          <p:cNvSpPr/>
          <p:nvPr/>
        </p:nvSpPr>
        <p:spPr>
          <a:xfrm>
            <a:off x="7469148" y="2313146"/>
            <a:ext cx="6430447" cy="60960"/>
          </a:xfrm>
          <a:prstGeom prst="roundRect">
            <a:avLst>
              <a:gd name="adj" fmla="val 29529"/>
            </a:avLst>
          </a:prstGeom>
          <a:solidFill>
            <a:srgbClr val="1B5F39"/>
          </a:solidFill>
          <a:ln/>
        </p:spPr>
      </p:sp>
      <p:sp>
        <p:nvSpPr>
          <p:cNvPr id="20" name="Shape 18"/>
          <p:cNvSpPr/>
          <p:nvPr/>
        </p:nvSpPr>
        <p:spPr>
          <a:xfrm>
            <a:off x="10504349" y="2148483"/>
            <a:ext cx="359926" cy="359926"/>
          </a:xfrm>
          <a:prstGeom prst="roundRect">
            <a:avLst>
              <a:gd name="adj" fmla="val 254052"/>
            </a:avLst>
          </a:prstGeom>
          <a:solidFill>
            <a:srgbClr val="1B5F39"/>
          </a:solidFill>
          <a:ln/>
        </p:spPr>
      </p:sp>
      <p:pic>
        <p:nvPicPr>
          <p:cNvPr id="21"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12338" y="2256473"/>
            <a:ext cx="143947" cy="143947"/>
          </a:xfrm>
          <a:prstGeom prst="rect">
            <a:avLst/>
          </a:prstGeom>
        </p:spPr>
      </p:pic>
      <p:sp>
        <p:nvSpPr>
          <p:cNvPr id="22" name="Text 19"/>
          <p:cNvSpPr/>
          <p:nvPr/>
        </p:nvSpPr>
        <p:spPr>
          <a:xfrm>
            <a:off x="7604284" y="2628305"/>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Fisik</a:t>
            </a:r>
            <a:endParaRPr lang="en-US" sz="1150" dirty="0"/>
          </a:p>
        </p:txBody>
      </p:sp>
      <p:sp>
        <p:nvSpPr>
          <p:cNvPr id="23" name="Text 20"/>
          <p:cNvSpPr/>
          <p:nvPr/>
        </p:nvSpPr>
        <p:spPr>
          <a:xfrm>
            <a:off x="7604284" y="2888337"/>
            <a:ext cx="6160175" cy="153948"/>
          </a:xfrm>
          <a:prstGeom prst="rect">
            <a:avLst/>
          </a:prstGeom>
          <a:noFill/>
          <a:ln/>
        </p:spPr>
        <p:txBody>
          <a:bodyPr wrap="non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Kondisi tubuh, gizi, dan kesehatan organ reproduksi</a:t>
            </a:r>
            <a:endParaRPr lang="en-US" sz="900" dirty="0"/>
          </a:p>
        </p:txBody>
      </p:sp>
      <p:sp>
        <p:nvSpPr>
          <p:cNvPr id="24" name="Shape 21"/>
          <p:cNvSpPr/>
          <p:nvPr/>
        </p:nvSpPr>
        <p:spPr>
          <a:xfrm>
            <a:off x="7469148" y="3429833"/>
            <a:ext cx="6430447" cy="849035"/>
          </a:xfrm>
          <a:prstGeom prst="roundRect">
            <a:avLst>
              <a:gd name="adj" fmla="val 8616"/>
            </a:avLst>
          </a:prstGeom>
          <a:solidFill>
            <a:srgbClr val="FCFBF8"/>
          </a:solidFill>
          <a:ln/>
        </p:spPr>
      </p:sp>
      <p:sp>
        <p:nvSpPr>
          <p:cNvPr id="25" name="Shape 22"/>
          <p:cNvSpPr/>
          <p:nvPr/>
        </p:nvSpPr>
        <p:spPr>
          <a:xfrm>
            <a:off x="7469148" y="3414593"/>
            <a:ext cx="6430447" cy="60960"/>
          </a:xfrm>
          <a:prstGeom prst="roundRect">
            <a:avLst>
              <a:gd name="adj" fmla="val 29529"/>
            </a:avLst>
          </a:prstGeom>
          <a:solidFill>
            <a:srgbClr val="1B5F39"/>
          </a:solidFill>
          <a:ln/>
        </p:spPr>
      </p:sp>
      <p:sp>
        <p:nvSpPr>
          <p:cNvPr id="26" name="Shape 23"/>
          <p:cNvSpPr/>
          <p:nvPr/>
        </p:nvSpPr>
        <p:spPr>
          <a:xfrm>
            <a:off x="10504349" y="3249930"/>
            <a:ext cx="359926" cy="359926"/>
          </a:xfrm>
          <a:prstGeom prst="roundRect">
            <a:avLst>
              <a:gd name="adj" fmla="val 254052"/>
            </a:avLst>
          </a:prstGeom>
          <a:solidFill>
            <a:srgbClr val="1B5F39"/>
          </a:solidFill>
          <a:ln/>
        </p:spPr>
      </p:sp>
      <p:pic>
        <p:nvPicPr>
          <p:cNvPr id="27" name="Image 1"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10612338" y="3357920"/>
            <a:ext cx="143947" cy="143947"/>
          </a:xfrm>
          <a:prstGeom prst="rect">
            <a:avLst/>
          </a:prstGeom>
        </p:spPr>
      </p:pic>
      <p:sp>
        <p:nvSpPr>
          <p:cNvPr id="28" name="Text 24"/>
          <p:cNvSpPr/>
          <p:nvPr/>
        </p:nvSpPr>
        <p:spPr>
          <a:xfrm>
            <a:off x="7604284" y="3729752"/>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Psikologis</a:t>
            </a:r>
            <a:endParaRPr lang="en-US" sz="1150" dirty="0"/>
          </a:p>
        </p:txBody>
      </p:sp>
      <p:sp>
        <p:nvSpPr>
          <p:cNvPr id="29" name="Text 25"/>
          <p:cNvSpPr/>
          <p:nvPr/>
        </p:nvSpPr>
        <p:spPr>
          <a:xfrm>
            <a:off x="7604284" y="3989784"/>
            <a:ext cx="6160175" cy="153948"/>
          </a:xfrm>
          <a:prstGeom prst="rect">
            <a:avLst/>
          </a:prstGeom>
          <a:noFill/>
          <a:ln/>
        </p:spPr>
        <p:txBody>
          <a:bodyPr wrap="non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Kesehatan mental, emosi, dan kondisi kejiwaan</a:t>
            </a:r>
            <a:endParaRPr lang="en-US" sz="900" dirty="0"/>
          </a:p>
        </p:txBody>
      </p:sp>
      <p:sp>
        <p:nvSpPr>
          <p:cNvPr id="30" name="Shape 26"/>
          <p:cNvSpPr/>
          <p:nvPr/>
        </p:nvSpPr>
        <p:spPr>
          <a:xfrm>
            <a:off x="7469148" y="4531281"/>
            <a:ext cx="6430447" cy="849035"/>
          </a:xfrm>
          <a:prstGeom prst="roundRect">
            <a:avLst>
              <a:gd name="adj" fmla="val 8616"/>
            </a:avLst>
          </a:prstGeom>
          <a:solidFill>
            <a:srgbClr val="FCFBF8"/>
          </a:solidFill>
          <a:ln/>
        </p:spPr>
      </p:sp>
      <p:sp>
        <p:nvSpPr>
          <p:cNvPr id="31" name="Shape 27"/>
          <p:cNvSpPr/>
          <p:nvPr/>
        </p:nvSpPr>
        <p:spPr>
          <a:xfrm>
            <a:off x="7469148" y="4516041"/>
            <a:ext cx="6430447" cy="60960"/>
          </a:xfrm>
          <a:prstGeom prst="roundRect">
            <a:avLst>
              <a:gd name="adj" fmla="val 29529"/>
            </a:avLst>
          </a:prstGeom>
          <a:solidFill>
            <a:srgbClr val="1B5F39"/>
          </a:solidFill>
          <a:ln/>
        </p:spPr>
      </p:sp>
      <p:sp>
        <p:nvSpPr>
          <p:cNvPr id="32" name="Shape 28"/>
          <p:cNvSpPr/>
          <p:nvPr/>
        </p:nvSpPr>
        <p:spPr>
          <a:xfrm>
            <a:off x="10504349" y="4351377"/>
            <a:ext cx="359926" cy="359926"/>
          </a:xfrm>
          <a:prstGeom prst="roundRect">
            <a:avLst>
              <a:gd name="adj" fmla="val 254052"/>
            </a:avLst>
          </a:prstGeom>
          <a:solidFill>
            <a:srgbClr val="1B5F39"/>
          </a:solidFill>
          <a:ln/>
        </p:spPr>
      </p:sp>
      <p:pic>
        <p:nvPicPr>
          <p:cNvPr id="33" name="Image 2"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10612338" y="4459367"/>
            <a:ext cx="143947" cy="143947"/>
          </a:xfrm>
          <a:prstGeom prst="rect">
            <a:avLst/>
          </a:prstGeom>
        </p:spPr>
      </p:pic>
      <p:sp>
        <p:nvSpPr>
          <p:cNvPr id="34" name="Text 29"/>
          <p:cNvSpPr/>
          <p:nvPr/>
        </p:nvSpPr>
        <p:spPr>
          <a:xfrm>
            <a:off x="7604284" y="4831199"/>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Sosial</a:t>
            </a:r>
            <a:endParaRPr lang="en-US" sz="1150" dirty="0"/>
          </a:p>
        </p:txBody>
      </p:sp>
      <p:sp>
        <p:nvSpPr>
          <p:cNvPr id="35" name="Text 30"/>
          <p:cNvSpPr/>
          <p:nvPr/>
        </p:nvSpPr>
        <p:spPr>
          <a:xfrm>
            <a:off x="7604284" y="5091232"/>
            <a:ext cx="6160175" cy="153948"/>
          </a:xfrm>
          <a:prstGeom prst="rect">
            <a:avLst/>
          </a:prstGeom>
          <a:noFill/>
          <a:ln/>
        </p:spPr>
        <p:txBody>
          <a:bodyPr wrap="non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Dukungan keluarga, komunitas, dan jaringan sosial</a:t>
            </a:r>
            <a:endParaRPr lang="en-US" sz="900" dirty="0"/>
          </a:p>
        </p:txBody>
      </p:sp>
      <p:sp>
        <p:nvSpPr>
          <p:cNvPr id="36" name="Shape 31"/>
          <p:cNvSpPr/>
          <p:nvPr/>
        </p:nvSpPr>
        <p:spPr>
          <a:xfrm>
            <a:off x="7469148" y="5632728"/>
            <a:ext cx="6430447" cy="849035"/>
          </a:xfrm>
          <a:prstGeom prst="roundRect">
            <a:avLst>
              <a:gd name="adj" fmla="val 8616"/>
            </a:avLst>
          </a:prstGeom>
          <a:solidFill>
            <a:srgbClr val="FCFBF8"/>
          </a:solidFill>
          <a:ln/>
        </p:spPr>
      </p:sp>
      <p:sp>
        <p:nvSpPr>
          <p:cNvPr id="37" name="Shape 32"/>
          <p:cNvSpPr/>
          <p:nvPr/>
        </p:nvSpPr>
        <p:spPr>
          <a:xfrm>
            <a:off x="7469148" y="5617488"/>
            <a:ext cx="6430447" cy="60960"/>
          </a:xfrm>
          <a:prstGeom prst="roundRect">
            <a:avLst>
              <a:gd name="adj" fmla="val 29529"/>
            </a:avLst>
          </a:prstGeom>
          <a:solidFill>
            <a:srgbClr val="1B5F39"/>
          </a:solidFill>
          <a:ln/>
        </p:spPr>
      </p:sp>
      <p:sp>
        <p:nvSpPr>
          <p:cNvPr id="38" name="Shape 33"/>
          <p:cNvSpPr/>
          <p:nvPr/>
        </p:nvSpPr>
        <p:spPr>
          <a:xfrm>
            <a:off x="10504349" y="5452824"/>
            <a:ext cx="359926" cy="359926"/>
          </a:xfrm>
          <a:prstGeom prst="roundRect">
            <a:avLst>
              <a:gd name="adj" fmla="val 254052"/>
            </a:avLst>
          </a:prstGeom>
          <a:solidFill>
            <a:srgbClr val="1B5F39"/>
          </a:solidFill>
          <a:ln/>
        </p:spPr>
      </p:sp>
      <p:pic>
        <p:nvPicPr>
          <p:cNvPr id="39" name="Image 3" descr="preencoded.png"/>
          <p:cNvPicPr>
            <a:picLocks noChangeAspect="1"/>
          </p:cNvPicPr>
          <p:nvPr/>
        </p:nvPicPr>
        <p:blipFill>
          <a:blip r:embed="rId3">
            <a:extLst>
              <a:ext uri="{96DAC541-7B7A-43D3-8B79-37D633B846F1}">
                <asvg:svgBlip xmlns:asvg="http://schemas.microsoft.com/office/drawing/2016/SVG/main" r:embed="rId7"/>
              </a:ext>
            </a:extLst>
          </a:blip>
          <a:stretch>
            <a:fillRect/>
          </a:stretch>
        </p:blipFill>
        <p:spPr>
          <a:xfrm>
            <a:off x="10612338" y="5560814"/>
            <a:ext cx="143947" cy="143947"/>
          </a:xfrm>
          <a:prstGeom prst="rect">
            <a:avLst/>
          </a:prstGeom>
        </p:spPr>
      </p:pic>
      <p:sp>
        <p:nvSpPr>
          <p:cNvPr id="40" name="Text 34"/>
          <p:cNvSpPr/>
          <p:nvPr/>
        </p:nvSpPr>
        <p:spPr>
          <a:xfrm>
            <a:off x="7604284" y="5932646"/>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Budaya</a:t>
            </a:r>
            <a:endParaRPr lang="en-US" sz="1150" dirty="0"/>
          </a:p>
        </p:txBody>
      </p:sp>
      <p:sp>
        <p:nvSpPr>
          <p:cNvPr id="41" name="Text 35"/>
          <p:cNvSpPr/>
          <p:nvPr/>
        </p:nvSpPr>
        <p:spPr>
          <a:xfrm>
            <a:off x="7604284" y="6192679"/>
            <a:ext cx="6160175" cy="153948"/>
          </a:xfrm>
          <a:prstGeom prst="rect">
            <a:avLst/>
          </a:prstGeom>
          <a:noFill/>
          <a:ln/>
        </p:spPr>
        <p:txBody>
          <a:bodyPr wrap="non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Nilai, tradisi, dan kepercayaan budaya yang dianut</a:t>
            </a:r>
            <a:endParaRPr lang="en-US" sz="900" dirty="0"/>
          </a:p>
        </p:txBody>
      </p:sp>
      <p:sp>
        <p:nvSpPr>
          <p:cNvPr id="42" name="Shape 36"/>
          <p:cNvSpPr/>
          <p:nvPr/>
        </p:nvSpPr>
        <p:spPr>
          <a:xfrm>
            <a:off x="7469148" y="6734175"/>
            <a:ext cx="6430447" cy="849035"/>
          </a:xfrm>
          <a:prstGeom prst="roundRect">
            <a:avLst>
              <a:gd name="adj" fmla="val 8616"/>
            </a:avLst>
          </a:prstGeom>
          <a:solidFill>
            <a:srgbClr val="FCFBF8"/>
          </a:solidFill>
          <a:ln/>
        </p:spPr>
      </p:sp>
      <p:sp>
        <p:nvSpPr>
          <p:cNvPr id="43" name="Shape 37"/>
          <p:cNvSpPr/>
          <p:nvPr/>
        </p:nvSpPr>
        <p:spPr>
          <a:xfrm>
            <a:off x="7469148" y="6718935"/>
            <a:ext cx="6430447" cy="60960"/>
          </a:xfrm>
          <a:prstGeom prst="roundRect">
            <a:avLst>
              <a:gd name="adj" fmla="val 29529"/>
            </a:avLst>
          </a:prstGeom>
          <a:solidFill>
            <a:srgbClr val="1B5F39"/>
          </a:solidFill>
          <a:ln/>
        </p:spPr>
      </p:sp>
      <p:sp>
        <p:nvSpPr>
          <p:cNvPr id="44" name="Shape 38"/>
          <p:cNvSpPr/>
          <p:nvPr/>
        </p:nvSpPr>
        <p:spPr>
          <a:xfrm>
            <a:off x="10504349" y="6554272"/>
            <a:ext cx="359926" cy="359926"/>
          </a:xfrm>
          <a:prstGeom prst="roundRect">
            <a:avLst>
              <a:gd name="adj" fmla="val 254052"/>
            </a:avLst>
          </a:prstGeom>
          <a:solidFill>
            <a:srgbClr val="1B5F39"/>
          </a:solidFill>
          <a:ln/>
        </p:spPr>
      </p:sp>
      <p:pic>
        <p:nvPicPr>
          <p:cNvPr id="45" name="Image 4" descr="preencoded.png"/>
          <p:cNvPicPr>
            <a:picLocks noChangeAspect="1"/>
          </p:cNvPicPr>
          <p:nvPr/>
        </p:nvPicPr>
        <p:blipFill>
          <a:blip r:embed="rId3">
            <a:extLst>
              <a:ext uri="{96DAC541-7B7A-43D3-8B79-37D633B846F1}">
                <asvg:svgBlip xmlns:asvg="http://schemas.microsoft.com/office/drawing/2016/SVG/main" r:embed="rId8"/>
              </a:ext>
            </a:extLst>
          </a:blip>
          <a:stretch>
            <a:fillRect/>
          </a:stretch>
        </p:blipFill>
        <p:spPr>
          <a:xfrm>
            <a:off x="10612338" y="6662261"/>
            <a:ext cx="143947" cy="143947"/>
          </a:xfrm>
          <a:prstGeom prst="rect">
            <a:avLst/>
          </a:prstGeom>
        </p:spPr>
      </p:pic>
      <p:sp>
        <p:nvSpPr>
          <p:cNvPr id="46" name="Text 39"/>
          <p:cNvSpPr/>
          <p:nvPr/>
        </p:nvSpPr>
        <p:spPr>
          <a:xfrm>
            <a:off x="7604284" y="7034093"/>
            <a:ext cx="1500068" cy="187523"/>
          </a:xfrm>
          <a:prstGeom prst="rect">
            <a:avLst/>
          </a:prstGeom>
          <a:noFill/>
          <a:ln/>
        </p:spPr>
        <p:txBody>
          <a:bodyPr wrap="none" lIns="0" tIns="0" rIns="0" bIns="0" rtlCol="0" anchor="t"/>
          <a:lstStyle/>
          <a:p>
            <a:pPr marL="0" indent="0" algn="l">
              <a:lnSpc>
                <a:spcPts val="1450"/>
              </a:lnSpc>
              <a:buNone/>
            </a:pPr>
            <a:r>
              <a:rPr lang="en-US" sz="1150" dirty="0">
                <a:solidFill>
                  <a:srgbClr val="2C2821"/>
                </a:solidFill>
                <a:latin typeface="Alice" pitchFamily="34" charset="0"/>
                <a:ea typeface="Alice" pitchFamily="34" charset="-122"/>
                <a:cs typeface="Alice" pitchFamily="34" charset="-120"/>
              </a:rPr>
              <a:t>Spiritual</a:t>
            </a:r>
            <a:endParaRPr lang="en-US" sz="1150" dirty="0"/>
          </a:p>
        </p:txBody>
      </p:sp>
      <p:sp>
        <p:nvSpPr>
          <p:cNvPr id="47" name="Text 40"/>
          <p:cNvSpPr/>
          <p:nvPr/>
        </p:nvSpPr>
        <p:spPr>
          <a:xfrm>
            <a:off x="7604284" y="7294126"/>
            <a:ext cx="6160175" cy="153948"/>
          </a:xfrm>
          <a:prstGeom prst="rect">
            <a:avLst/>
          </a:prstGeom>
          <a:noFill/>
          <a:ln/>
        </p:spPr>
        <p:txBody>
          <a:bodyPr wrap="none" lIns="0" tIns="0" rIns="0" bIns="0" rtlCol="0" anchor="t"/>
          <a:lstStyle/>
          <a:p>
            <a:pPr marL="0" indent="0" algn="l">
              <a:lnSpc>
                <a:spcPts val="1200"/>
              </a:lnSpc>
              <a:buNone/>
            </a:pPr>
            <a:r>
              <a:rPr lang="en-US" sz="900" dirty="0">
                <a:solidFill>
                  <a:srgbClr val="2C2821"/>
                </a:solidFill>
                <a:latin typeface="Lora" pitchFamily="34" charset="0"/>
                <a:ea typeface="Lora" pitchFamily="34" charset="-122"/>
                <a:cs typeface="Lora" pitchFamily="34" charset="-120"/>
              </a:rPr>
              <a:t>Keyakinan agama dan nilai spiritual yang bermakna</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793790" y="729139"/>
            <a:ext cx="633412" cy="213598"/>
          </a:xfrm>
          <a:prstGeom prst="roundRect">
            <a:avLst>
              <a:gd name="adj" fmla="val 7248"/>
            </a:avLst>
          </a:prstGeom>
          <a:solidFill>
            <a:srgbClr val="D7F4E4"/>
          </a:solidFill>
          <a:ln/>
        </p:spPr>
      </p:sp>
      <p:sp>
        <p:nvSpPr>
          <p:cNvPr id="3" name="Text 1"/>
          <p:cNvSpPr/>
          <p:nvPr/>
        </p:nvSpPr>
        <p:spPr>
          <a:xfrm>
            <a:off x="871180" y="767834"/>
            <a:ext cx="478631" cy="136208"/>
          </a:xfrm>
          <a:prstGeom prst="rect">
            <a:avLst/>
          </a:prstGeom>
          <a:noFill/>
          <a:ln/>
        </p:spPr>
        <p:txBody>
          <a:bodyPr wrap="none" lIns="0" tIns="0" rIns="0" bIns="0" rtlCol="0" anchor="t"/>
          <a:lstStyle/>
          <a:p>
            <a:pPr marL="0" indent="0" algn="l">
              <a:lnSpc>
                <a:spcPts val="1050"/>
              </a:lnSpc>
              <a:buNone/>
            </a:pPr>
            <a:r>
              <a:rPr lang="en-US" sz="800" dirty="0">
                <a:solidFill>
                  <a:srgbClr val="2C2821"/>
                </a:solidFill>
                <a:latin typeface="Lora" pitchFamily="34" charset="0"/>
                <a:ea typeface="Lora" pitchFamily="34" charset="-122"/>
                <a:cs typeface="Lora" pitchFamily="34" charset="-120"/>
              </a:rPr>
              <a:t>PRINSIP 5</a:t>
            </a:r>
            <a:endParaRPr lang="en-US" sz="800" dirty="0"/>
          </a:p>
        </p:txBody>
      </p:sp>
      <p:sp>
        <p:nvSpPr>
          <p:cNvPr id="4" name="Text 2"/>
          <p:cNvSpPr/>
          <p:nvPr/>
        </p:nvSpPr>
        <p:spPr>
          <a:xfrm>
            <a:off x="793790" y="976193"/>
            <a:ext cx="8599289" cy="403146"/>
          </a:xfrm>
          <a:prstGeom prst="rect">
            <a:avLst/>
          </a:prstGeom>
          <a:noFill/>
          <a:ln/>
        </p:spPr>
        <p:txBody>
          <a:bodyPr wrap="none" lIns="0" tIns="0" rIns="0" bIns="0" rtlCol="0" anchor="t"/>
          <a:lstStyle/>
          <a:p>
            <a:pPr marL="0" indent="0" algn="l">
              <a:lnSpc>
                <a:spcPts val="3150"/>
              </a:lnSpc>
              <a:buNone/>
            </a:pPr>
            <a:r>
              <a:rPr lang="en-US" sz="2500" dirty="0">
                <a:solidFill>
                  <a:srgbClr val="233E32"/>
                </a:solidFill>
                <a:latin typeface="Alice" pitchFamily="34" charset="0"/>
                <a:ea typeface="Alice" pitchFamily="34" charset="-122"/>
                <a:cs typeface="Alice" pitchFamily="34" charset="-120"/>
              </a:rPr>
              <a:t>Pelayanan Berkesinambungan </a:t>
            </a:r>
            <a:r>
              <a:rPr lang="en-US" sz="2500" dirty="0">
                <a:solidFill>
                  <a:srgbClr val="1B5F39"/>
                </a:solidFill>
                <a:latin typeface="Alice" pitchFamily="34" charset="0"/>
                <a:ea typeface="Alice" pitchFamily="34" charset="-122"/>
                <a:cs typeface="Alice" pitchFamily="34" charset="-120"/>
              </a:rPr>
              <a:t>Sepanjang Siklus Reproduksi</a:t>
            </a:r>
            <a:endParaRPr lang="en-US" sz="2500" dirty="0"/>
          </a:p>
        </p:txBody>
      </p:sp>
      <p:sp>
        <p:nvSpPr>
          <p:cNvPr id="5" name="Text 3"/>
          <p:cNvSpPr/>
          <p:nvPr/>
        </p:nvSpPr>
        <p:spPr>
          <a:xfrm>
            <a:off x="793790" y="1505069"/>
            <a:ext cx="13042821" cy="340519"/>
          </a:xfrm>
          <a:prstGeom prst="rect">
            <a:avLst/>
          </a:prstGeom>
          <a:noFill/>
          <a:ln/>
        </p:spPr>
        <p:txBody>
          <a:bodyPr wrap="square" lIns="0" tIns="0" rIns="0" bIns="0" rtlCol="0" anchor="t"/>
          <a:lstStyle/>
          <a:p>
            <a:pPr marL="0" indent="0" algn="l">
              <a:lnSpc>
                <a:spcPts val="1300"/>
              </a:lnSpc>
              <a:buNone/>
            </a:pPr>
            <a:r>
              <a:rPr lang="en-US" sz="1000" dirty="0">
                <a:solidFill>
                  <a:srgbClr val="2C2821"/>
                </a:solidFill>
                <a:latin typeface="Lora" pitchFamily="34" charset="0"/>
                <a:ea typeface="Lora" pitchFamily="34" charset="-122"/>
                <a:cs typeface="Lora" pitchFamily="34" charset="-120"/>
              </a:rPr>
              <a:t>Salah satu keunggulan utama model Woman Centered Care adalah komitmennya terhadap </a:t>
            </a:r>
            <a:r>
              <a:rPr lang="en-US" sz="1000" b="1" dirty="0">
                <a:solidFill>
                  <a:srgbClr val="2C2821"/>
                </a:solidFill>
                <a:latin typeface="Lora" pitchFamily="34" charset="0"/>
                <a:ea typeface="Lora" pitchFamily="34" charset="-122"/>
                <a:cs typeface="Lora" pitchFamily="34" charset="-120"/>
              </a:rPr>
              <a:t>continuity of care</a:t>
            </a:r>
            <a:r>
              <a:rPr lang="en-US" sz="1000" dirty="0">
                <a:solidFill>
                  <a:srgbClr val="2C2821"/>
                </a:solidFill>
                <a:latin typeface="Lora" pitchFamily="34" charset="0"/>
                <a:ea typeface="Lora" pitchFamily="34" charset="-122"/>
                <a:cs typeface="Lora" pitchFamily="34" charset="-120"/>
              </a:rPr>
              <a:t> — pelayanan yang tidak putus dan terus hadir mendampingi perempuan dalam setiap fase kehidupan reproduksinya. Pendekatan ini memastikan bahwa perempuan tidak hanya mendapatkan pelayanan pada saat krisis atau saat hamil saja, tetapi mendapatkan dukungan yang konsisten dari remaja hingga menopause.</a:t>
            </a:r>
            <a:endParaRPr lang="en-US" sz="1000" dirty="0"/>
          </a:p>
        </p:txBody>
      </p:sp>
      <p:sp>
        <p:nvSpPr>
          <p:cNvPr id="6" name="Shape 4"/>
          <p:cNvSpPr/>
          <p:nvPr/>
        </p:nvSpPr>
        <p:spPr>
          <a:xfrm>
            <a:off x="7307580" y="1939885"/>
            <a:ext cx="15240" cy="4869894"/>
          </a:xfrm>
          <a:prstGeom prst="roundRect">
            <a:avLst>
              <a:gd name="adj" fmla="val 126977"/>
            </a:avLst>
          </a:prstGeom>
          <a:solidFill>
            <a:srgbClr val="D6D3CC"/>
          </a:solidFill>
          <a:ln/>
        </p:spPr>
      </p:sp>
      <p:sp>
        <p:nvSpPr>
          <p:cNvPr id="7" name="Shape 5"/>
          <p:cNvSpPr/>
          <p:nvPr/>
        </p:nvSpPr>
        <p:spPr>
          <a:xfrm>
            <a:off x="6798409" y="2077283"/>
            <a:ext cx="386953" cy="15240"/>
          </a:xfrm>
          <a:prstGeom prst="roundRect">
            <a:avLst>
              <a:gd name="adj" fmla="val 126977"/>
            </a:avLst>
          </a:prstGeom>
          <a:solidFill>
            <a:srgbClr val="D6D3CC"/>
          </a:solidFill>
          <a:ln/>
        </p:spPr>
      </p:sp>
      <p:sp>
        <p:nvSpPr>
          <p:cNvPr id="8" name="Shape 6"/>
          <p:cNvSpPr/>
          <p:nvPr/>
        </p:nvSpPr>
        <p:spPr>
          <a:xfrm>
            <a:off x="7170122" y="1939885"/>
            <a:ext cx="290155" cy="290155"/>
          </a:xfrm>
          <a:prstGeom prst="roundRect">
            <a:avLst>
              <a:gd name="adj" fmla="val 6669"/>
            </a:avLst>
          </a:prstGeom>
          <a:solidFill>
            <a:srgbClr val="F0EDE6"/>
          </a:solidFill>
          <a:ln/>
        </p:spPr>
      </p:sp>
      <p:sp>
        <p:nvSpPr>
          <p:cNvPr id="9" name="Text 7"/>
          <p:cNvSpPr/>
          <p:nvPr/>
        </p:nvSpPr>
        <p:spPr>
          <a:xfrm>
            <a:off x="7218402" y="1963995"/>
            <a:ext cx="193477" cy="241816"/>
          </a:xfrm>
          <a:prstGeom prst="rect">
            <a:avLst/>
          </a:prstGeom>
          <a:noFill/>
          <a:ln/>
        </p:spPr>
        <p:txBody>
          <a:bodyPr wrap="none" lIns="0" tIns="0" rIns="0" bIns="0" rtlCol="0" anchor="t"/>
          <a:lstStyle/>
          <a:p>
            <a:pPr marL="0" indent="0" algn="ctr">
              <a:lnSpc>
                <a:spcPts val="1500"/>
              </a:lnSpc>
              <a:buNone/>
            </a:pPr>
            <a:r>
              <a:rPr lang="en-US" sz="1500" dirty="0">
                <a:solidFill>
                  <a:srgbClr val="2C2821"/>
                </a:solidFill>
                <a:latin typeface="Alice" pitchFamily="34" charset="0"/>
                <a:ea typeface="Alice" pitchFamily="34" charset="-122"/>
                <a:cs typeface="Alice" pitchFamily="34" charset="-120"/>
              </a:rPr>
              <a:t>1</a:t>
            </a:r>
            <a:endParaRPr lang="en-US" sz="1500" dirty="0"/>
          </a:p>
        </p:txBody>
      </p:sp>
      <p:sp>
        <p:nvSpPr>
          <p:cNvPr id="10" name="Text 8"/>
          <p:cNvSpPr/>
          <p:nvPr/>
        </p:nvSpPr>
        <p:spPr>
          <a:xfrm>
            <a:off x="5057656" y="1984177"/>
            <a:ext cx="1612583" cy="201454"/>
          </a:xfrm>
          <a:prstGeom prst="rect">
            <a:avLst/>
          </a:prstGeom>
          <a:noFill/>
          <a:ln/>
        </p:spPr>
        <p:txBody>
          <a:bodyPr wrap="none" lIns="0" tIns="0" rIns="0" bIns="0" rtlCol="0" anchor="t"/>
          <a:lstStyle/>
          <a:p>
            <a:pPr marL="0" indent="0" algn="r">
              <a:lnSpc>
                <a:spcPts val="1550"/>
              </a:lnSpc>
              <a:buNone/>
            </a:pPr>
            <a:r>
              <a:rPr lang="en-US" sz="1250" dirty="0">
                <a:solidFill>
                  <a:srgbClr val="2C2821"/>
                </a:solidFill>
                <a:latin typeface="Alice" pitchFamily="34" charset="0"/>
                <a:ea typeface="Alice" pitchFamily="34" charset="-122"/>
                <a:cs typeface="Alice" pitchFamily="34" charset="-120"/>
              </a:rPr>
              <a:t>Masa Remaja</a:t>
            </a:r>
            <a:endParaRPr lang="en-US" sz="1250" dirty="0"/>
          </a:p>
        </p:txBody>
      </p:sp>
      <p:sp>
        <p:nvSpPr>
          <p:cNvPr id="11" name="Text 9"/>
          <p:cNvSpPr/>
          <p:nvPr/>
        </p:nvSpPr>
        <p:spPr>
          <a:xfrm>
            <a:off x="793790" y="2235875"/>
            <a:ext cx="5876449" cy="340519"/>
          </a:xfrm>
          <a:prstGeom prst="rect">
            <a:avLst/>
          </a:prstGeom>
          <a:noFill/>
          <a:ln/>
        </p:spPr>
        <p:txBody>
          <a:bodyPr wrap="square" lIns="0" tIns="0" rIns="0" bIns="0" rtlCol="0" anchor="t"/>
          <a:lstStyle/>
          <a:p>
            <a:pPr marL="0" indent="0" algn="r">
              <a:lnSpc>
                <a:spcPts val="1300"/>
              </a:lnSpc>
              <a:buNone/>
            </a:pPr>
            <a:r>
              <a:rPr lang="en-US" sz="1000" dirty="0">
                <a:solidFill>
                  <a:srgbClr val="2C2821"/>
                </a:solidFill>
                <a:latin typeface="Lora" pitchFamily="34" charset="0"/>
                <a:ea typeface="Lora" pitchFamily="34" charset="-122"/>
                <a:cs typeface="Lora" pitchFamily="34" charset="-120"/>
              </a:rPr>
              <a:t>Edukasi kesehatan reproduksi, pencegahan pernikahan dini, dan pembentukan gaya hidup sehat sejak dini.</a:t>
            </a:r>
            <a:endParaRPr lang="en-US" sz="1000" dirty="0"/>
          </a:p>
        </p:txBody>
      </p:sp>
      <p:sp>
        <p:nvSpPr>
          <p:cNvPr id="12" name="Shape 10"/>
          <p:cNvSpPr/>
          <p:nvPr/>
        </p:nvSpPr>
        <p:spPr>
          <a:xfrm>
            <a:off x="7445038" y="2760940"/>
            <a:ext cx="386953" cy="15240"/>
          </a:xfrm>
          <a:prstGeom prst="roundRect">
            <a:avLst>
              <a:gd name="adj" fmla="val 126977"/>
            </a:avLst>
          </a:prstGeom>
          <a:solidFill>
            <a:srgbClr val="D6D3CC"/>
          </a:solidFill>
          <a:ln/>
        </p:spPr>
      </p:sp>
      <p:sp>
        <p:nvSpPr>
          <p:cNvPr id="13" name="Shape 11"/>
          <p:cNvSpPr/>
          <p:nvPr/>
        </p:nvSpPr>
        <p:spPr>
          <a:xfrm>
            <a:off x="7170122" y="2623542"/>
            <a:ext cx="290155" cy="290155"/>
          </a:xfrm>
          <a:prstGeom prst="roundRect">
            <a:avLst>
              <a:gd name="adj" fmla="val 6669"/>
            </a:avLst>
          </a:prstGeom>
          <a:solidFill>
            <a:srgbClr val="F0EDE6"/>
          </a:solidFill>
          <a:ln/>
        </p:spPr>
      </p:sp>
      <p:sp>
        <p:nvSpPr>
          <p:cNvPr id="14" name="Text 12"/>
          <p:cNvSpPr/>
          <p:nvPr/>
        </p:nvSpPr>
        <p:spPr>
          <a:xfrm>
            <a:off x="7218402" y="2647652"/>
            <a:ext cx="193477" cy="241816"/>
          </a:xfrm>
          <a:prstGeom prst="rect">
            <a:avLst/>
          </a:prstGeom>
          <a:noFill/>
          <a:ln/>
        </p:spPr>
        <p:txBody>
          <a:bodyPr wrap="none" lIns="0" tIns="0" rIns="0" bIns="0" rtlCol="0" anchor="t"/>
          <a:lstStyle/>
          <a:p>
            <a:pPr marL="0" indent="0" algn="ctr">
              <a:lnSpc>
                <a:spcPts val="1500"/>
              </a:lnSpc>
              <a:buNone/>
            </a:pPr>
            <a:r>
              <a:rPr lang="en-US" sz="1500" dirty="0">
                <a:solidFill>
                  <a:srgbClr val="2C2821"/>
                </a:solidFill>
                <a:latin typeface="Alice" pitchFamily="34" charset="0"/>
                <a:ea typeface="Alice" pitchFamily="34" charset="-122"/>
                <a:cs typeface="Alice" pitchFamily="34" charset="-120"/>
              </a:rPr>
              <a:t>2</a:t>
            </a:r>
            <a:endParaRPr lang="en-US" sz="1500" dirty="0"/>
          </a:p>
        </p:txBody>
      </p:sp>
      <p:sp>
        <p:nvSpPr>
          <p:cNvPr id="15" name="Text 13"/>
          <p:cNvSpPr/>
          <p:nvPr/>
        </p:nvSpPr>
        <p:spPr>
          <a:xfrm>
            <a:off x="7960162" y="2667833"/>
            <a:ext cx="1612583" cy="201454"/>
          </a:xfrm>
          <a:prstGeom prst="rect">
            <a:avLst/>
          </a:prstGeom>
          <a:noFill/>
          <a:ln/>
        </p:spPr>
        <p:txBody>
          <a:bodyPr wrap="none" lIns="0" tIns="0" rIns="0" bIns="0" rtlCol="0" anchor="t"/>
          <a:lstStyle/>
          <a:p>
            <a:pPr marL="0" indent="0" algn="l">
              <a:lnSpc>
                <a:spcPts val="1550"/>
              </a:lnSpc>
              <a:buNone/>
            </a:pPr>
            <a:r>
              <a:rPr lang="en-US" sz="1250" dirty="0">
                <a:solidFill>
                  <a:srgbClr val="2C2821"/>
                </a:solidFill>
                <a:latin typeface="Alice" pitchFamily="34" charset="0"/>
                <a:ea typeface="Alice" pitchFamily="34" charset="-122"/>
                <a:cs typeface="Alice" pitchFamily="34" charset="-120"/>
              </a:rPr>
              <a:t>Prakonsepsi</a:t>
            </a:r>
            <a:endParaRPr lang="en-US" sz="1250" dirty="0"/>
          </a:p>
        </p:txBody>
      </p:sp>
      <p:sp>
        <p:nvSpPr>
          <p:cNvPr id="16" name="Text 14"/>
          <p:cNvSpPr/>
          <p:nvPr/>
        </p:nvSpPr>
        <p:spPr>
          <a:xfrm>
            <a:off x="7960162" y="2919532"/>
            <a:ext cx="5876449" cy="340519"/>
          </a:xfrm>
          <a:prstGeom prst="rect">
            <a:avLst/>
          </a:prstGeom>
          <a:noFill/>
          <a:ln/>
        </p:spPr>
        <p:txBody>
          <a:bodyPr wrap="square" lIns="0" tIns="0" rIns="0" bIns="0" rtlCol="0" anchor="t"/>
          <a:lstStyle/>
          <a:p>
            <a:pPr marL="0" indent="0" algn="l">
              <a:lnSpc>
                <a:spcPts val="1300"/>
              </a:lnSpc>
              <a:buNone/>
            </a:pPr>
            <a:r>
              <a:rPr lang="en-US" sz="1000" dirty="0">
                <a:solidFill>
                  <a:srgbClr val="2C2821"/>
                </a:solidFill>
                <a:latin typeface="Lora" pitchFamily="34" charset="0"/>
                <a:ea typeface="Lora" pitchFamily="34" charset="-122"/>
                <a:cs typeface="Lora" pitchFamily="34" charset="-120"/>
              </a:rPr>
              <a:t>Persiapan kehamilan yang optimal: pemeriksaan kesehatan, konseling gizi, dan perencanaan keluarga.</a:t>
            </a:r>
            <a:endParaRPr lang="en-US" sz="1000" dirty="0"/>
          </a:p>
        </p:txBody>
      </p:sp>
      <p:sp>
        <p:nvSpPr>
          <p:cNvPr id="17" name="Shape 15"/>
          <p:cNvSpPr/>
          <p:nvPr/>
        </p:nvSpPr>
        <p:spPr>
          <a:xfrm>
            <a:off x="6798409" y="3382923"/>
            <a:ext cx="386953" cy="15240"/>
          </a:xfrm>
          <a:prstGeom prst="roundRect">
            <a:avLst>
              <a:gd name="adj" fmla="val 126977"/>
            </a:avLst>
          </a:prstGeom>
          <a:solidFill>
            <a:srgbClr val="D6D3CC"/>
          </a:solidFill>
          <a:ln/>
        </p:spPr>
      </p:sp>
      <p:sp>
        <p:nvSpPr>
          <p:cNvPr id="18" name="Shape 16"/>
          <p:cNvSpPr/>
          <p:nvPr/>
        </p:nvSpPr>
        <p:spPr>
          <a:xfrm>
            <a:off x="7170122" y="3245525"/>
            <a:ext cx="290155" cy="290155"/>
          </a:xfrm>
          <a:prstGeom prst="roundRect">
            <a:avLst>
              <a:gd name="adj" fmla="val 6669"/>
            </a:avLst>
          </a:prstGeom>
          <a:solidFill>
            <a:srgbClr val="F0EDE6"/>
          </a:solidFill>
          <a:ln/>
        </p:spPr>
      </p:sp>
      <p:sp>
        <p:nvSpPr>
          <p:cNvPr id="19" name="Text 17"/>
          <p:cNvSpPr/>
          <p:nvPr/>
        </p:nvSpPr>
        <p:spPr>
          <a:xfrm>
            <a:off x="7218402" y="3269635"/>
            <a:ext cx="193477" cy="241816"/>
          </a:xfrm>
          <a:prstGeom prst="rect">
            <a:avLst/>
          </a:prstGeom>
          <a:noFill/>
          <a:ln/>
        </p:spPr>
        <p:txBody>
          <a:bodyPr wrap="none" lIns="0" tIns="0" rIns="0" bIns="0" rtlCol="0" anchor="t"/>
          <a:lstStyle/>
          <a:p>
            <a:pPr marL="0" indent="0" algn="ctr">
              <a:lnSpc>
                <a:spcPts val="1500"/>
              </a:lnSpc>
              <a:buNone/>
            </a:pPr>
            <a:r>
              <a:rPr lang="en-US" sz="1500" dirty="0">
                <a:solidFill>
                  <a:srgbClr val="2C2821"/>
                </a:solidFill>
                <a:latin typeface="Alice" pitchFamily="34" charset="0"/>
                <a:ea typeface="Alice" pitchFamily="34" charset="-122"/>
                <a:cs typeface="Alice" pitchFamily="34" charset="-120"/>
              </a:rPr>
              <a:t>3</a:t>
            </a:r>
            <a:endParaRPr lang="en-US" sz="1500" dirty="0"/>
          </a:p>
        </p:txBody>
      </p:sp>
      <p:sp>
        <p:nvSpPr>
          <p:cNvPr id="20" name="Text 18"/>
          <p:cNvSpPr/>
          <p:nvPr/>
        </p:nvSpPr>
        <p:spPr>
          <a:xfrm>
            <a:off x="5057656" y="3289816"/>
            <a:ext cx="1612583" cy="201454"/>
          </a:xfrm>
          <a:prstGeom prst="rect">
            <a:avLst/>
          </a:prstGeom>
          <a:noFill/>
          <a:ln/>
        </p:spPr>
        <p:txBody>
          <a:bodyPr wrap="none" lIns="0" tIns="0" rIns="0" bIns="0" rtlCol="0" anchor="t"/>
          <a:lstStyle/>
          <a:p>
            <a:pPr marL="0" indent="0" algn="r">
              <a:lnSpc>
                <a:spcPts val="1550"/>
              </a:lnSpc>
              <a:buNone/>
            </a:pPr>
            <a:r>
              <a:rPr lang="en-US" sz="1250" dirty="0">
                <a:solidFill>
                  <a:srgbClr val="2C2821"/>
                </a:solidFill>
                <a:latin typeface="Alice" pitchFamily="34" charset="0"/>
                <a:ea typeface="Alice" pitchFamily="34" charset="-122"/>
                <a:cs typeface="Alice" pitchFamily="34" charset="-120"/>
              </a:rPr>
              <a:t>Kehamilan</a:t>
            </a:r>
            <a:endParaRPr lang="en-US" sz="1250" dirty="0"/>
          </a:p>
        </p:txBody>
      </p:sp>
      <p:sp>
        <p:nvSpPr>
          <p:cNvPr id="21" name="Text 19"/>
          <p:cNvSpPr/>
          <p:nvPr/>
        </p:nvSpPr>
        <p:spPr>
          <a:xfrm>
            <a:off x="793790" y="3541514"/>
            <a:ext cx="5876449" cy="340519"/>
          </a:xfrm>
          <a:prstGeom prst="rect">
            <a:avLst/>
          </a:prstGeom>
          <a:noFill/>
          <a:ln/>
        </p:spPr>
        <p:txBody>
          <a:bodyPr wrap="square" lIns="0" tIns="0" rIns="0" bIns="0" rtlCol="0" anchor="t"/>
          <a:lstStyle/>
          <a:p>
            <a:pPr marL="0" indent="0" algn="r">
              <a:lnSpc>
                <a:spcPts val="1300"/>
              </a:lnSpc>
              <a:buNone/>
            </a:pPr>
            <a:r>
              <a:rPr lang="en-US" sz="1000" dirty="0">
                <a:solidFill>
                  <a:srgbClr val="2C2821"/>
                </a:solidFill>
                <a:latin typeface="Lora" pitchFamily="34" charset="0"/>
                <a:ea typeface="Lora" pitchFamily="34" charset="-122"/>
                <a:cs typeface="Lora" pitchFamily="34" charset="-120"/>
              </a:rPr>
              <a:t>Antenatal care komprehensif, edukasi persalinan, dan dukungan emosional sepanjang masa kehamilan.</a:t>
            </a:r>
            <a:endParaRPr lang="en-US" sz="1000" dirty="0"/>
          </a:p>
        </p:txBody>
      </p:sp>
      <p:sp>
        <p:nvSpPr>
          <p:cNvPr id="22" name="Shape 20"/>
          <p:cNvSpPr/>
          <p:nvPr/>
        </p:nvSpPr>
        <p:spPr>
          <a:xfrm>
            <a:off x="7445038" y="4004905"/>
            <a:ext cx="386953" cy="15240"/>
          </a:xfrm>
          <a:prstGeom prst="roundRect">
            <a:avLst>
              <a:gd name="adj" fmla="val 126977"/>
            </a:avLst>
          </a:prstGeom>
          <a:solidFill>
            <a:srgbClr val="D6D3CC"/>
          </a:solidFill>
          <a:ln/>
        </p:spPr>
      </p:sp>
      <p:sp>
        <p:nvSpPr>
          <p:cNvPr id="23" name="Shape 21"/>
          <p:cNvSpPr/>
          <p:nvPr/>
        </p:nvSpPr>
        <p:spPr>
          <a:xfrm>
            <a:off x="7170122" y="3867507"/>
            <a:ext cx="290155" cy="290155"/>
          </a:xfrm>
          <a:prstGeom prst="roundRect">
            <a:avLst>
              <a:gd name="adj" fmla="val 6669"/>
            </a:avLst>
          </a:prstGeom>
          <a:solidFill>
            <a:srgbClr val="F0EDE6"/>
          </a:solidFill>
          <a:ln/>
        </p:spPr>
      </p:sp>
      <p:sp>
        <p:nvSpPr>
          <p:cNvPr id="24" name="Text 22"/>
          <p:cNvSpPr/>
          <p:nvPr/>
        </p:nvSpPr>
        <p:spPr>
          <a:xfrm>
            <a:off x="7218402" y="3891617"/>
            <a:ext cx="193477" cy="241816"/>
          </a:xfrm>
          <a:prstGeom prst="rect">
            <a:avLst/>
          </a:prstGeom>
          <a:noFill/>
          <a:ln/>
        </p:spPr>
        <p:txBody>
          <a:bodyPr wrap="none" lIns="0" tIns="0" rIns="0" bIns="0" rtlCol="0" anchor="t"/>
          <a:lstStyle/>
          <a:p>
            <a:pPr marL="0" indent="0" algn="ctr">
              <a:lnSpc>
                <a:spcPts val="1500"/>
              </a:lnSpc>
              <a:buNone/>
            </a:pPr>
            <a:r>
              <a:rPr lang="en-US" sz="1500" dirty="0">
                <a:solidFill>
                  <a:srgbClr val="2C2821"/>
                </a:solidFill>
                <a:latin typeface="Alice" pitchFamily="34" charset="0"/>
                <a:ea typeface="Alice" pitchFamily="34" charset="-122"/>
                <a:cs typeface="Alice" pitchFamily="34" charset="-120"/>
              </a:rPr>
              <a:t>4</a:t>
            </a:r>
            <a:endParaRPr lang="en-US" sz="1500" dirty="0"/>
          </a:p>
        </p:txBody>
      </p:sp>
      <p:sp>
        <p:nvSpPr>
          <p:cNvPr id="25" name="Text 23"/>
          <p:cNvSpPr/>
          <p:nvPr/>
        </p:nvSpPr>
        <p:spPr>
          <a:xfrm>
            <a:off x="7960162" y="3911798"/>
            <a:ext cx="1612583" cy="201454"/>
          </a:xfrm>
          <a:prstGeom prst="rect">
            <a:avLst/>
          </a:prstGeom>
          <a:noFill/>
          <a:ln/>
        </p:spPr>
        <p:txBody>
          <a:bodyPr wrap="none" lIns="0" tIns="0" rIns="0" bIns="0" rtlCol="0" anchor="t"/>
          <a:lstStyle/>
          <a:p>
            <a:pPr marL="0" indent="0" algn="l">
              <a:lnSpc>
                <a:spcPts val="1550"/>
              </a:lnSpc>
              <a:buNone/>
            </a:pPr>
            <a:r>
              <a:rPr lang="en-US" sz="1250" dirty="0">
                <a:solidFill>
                  <a:srgbClr val="2C2821"/>
                </a:solidFill>
                <a:latin typeface="Alice" pitchFamily="34" charset="0"/>
                <a:ea typeface="Alice" pitchFamily="34" charset="-122"/>
                <a:cs typeface="Alice" pitchFamily="34" charset="-120"/>
              </a:rPr>
              <a:t>Persalinan</a:t>
            </a:r>
            <a:endParaRPr lang="en-US" sz="1250" dirty="0"/>
          </a:p>
        </p:txBody>
      </p:sp>
      <p:sp>
        <p:nvSpPr>
          <p:cNvPr id="26" name="Text 24"/>
          <p:cNvSpPr/>
          <p:nvPr/>
        </p:nvSpPr>
        <p:spPr>
          <a:xfrm>
            <a:off x="7960162" y="4163497"/>
            <a:ext cx="5876449" cy="340519"/>
          </a:xfrm>
          <a:prstGeom prst="rect">
            <a:avLst/>
          </a:prstGeom>
          <a:noFill/>
          <a:ln/>
        </p:spPr>
        <p:txBody>
          <a:bodyPr wrap="square" lIns="0" tIns="0" rIns="0" bIns="0" rtlCol="0" anchor="t"/>
          <a:lstStyle/>
          <a:p>
            <a:pPr marL="0" indent="0" algn="l">
              <a:lnSpc>
                <a:spcPts val="1300"/>
              </a:lnSpc>
              <a:buNone/>
            </a:pPr>
            <a:r>
              <a:rPr lang="en-US" sz="1000" dirty="0">
                <a:solidFill>
                  <a:srgbClr val="2C2821"/>
                </a:solidFill>
                <a:latin typeface="Lora" pitchFamily="34" charset="0"/>
                <a:ea typeface="Lora" pitchFamily="34" charset="-122"/>
                <a:cs typeface="Lora" pitchFamily="34" charset="-120"/>
              </a:rPr>
              <a:t>Pendampingan persalinan yang menghargai pilihan ibu dan memberikan dukungan psikologis penuh.</a:t>
            </a:r>
            <a:endParaRPr lang="en-US" sz="1000" dirty="0"/>
          </a:p>
        </p:txBody>
      </p:sp>
      <p:sp>
        <p:nvSpPr>
          <p:cNvPr id="27" name="Shape 25"/>
          <p:cNvSpPr/>
          <p:nvPr/>
        </p:nvSpPr>
        <p:spPr>
          <a:xfrm>
            <a:off x="6798409" y="4626888"/>
            <a:ext cx="386953" cy="15240"/>
          </a:xfrm>
          <a:prstGeom prst="roundRect">
            <a:avLst>
              <a:gd name="adj" fmla="val 126977"/>
            </a:avLst>
          </a:prstGeom>
          <a:solidFill>
            <a:srgbClr val="D6D3CC"/>
          </a:solidFill>
          <a:ln/>
        </p:spPr>
      </p:sp>
      <p:sp>
        <p:nvSpPr>
          <p:cNvPr id="28" name="Shape 26"/>
          <p:cNvSpPr/>
          <p:nvPr/>
        </p:nvSpPr>
        <p:spPr>
          <a:xfrm>
            <a:off x="7170122" y="4489490"/>
            <a:ext cx="290155" cy="290155"/>
          </a:xfrm>
          <a:prstGeom prst="roundRect">
            <a:avLst>
              <a:gd name="adj" fmla="val 6669"/>
            </a:avLst>
          </a:prstGeom>
          <a:solidFill>
            <a:srgbClr val="F0EDE6"/>
          </a:solidFill>
          <a:ln/>
        </p:spPr>
      </p:sp>
      <p:sp>
        <p:nvSpPr>
          <p:cNvPr id="29" name="Text 27"/>
          <p:cNvSpPr/>
          <p:nvPr/>
        </p:nvSpPr>
        <p:spPr>
          <a:xfrm>
            <a:off x="7218402" y="4513600"/>
            <a:ext cx="193477" cy="241816"/>
          </a:xfrm>
          <a:prstGeom prst="rect">
            <a:avLst/>
          </a:prstGeom>
          <a:noFill/>
          <a:ln/>
        </p:spPr>
        <p:txBody>
          <a:bodyPr wrap="none" lIns="0" tIns="0" rIns="0" bIns="0" rtlCol="0" anchor="t"/>
          <a:lstStyle/>
          <a:p>
            <a:pPr marL="0" indent="0" algn="ctr">
              <a:lnSpc>
                <a:spcPts val="1500"/>
              </a:lnSpc>
              <a:buNone/>
            </a:pPr>
            <a:r>
              <a:rPr lang="en-US" sz="1500" dirty="0">
                <a:solidFill>
                  <a:srgbClr val="2C2821"/>
                </a:solidFill>
                <a:latin typeface="Alice" pitchFamily="34" charset="0"/>
                <a:ea typeface="Alice" pitchFamily="34" charset="-122"/>
                <a:cs typeface="Alice" pitchFamily="34" charset="-120"/>
              </a:rPr>
              <a:t>5</a:t>
            </a:r>
            <a:endParaRPr lang="en-US" sz="1500" dirty="0"/>
          </a:p>
        </p:txBody>
      </p:sp>
      <p:sp>
        <p:nvSpPr>
          <p:cNvPr id="30" name="Text 28"/>
          <p:cNvSpPr/>
          <p:nvPr/>
        </p:nvSpPr>
        <p:spPr>
          <a:xfrm>
            <a:off x="5057656" y="4533781"/>
            <a:ext cx="1612583" cy="201454"/>
          </a:xfrm>
          <a:prstGeom prst="rect">
            <a:avLst/>
          </a:prstGeom>
          <a:noFill/>
          <a:ln/>
        </p:spPr>
        <p:txBody>
          <a:bodyPr wrap="none" lIns="0" tIns="0" rIns="0" bIns="0" rtlCol="0" anchor="t"/>
          <a:lstStyle/>
          <a:p>
            <a:pPr marL="0" indent="0" algn="r">
              <a:lnSpc>
                <a:spcPts val="1550"/>
              </a:lnSpc>
              <a:buNone/>
            </a:pPr>
            <a:r>
              <a:rPr lang="en-US" sz="1250" dirty="0">
                <a:solidFill>
                  <a:srgbClr val="2C2821"/>
                </a:solidFill>
                <a:latin typeface="Alice" pitchFamily="34" charset="0"/>
                <a:ea typeface="Alice" pitchFamily="34" charset="-122"/>
                <a:cs typeface="Alice" pitchFamily="34" charset="-120"/>
              </a:rPr>
              <a:t>Masa Nifas</a:t>
            </a:r>
            <a:endParaRPr lang="en-US" sz="1250" dirty="0"/>
          </a:p>
        </p:txBody>
      </p:sp>
      <p:sp>
        <p:nvSpPr>
          <p:cNvPr id="31" name="Text 29"/>
          <p:cNvSpPr/>
          <p:nvPr/>
        </p:nvSpPr>
        <p:spPr>
          <a:xfrm>
            <a:off x="793790" y="4785479"/>
            <a:ext cx="5876449" cy="170259"/>
          </a:xfrm>
          <a:prstGeom prst="rect">
            <a:avLst/>
          </a:prstGeom>
          <a:noFill/>
          <a:ln/>
        </p:spPr>
        <p:txBody>
          <a:bodyPr wrap="none" lIns="0" tIns="0" rIns="0" bIns="0" rtlCol="0" anchor="t"/>
          <a:lstStyle/>
          <a:p>
            <a:pPr marL="0" indent="0" algn="r">
              <a:lnSpc>
                <a:spcPts val="1300"/>
              </a:lnSpc>
              <a:buNone/>
            </a:pPr>
            <a:r>
              <a:rPr lang="en-US" sz="1000" dirty="0">
                <a:solidFill>
                  <a:srgbClr val="2C2821"/>
                </a:solidFill>
                <a:latin typeface="Lora" pitchFamily="34" charset="0"/>
                <a:ea typeface="Lora" pitchFamily="34" charset="-122"/>
                <a:cs typeface="Lora" pitchFamily="34" charset="-120"/>
              </a:rPr>
              <a:t>Pemantauan pemulihan, konseling menyusui, dan dukungan kesehatan mental pascapersalinan.</a:t>
            </a:r>
            <a:endParaRPr lang="en-US" sz="1000" dirty="0"/>
          </a:p>
        </p:txBody>
      </p:sp>
      <p:sp>
        <p:nvSpPr>
          <p:cNvPr id="32" name="Shape 30"/>
          <p:cNvSpPr/>
          <p:nvPr/>
        </p:nvSpPr>
        <p:spPr>
          <a:xfrm>
            <a:off x="7445038" y="5248870"/>
            <a:ext cx="386953" cy="15240"/>
          </a:xfrm>
          <a:prstGeom prst="roundRect">
            <a:avLst>
              <a:gd name="adj" fmla="val 126977"/>
            </a:avLst>
          </a:prstGeom>
          <a:solidFill>
            <a:srgbClr val="D6D3CC"/>
          </a:solidFill>
          <a:ln/>
        </p:spPr>
      </p:sp>
      <p:sp>
        <p:nvSpPr>
          <p:cNvPr id="33" name="Shape 31"/>
          <p:cNvSpPr/>
          <p:nvPr/>
        </p:nvSpPr>
        <p:spPr>
          <a:xfrm>
            <a:off x="7170122" y="5111472"/>
            <a:ext cx="290155" cy="290155"/>
          </a:xfrm>
          <a:prstGeom prst="roundRect">
            <a:avLst>
              <a:gd name="adj" fmla="val 6669"/>
            </a:avLst>
          </a:prstGeom>
          <a:solidFill>
            <a:srgbClr val="F0EDE6"/>
          </a:solidFill>
          <a:ln/>
        </p:spPr>
      </p:sp>
      <p:sp>
        <p:nvSpPr>
          <p:cNvPr id="34" name="Text 32"/>
          <p:cNvSpPr/>
          <p:nvPr/>
        </p:nvSpPr>
        <p:spPr>
          <a:xfrm>
            <a:off x="7218402" y="5135582"/>
            <a:ext cx="193477" cy="241816"/>
          </a:xfrm>
          <a:prstGeom prst="rect">
            <a:avLst/>
          </a:prstGeom>
          <a:noFill/>
          <a:ln/>
        </p:spPr>
        <p:txBody>
          <a:bodyPr wrap="none" lIns="0" tIns="0" rIns="0" bIns="0" rtlCol="0" anchor="t"/>
          <a:lstStyle/>
          <a:p>
            <a:pPr marL="0" indent="0" algn="ctr">
              <a:lnSpc>
                <a:spcPts val="1500"/>
              </a:lnSpc>
              <a:buNone/>
            </a:pPr>
            <a:r>
              <a:rPr lang="en-US" sz="1500" dirty="0">
                <a:solidFill>
                  <a:srgbClr val="2C2821"/>
                </a:solidFill>
                <a:latin typeface="Alice" pitchFamily="34" charset="0"/>
                <a:ea typeface="Alice" pitchFamily="34" charset="-122"/>
                <a:cs typeface="Alice" pitchFamily="34" charset="-120"/>
              </a:rPr>
              <a:t>6</a:t>
            </a:r>
            <a:endParaRPr lang="en-US" sz="1500" dirty="0"/>
          </a:p>
        </p:txBody>
      </p:sp>
      <p:sp>
        <p:nvSpPr>
          <p:cNvPr id="35" name="Text 33"/>
          <p:cNvSpPr/>
          <p:nvPr/>
        </p:nvSpPr>
        <p:spPr>
          <a:xfrm>
            <a:off x="7960162" y="5155763"/>
            <a:ext cx="1612583" cy="201454"/>
          </a:xfrm>
          <a:prstGeom prst="rect">
            <a:avLst/>
          </a:prstGeom>
          <a:noFill/>
          <a:ln/>
        </p:spPr>
        <p:txBody>
          <a:bodyPr wrap="none" lIns="0" tIns="0" rIns="0" bIns="0" rtlCol="0" anchor="t"/>
          <a:lstStyle/>
          <a:p>
            <a:pPr marL="0" indent="0" algn="l">
              <a:lnSpc>
                <a:spcPts val="1550"/>
              </a:lnSpc>
              <a:buNone/>
            </a:pPr>
            <a:r>
              <a:rPr lang="en-US" sz="1250" dirty="0">
                <a:solidFill>
                  <a:srgbClr val="2C2821"/>
                </a:solidFill>
                <a:latin typeface="Alice" pitchFamily="34" charset="0"/>
                <a:ea typeface="Alice" pitchFamily="34" charset="-122"/>
                <a:cs typeface="Alice" pitchFamily="34" charset="-120"/>
              </a:rPr>
              <a:t>Keluarga Berencana</a:t>
            </a:r>
            <a:endParaRPr lang="en-US" sz="1250" dirty="0"/>
          </a:p>
        </p:txBody>
      </p:sp>
      <p:sp>
        <p:nvSpPr>
          <p:cNvPr id="36" name="Text 34"/>
          <p:cNvSpPr/>
          <p:nvPr/>
        </p:nvSpPr>
        <p:spPr>
          <a:xfrm>
            <a:off x="7960162" y="5407462"/>
            <a:ext cx="5876449" cy="340519"/>
          </a:xfrm>
          <a:prstGeom prst="rect">
            <a:avLst/>
          </a:prstGeom>
          <a:noFill/>
          <a:ln/>
        </p:spPr>
        <p:txBody>
          <a:bodyPr wrap="square" lIns="0" tIns="0" rIns="0" bIns="0" rtlCol="0" anchor="t"/>
          <a:lstStyle/>
          <a:p>
            <a:pPr marL="0" indent="0" algn="l">
              <a:lnSpc>
                <a:spcPts val="1300"/>
              </a:lnSpc>
              <a:buNone/>
            </a:pPr>
            <a:r>
              <a:rPr lang="en-US" sz="1000" dirty="0">
                <a:solidFill>
                  <a:srgbClr val="2C2821"/>
                </a:solidFill>
                <a:latin typeface="Lora" pitchFamily="34" charset="0"/>
                <a:ea typeface="Lora" pitchFamily="34" charset="-122"/>
                <a:cs typeface="Lora" pitchFamily="34" charset="-120"/>
              </a:rPr>
              <a:t>Konseling KB yang menghargai pilihan perempuan tanpa paksaan dan berdasarkan informasi lengkap.</a:t>
            </a:r>
            <a:endParaRPr lang="en-US" sz="1000" dirty="0"/>
          </a:p>
        </p:txBody>
      </p:sp>
      <p:sp>
        <p:nvSpPr>
          <p:cNvPr id="37" name="Shape 35"/>
          <p:cNvSpPr/>
          <p:nvPr/>
        </p:nvSpPr>
        <p:spPr>
          <a:xfrm>
            <a:off x="6798409" y="5870853"/>
            <a:ext cx="386953" cy="15240"/>
          </a:xfrm>
          <a:prstGeom prst="roundRect">
            <a:avLst>
              <a:gd name="adj" fmla="val 126977"/>
            </a:avLst>
          </a:prstGeom>
          <a:solidFill>
            <a:srgbClr val="D6D3CC"/>
          </a:solidFill>
          <a:ln/>
        </p:spPr>
      </p:sp>
      <p:sp>
        <p:nvSpPr>
          <p:cNvPr id="38" name="Shape 36"/>
          <p:cNvSpPr/>
          <p:nvPr/>
        </p:nvSpPr>
        <p:spPr>
          <a:xfrm>
            <a:off x="7170122" y="5733455"/>
            <a:ext cx="290155" cy="290155"/>
          </a:xfrm>
          <a:prstGeom prst="roundRect">
            <a:avLst>
              <a:gd name="adj" fmla="val 6669"/>
            </a:avLst>
          </a:prstGeom>
          <a:solidFill>
            <a:srgbClr val="F0EDE6"/>
          </a:solidFill>
          <a:ln/>
        </p:spPr>
      </p:sp>
      <p:sp>
        <p:nvSpPr>
          <p:cNvPr id="39" name="Text 37"/>
          <p:cNvSpPr/>
          <p:nvPr/>
        </p:nvSpPr>
        <p:spPr>
          <a:xfrm>
            <a:off x="7218402" y="5757565"/>
            <a:ext cx="193477" cy="241816"/>
          </a:xfrm>
          <a:prstGeom prst="rect">
            <a:avLst/>
          </a:prstGeom>
          <a:noFill/>
          <a:ln/>
        </p:spPr>
        <p:txBody>
          <a:bodyPr wrap="none" lIns="0" tIns="0" rIns="0" bIns="0" rtlCol="0" anchor="t"/>
          <a:lstStyle/>
          <a:p>
            <a:pPr marL="0" indent="0" algn="ctr">
              <a:lnSpc>
                <a:spcPts val="1500"/>
              </a:lnSpc>
              <a:buNone/>
            </a:pPr>
            <a:r>
              <a:rPr lang="en-US" sz="1500" dirty="0">
                <a:solidFill>
                  <a:srgbClr val="2C2821"/>
                </a:solidFill>
                <a:latin typeface="Alice" pitchFamily="34" charset="0"/>
                <a:ea typeface="Alice" pitchFamily="34" charset="-122"/>
                <a:cs typeface="Alice" pitchFamily="34" charset="-120"/>
              </a:rPr>
              <a:t>7</a:t>
            </a:r>
            <a:endParaRPr lang="en-US" sz="1500" dirty="0"/>
          </a:p>
        </p:txBody>
      </p:sp>
      <p:sp>
        <p:nvSpPr>
          <p:cNvPr id="40" name="Text 38"/>
          <p:cNvSpPr/>
          <p:nvPr/>
        </p:nvSpPr>
        <p:spPr>
          <a:xfrm>
            <a:off x="5057656" y="5777746"/>
            <a:ext cx="1612583" cy="201454"/>
          </a:xfrm>
          <a:prstGeom prst="rect">
            <a:avLst/>
          </a:prstGeom>
          <a:noFill/>
          <a:ln/>
        </p:spPr>
        <p:txBody>
          <a:bodyPr wrap="none" lIns="0" tIns="0" rIns="0" bIns="0" rtlCol="0" anchor="t"/>
          <a:lstStyle/>
          <a:p>
            <a:pPr marL="0" indent="0" algn="r">
              <a:lnSpc>
                <a:spcPts val="1550"/>
              </a:lnSpc>
              <a:buNone/>
            </a:pPr>
            <a:r>
              <a:rPr lang="en-US" sz="1250" dirty="0">
                <a:solidFill>
                  <a:srgbClr val="2C2821"/>
                </a:solidFill>
                <a:latin typeface="Alice" pitchFamily="34" charset="0"/>
                <a:ea typeface="Alice" pitchFamily="34" charset="-122"/>
                <a:cs typeface="Alice" pitchFamily="34" charset="-120"/>
              </a:rPr>
              <a:t>Menopause</a:t>
            </a:r>
            <a:endParaRPr lang="en-US" sz="1250" dirty="0"/>
          </a:p>
        </p:txBody>
      </p:sp>
      <p:sp>
        <p:nvSpPr>
          <p:cNvPr id="41" name="Text 39"/>
          <p:cNvSpPr/>
          <p:nvPr/>
        </p:nvSpPr>
        <p:spPr>
          <a:xfrm>
            <a:off x="793790" y="6029444"/>
            <a:ext cx="5876449" cy="340519"/>
          </a:xfrm>
          <a:prstGeom prst="rect">
            <a:avLst/>
          </a:prstGeom>
          <a:noFill/>
          <a:ln/>
        </p:spPr>
        <p:txBody>
          <a:bodyPr wrap="square" lIns="0" tIns="0" rIns="0" bIns="0" rtlCol="0" anchor="t"/>
          <a:lstStyle/>
          <a:p>
            <a:pPr marL="0" indent="0" algn="r">
              <a:lnSpc>
                <a:spcPts val="1300"/>
              </a:lnSpc>
              <a:buNone/>
            </a:pPr>
            <a:r>
              <a:rPr lang="en-US" sz="1000" dirty="0">
                <a:solidFill>
                  <a:srgbClr val="2C2821"/>
                </a:solidFill>
                <a:latin typeface="Lora" pitchFamily="34" charset="0"/>
                <a:ea typeface="Lora" pitchFamily="34" charset="-122"/>
                <a:cs typeface="Lora" pitchFamily="34" charset="-120"/>
              </a:rPr>
              <a:t>Dukungan dalam menghadapi perubahan hormonal dan transisi menuju fase kehidupan berikutnya.</a:t>
            </a:r>
            <a:endParaRPr lang="en-US" sz="1000" dirty="0"/>
          </a:p>
        </p:txBody>
      </p:sp>
      <p:sp>
        <p:nvSpPr>
          <p:cNvPr id="42" name="Shape 40"/>
          <p:cNvSpPr/>
          <p:nvPr/>
        </p:nvSpPr>
        <p:spPr>
          <a:xfrm>
            <a:off x="793790" y="6904077"/>
            <a:ext cx="13042821" cy="596265"/>
          </a:xfrm>
          <a:prstGeom prst="roundRect">
            <a:avLst>
              <a:gd name="adj" fmla="val 3245"/>
            </a:avLst>
          </a:prstGeom>
          <a:solidFill>
            <a:srgbClr val="C3EED6"/>
          </a:solidFill>
          <a:ln/>
        </p:spPr>
      </p:sp>
      <p:pic>
        <p:nvPicPr>
          <p:cNvPr id="43" name="Image 0" descr="preencoded.png"/>
          <p:cNvPicPr>
            <a:picLocks noChangeAspect="1"/>
          </p:cNvPicPr>
          <p:nvPr/>
        </p:nvPicPr>
        <p:blipFill>
          <a:blip r:embed="rId3"/>
          <a:stretch>
            <a:fillRect/>
          </a:stretch>
        </p:blipFill>
        <p:spPr>
          <a:xfrm>
            <a:off x="922734" y="7081838"/>
            <a:ext cx="161211" cy="128945"/>
          </a:xfrm>
          <a:prstGeom prst="rect">
            <a:avLst/>
          </a:prstGeom>
        </p:spPr>
      </p:pic>
      <p:sp>
        <p:nvSpPr>
          <p:cNvPr id="44" name="Text 41"/>
          <p:cNvSpPr/>
          <p:nvPr/>
        </p:nvSpPr>
        <p:spPr>
          <a:xfrm>
            <a:off x="1212890" y="7020044"/>
            <a:ext cx="12494776" cy="340519"/>
          </a:xfrm>
          <a:prstGeom prst="rect">
            <a:avLst/>
          </a:prstGeom>
          <a:noFill/>
          <a:ln/>
        </p:spPr>
        <p:txBody>
          <a:bodyPr wrap="square" lIns="0" tIns="0" rIns="0" bIns="0" rtlCol="0" anchor="t"/>
          <a:lstStyle/>
          <a:p>
            <a:pPr marL="0" indent="0" algn="l">
              <a:lnSpc>
                <a:spcPts val="1300"/>
              </a:lnSpc>
              <a:buNone/>
            </a:pPr>
            <a:r>
              <a:rPr lang="en-US" sz="1000" dirty="0">
                <a:solidFill>
                  <a:srgbClr val="000000"/>
                </a:solidFill>
                <a:latin typeface="Lora" pitchFamily="34" charset="0"/>
                <a:ea typeface="Lora" pitchFamily="34" charset="-122"/>
                <a:cs typeface="Lora" pitchFamily="34" charset="-120"/>
              </a:rPr>
              <a:t>Pelayanan yang berkesinambungan terbukti meningkatkan kualitas pelayanan kesehatan, membangun kepercayaan jangka panjang antara bidan dan perempuan, serta menurunkan risiko komplikasi yang tidak terdeteksi.</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793790" y="720209"/>
            <a:ext cx="934760" cy="255984"/>
          </a:xfrm>
          <a:prstGeom prst="roundRect">
            <a:avLst>
              <a:gd name="adj" fmla="val 6978"/>
            </a:avLst>
          </a:prstGeom>
          <a:solidFill>
            <a:srgbClr val="D7F4E4"/>
          </a:solidFill>
          <a:ln/>
        </p:spPr>
      </p:sp>
      <p:sp>
        <p:nvSpPr>
          <p:cNvPr id="3" name="Text 1"/>
          <p:cNvSpPr/>
          <p:nvPr/>
        </p:nvSpPr>
        <p:spPr>
          <a:xfrm>
            <a:off x="883087" y="764858"/>
            <a:ext cx="756166" cy="166688"/>
          </a:xfrm>
          <a:prstGeom prst="rect">
            <a:avLst/>
          </a:prstGeom>
          <a:noFill/>
          <a:ln/>
        </p:spPr>
        <p:txBody>
          <a:bodyPr wrap="none" lIns="0" tIns="0" rIns="0" bIns="0" rtlCol="0" anchor="t"/>
          <a:lstStyle/>
          <a:p>
            <a:pPr marL="0" indent="0" algn="l">
              <a:lnSpc>
                <a:spcPts val="1300"/>
              </a:lnSpc>
              <a:buNone/>
            </a:pPr>
            <a:r>
              <a:rPr lang="en-US" sz="900" dirty="0">
                <a:solidFill>
                  <a:srgbClr val="2C2821"/>
                </a:solidFill>
                <a:latin typeface="Lora" pitchFamily="34" charset="0"/>
                <a:ea typeface="Lora" pitchFamily="34" charset="-122"/>
                <a:cs typeface="Lora" pitchFamily="34" charset="-120"/>
              </a:rPr>
              <a:t>PRINSIP 6 &amp; 7</a:t>
            </a:r>
            <a:endParaRPr lang="en-US" sz="900" dirty="0"/>
          </a:p>
        </p:txBody>
      </p:sp>
      <p:sp>
        <p:nvSpPr>
          <p:cNvPr id="4" name="Text 2"/>
          <p:cNvSpPr/>
          <p:nvPr/>
        </p:nvSpPr>
        <p:spPr>
          <a:xfrm>
            <a:off x="793790" y="1020842"/>
            <a:ext cx="7441883" cy="465177"/>
          </a:xfrm>
          <a:prstGeom prst="rect">
            <a:avLst/>
          </a:prstGeom>
          <a:noFill/>
          <a:ln/>
        </p:spPr>
        <p:txBody>
          <a:bodyPr wrap="none" lIns="0" tIns="0" rIns="0" bIns="0" rtlCol="0" anchor="t"/>
          <a:lstStyle/>
          <a:p>
            <a:pPr marL="0" indent="0" algn="l">
              <a:lnSpc>
                <a:spcPts val="3650"/>
              </a:lnSpc>
              <a:buNone/>
            </a:pPr>
            <a:r>
              <a:rPr lang="en-US" sz="2900" dirty="0">
                <a:solidFill>
                  <a:srgbClr val="233E32"/>
                </a:solidFill>
                <a:latin typeface="Alice" pitchFamily="34" charset="0"/>
                <a:ea typeface="Alice" pitchFamily="34" charset="-122"/>
                <a:cs typeface="Alice" pitchFamily="34" charset="-120"/>
              </a:rPr>
              <a:t>Komunikasi Efektif &amp; </a:t>
            </a:r>
            <a:r>
              <a:rPr lang="en-US" sz="2900" dirty="0">
                <a:solidFill>
                  <a:srgbClr val="1B5F39"/>
                </a:solidFill>
                <a:latin typeface="Alice" pitchFamily="34" charset="0"/>
                <a:ea typeface="Alice" pitchFamily="34" charset="-122"/>
                <a:cs typeface="Alice" pitchFamily="34" charset="-120"/>
              </a:rPr>
              <a:t>Praktik Berbasis Bukti</a:t>
            </a:r>
            <a:endParaRPr lang="en-US" sz="2900" dirty="0"/>
          </a:p>
        </p:txBody>
      </p:sp>
      <p:sp>
        <p:nvSpPr>
          <p:cNvPr id="5" name="Shape 3"/>
          <p:cNvSpPr/>
          <p:nvPr/>
        </p:nvSpPr>
        <p:spPr>
          <a:xfrm>
            <a:off x="686633" y="1653421"/>
            <a:ext cx="6554153" cy="5855851"/>
          </a:xfrm>
          <a:prstGeom prst="roundRect">
            <a:avLst>
              <a:gd name="adj" fmla="val 381"/>
            </a:avLst>
          </a:prstGeom>
          <a:solidFill>
            <a:srgbClr val="1B5F39"/>
          </a:solidFill>
          <a:ln/>
        </p:spPr>
      </p:sp>
      <p:sp>
        <p:nvSpPr>
          <p:cNvPr id="6" name="Text 4"/>
          <p:cNvSpPr/>
          <p:nvPr/>
        </p:nvSpPr>
        <p:spPr>
          <a:xfrm>
            <a:off x="835462" y="1764983"/>
            <a:ext cx="2047994" cy="232529"/>
          </a:xfrm>
          <a:prstGeom prst="rect">
            <a:avLst/>
          </a:prstGeom>
          <a:noFill/>
          <a:ln/>
        </p:spPr>
        <p:txBody>
          <a:bodyPr wrap="none" lIns="0" tIns="0" rIns="0" bIns="0" rtlCol="0" anchor="t"/>
          <a:lstStyle/>
          <a:p>
            <a:pPr marL="0" indent="0" algn="l">
              <a:lnSpc>
                <a:spcPts val="1800"/>
              </a:lnSpc>
              <a:buNone/>
            </a:pPr>
            <a:r>
              <a:rPr lang="en-US" sz="1450" dirty="0">
                <a:solidFill>
                  <a:srgbClr val="FFFFFF"/>
                </a:solidFill>
                <a:latin typeface="Alice" pitchFamily="34" charset="0"/>
                <a:ea typeface="Alice" pitchFamily="34" charset="-122"/>
                <a:cs typeface="Alice" pitchFamily="34" charset="-120"/>
              </a:rPr>
              <a:t>Komunikasi yang Efektif</a:t>
            </a:r>
            <a:endParaRPr lang="en-US" sz="1450" dirty="0"/>
          </a:p>
        </p:txBody>
      </p:sp>
      <p:sp>
        <p:nvSpPr>
          <p:cNvPr id="7" name="Text 5"/>
          <p:cNvSpPr/>
          <p:nvPr/>
        </p:nvSpPr>
        <p:spPr>
          <a:xfrm>
            <a:off x="835462" y="2109073"/>
            <a:ext cx="6256496" cy="833438"/>
          </a:xfrm>
          <a:prstGeom prst="rect">
            <a:avLst/>
          </a:prstGeom>
          <a:noFill/>
          <a:ln/>
        </p:spPr>
        <p:txBody>
          <a:bodyPr wrap="square" lIns="0" tIns="0" rIns="0" bIns="0" rtlCol="0" anchor="t"/>
          <a:lstStyle/>
          <a:p>
            <a:pPr marL="0" indent="0" algn="l">
              <a:lnSpc>
                <a:spcPts val="1600"/>
              </a:lnSpc>
              <a:buNone/>
            </a:pPr>
            <a:r>
              <a:rPr lang="en-US" sz="1150" dirty="0">
                <a:solidFill>
                  <a:srgbClr val="FFFFFF"/>
                </a:solidFill>
                <a:latin typeface="Lora" pitchFamily="34" charset="0"/>
                <a:ea typeface="Lora" pitchFamily="34" charset="-122"/>
                <a:cs typeface="Lora" pitchFamily="34" charset="-120"/>
              </a:rPr>
              <a:t>Komunikasi yang baik merupakan kunci dalam penerapan Woman Centered Care. Tanpa komunikasi yang efektif, seluruh prinsip WCC lainnya tidak dapat berjalan dengan optimal. Komunikasi bukan hanya tentang menyampaikan informasi medis, tetapi tentang membangun hubungan yang tulus dan suportif.</a:t>
            </a:r>
            <a:endParaRPr lang="en-US" sz="1150" dirty="0"/>
          </a:p>
        </p:txBody>
      </p:sp>
      <p:sp>
        <p:nvSpPr>
          <p:cNvPr id="8" name="Text 6"/>
          <p:cNvSpPr/>
          <p:nvPr/>
        </p:nvSpPr>
        <p:spPr>
          <a:xfrm>
            <a:off x="835462" y="3042880"/>
            <a:ext cx="6256496" cy="208359"/>
          </a:xfrm>
          <a:prstGeom prst="rect">
            <a:avLst/>
          </a:prstGeom>
          <a:noFill/>
          <a:ln/>
        </p:spPr>
        <p:txBody>
          <a:bodyPr wrap="none" lIns="0" tIns="0" rIns="0" bIns="0" rtlCol="0" anchor="t"/>
          <a:lstStyle/>
          <a:p>
            <a:pPr marL="0" indent="0" algn="l">
              <a:lnSpc>
                <a:spcPts val="1600"/>
              </a:lnSpc>
              <a:buNone/>
            </a:pPr>
            <a:r>
              <a:rPr lang="en-US" sz="1150" dirty="0">
                <a:solidFill>
                  <a:srgbClr val="FFFFFF"/>
                </a:solidFill>
                <a:latin typeface="Lora" pitchFamily="34" charset="0"/>
                <a:ea typeface="Lora" pitchFamily="34" charset="-122"/>
                <a:cs typeface="Lora" pitchFamily="34" charset="-120"/>
              </a:rPr>
              <a:t>Karakteristik komunikasi efektif antara bidan dan perempuan meliputi:</a:t>
            </a:r>
            <a:endParaRPr lang="en-US" sz="1150" dirty="0"/>
          </a:p>
        </p:txBody>
      </p:sp>
      <p:sp>
        <p:nvSpPr>
          <p:cNvPr id="9" name="Text 7"/>
          <p:cNvSpPr/>
          <p:nvPr/>
        </p:nvSpPr>
        <p:spPr>
          <a:xfrm>
            <a:off x="835462" y="3351609"/>
            <a:ext cx="6256496" cy="1614726"/>
          </a:xfrm>
          <a:prstGeom prst="rect">
            <a:avLst/>
          </a:prstGeom>
          <a:noFill/>
          <a:ln/>
        </p:spPr>
        <p:txBody>
          <a:bodyPr wrap="square" lIns="0" tIns="0" rIns="0" bIns="0" rtlCol="0" anchor="t"/>
          <a:lstStyle/>
          <a:p>
            <a:pPr marL="342900" indent="-342900" algn="l">
              <a:lnSpc>
                <a:spcPts val="1600"/>
              </a:lnSpc>
              <a:buSzPct val="100000"/>
              <a:buChar char="•"/>
            </a:pPr>
            <a:r>
              <a:rPr lang="en-US" sz="1150" b="1" dirty="0">
                <a:solidFill>
                  <a:schemeClr val="accent4">
                    <a:lumMod val="60000"/>
                    <a:lumOff val="40000"/>
                  </a:schemeClr>
                </a:solidFill>
                <a:latin typeface="Lora" pitchFamily="34" charset="0"/>
                <a:ea typeface="Lora" pitchFamily="34" charset="-122"/>
                <a:cs typeface="Lora" pitchFamily="34" charset="-120"/>
              </a:rPr>
              <a:t>Empatik</a:t>
            </a:r>
            <a:r>
              <a:rPr lang="en-US" sz="1150" dirty="0">
                <a:solidFill>
                  <a:srgbClr val="FFFFFF"/>
                </a:solidFill>
                <a:latin typeface="Lora" pitchFamily="34" charset="0"/>
                <a:ea typeface="Lora" pitchFamily="34" charset="-122"/>
                <a:cs typeface="Lora" pitchFamily="34" charset="-120"/>
              </a:rPr>
              <a:t> — mampu memahami dan merasakan perspektif perempuan</a:t>
            </a:r>
            <a:endParaRPr lang="en-US" sz="1150" dirty="0"/>
          </a:p>
          <a:p>
            <a:pPr marL="342900" indent="-342900" algn="l">
              <a:lnSpc>
                <a:spcPts val="1600"/>
              </a:lnSpc>
              <a:buSzPct val="100000"/>
              <a:buChar char="•"/>
            </a:pPr>
            <a:r>
              <a:rPr lang="en-US" sz="1150" b="1" dirty="0">
                <a:solidFill>
                  <a:schemeClr val="accent4">
                    <a:lumMod val="60000"/>
                    <a:lumOff val="40000"/>
                  </a:schemeClr>
                </a:solidFill>
                <a:latin typeface="Lora" pitchFamily="34" charset="0"/>
                <a:ea typeface="Lora" pitchFamily="34" charset="-122"/>
                <a:cs typeface="Lora" pitchFamily="34" charset="-120"/>
              </a:rPr>
              <a:t>Terbuka</a:t>
            </a:r>
            <a:r>
              <a:rPr lang="en-US" sz="1150" dirty="0">
                <a:solidFill>
                  <a:srgbClr val="FFFFFF"/>
                </a:solidFill>
                <a:latin typeface="Lora" pitchFamily="34" charset="0"/>
                <a:ea typeface="Lora" pitchFamily="34" charset="-122"/>
                <a:cs typeface="Lora" pitchFamily="34" charset="-120"/>
              </a:rPr>
              <a:t> — memberikan ruang bagi perempuan untuk mengekspresikan kekhawatirannya</a:t>
            </a:r>
            <a:endParaRPr lang="en-US" sz="1150" dirty="0"/>
          </a:p>
          <a:p>
            <a:pPr marL="342900" indent="-342900" algn="l">
              <a:lnSpc>
                <a:spcPts val="1600"/>
              </a:lnSpc>
              <a:buSzPct val="100000"/>
              <a:buChar char="•"/>
            </a:pPr>
            <a:r>
              <a:rPr lang="en-US" sz="1150" b="1" dirty="0">
                <a:solidFill>
                  <a:schemeClr val="accent4">
                    <a:lumMod val="60000"/>
                    <a:lumOff val="40000"/>
                  </a:schemeClr>
                </a:solidFill>
                <a:latin typeface="Lora" pitchFamily="34" charset="0"/>
                <a:ea typeface="Lora" pitchFamily="34" charset="-122"/>
                <a:cs typeface="Lora" pitchFamily="34" charset="-120"/>
              </a:rPr>
              <a:t>Jelas</a:t>
            </a:r>
            <a:r>
              <a:rPr lang="en-US" sz="1150" dirty="0">
                <a:solidFill>
                  <a:schemeClr val="accent4">
                    <a:lumMod val="60000"/>
                    <a:lumOff val="40000"/>
                  </a:schemeClr>
                </a:solidFill>
                <a:latin typeface="Lora" pitchFamily="34" charset="0"/>
                <a:ea typeface="Lora" pitchFamily="34" charset="-122"/>
                <a:cs typeface="Lora" pitchFamily="34" charset="-120"/>
              </a:rPr>
              <a:t> </a:t>
            </a:r>
            <a:r>
              <a:rPr lang="en-US" sz="1150" dirty="0">
                <a:solidFill>
                  <a:srgbClr val="FFFFFF"/>
                </a:solidFill>
                <a:latin typeface="Lora" pitchFamily="34" charset="0"/>
                <a:ea typeface="Lora" pitchFamily="34" charset="-122"/>
                <a:cs typeface="Lora" pitchFamily="34" charset="-120"/>
              </a:rPr>
              <a:t>— menggunakan bahasa yang mudah dipahami, bebas dari jargon medis yang membingungkan</a:t>
            </a:r>
            <a:endParaRPr lang="en-US" sz="1150" dirty="0"/>
          </a:p>
          <a:p>
            <a:pPr marL="342900" indent="-342900" algn="l">
              <a:lnSpc>
                <a:spcPts val="1600"/>
              </a:lnSpc>
              <a:buSzPct val="100000"/>
              <a:buChar char="•"/>
            </a:pPr>
            <a:r>
              <a:rPr lang="en-US" sz="1150" b="1" dirty="0">
                <a:solidFill>
                  <a:schemeClr val="accent4">
                    <a:lumMod val="60000"/>
                    <a:lumOff val="40000"/>
                  </a:schemeClr>
                </a:solidFill>
                <a:latin typeface="Lora" pitchFamily="34" charset="0"/>
                <a:ea typeface="Lora" pitchFamily="34" charset="-122"/>
                <a:cs typeface="Lora" pitchFamily="34" charset="-120"/>
              </a:rPr>
              <a:t>Tidak menghakimi</a:t>
            </a:r>
            <a:r>
              <a:rPr lang="en-US" sz="1150" dirty="0">
                <a:solidFill>
                  <a:schemeClr val="accent4">
                    <a:lumMod val="60000"/>
                    <a:lumOff val="40000"/>
                  </a:schemeClr>
                </a:solidFill>
                <a:latin typeface="Lora" pitchFamily="34" charset="0"/>
                <a:ea typeface="Lora" pitchFamily="34" charset="-122"/>
                <a:cs typeface="Lora" pitchFamily="34" charset="-120"/>
              </a:rPr>
              <a:t> </a:t>
            </a:r>
            <a:r>
              <a:rPr lang="en-US" sz="1150" dirty="0">
                <a:solidFill>
                  <a:srgbClr val="FFFFFF"/>
                </a:solidFill>
                <a:latin typeface="Lora" pitchFamily="34" charset="0"/>
                <a:ea typeface="Lora" pitchFamily="34" charset="-122"/>
                <a:cs typeface="Lora" pitchFamily="34" charset="-120"/>
              </a:rPr>
              <a:t>— menerima pilihan dan keputusan perempuan tanpa prasangka</a:t>
            </a:r>
            <a:endParaRPr lang="en-US" sz="1150" dirty="0"/>
          </a:p>
          <a:p>
            <a:pPr marL="342900" indent="-342900" algn="l">
              <a:lnSpc>
                <a:spcPts val="1600"/>
              </a:lnSpc>
              <a:buSzPct val="100000"/>
              <a:buChar char="•"/>
            </a:pPr>
            <a:r>
              <a:rPr lang="en-US" sz="1150" b="1" dirty="0">
                <a:solidFill>
                  <a:schemeClr val="accent4">
                    <a:lumMod val="60000"/>
                    <a:lumOff val="40000"/>
                  </a:schemeClr>
                </a:solidFill>
                <a:latin typeface="Lora" pitchFamily="34" charset="0"/>
                <a:ea typeface="Lora" pitchFamily="34" charset="-122"/>
                <a:cs typeface="Lora" pitchFamily="34" charset="-120"/>
              </a:rPr>
              <a:t>Menghargai perasaan pasien</a:t>
            </a:r>
            <a:r>
              <a:rPr lang="en-US" sz="1150" dirty="0">
                <a:solidFill>
                  <a:schemeClr val="accent4">
                    <a:lumMod val="60000"/>
                    <a:lumOff val="40000"/>
                  </a:schemeClr>
                </a:solidFill>
                <a:latin typeface="Lora" pitchFamily="34" charset="0"/>
                <a:ea typeface="Lora" pitchFamily="34" charset="-122"/>
                <a:cs typeface="Lora" pitchFamily="34" charset="-120"/>
              </a:rPr>
              <a:t> </a:t>
            </a:r>
            <a:r>
              <a:rPr lang="en-US" sz="1150" dirty="0">
                <a:solidFill>
                  <a:srgbClr val="FFFFFF"/>
                </a:solidFill>
                <a:latin typeface="Lora" pitchFamily="34" charset="0"/>
                <a:ea typeface="Lora" pitchFamily="34" charset="-122"/>
                <a:cs typeface="Lora" pitchFamily="34" charset="-120"/>
              </a:rPr>
              <a:t>— mengakui dan memvalidasi emosi yang dialami</a:t>
            </a:r>
            <a:endParaRPr lang="en-US" sz="1150" dirty="0"/>
          </a:p>
        </p:txBody>
      </p:sp>
      <p:sp>
        <p:nvSpPr>
          <p:cNvPr id="10" name="Text 8"/>
          <p:cNvSpPr/>
          <p:nvPr/>
        </p:nvSpPr>
        <p:spPr>
          <a:xfrm>
            <a:off x="835462" y="5066705"/>
            <a:ext cx="6256496" cy="416719"/>
          </a:xfrm>
          <a:prstGeom prst="rect">
            <a:avLst/>
          </a:prstGeom>
          <a:noFill/>
          <a:ln/>
        </p:spPr>
        <p:txBody>
          <a:bodyPr wrap="square" lIns="0" tIns="0" rIns="0" bIns="0" rtlCol="0" anchor="t"/>
          <a:lstStyle/>
          <a:p>
            <a:pPr marL="0" indent="0" algn="l">
              <a:lnSpc>
                <a:spcPts val="1600"/>
              </a:lnSpc>
              <a:buNone/>
            </a:pPr>
            <a:r>
              <a:rPr lang="en-US" sz="1150" dirty="0">
                <a:solidFill>
                  <a:srgbClr val="FFFFFF"/>
                </a:solidFill>
                <a:latin typeface="Lora" pitchFamily="34" charset="0"/>
                <a:ea typeface="Lora" pitchFamily="34" charset="-122"/>
                <a:cs typeface="Lora" pitchFamily="34" charset="-120"/>
              </a:rPr>
              <a:t>Komunikasi yang berkualitas akan meningkatkan kepercayaan pasien dan kepuasan terhadap pelayanan kesehatan secara signifikan.</a:t>
            </a:r>
            <a:endParaRPr lang="en-US" sz="1150" dirty="0"/>
          </a:p>
        </p:txBody>
      </p:sp>
      <p:sp>
        <p:nvSpPr>
          <p:cNvPr id="11" name="Text 9"/>
          <p:cNvSpPr/>
          <p:nvPr/>
        </p:nvSpPr>
        <p:spPr>
          <a:xfrm>
            <a:off x="7504390" y="1764983"/>
            <a:ext cx="4016335" cy="232529"/>
          </a:xfrm>
          <a:prstGeom prst="rect">
            <a:avLst/>
          </a:prstGeom>
          <a:noFill/>
          <a:ln/>
        </p:spPr>
        <p:txBody>
          <a:bodyPr wrap="none" lIns="0" tIns="0" rIns="0" bIns="0" rtlCol="0" anchor="t"/>
          <a:lstStyle/>
          <a:p>
            <a:pPr marL="0" indent="0" algn="l">
              <a:lnSpc>
                <a:spcPts val="1800"/>
              </a:lnSpc>
              <a:buNone/>
            </a:pPr>
            <a:r>
              <a:rPr lang="en-US" sz="1450" dirty="0">
                <a:solidFill>
                  <a:srgbClr val="233E32"/>
                </a:solidFill>
                <a:latin typeface="Alice" pitchFamily="34" charset="0"/>
                <a:ea typeface="Alice" pitchFamily="34" charset="-122"/>
                <a:cs typeface="Alice" pitchFamily="34" charset="-120"/>
              </a:rPr>
              <a:t>Praktik Berbasis Bukti (Evidence Based Practice)</a:t>
            </a:r>
            <a:endParaRPr lang="en-US" sz="1450" dirty="0"/>
          </a:p>
        </p:txBody>
      </p:sp>
      <p:sp>
        <p:nvSpPr>
          <p:cNvPr id="12" name="Text 10"/>
          <p:cNvSpPr/>
          <p:nvPr/>
        </p:nvSpPr>
        <p:spPr>
          <a:xfrm>
            <a:off x="7504390" y="2109073"/>
            <a:ext cx="6339840" cy="625078"/>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Pelayanan kebidanan yang berpusat pada perempuan harus selalu berlandaskan pada bukti ilmiah terkini. Evidence Based Practice memastikan bahwa setiap tindakan dan keputusan klinis didukung oleh data yang valid dan penelitian yang kredibel.</a:t>
            </a:r>
            <a:endParaRPr lang="en-US" sz="1150" dirty="0"/>
          </a:p>
        </p:txBody>
      </p:sp>
      <p:sp>
        <p:nvSpPr>
          <p:cNvPr id="13" name="Text 11"/>
          <p:cNvSpPr/>
          <p:nvPr/>
        </p:nvSpPr>
        <p:spPr>
          <a:xfrm>
            <a:off x="7504390" y="2834521"/>
            <a:ext cx="6339840" cy="208359"/>
          </a:xfrm>
          <a:prstGeom prst="rect">
            <a:avLst/>
          </a:prstGeom>
          <a:noFill/>
          <a:ln/>
        </p:spPr>
        <p:txBody>
          <a:bodyPr wrap="non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Pentingnya praktik berbasis bukti:</a:t>
            </a:r>
            <a:endParaRPr lang="en-US" sz="1150" dirty="0"/>
          </a:p>
        </p:txBody>
      </p:sp>
      <p:sp>
        <p:nvSpPr>
          <p:cNvPr id="14" name="Shape 12"/>
          <p:cNvSpPr/>
          <p:nvPr/>
        </p:nvSpPr>
        <p:spPr>
          <a:xfrm>
            <a:off x="7504390" y="3168372"/>
            <a:ext cx="6339840" cy="1088946"/>
          </a:xfrm>
          <a:prstGeom prst="roundRect">
            <a:avLst>
              <a:gd name="adj" fmla="val 6718"/>
            </a:avLst>
          </a:prstGeom>
          <a:solidFill>
            <a:srgbClr val="FCFBF8"/>
          </a:solidFill>
          <a:ln w="15240">
            <a:solidFill>
              <a:srgbClr val="D6D3CC"/>
            </a:solidFill>
            <a:prstDash val="solid"/>
          </a:ln>
        </p:spPr>
      </p:sp>
      <p:sp>
        <p:nvSpPr>
          <p:cNvPr id="15" name="Shape 13"/>
          <p:cNvSpPr/>
          <p:nvPr/>
        </p:nvSpPr>
        <p:spPr>
          <a:xfrm>
            <a:off x="7489150" y="3168372"/>
            <a:ext cx="60960" cy="1088946"/>
          </a:xfrm>
          <a:prstGeom prst="roundRect">
            <a:avLst>
              <a:gd name="adj" fmla="val 36628"/>
            </a:avLst>
          </a:prstGeom>
          <a:solidFill>
            <a:srgbClr val="1B5F39"/>
          </a:solidFill>
          <a:ln/>
        </p:spPr>
      </p:sp>
      <p:sp>
        <p:nvSpPr>
          <p:cNvPr id="16" name="Text 14"/>
          <p:cNvSpPr/>
          <p:nvPr/>
        </p:nvSpPr>
        <p:spPr>
          <a:xfrm>
            <a:off x="7714178" y="3332440"/>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Keamanan Pelayanan</a:t>
            </a:r>
            <a:endParaRPr lang="en-US" sz="1450" dirty="0"/>
          </a:p>
        </p:txBody>
      </p:sp>
      <p:sp>
        <p:nvSpPr>
          <p:cNvPr id="17" name="Text 15"/>
          <p:cNvSpPr/>
          <p:nvPr/>
        </p:nvSpPr>
        <p:spPr>
          <a:xfrm>
            <a:off x="7714178" y="3676531"/>
            <a:ext cx="5965984"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Tindakan yang didasari bukti ilmiah meminimalkan risiko dan efek samping yang tidak diinginkan bagi ibu dan bayi.</a:t>
            </a:r>
            <a:endParaRPr lang="en-US" sz="1150" dirty="0"/>
          </a:p>
        </p:txBody>
      </p:sp>
      <p:sp>
        <p:nvSpPr>
          <p:cNvPr id="18" name="Shape 16"/>
          <p:cNvSpPr/>
          <p:nvPr/>
        </p:nvSpPr>
        <p:spPr>
          <a:xfrm>
            <a:off x="7504390" y="4368879"/>
            <a:ext cx="6339840" cy="1088946"/>
          </a:xfrm>
          <a:prstGeom prst="roundRect">
            <a:avLst>
              <a:gd name="adj" fmla="val 6718"/>
            </a:avLst>
          </a:prstGeom>
          <a:solidFill>
            <a:srgbClr val="FCFBF8"/>
          </a:solidFill>
          <a:ln w="15240">
            <a:solidFill>
              <a:srgbClr val="D6D3CC"/>
            </a:solidFill>
            <a:prstDash val="solid"/>
          </a:ln>
        </p:spPr>
      </p:sp>
      <p:sp>
        <p:nvSpPr>
          <p:cNvPr id="19" name="Shape 17"/>
          <p:cNvSpPr/>
          <p:nvPr/>
        </p:nvSpPr>
        <p:spPr>
          <a:xfrm>
            <a:off x="7489150" y="4368879"/>
            <a:ext cx="60960" cy="1088946"/>
          </a:xfrm>
          <a:prstGeom prst="roundRect">
            <a:avLst>
              <a:gd name="adj" fmla="val 36628"/>
            </a:avLst>
          </a:prstGeom>
          <a:solidFill>
            <a:srgbClr val="1B5F39"/>
          </a:solidFill>
          <a:ln/>
        </p:spPr>
      </p:sp>
      <p:sp>
        <p:nvSpPr>
          <p:cNvPr id="20" name="Text 18"/>
          <p:cNvSpPr/>
          <p:nvPr/>
        </p:nvSpPr>
        <p:spPr>
          <a:xfrm>
            <a:off x="7714178" y="4532948"/>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Efektivitas Tindakan</a:t>
            </a:r>
            <a:endParaRPr lang="en-US" sz="1450" dirty="0"/>
          </a:p>
        </p:txBody>
      </p:sp>
      <p:sp>
        <p:nvSpPr>
          <p:cNvPr id="21" name="Text 19"/>
          <p:cNvSpPr/>
          <p:nvPr/>
        </p:nvSpPr>
        <p:spPr>
          <a:xfrm>
            <a:off x="7714178" y="4877038"/>
            <a:ext cx="5965984"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Intervensi yang terbukti efektif memberikan hasil kesehatan yang lebih baik dan terukur.</a:t>
            </a:r>
            <a:endParaRPr lang="en-US" sz="1150" dirty="0"/>
          </a:p>
        </p:txBody>
      </p:sp>
      <p:sp>
        <p:nvSpPr>
          <p:cNvPr id="22" name="Shape 20"/>
          <p:cNvSpPr/>
          <p:nvPr/>
        </p:nvSpPr>
        <p:spPr>
          <a:xfrm>
            <a:off x="7504390" y="5569387"/>
            <a:ext cx="6339840" cy="1088946"/>
          </a:xfrm>
          <a:prstGeom prst="roundRect">
            <a:avLst>
              <a:gd name="adj" fmla="val 6718"/>
            </a:avLst>
          </a:prstGeom>
          <a:solidFill>
            <a:srgbClr val="FCFBF8"/>
          </a:solidFill>
          <a:ln w="15240">
            <a:solidFill>
              <a:srgbClr val="D6D3CC"/>
            </a:solidFill>
            <a:prstDash val="solid"/>
          </a:ln>
        </p:spPr>
      </p:sp>
      <p:sp>
        <p:nvSpPr>
          <p:cNvPr id="23" name="Shape 21"/>
          <p:cNvSpPr/>
          <p:nvPr/>
        </p:nvSpPr>
        <p:spPr>
          <a:xfrm>
            <a:off x="7489150" y="5569387"/>
            <a:ext cx="60960" cy="1088946"/>
          </a:xfrm>
          <a:prstGeom prst="roundRect">
            <a:avLst>
              <a:gd name="adj" fmla="val 36628"/>
            </a:avLst>
          </a:prstGeom>
          <a:solidFill>
            <a:srgbClr val="1B5F39"/>
          </a:solidFill>
          <a:ln/>
        </p:spPr>
      </p:sp>
      <p:sp>
        <p:nvSpPr>
          <p:cNvPr id="24" name="Text 22"/>
          <p:cNvSpPr/>
          <p:nvPr/>
        </p:nvSpPr>
        <p:spPr>
          <a:xfrm>
            <a:off x="7714178" y="5733455"/>
            <a:ext cx="1860590" cy="232529"/>
          </a:xfrm>
          <a:prstGeom prst="rect">
            <a:avLst/>
          </a:prstGeom>
          <a:noFill/>
          <a:ln/>
        </p:spPr>
        <p:txBody>
          <a:bodyPr wrap="none" lIns="0" tIns="0" rIns="0" bIns="0" rtlCol="0" anchor="t"/>
          <a:lstStyle/>
          <a:p>
            <a:pPr marL="0" indent="0" algn="l">
              <a:lnSpc>
                <a:spcPts val="1800"/>
              </a:lnSpc>
              <a:buNone/>
            </a:pPr>
            <a:r>
              <a:rPr lang="en-US" sz="1450" dirty="0">
                <a:solidFill>
                  <a:srgbClr val="2C2821"/>
                </a:solidFill>
                <a:latin typeface="Alice" pitchFamily="34" charset="0"/>
                <a:ea typeface="Alice" pitchFamily="34" charset="-122"/>
                <a:cs typeface="Alice" pitchFamily="34" charset="-120"/>
              </a:rPr>
              <a:t>Standar Profesi</a:t>
            </a:r>
            <a:endParaRPr lang="en-US" sz="1450" dirty="0"/>
          </a:p>
        </p:txBody>
      </p:sp>
      <p:sp>
        <p:nvSpPr>
          <p:cNvPr id="25" name="Text 23"/>
          <p:cNvSpPr/>
          <p:nvPr/>
        </p:nvSpPr>
        <p:spPr>
          <a:xfrm>
            <a:off x="7714178" y="6077545"/>
            <a:ext cx="5965984" cy="416719"/>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Pelayanan yang sesuai standar profesi melindungi perempuan sekaligus menjaga integritas profesi bidan.</a:t>
            </a:r>
            <a:endParaRPr lang="en-US" sz="1150" dirty="0"/>
          </a:p>
        </p:txBody>
      </p:sp>
      <p:sp>
        <p:nvSpPr>
          <p:cNvPr id="26" name="Text 24"/>
          <p:cNvSpPr/>
          <p:nvPr/>
        </p:nvSpPr>
        <p:spPr>
          <a:xfrm>
            <a:off x="7504390" y="6783824"/>
            <a:ext cx="6339840" cy="625078"/>
          </a:xfrm>
          <a:prstGeom prst="rect">
            <a:avLst/>
          </a:prstGeom>
          <a:noFill/>
          <a:ln/>
        </p:spPr>
        <p:txBody>
          <a:bodyPr wrap="square" lIns="0" tIns="0" rIns="0" bIns="0" rtlCol="0" anchor="t"/>
          <a:lstStyle/>
          <a:p>
            <a:pPr marL="0" indent="0" algn="l">
              <a:lnSpc>
                <a:spcPts val="1600"/>
              </a:lnSpc>
              <a:buNone/>
            </a:pPr>
            <a:r>
              <a:rPr lang="en-US" sz="1150" dirty="0">
                <a:solidFill>
                  <a:srgbClr val="2C2821"/>
                </a:solidFill>
                <a:latin typeface="Lora" pitchFamily="34" charset="0"/>
                <a:ea typeface="Lora" pitchFamily="34" charset="-122"/>
                <a:cs typeface="Lora" pitchFamily="34" charset="-120"/>
              </a:rPr>
              <a:t>Bidan harus terus memperbarui pengetahuan dan keterampilan melalui </a:t>
            </a:r>
            <a:r>
              <a:rPr lang="en-US" sz="1150" b="1" dirty="0">
                <a:solidFill>
                  <a:srgbClr val="2C2821"/>
                </a:solidFill>
                <a:latin typeface="Lora" pitchFamily="34" charset="0"/>
                <a:ea typeface="Lora" pitchFamily="34" charset="-122"/>
                <a:cs typeface="Lora" pitchFamily="34" charset="-120"/>
              </a:rPr>
              <a:t>pendidikan berkelanjutan, pelatihan reguler, dan keterlibatan dalam penelitian</a:t>
            </a:r>
            <a:r>
              <a:rPr lang="en-US" sz="1150" dirty="0">
                <a:solidFill>
                  <a:srgbClr val="2C2821"/>
                </a:solidFill>
                <a:latin typeface="Lora" pitchFamily="34" charset="0"/>
                <a:ea typeface="Lora" pitchFamily="34" charset="-122"/>
                <a:cs typeface="Lora" pitchFamily="34" charset="-120"/>
              </a:rPr>
              <a:t> di bidang kebidanan dan kesehatan reproduksi.</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21162"/>
            <a:ext cx="7887414" cy="527090"/>
          </a:xfrm>
          <a:prstGeom prst="rect">
            <a:avLst/>
          </a:prstGeom>
          <a:noFill/>
          <a:ln/>
        </p:spPr>
        <p:txBody>
          <a:bodyPr wrap="none" lIns="0" tIns="0" rIns="0" bIns="0" rtlCol="0" anchor="t"/>
          <a:lstStyle/>
          <a:p>
            <a:pPr marL="0" indent="0" algn="l">
              <a:lnSpc>
                <a:spcPts val="4150"/>
              </a:lnSpc>
              <a:buNone/>
            </a:pPr>
            <a:r>
              <a:rPr lang="en-US" sz="3300" dirty="0">
                <a:solidFill>
                  <a:srgbClr val="233E32"/>
                </a:solidFill>
                <a:latin typeface="Alice" pitchFamily="34" charset="0"/>
                <a:ea typeface="Alice" pitchFamily="34" charset="-122"/>
                <a:cs typeface="Alice" pitchFamily="34" charset="-120"/>
              </a:rPr>
              <a:t>Penerapan WCC dalam </a:t>
            </a:r>
            <a:r>
              <a:rPr lang="en-US" sz="3300" dirty="0">
                <a:solidFill>
                  <a:srgbClr val="1B5F39"/>
                </a:solidFill>
                <a:latin typeface="Alice" pitchFamily="34" charset="0"/>
                <a:ea typeface="Alice" pitchFamily="34" charset="-122"/>
                <a:cs typeface="Alice" pitchFamily="34" charset="-120"/>
              </a:rPr>
              <a:t>Praktik Kebidanan</a:t>
            </a:r>
            <a:endParaRPr lang="en-US" sz="3300" dirty="0"/>
          </a:p>
        </p:txBody>
      </p:sp>
      <p:sp>
        <p:nvSpPr>
          <p:cNvPr id="3" name="Text 1"/>
          <p:cNvSpPr/>
          <p:nvPr/>
        </p:nvSpPr>
        <p:spPr>
          <a:xfrm>
            <a:off x="793790" y="1534954"/>
            <a:ext cx="13042821" cy="499348"/>
          </a:xfrm>
          <a:prstGeom prst="rect">
            <a:avLst/>
          </a:prstGeom>
          <a:noFill/>
          <a:ln/>
        </p:spPr>
        <p:txBody>
          <a:bodyPr wrap="square" lIns="0" tIns="0" rIns="0" bIns="0" rtlCol="0" anchor="t"/>
          <a:lstStyle/>
          <a:p>
            <a:pPr marL="0" indent="0" algn="l">
              <a:lnSpc>
                <a:spcPts val="1950"/>
              </a:lnSpc>
              <a:buNone/>
            </a:pPr>
            <a:r>
              <a:rPr lang="en-US" sz="1300" dirty="0">
                <a:solidFill>
                  <a:srgbClr val="2C2821"/>
                </a:solidFill>
                <a:latin typeface="Lora" pitchFamily="34" charset="0"/>
                <a:ea typeface="Lora" pitchFamily="34" charset="-122"/>
                <a:cs typeface="Lora" pitchFamily="34" charset="-120"/>
              </a:rPr>
              <a:t>Model Woman Centered Care bukan sekadar teori — ia harus dihidupkan dalam setiap aspek praktik kebidanan sehari-hari. Berikut adalah penerapan konkret WCC di berbagai fase pelayanan kebidanan.</a:t>
            </a:r>
            <a:endParaRPr lang="en-US" sz="1300" dirty="0"/>
          </a:p>
        </p:txBody>
      </p:sp>
      <p:sp>
        <p:nvSpPr>
          <p:cNvPr id="4" name="Shape 2"/>
          <p:cNvSpPr/>
          <p:nvPr/>
        </p:nvSpPr>
        <p:spPr>
          <a:xfrm>
            <a:off x="793790" y="2195513"/>
            <a:ext cx="6449735" cy="2584728"/>
          </a:xfrm>
          <a:prstGeom prst="roundRect">
            <a:avLst>
              <a:gd name="adj" fmla="val 979"/>
            </a:avLst>
          </a:prstGeom>
          <a:solidFill>
            <a:srgbClr val="F0EDE6"/>
          </a:solidFill>
          <a:ln/>
        </p:spPr>
      </p:sp>
      <p:sp>
        <p:nvSpPr>
          <p:cNvPr id="5" name="Text 3"/>
          <p:cNvSpPr/>
          <p:nvPr/>
        </p:nvSpPr>
        <p:spPr>
          <a:xfrm>
            <a:off x="962382" y="2364105"/>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000000"/>
                </a:solidFill>
                <a:latin typeface="Alice" pitchFamily="34" charset="0"/>
                <a:ea typeface="Alice" pitchFamily="34" charset="-122"/>
                <a:cs typeface="Alice" pitchFamily="34" charset="-120"/>
              </a:rPr>
              <a:t>🤰</a:t>
            </a:r>
            <a:r>
              <a:rPr lang="en-US" sz="1650" dirty="0">
                <a:solidFill>
                  <a:srgbClr val="2C2821"/>
                </a:solidFill>
                <a:latin typeface="Alice" pitchFamily="34" charset="0"/>
                <a:ea typeface="Alice" pitchFamily="34" charset="-122"/>
                <a:cs typeface="Alice" pitchFamily="34" charset="-120"/>
              </a:rPr>
              <a:t> Masa Kehamilan</a:t>
            </a:r>
            <a:endParaRPr lang="en-US" sz="1650" dirty="0"/>
          </a:p>
        </p:txBody>
      </p:sp>
      <p:sp>
        <p:nvSpPr>
          <p:cNvPr id="6" name="Text 4"/>
          <p:cNvSpPr/>
          <p:nvPr/>
        </p:nvSpPr>
        <p:spPr>
          <a:xfrm>
            <a:off x="962382" y="2713553"/>
            <a:ext cx="6112550" cy="1898094"/>
          </a:xfrm>
          <a:prstGeom prst="rect">
            <a:avLst/>
          </a:prstGeom>
          <a:noFill/>
          <a:ln/>
        </p:spPr>
        <p:txBody>
          <a:bodyPr wrap="square" lIns="0" tIns="0" rIns="0" bIns="0" rtlCol="0" anchor="t"/>
          <a:lstStyle/>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Memberikan edukasi komprehensif tentang kehamilan sehat, perubahan tubuh, dan tanda bahaya</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Melibatkan ibu secara aktif dalam perencanaan persalinan melalui birth plan</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Memberikan dukungan emosional dan memvalidasi kekhawatiran yang dialami ibu</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Menghormati pilihan ibu terkait pemeriksaan dan prosedur antenatal</a:t>
            </a:r>
            <a:endParaRPr lang="en-US" sz="1300" dirty="0"/>
          </a:p>
        </p:txBody>
      </p:sp>
      <p:sp>
        <p:nvSpPr>
          <p:cNvPr id="7" name="Shape 5"/>
          <p:cNvSpPr/>
          <p:nvPr/>
        </p:nvSpPr>
        <p:spPr>
          <a:xfrm>
            <a:off x="7386876" y="2195513"/>
            <a:ext cx="6449735" cy="2584728"/>
          </a:xfrm>
          <a:prstGeom prst="roundRect">
            <a:avLst>
              <a:gd name="adj" fmla="val 979"/>
            </a:avLst>
          </a:prstGeom>
          <a:solidFill>
            <a:srgbClr val="F0EDE6"/>
          </a:solidFill>
          <a:ln/>
        </p:spPr>
      </p:sp>
      <p:sp>
        <p:nvSpPr>
          <p:cNvPr id="8" name="Text 6"/>
          <p:cNvSpPr/>
          <p:nvPr/>
        </p:nvSpPr>
        <p:spPr>
          <a:xfrm>
            <a:off x="7555468" y="2364105"/>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000000"/>
                </a:solidFill>
                <a:latin typeface="Alice" pitchFamily="34" charset="0"/>
                <a:ea typeface="Alice" pitchFamily="34" charset="-122"/>
                <a:cs typeface="Alice" pitchFamily="34" charset="-120"/>
              </a:rPr>
              <a:t>🏥</a:t>
            </a:r>
            <a:r>
              <a:rPr lang="en-US" sz="1650" dirty="0">
                <a:solidFill>
                  <a:srgbClr val="2C2821"/>
                </a:solidFill>
                <a:latin typeface="Alice" pitchFamily="34" charset="0"/>
                <a:ea typeface="Alice" pitchFamily="34" charset="-122"/>
                <a:cs typeface="Alice" pitchFamily="34" charset="-120"/>
              </a:rPr>
              <a:t> Masa Persalinan</a:t>
            </a:r>
            <a:endParaRPr lang="en-US" sz="1650" dirty="0"/>
          </a:p>
        </p:txBody>
      </p:sp>
      <p:sp>
        <p:nvSpPr>
          <p:cNvPr id="9" name="Text 7"/>
          <p:cNvSpPr/>
          <p:nvPr/>
        </p:nvSpPr>
        <p:spPr>
          <a:xfrm>
            <a:off x="7555468" y="2713553"/>
            <a:ext cx="6112550" cy="1648420"/>
          </a:xfrm>
          <a:prstGeom prst="rect">
            <a:avLst/>
          </a:prstGeom>
          <a:noFill/>
          <a:ln/>
        </p:spPr>
        <p:txBody>
          <a:bodyPr wrap="square" lIns="0" tIns="0" rIns="0" bIns="0" rtlCol="0" anchor="t"/>
          <a:lstStyle/>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Menghargai pilihan posisi persalinan sesuai preferensi dan kenyamanan ibu</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Memberikan dukungan psikologis berkelanjutan selama proses persalinan</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Mengizinkan pendamping persalinan yang dipilih ibu (suami, keluarga, atau doula)</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Memberikan informasi lengkap tentang setiap tindakan sebelum dilakukan</a:t>
            </a:r>
            <a:endParaRPr lang="en-US" sz="1300" dirty="0"/>
          </a:p>
        </p:txBody>
      </p:sp>
      <p:sp>
        <p:nvSpPr>
          <p:cNvPr id="10" name="Shape 8"/>
          <p:cNvSpPr/>
          <p:nvPr/>
        </p:nvSpPr>
        <p:spPr>
          <a:xfrm>
            <a:off x="793790" y="4923592"/>
            <a:ext cx="6449735" cy="2584728"/>
          </a:xfrm>
          <a:prstGeom prst="roundRect">
            <a:avLst>
              <a:gd name="adj" fmla="val 979"/>
            </a:avLst>
          </a:prstGeom>
          <a:solidFill>
            <a:srgbClr val="F0EDE6"/>
          </a:solidFill>
          <a:ln/>
        </p:spPr>
      </p:sp>
      <p:sp>
        <p:nvSpPr>
          <p:cNvPr id="11" name="Text 9"/>
          <p:cNvSpPr/>
          <p:nvPr/>
        </p:nvSpPr>
        <p:spPr>
          <a:xfrm>
            <a:off x="962382" y="5092184"/>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000000"/>
                </a:solidFill>
                <a:latin typeface="Alice" pitchFamily="34" charset="0"/>
                <a:ea typeface="Alice" pitchFamily="34" charset="-122"/>
                <a:cs typeface="Alice" pitchFamily="34" charset="-120"/>
              </a:rPr>
              <a:t>🌸</a:t>
            </a:r>
            <a:r>
              <a:rPr lang="en-US" sz="1650" dirty="0">
                <a:solidFill>
                  <a:srgbClr val="2C2821"/>
                </a:solidFill>
                <a:latin typeface="Alice" pitchFamily="34" charset="0"/>
                <a:ea typeface="Alice" pitchFamily="34" charset="-122"/>
                <a:cs typeface="Alice" pitchFamily="34" charset="-120"/>
              </a:rPr>
              <a:t> Masa Nifas</a:t>
            </a:r>
            <a:endParaRPr lang="en-US" sz="1650" dirty="0"/>
          </a:p>
        </p:txBody>
      </p:sp>
      <p:sp>
        <p:nvSpPr>
          <p:cNvPr id="12" name="Text 10"/>
          <p:cNvSpPr/>
          <p:nvPr/>
        </p:nvSpPr>
        <p:spPr>
          <a:xfrm>
            <a:off x="962382" y="5441633"/>
            <a:ext cx="6112550" cy="1149072"/>
          </a:xfrm>
          <a:prstGeom prst="rect">
            <a:avLst/>
          </a:prstGeom>
          <a:noFill/>
          <a:ln/>
        </p:spPr>
        <p:txBody>
          <a:bodyPr wrap="square" lIns="0" tIns="0" rIns="0" bIns="0" rtlCol="0" anchor="t"/>
          <a:lstStyle/>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Konseling menyusui yang mendukung dan tidak memaksa</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Edukasi perawatan bayi baru lahir yang praktis dan aplikatif</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Dukungan dan skrining kesehatan mental ibu pascapersalinan</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Pemantauan pemulihan fisik ibu secara berkala dan menyeluruh</a:t>
            </a:r>
            <a:endParaRPr lang="en-US" sz="1300" dirty="0"/>
          </a:p>
        </p:txBody>
      </p:sp>
      <p:sp>
        <p:nvSpPr>
          <p:cNvPr id="13" name="Shape 11"/>
          <p:cNvSpPr/>
          <p:nvPr/>
        </p:nvSpPr>
        <p:spPr>
          <a:xfrm>
            <a:off x="7386876" y="4923592"/>
            <a:ext cx="6449735" cy="2584728"/>
          </a:xfrm>
          <a:prstGeom prst="roundRect">
            <a:avLst>
              <a:gd name="adj" fmla="val 979"/>
            </a:avLst>
          </a:prstGeom>
          <a:solidFill>
            <a:srgbClr val="F0EDE6"/>
          </a:solidFill>
          <a:ln/>
        </p:spPr>
      </p:sp>
      <p:sp>
        <p:nvSpPr>
          <p:cNvPr id="14" name="Text 12"/>
          <p:cNvSpPr/>
          <p:nvPr/>
        </p:nvSpPr>
        <p:spPr>
          <a:xfrm>
            <a:off x="7555468" y="5092184"/>
            <a:ext cx="2182773" cy="263485"/>
          </a:xfrm>
          <a:prstGeom prst="rect">
            <a:avLst/>
          </a:prstGeom>
          <a:noFill/>
          <a:ln/>
        </p:spPr>
        <p:txBody>
          <a:bodyPr wrap="none" lIns="0" tIns="0" rIns="0" bIns="0" rtlCol="0" anchor="t"/>
          <a:lstStyle/>
          <a:p>
            <a:pPr marL="0" indent="0" algn="l">
              <a:lnSpc>
                <a:spcPts val="2050"/>
              </a:lnSpc>
              <a:buNone/>
            </a:pPr>
            <a:r>
              <a:rPr lang="en-US" sz="1650" dirty="0">
                <a:solidFill>
                  <a:srgbClr val="000000"/>
                </a:solidFill>
                <a:latin typeface="Alice" pitchFamily="34" charset="0"/>
                <a:ea typeface="Alice" pitchFamily="34" charset="-122"/>
                <a:cs typeface="Alice" pitchFamily="34" charset="-120"/>
              </a:rPr>
              <a:t>💊</a:t>
            </a:r>
            <a:r>
              <a:rPr lang="en-US" sz="1650" dirty="0">
                <a:solidFill>
                  <a:srgbClr val="2C2821"/>
                </a:solidFill>
                <a:latin typeface="Alice" pitchFamily="34" charset="0"/>
                <a:ea typeface="Alice" pitchFamily="34" charset="-122"/>
                <a:cs typeface="Alice" pitchFamily="34" charset="-120"/>
              </a:rPr>
              <a:t> Keluarga Berencana</a:t>
            </a:r>
            <a:endParaRPr lang="en-US" sz="1650" dirty="0"/>
          </a:p>
        </p:txBody>
      </p:sp>
      <p:sp>
        <p:nvSpPr>
          <p:cNvPr id="15" name="Text 13"/>
          <p:cNvSpPr/>
          <p:nvPr/>
        </p:nvSpPr>
        <p:spPr>
          <a:xfrm>
            <a:off x="7555468" y="5441633"/>
            <a:ext cx="6112550" cy="1898094"/>
          </a:xfrm>
          <a:prstGeom prst="rect">
            <a:avLst/>
          </a:prstGeom>
          <a:noFill/>
          <a:ln/>
        </p:spPr>
        <p:txBody>
          <a:bodyPr wrap="square" lIns="0" tIns="0" rIns="0" bIns="0" rtlCol="0" anchor="t"/>
          <a:lstStyle/>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Memberikan informasi lengkap dan berimbang tentang semua metode KB yang tersedia</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Menghargai sepenuhnya pilihan perempuan tanpa paksaan atau tekanan</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Tidak memaksakan metode tertentu berdasarkan target atau kuota program</a:t>
            </a:r>
            <a:endParaRPr lang="en-US" sz="1300" dirty="0"/>
          </a:p>
          <a:p>
            <a:pPr marL="342900" indent="-342900" algn="l">
              <a:lnSpc>
                <a:spcPts val="1950"/>
              </a:lnSpc>
              <a:buSzPct val="100000"/>
              <a:buChar char="•"/>
            </a:pPr>
            <a:r>
              <a:rPr lang="en-US" sz="1300" dirty="0">
                <a:solidFill>
                  <a:srgbClr val="2C2821"/>
                </a:solidFill>
                <a:latin typeface="Lora" pitchFamily="34" charset="0"/>
                <a:ea typeface="Lora" pitchFamily="34" charset="-122"/>
                <a:cs typeface="Lora" pitchFamily="34" charset="-120"/>
              </a:rPr>
              <a:t>Menindaklanjuti dan memantau kepuasan pengguna kontrasepsi secara berkala</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4383</Words>
  <Application>Microsoft Office PowerPoint</Application>
  <PresentationFormat>Custom</PresentationFormat>
  <Paragraphs>380</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Lora</vt:lpstr>
      <vt:lpstr>Alice</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ASUS</dc:creator>
  <cp:lastModifiedBy>ASUS</cp:lastModifiedBy>
  <cp:revision>4</cp:revision>
  <dcterms:created xsi:type="dcterms:W3CDTF">2026-03-08T03:35:24Z</dcterms:created>
  <dcterms:modified xsi:type="dcterms:W3CDTF">2026-03-09T03:30:04Z</dcterms:modified>
</cp:coreProperties>
</file>