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54" autoAdjust="0"/>
    <p:restoredTop sz="94660"/>
  </p:normalViewPr>
  <p:slideViewPr>
    <p:cSldViewPr snapToGrid="0">
      <p:cViewPr varScale="1">
        <p:scale>
          <a:sx n="46" d="100"/>
          <a:sy n="46" d="100"/>
        </p:scale>
        <p:origin x="67" y="89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win alfianna" userId="5bff45e0b0b550ab" providerId="LiveId" clId="{DD2143A4-79EC-408B-B861-870CCCB99EBA}"/>
    <pc:docChg chg="undo custSel addSld delSld modSld">
      <pc:chgData name="wiwin alfianna" userId="5bff45e0b0b550ab" providerId="LiveId" clId="{DD2143A4-79EC-408B-B861-870CCCB99EBA}" dt="2025-04-23T03:05:16.414" v="103" actId="403"/>
      <pc:docMkLst>
        <pc:docMk/>
      </pc:docMkLst>
      <pc:sldChg chg="modSp mod">
        <pc:chgData name="wiwin alfianna" userId="5bff45e0b0b550ab" providerId="LiveId" clId="{DD2143A4-79EC-408B-B861-870CCCB99EBA}" dt="2025-04-23T02:57:33.333" v="2" actId="20577"/>
        <pc:sldMkLst>
          <pc:docMk/>
          <pc:sldMk cId="2810637228" sldId="263"/>
        </pc:sldMkLst>
        <pc:spChg chg="mod">
          <ac:chgData name="wiwin alfianna" userId="5bff45e0b0b550ab" providerId="LiveId" clId="{DD2143A4-79EC-408B-B861-870CCCB99EBA}" dt="2025-04-23T02:57:33.333" v="2" actId="20577"/>
          <ac:spMkLst>
            <pc:docMk/>
            <pc:sldMk cId="2810637228" sldId="263"/>
            <ac:spMk id="3" creationId="{FB173681-E3DD-4111-88C4-8934AD46B768}"/>
          </ac:spMkLst>
        </pc:spChg>
      </pc:sldChg>
      <pc:sldChg chg="delSp modSp new mod">
        <pc:chgData name="wiwin alfianna" userId="5bff45e0b0b550ab" providerId="LiveId" clId="{DD2143A4-79EC-408B-B861-870CCCB99EBA}" dt="2025-04-23T02:58:15.351" v="10" actId="14100"/>
        <pc:sldMkLst>
          <pc:docMk/>
          <pc:sldMk cId="3003858473" sldId="264"/>
        </pc:sldMkLst>
        <pc:spChg chg="del">
          <ac:chgData name="wiwin alfianna" userId="5bff45e0b0b550ab" providerId="LiveId" clId="{DD2143A4-79EC-408B-B861-870CCCB99EBA}" dt="2025-04-23T02:58:12.463" v="9" actId="478"/>
          <ac:spMkLst>
            <pc:docMk/>
            <pc:sldMk cId="3003858473" sldId="264"/>
            <ac:spMk id="2" creationId="{76B2B1F9-1F33-40F3-B191-397728EDDA3B}"/>
          </ac:spMkLst>
        </pc:spChg>
        <pc:spChg chg="mod">
          <ac:chgData name="wiwin alfianna" userId="5bff45e0b0b550ab" providerId="LiveId" clId="{DD2143A4-79EC-408B-B861-870CCCB99EBA}" dt="2025-04-23T02:58:15.351" v="10" actId="14100"/>
          <ac:spMkLst>
            <pc:docMk/>
            <pc:sldMk cId="3003858473" sldId="264"/>
            <ac:spMk id="3" creationId="{9001F868-0741-4276-A7F3-910B633BC0B2}"/>
          </ac:spMkLst>
        </pc:spChg>
      </pc:sldChg>
      <pc:sldChg chg="delSp modSp new mod">
        <pc:chgData name="wiwin alfianna" userId="5bff45e0b0b550ab" providerId="LiveId" clId="{DD2143A4-79EC-408B-B861-870CCCB99EBA}" dt="2025-04-23T02:59:24.230" v="20" actId="27636"/>
        <pc:sldMkLst>
          <pc:docMk/>
          <pc:sldMk cId="3196646724" sldId="265"/>
        </pc:sldMkLst>
        <pc:spChg chg="del">
          <ac:chgData name="wiwin alfianna" userId="5bff45e0b0b550ab" providerId="LiveId" clId="{DD2143A4-79EC-408B-B861-870CCCB99EBA}" dt="2025-04-23T02:59:21.019" v="18" actId="478"/>
          <ac:spMkLst>
            <pc:docMk/>
            <pc:sldMk cId="3196646724" sldId="265"/>
            <ac:spMk id="2" creationId="{70B3C70F-DC4A-4B96-8E6B-F104E83C4664}"/>
          </ac:spMkLst>
        </pc:spChg>
        <pc:spChg chg="mod">
          <ac:chgData name="wiwin alfianna" userId="5bff45e0b0b550ab" providerId="LiveId" clId="{DD2143A4-79EC-408B-B861-870CCCB99EBA}" dt="2025-04-23T02:59:24.230" v="20" actId="27636"/>
          <ac:spMkLst>
            <pc:docMk/>
            <pc:sldMk cId="3196646724" sldId="265"/>
            <ac:spMk id="3" creationId="{41294170-7667-455C-9A6D-AB90E75965E8}"/>
          </ac:spMkLst>
        </pc:spChg>
      </pc:sldChg>
      <pc:sldChg chg="delSp modSp new mod">
        <pc:chgData name="wiwin alfianna" userId="5bff45e0b0b550ab" providerId="LiveId" clId="{DD2143A4-79EC-408B-B861-870CCCB99EBA}" dt="2025-04-23T03:01:01.483" v="30" actId="27636"/>
        <pc:sldMkLst>
          <pc:docMk/>
          <pc:sldMk cId="2756652081" sldId="266"/>
        </pc:sldMkLst>
        <pc:spChg chg="del">
          <ac:chgData name="wiwin alfianna" userId="5bff45e0b0b550ab" providerId="LiveId" clId="{DD2143A4-79EC-408B-B861-870CCCB99EBA}" dt="2025-04-23T03:00:59.100" v="28" actId="478"/>
          <ac:spMkLst>
            <pc:docMk/>
            <pc:sldMk cId="2756652081" sldId="266"/>
            <ac:spMk id="2" creationId="{45347D0F-76E9-461D-B1AD-C28A81B88E30}"/>
          </ac:spMkLst>
        </pc:spChg>
        <pc:spChg chg="mod">
          <ac:chgData name="wiwin alfianna" userId="5bff45e0b0b550ab" providerId="LiveId" clId="{DD2143A4-79EC-408B-B861-870CCCB99EBA}" dt="2025-04-23T03:01:01.483" v="30" actId="27636"/>
          <ac:spMkLst>
            <pc:docMk/>
            <pc:sldMk cId="2756652081" sldId="266"/>
            <ac:spMk id="3" creationId="{3F5A2493-8FAB-4B29-8CE3-C632DDF4E15C}"/>
          </ac:spMkLst>
        </pc:spChg>
      </pc:sldChg>
      <pc:sldChg chg="new del">
        <pc:chgData name="wiwin alfianna" userId="5bff45e0b0b550ab" providerId="LiveId" clId="{DD2143A4-79EC-408B-B861-870CCCB99EBA}" dt="2025-04-23T03:01:42.628" v="32" actId="680"/>
        <pc:sldMkLst>
          <pc:docMk/>
          <pc:sldMk cId="1279777210" sldId="267"/>
        </pc:sldMkLst>
      </pc:sldChg>
      <pc:sldChg chg="delSp modSp new mod">
        <pc:chgData name="wiwin alfianna" userId="5bff45e0b0b550ab" providerId="LiveId" clId="{DD2143A4-79EC-408B-B861-870CCCB99EBA}" dt="2025-04-23T03:03:26.781" v="64" actId="27636"/>
        <pc:sldMkLst>
          <pc:docMk/>
          <pc:sldMk cId="3950260771" sldId="267"/>
        </pc:sldMkLst>
        <pc:spChg chg="del">
          <ac:chgData name="wiwin alfianna" userId="5bff45e0b0b550ab" providerId="LiveId" clId="{DD2143A4-79EC-408B-B861-870CCCB99EBA}" dt="2025-04-23T03:02:42.562" v="34" actId="478"/>
          <ac:spMkLst>
            <pc:docMk/>
            <pc:sldMk cId="3950260771" sldId="267"/>
            <ac:spMk id="2" creationId="{D4976083-42F2-4B6F-A131-5FADCC1F112E}"/>
          </ac:spMkLst>
        </pc:spChg>
        <pc:spChg chg="mod">
          <ac:chgData name="wiwin alfianna" userId="5bff45e0b0b550ab" providerId="LiveId" clId="{DD2143A4-79EC-408B-B861-870CCCB99EBA}" dt="2025-04-23T03:03:26.781" v="64" actId="27636"/>
          <ac:spMkLst>
            <pc:docMk/>
            <pc:sldMk cId="3950260771" sldId="267"/>
            <ac:spMk id="3" creationId="{7F20D5B2-CFFD-499A-80F3-93E297B74372}"/>
          </ac:spMkLst>
        </pc:spChg>
      </pc:sldChg>
      <pc:sldChg chg="delSp modSp new mod">
        <pc:chgData name="wiwin alfianna" userId="5bff45e0b0b550ab" providerId="LiveId" clId="{DD2143A4-79EC-408B-B861-870CCCB99EBA}" dt="2025-04-23T03:04:54.101" v="74" actId="27636"/>
        <pc:sldMkLst>
          <pc:docMk/>
          <pc:sldMk cId="820650860" sldId="268"/>
        </pc:sldMkLst>
        <pc:spChg chg="del">
          <ac:chgData name="wiwin alfianna" userId="5bff45e0b0b550ab" providerId="LiveId" clId="{DD2143A4-79EC-408B-B861-870CCCB99EBA}" dt="2025-04-23T03:04:51.175" v="72" actId="478"/>
          <ac:spMkLst>
            <pc:docMk/>
            <pc:sldMk cId="820650860" sldId="268"/>
            <ac:spMk id="2" creationId="{E7BC40DB-7C0D-4FD6-B7F6-FDA1B39CFC2F}"/>
          </ac:spMkLst>
        </pc:spChg>
        <pc:spChg chg="mod">
          <ac:chgData name="wiwin alfianna" userId="5bff45e0b0b550ab" providerId="LiveId" clId="{DD2143A4-79EC-408B-B861-870CCCB99EBA}" dt="2025-04-23T03:04:54.101" v="74" actId="27636"/>
          <ac:spMkLst>
            <pc:docMk/>
            <pc:sldMk cId="820650860" sldId="268"/>
            <ac:spMk id="3" creationId="{55D4F82A-A620-4A5E-B208-A6E20FE38F61}"/>
          </ac:spMkLst>
        </pc:spChg>
      </pc:sldChg>
      <pc:sldChg chg="modSp new mod">
        <pc:chgData name="wiwin alfianna" userId="5bff45e0b0b550ab" providerId="LiveId" clId="{DD2143A4-79EC-408B-B861-870CCCB99EBA}" dt="2025-04-23T03:05:16.414" v="103" actId="403"/>
        <pc:sldMkLst>
          <pc:docMk/>
          <pc:sldMk cId="2912667737" sldId="269"/>
        </pc:sldMkLst>
        <pc:spChg chg="mod">
          <ac:chgData name="wiwin alfianna" userId="5bff45e0b0b550ab" providerId="LiveId" clId="{DD2143A4-79EC-408B-B861-870CCCB99EBA}" dt="2025-04-23T03:05:16.414" v="103" actId="403"/>
          <ac:spMkLst>
            <pc:docMk/>
            <pc:sldMk cId="2912667737" sldId="269"/>
            <ac:spMk id="3" creationId="{2760769B-9C66-4ACF-A603-EDBD6BF9E85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638F5-9AFD-45C6-A7E7-1B8232D26A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3B89A5-9D14-4EEC-9D94-F8FDE3CD50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13BA8D-9D17-43C4-A345-FD3AFA09A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62FC7-61AD-4798-AA32-165CDEAE3E32}" type="datetimeFigureOut">
              <a:rPr lang="en-ID" smtClean="0"/>
              <a:t>23/04/2025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B76151-530C-40BE-BF03-44C0B42F1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5B3AC2-0653-4590-AEDA-3474E88B8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18628-D4DB-4017-806E-55B8C59FBE9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43114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9DA1A-8217-4850-9692-E90F507F9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B1015C-1B1F-4E8C-B419-EE6316BE66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4CF233-EC60-4F7C-AC6F-7386249EE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62FC7-61AD-4798-AA32-165CDEAE3E32}" type="datetimeFigureOut">
              <a:rPr lang="en-ID" smtClean="0"/>
              <a:t>23/04/2025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4A4ECA-CD54-4562-9342-8214EF61E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17B702-C79D-41EA-8F9D-C12CD3E73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18628-D4DB-4017-806E-55B8C59FBE9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75147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B81432B-D773-45F6-8FF7-9EAD7F781A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EDBEC1-94AA-4966-B40A-B5656D0D89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9FC39A-F503-4C62-A0AD-28572A26AB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62FC7-61AD-4798-AA32-165CDEAE3E32}" type="datetimeFigureOut">
              <a:rPr lang="en-ID" smtClean="0"/>
              <a:t>23/04/2025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F01B5B-67A0-4C53-B5A5-448935A76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D4D510-26E0-4972-A7D9-8B671E814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18628-D4DB-4017-806E-55B8C59FBE9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92920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45833-6FBC-48A4-BA87-FE9C487E1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5CE2EA-F466-4521-BB44-0D241829A0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AADAED-CA25-4A00-9B06-45EDF0319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62FC7-61AD-4798-AA32-165CDEAE3E32}" type="datetimeFigureOut">
              <a:rPr lang="en-ID" smtClean="0"/>
              <a:t>23/04/2025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A3FA63-5497-4C62-9B9A-BBEA1859A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336DFE-E9D1-4730-8FB6-46FE7E383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18628-D4DB-4017-806E-55B8C59FBE9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94118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A65015-A932-42F4-93B3-205B465370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5D7424-E19B-4DE5-9FF6-8177BF2AA2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AB48B4-DE96-4803-BECA-99270DF307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62FC7-61AD-4798-AA32-165CDEAE3E32}" type="datetimeFigureOut">
              <a:rPr lang="en-ID" smtClean="0"/>
              <a:t>23/04/2025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1C41AD-AF6E-4E71-A499-7477374E6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279BB5-5CE0-4201-8C0E-767848F7F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18628-D4DB-4017-806E-55B8C59FBE9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29579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517DA5-5CD7-4BA6-BDED-252CBB023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9B8D60-DDB6-4065-BDD4-CB9B380C5B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09F381-E6AE-483B-ACC7-BC2A4FDFAC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18587D-02E3-4FAB-9CFF-A05AD4D89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62FC7-61AD-4798-AA32-165CDEAE3E32}" type="datetimeFigureOut">
              <a:rPr lang="en-ID" smtClean="0"/>
              <a:t>23/04/2025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12E078-711D-43A0-9509-320F913E0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47F86A-4F08-450E-B6A3-6AE99691B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18628-D4DB-4017-806E-55B8C59FBE9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11491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5CE7D-5474-4755-B5E5-EE9E710AA5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ED2720-6484-4917-85C4-0F2122F8C5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2AB35D-7298-4BB4-8044-D21A09FE31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60084B-06C8-46A1-A65F-8179372C82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F08F5ED-B540-4437-BEE6-EA074B9432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41E878-D10A-40AC-B29E-38A1069C8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62FC7-61AD-4798-AA32-165CDEAE3E32}" type="datetimeFigureOut">
              <a:rPr lang="en-ID" smtClean="0"/>
              <a:t>23/04/2025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6C8074B-465B-45CB-98CA-1627503414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B4ED7B-8A4D-41D6-A1E9-48D3FC10A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18628-D4DB-4017-806E-55B8C59FBE9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16009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0A11FE-C529-45AB-836F-093529487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527731B-02DE-4268-B737-ADDCF99B47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62FC7-61AD-4798-AA32-165CDEAE3E32}" type="datetimeFigureOut">
              <a:rPr lang="en-ID" smtClean="0"/>
              <a:t>23/04/2025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D1D4C3-9F2B-48FC-ADA8-052A8B81A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BE8C9D-0E0A-4692-BB0E-430F6156A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18628-D4DB-4017-806E-55B8C59FBE9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54295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FB817E0-28CB-45A3-A7C2-AE1D81CF1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62FC7-61AD-4798-AA32-165CDEAE3E32}" type="datetimeFigureOut">
              <a:rPr lang="en-ID" smtClean="0"/>
              <a:t>23/04/2025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24C8E46-4F4C-47A8-B107-A694B9BAE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5FFA75-1308-42AF-802C-56DC48C4D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18628-D4DB-4017-806E-55B8C59FBE9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25047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0FFEB-6768-4602-BFCB-1F650A342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691AAC-7398-4957-B7A9-17F6D82706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698D89-041F-4B1C-B492-4453BC3025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62C498-8040-4083-BE39-2F48C82F3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62FC7-61AD-4798-AA32-165CDEAE3E32}" type="datetimeFigureOut">
              <a:rPr lang="en-ID" smtClean="0"/>
              <a:t>23/04/2025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511E61-FCA1-48B1-ABF1-78BB742EC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9365C9-132A-4B81-AAD7-0CB1CCC1A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18628-D4DB-4017-806E-55B8C59FBE9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26750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3B6F00-9965-422C-A389-CE9C071F1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4ED4CAC-A51F-40A7-A967-7D19442078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7966C7-CD29-4CF6-AD4A-6CBB3E85E3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766C13-5530-4AF8-9607-1F56E084F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62FC7-61AD-4798-AA32-165CDEAE3E32}" type="datetimeFigureOut">
              <a:rPr lang="en-ID" smtClean="0"/>
              <a:t>23/04/2025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92CB73-101A-4544-9251-D69B36245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D12C04-5BE3-4A1E-9C4B-17D6DA0B4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18628-D4DB-4017-806E-55B8C59FBE9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193008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1A3463E-1793-4FA4-A873-7E760DBE6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7EC826-3808-41FE-B72C-5D4EB528AA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5152AE-0F62-4FA3-8342-7C3F9C4091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F62FC7-61AD-4798-AA32-165CDEAE3E32}" type="datetimeFigureOut">
              <a:rPr lang="en-ID" smtClean="0"/>
              <a:t>23/04/2025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E69277-4FFC-4E0D-94F4-C76500C5FE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B70CE3-7C52-4C44-AC74-45BB13DBC3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F18628-D4DB-4017-806E-55B8C59FBE9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4233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A3A249-AB9C-4DF7-A92C-F511C92178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D" b="1" dirty="0" err="1"/>
              <a:t>Prinsip-Prinsip</a:t>
            </a:r>
            <a:r>
              <a:rPr lang="en-ID" b="1" dirty="0"/>
              <a:t> </a:t>
            </a:r>
            <a:r>
              <a:rPr lang="en-ID" b="1" dirty="0" err="1"/>
              <a:t>Toksikologi</a:t>
            </a:r>
            <a:endParaRPr lang="en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146E81-0F3B-49C4-A725-E4050AB7CC5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apt. Wiwin Alfianna, </a:t>
            </a:r>
            <a:r>
              <a:rPr lang="en-US" dirty="0" err="1"/>
              <a:t>M.Farm</a:t>
            </a:r>
            <a:r>
              <a:rPr lang="en-US" dirty="0"/>
              <a:t>.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0005957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294170-7667-455C-9A6D-AB90E75965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47898"/>
            <a:ext cx="10515600" cy="53290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D" b="1" dirty="0"/>
              <a:t>4. </a:t>
            </a:r>
            <a:r>
              <a:rPr lang="en-ID" b="1" dirty="0" err="1"/>
              <a:t>Efek</a:t>
            </a:r>
            <a:r>
              <a:rPr lang="en-ID" b="1" dirty="0"/>
              <a:t> </a:t>
            </a:r>
            <a:r>
              <a:rPr lang="en-ID" b="1" dirty="0" err="1"/>
              <a:t>Toksik</a:t>
            </a:r>
            <a:r>
              <a:rPr lang="en-ID" b="1" dirty="0"/>
              <a:t> </a:t>
            </a:r>
            <a:r>
              <a:rPr lang="en-ID" b="1" dirty="0" err="1"/>
              <a:t>Reversibel</a:t>
            </a:r>
            <a:r>
              <a:rPr lang="en-ID" b="1" dirty="0"/>
              <a:t> vs. </a:t>
            </a:r>
            <a:r>
              <a:rPr lang="en-ID" b="1" dirty="0" err="1"/>
              <a:t>Irreversibel</a:t>
            </a:r>
            <a:endParaRPr lang="en-ID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ID" b="1" dirty="0" err="1"/>
              <a:t>Reversibel</a:t>
            </a:r>
            <a:r>
              <a:rPr lang="en-ID" dirty="0"/>
              <a:t>: </a:t>
            </a:r>
            <a:r>
              <a:rPr lang="en-ID" dirty="0" err="1"/>
              <a:t>Efek</a:t>
            </a:r>
            <a:r>
              <a:rPr lang="en-ID" dirty="0"/>
              <a:t> </a:t>
            </a:r>
            <a:r>
              <a:rPr lang="en-ID" dirty="0" err="1"/>
              <a:t>toksik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pulih</a:t>
            </a:r>
            <a:r>
              <a:rPr lang="en-ID" dirty="0"/>
              <a:t> </a:t>
            </a:r>
            <a:r>
              <a:rPr lang="en-ID" dirty="0" err="1"/>
              <a:t>jika</a:t>
            </a:r>
            <a:r>
              <a:rPr lang="en-ID" dirty="0"/>
              <a:t> </a:t>
            </a:r>
            <a:r>
              <a:rPr lang="en-ID" dirty="0" err="1"/>
              <a:t>jaringan</a:t>
            </a:r>
            <a:r>
              <a:rPr lang="en-ID" dirty="0"/>
              <a:t> </a:t>
            </a:r>
            <a:r>
              <a:rPr lang="en-ID" dirty="0" err="1"/>
              <a:t>mampu</a:t>
            </a:r>
            <a:r>
              <a:rPr lang="en-ID" dirty="0"/>
              <a:t> </a:t>
            </a:r>
            <a:r>
              <a:rPr lang="en-ID" dirty="0" err="1"/>
              <a:t>beradaptasi</a:t>
            </a:r>
            <a:r>
              <a:rPr lang="en-ID" dirty="0"/>
              <a:t>, </a:t>
            </a:r>
            <a:r>
              <a:rPr lang="en-ID" dirty="0" err="1"/>
              <a:t>memperbaiki</a:t>
            </a:r>
            <a:r>
              <a:rPr lang="en-ID" dirty="0"/>
              <a:t>, dan </a:t>
            </a:r>
            <a:r>
              <a:rPr lang="en-ID" dirty="0" err="1"/>
              <a:t>beregenerasi</a:t>
            </a:r>
            <a:r>
              <a:rPr lang="en-ID" dirty="0"/>
              <a:t>. </a:t>
            </a:r>
            <a:r>
              <a:rPr lang="en-ID" dirty="0" err="1"/>
              <a:t>Contoh</a:t>
            </a:r>
            <a:r>
              <a:rPr lang="en-ID" dirty="0"/>
              <a:t>: </a:t>
            </a:r>
            <a:r>
              <a:rPr lang="en-ID" dirty="0" err="1"/>
              <a:t>hati</a:t>
            </a:r>
            <a:r>
              <a:rPr lang="en-ID" dirty="0"/>
              <a:t> dan </a:t>
            </a:r>
            <a:r>
              <a:rPr lang="en-ID" dirty="0" err="1"/>
              <a:t>saluran</a:t>
            </a:r>
            <a:r>
              <a:rPr lang="en-ID" dirty="0"/>
              <a:t> </a:t>
            </a:r>
            <a:r>
              <a:rPr lang="en-ID" dirty="0" err="1"/>
              <a:t>pencernaan</a:t>
            </a:r>
            <a:r>
              <a:rPr lang="en-ID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b="1" dirty="0" err="1"/>
              <a:t>Irreversibel</a:t>
            </a:r>
            <a:r>
              <a:rPr lang="en-ID" dirty="0"/>
              <a:t>: Jika </a:t>
            </a:r>
            <a:r>
              <a:rPr lang="en-ID" dirty="0" err="1"/>
              <a:t>jaringan</a:t>
            </a:r>
            <a:r>
              <a:rPr lang="en-ID" dirty="0"/>
              <a:t>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bisa</a:t>
            </a:r>
            <a:r>
              <a:rPr lang="en-ID" dirty="0"/>
              <a:t> </a:t>
            </a:r>
            <a:r>
              <a:rPr lang="en-ID" dirty="0" err="1"/>
              <a:t>pulih</a:t>
            </a:r>
            <a:r>
              <a:rPr lang="en-ID" dirty="0"/>
              <a:t>, </a:t>
            </a:r>
            <a:r>
              <a:rPr lang="en-ID" dirty="0" err="1"/>
              <a:t>seperti</a:t>
            </a:r>
            <a:r>
              <a:rPr lang="en-ID" dirty="0"/>
              <a:t> pada </a:t>
            </a:r>
            <a:r>
              <a:rPr lang="en-ID" dirty="0" err="1"/>
              <a:t>sistem</a:t>
            </a:r>
            <a:r>
              <a:rPr lang="en-ID" dirty="0"/>
              <a:t> </a:t>
            </a:r>
            <a:r>
              <a:rPr lang="en-ID" dirty="0" err="1"/>
              <a:t>saraf</a:t>
            </a:r>
            <a:r>
              <a:rPr lang="en-ID" dirty="0"/>
              <a:t> </a:t>
            </a:r>
            <a:r>
              <a:rPr lang="en-ID" dirty="0" err="1"/>
              <a:t>pusat</a:t>
            </a:r>
            <a:r>
              <a:rPr lang="en-ID" dirty="0"/>
              <a:t> (SSP), </a:t>
            </a:r>
            <a:r>
              <a:rPr lang="en-ID" dirty="0" err="1"/>
              <a:t>kerusakan</a:t>
            </a:r>
            <a:r>
              <a:rPr lang="en-ID" dirty="0"/>
              <a:t> </a:t>
            </a:r>
            <a:r>
              <a:rPr lang="en-ID" dirty="0" err="1"/>
              <a:t>cenderung</a:t>
            </a:r>
            <a:r>
              <a:rPr lang="en-ID" dirty="0"/>
              <a:t> </a:t>
            </a:r>
            <a:r>
              <a:rPr lang="en-ID" dirty="0" err="1"/>
              <a:t>permanen</a:t>
            </a:r>
            <a:r>
              <a:rPr lang="en-ID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b="1" dirty="0" err="1"/>
              <a:t>Contoh</a:t>
            </a:r>
            <a:r>
              <a:rPr lang="en-ID" b="1" dirty="0"/>
              <a:t> </a:t>
            </a:r>
            <a:r>
              <a:rPr lang="en-ID" b="1" dirty="0" err="1"/>
              <a:t>Irreversibel</a:t>
            </a:r>
            <a:r>
              <a:rPr lang="en-ID" dirty="0"/>
              <a:t>: </a:t>
            </a:r>
            <a:r>
              <a:rPr lang="en-ID" dirty="0" err="1"/>
              <a:t>Kanker</a:t>
            </a:r>
            <a:r>
              <a:rPr lang="en-ID" dirty="0"/>
              <a:t> dan </a:t>
            </a:r>
            <a:r>
              <a:rPr lang="en-ID" dirty="0" err="1"/>
              <a:t>cacat</a:t>
            </a:r>
            <a:r>
              <a:rPr lang="en-ID" dirty="0"/>
              <a:t> </a:t>
            </a:r>
            <a:r>
              <a:rPr lang="en-ID" dirty="0" err="1"/>
              <a:t>lahir</a:t>
            </a:r>
            <a:r>
              <a:rPr lang="en-ID" dirty="0"/>
              <a:t> </a:t>
            </a:r>
            <a:r>
              <a:rPr lang="en-ID" dirty="0" err="1"/>
              <a:t>akibat</a:t>
            </a:r>
            <a:r>
              <a:rPr lang="en-ID" dirty="0"/>
              <a:t> </a:t>
            </a:r>
            <a:r>
              <a:rPr lang="en-ID" dirty="0" err="1"/>
              <a:t>paparan</a:t>
            </a:r>
            <a:r>
              <a:rPr lang="en-ID" dirty="0"/>
              <a:t> </a:t>
            </a:r>
            <a:r>
              <a:rPr lang="en-ID" dirty="0" err="1"/>
              <a:t>bahan</a:t>
            </a:r>
            <a:r>
              <a:rPr lang="en-ID" dirty="0"/>
              <a:t> </a:t>
            </a:r>
            <a:r>
              <a:rPr lang="en-ID" dirty="0" err="1"/>
              <a:t>kimia</a:t>
            </a:r>
            <a:r>
              <a:rPr lang="en-ID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b="1" dirty="0" err="1"/>
              <a:t>Pentingnya</a:t>
            </a:r>
            <a:r>
              <a:rPr lang="en-ID" dirty="0"/>
              <a:t>: </a:t>
            </a:r>
            <a:r>
              <a:rPr lang="en-ID" dirty="0" err="1"/>
              <a:t>Mengetahui</a:t>
            </a:r>
            <a:r>
              <a:rPr lang="en-ID" dirty="0"/>
              <a:t> </a:t>
            </a:r>
            <a:r>
              <a:rPr lang="en-ID" dirty="0" err="1"/>
              <a:t>kemampuan</a:t>
            </a:r>
            <a:r>
              <a:rPr lang="en-ID" dirty="0"/>
              <a:t> </a:t>
            </a:r>
            <a:r>
              <a:rPr lang="en-ID" dirty="0" err="1"/>
              <a:t>regenerasi</a:t>
            </a:r>
            <a:r>
              <a:rPr lang="en-ID" dirty="0"/>
              <a:t> organ target sangat </a:t>
            </a:r>
            <a:r>
              <a:rPr lang="en-ID" dirty="0" err="1"/>
              <a:t>penting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menangani</a:t>
            </a:r>
            <a:r>
              <a:rPr lang="en-ID" dirty="0"/>
              <a:t> </a:t>
            </a:r>
            <a:r>
              <a:rPr lang="en-ID" dirty="0" err="1"/>
              <a:t>efek</a:t>
            </a:r>
            <a:r>
              <a:rPr lang="en-ID" dirty="0"/>
              <a:t> </a:t>
            </a:r>
            <a:r>
              <a:rPr lang="en-ID" dirty="0" err="1"/>
              <a:t>toksik</a:t>
            </a:r>
            <a:r>
              <a:rPr lang="en-ID" dirty="0"/>
              <a:t> </a:t>
            </a:r>
            <a:r>
              <a:rPr lang="en-ID" dirty="0" err="1"/>
              <a:t>bahan</a:t>
            </a:r>
            <a:r>
              <a:rPr lang="en-ID" dirty="0"/>
              <a:t> </a:t>
            </a:r>
            <a:r>
              <a:rPr lang="en-ID" dirty="0" err="1"/>
              <a:t>kimia</a:t>
            </a:r>
            <a:r>
              <a:rPr lang="en-ID" dirty="0"/>
              <a:t>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1966467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5A2493-8FAB-4B29-8CE3-C632DDF4E1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64029"/>
            <a:ext cx="10515600" cy="51129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D" b="1" dirty="0"/>
              <a:t>5. </a:t>
            </a:r>
            <a:r>
              <a:rPr lang="en-ID" b="1" dirty="0" err="1"/>
              <a:t>Toksisitas</a:t>
            </a:r>
            <a:r>
              <a:rPr lang="en-ID" b="1" dirty="0"/>
              <a:t> </a:t>
            </a:r>
            <a:r>
              <a:rPr lang="en-ID" b="1" dirty="0" err="1"/>
              <a:t>Lokal</a:t>
            </a:r>
            <a:r>
              <a:rPr lang="en-ID" b="1" dirty="0"/>
              <a:t> vs. </a:t>
            </a:r>
            <a:r>
              <a:rPr lang="en-ID" b="1" dirty="0" err="1"/>
              <a:t>Sistemik</a:t>
            </a:r>
            <a:endParaRPr lang="en-ID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ID" b="1" dirty="0" err="1"/>
              <a:t>Toksisitas</a:t>
            </a:r>
            <a:r>
              <a:rPr lang="en-ID" b="1" dirty="0"/>
              <a:t> </a:t>
            </a:r>
            <a:r>
              <a:rPr lang="en-ID" b="1" dirty="0" err="1"/>
              <a:t>Lokal</a:t>
            </a:r>
            <a:r>
              <a:rPr lang="en-ID" dirty="0"/>
              <a:t>: </a:t>
            </a:r>
            <a:r>
              <a:rPr lang="en-ID" dirty="0" err="1"/>
              <a:t>Efek</a:t>
            </a:r>
            <a:r>
              <a:rPr lang="en-ID" dirty="0"/>
              <a:t> </a:t>
            </a:r>
            <a:r>
              <a:rPr lang="en-ID" dirty="0" err="1"/>
              <a:t>toksik</a:t>
            </a:r>
            <a:r>
              <a:rPr lang="en-ID" dirty="0"/>
              <a:t> </a:t>
            </a:r>
            <a:r>
              <a:rPr lang="en-ID" dirty="0" err="1"/>
              <a:t>muncul</a:t>
            </a:r>
            <a:r>
              <a:rPr lang="en-ID" dirty="0"/>
              <a:t> </a:t>
            </a:r>
            <a:r>
              <a:rPr lang="en-ID" dirty="0" err="1"/>
              <a:t>langsung</a:t>
            </a:r>
            <a:r>
              <a:rPr lang="en-ID" dirty="0"/>
              <a:t> di </a:t>
            </a:r>
            <a:r>
              <a:rPr lang="en-ID" dirty="0" err="1"/>
              <a:t>tempat</a:t>
            </a:r>
            <a:r>
              <a:rPr lang="en-ID" dirty="0"/>
              <a:t> </a:t>
            </a:r>
            <a:r>
              <a:rPr lang="en-ID" dirty="0" err="1"/>
              <a:t>kontak</a:t>
            </a:r>
            <a:r>
              <a:rPr lang="en-ID" dirty="0"/>
              <a:t> </a:t>
            </a:r>
            <a:r>
              <a:rPr lang="en-ID" dirty="0" err="1"/>
              <a:t>awal</a:t>
            </a:r>
            <a:r>
              <a:rPr lang="en-ID" dirty="0"/>
              <a:t> </a:t>
            </a:r>
            <a:r>
              <a:rPr lang="en-ID" dirty="0" err="1"/>
              <a:t>bahan</a:t>
            </a:r>
            <a:r>
              <a:rPr lang="en-ID" dirty="0"/>
              <a:t> </a:t>
            </a:r>
            <a:r>
              <a:rPr lang="en-ID" dirty="0" err="1"/>
              <a:t>kimia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tubuh</a:t>
            </a:r>
            <a:r>
              <a:rPr lang="en-ID" dirty="0"/>
              <a:t>, </a:t>
            </a:r>
            <a:r>
              <a:rPr lang="en-ID" dirty="0" err="1"/>
              <a:t>seperti</a:t>
            </a:r>
            <a:r>
              <a:rPr lang="en-ID" dirty="0"/>
              <a:t> </a:t>
            </a:r>
            <a:r>
              <a:rPr lang="en-ID" dirty="0" err="1"/>
              <a:t>saluran</a:t>
            </a:r>
            <a:r>
              <a:rPr lang="en-ID" dirty="0"/>
              <a:t> </a:t>
            </a:r>
            <a:r>
              <a:rPr lang="en-ID" dirty="0" err="1"/>
              <a:t>cerna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saluran</a:t>
            </a:r>
            <a:r>
              <a:rPr lang="en-ID" dirty="0"/>
              <a:t> </a:t>
            </a:r>
            <a:r>
              <a:rPr lang="en-ID" dirty="0" err="1"/>
              <a:t>pernapasan</a:t>
            </a:r>
            <a:r>
              <a:rPr lang="en-ID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b="1" dirty="0" err="1"/>
              <a:t>Toksisitas</a:t>
            </a:r>
            <a:r>
              <a:rPr lang="en-ID" b="1" dirty="0"/>
              <a:t> </a:t>
            </a:r>
            <a:r>
              <a:rPr lang="en-ID" b="1" dirty="0" err="1"/>
              <a:t>Sistemik</a:t>
            </a:r>
            <a:r>
              <a:rPr lang="en-ID" dirty="0"/>
              <a:t>: </a:t>
            </a:r>
            <a:r>
              <a:rPr lang="en-ID" dirty="0" err="1"/>
              <a:t>Efek</a:t>
            </a:r>
            <a:r>
              <a:rPr lang="en-ID" dirty="0"/>
              <a:t> </a:t>
            </a:r>
            <a:r>
              <a:rPr lang="en-ID" dirty="0" err="1"/>
              <a:t>muncul</a:t>
            </a:r>
            <a:r>
              <a:rPr lang="en-ID" dirty="0"/>
              <a:t> </a:t>
            </a:r>
            <a:r>
              <a:rPr lang="en-ID" dirty="0" err="1"/>
              <a:t>setelah</a:t>
            </a:r>
            <a:r>
              <a:rPr lang="en-ID" dirty="0"/>
              <a:t> </a:t>
            </a:r>
            <a:r>
              <a:rPr lang="en-ID" dirty="0" err="1"/>
              <a:t>bahan</a:t>
            </a:r>
            <a:r>
              <a:rPr lang="en-ID" dirty="0"/>
              <a:t> </a:t>
            </a:r>
            <a:r>
              <a:rPr lang="en-ID" dirty="0" err="1"/>
              <a:t>kimia</a:t>
            </a:r>
            <a:r>
              <a:rPr lang="en-ID" dirty="0"/>
              <a:t> </a:t>
            </a:r>
            <a:r>
              <a:rPr lang="en-ID" dirty="0" err="1"/>
              <a:t>diserap</a:t>
            </a:r>
            <a:r>
              <a:rPr lang="en-ID" dirty="0"/>
              <a:t> dan </a:t>
            </a:r>
            <a:r>
              <a:rPr lang="en-ID" dirty="0" err="1"/>
              <a:t>diedarkan</a:t>
            </a:r>
            <a:r>
              <a:rPr lang="en-ID" dirty="0"/>
              <a:t> </a:t>
            </a:r>
            <a:r>
              <a:rPr lang="en-ID" dirty="0" err="1"/>
              <a:t>ke</a:t>
            </a:r>
            <a:r>
              <a:rPr lang="en-ID" dirty="0"/>
              <a:t> organ lain yang </a:t>
            </a:r>
            <a:r>
              <a:rPr lang="en-ID" dirty="0" err="1"/>
              <a:t>jauh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titik</a:t>
            </a:r>
            <a:r>
              <a:rPr lang="en-ID" dirty="0"/>
              <a:t> </a:t>
            </a:r>
            <a:r>
              <a:rPr lang="en-ID" dirty="0" err="1"/>
              <a:t>masuk</a:t>
            </a:r>
            <a:r>
              <a:rPr lang="en-ID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b="1" dirty="0"/>
              <a:t>Organ Target</a:t>
            </a:r>
            <a:r>
              <a:rPr lang="en-ID" dirty="0"/>
              <a:t>: Sebagian </a:t>
            </a:r>
            <a:r>
              <a:rPr lang="en-ID" dirty="0" err="1"/>
              <a:t>besar</a:t>
            </a:r>
            <a:r>
              <a:rPr lang="en-ID" dirty="0"/>
              <a:t> </a:t>
            </a:r>
            <a:r>
              <a:rPr lang="en-ID" dirty="0" err="1"/>
              <a:t>bahan</a:t>
            </a:r>
            <a:r>
              <a:rPr lang="en-ID" dirty="0"/>
              <a:t> </a:t>
            </a:r>
            <a:r>
              <a:rPr lang="en-ID" dirty="0" err="1"/>
              <a:t>kimia</a:t>
            </a:r>
            <a:r>
              <a:rPr lang="en-ID" dirty="0"/>
              <a:t> </a:t>
            </a:r>
            <a:r>
              <a:rPr lang="en-ID" dirty="0" err="1"/>
              <a:t>hanya</a:t>
            </a:r>
            <a:r>
              <a:rPr lang="en-ID" dirty="0"/>
              <a:t> </a:t>
            </a:r>
            <a:r>
              <a:rPr lang="en-ID" dirty="0" err="1"/>
              <a:t>menimbulkan</a:t>
            </a:r>
            <a:r>
              <a:rPr lang="en-ID" dirty="0"/>
              <a:t> </a:t>
            </a:r>
            <a:r>
              <a:rPr lang="en-ID" dirty="0" err="1"/>
              <a:t>toksisitas</a:t>
            </a:r>
            <a:r>
              <a:rPr lang="en-ID" dirty="0"/>
              <a:t> </a:t>
            </a:r>
            <a:r>
              <a:rPr lang="en-ID" dirty="0" err="1"/>
              <a:t>utama</a:t>
            </a:r>
            <a:r>
              <a:rPr lang="en-ID" dirty="0"/>
              <a:t> pada </a:t>
            </a:r>
            <a:r>
              <a:rPr lang="en-ID" dirty="0" err="1"/>
              <a:t>satu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dua</a:t>
            </a:r>
            <a:r>
              <a:rPr lang="en-ID" dirty="0"/>
              <a:t> organ, yang </a:t>
            </a:r>
            <a:r>
              <a:rPr lang="en-ID" dirty="0" err="1"/>
              <a:t>disebut</a:t>
            </a:r>
            <a:r>
              <a:rPr lang="en-ID" dirty="0"/>
              <a:t> organ target.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b="1" dirty="0" err="1"/>
              <a:t>Catatan</a:t>
            </a:r>
            <a:r>
              <a:rPr lang="en-ID" dirty="0"/>
              <a:t>: Organ target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selalu</a:t>
            </a:r>
            <a:r>
              <a:rPr lang="en-ID" dirty="0"/>
              <a:t> </a:t>
            </a:r>
            <a:r>
              <a:rPr lang="en-ID" dirty="0" err="1"/>
              <a:t>merupakan</a:t>
            </a:r>
            <a:r>
              <a:rPr lang="en-ID" dirty="0"/>
              <a:t> </a:t>
            </a:r>
            <a:r>
              <a:rPr lang="en-ID" dirty="0" err="1"/>
              <a:t>tempat</a:t>
            </a:r>
            <a:r>
              <a:rPr lang="en-ID" dirty="0"/>
              <a:t> </a:t>
            </a:r>
            <a:r>
              <a:rPr lang="en-ID" dirty="0" err="1"/>
              <a:t>konsentrasi</a:t>
            </a:r>
            <a:r>
              <a:rPr lang="en-ID" dirty="0"/>
              <a:t> </a:t>
            </a:r>
            <a:r>
              <a:rPr lang="en-ID" dirty="0" err="1"/>
              <a:t>tertinggi</a:t>
            </a:r>
            <a:r>
              <a:rPr lang="en-ID" dirty="0"/>
              <a:t> </a:t>
            </a:r>
            <a:r>
              <a:rPr lang="en-ID" dirty="0" err="1"/>
              <a:t>bahan</a:t>
            </a:r>
            <a:r>
              <a:rPr lang="en-ID" dirty="0"/>
              <a:t> </a:t>
            </a:r>
            <a:r>
              <a:rPr lang="en-ID" dirty="0" err="1"/>
              <a:t>kimia</a:t>
            </a:r>
            <a:r>
              <a:rPr lang="en-ID" dirty="0"/>
              <a:t>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7566520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20D5B2-CFFD-499A-80F3-93E297B743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47651"/>
            <a:ext cx="10515600" cy="522931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ID" b="1" dirty="0"/>
              <a:t>6. </a:t>
            </a:r>
            <a:r>
              <a:rPr lang="en-ID" b="1" dirty="0" err="1"/>
              <a:t>Interaksi</a:t>
            </a:r>
            <a:r>
              <a:rPr lang="en-ID" b="1" dirty="0"/>
              <a:t> </a:t>
            </a:r>
            <a:r>
              <a:rPr lang="en-ID" b="1" dirty="0" err="1"/>
              <a:t>Antar</a:t>
            </a:r>
            <a:r>
              <a:rPr lang="en-ID" b="1" dirty="0"/>
              <a:t> </a:t>
            </a:r>
            <a:r>
              <a:rPr lang="en-ID" b="1" dirty="0" err="1"/>
              <a:t>Bahan</a:t>
            </a:r>
            <a:r>
              <a:rPr lang="en-ID" b="1" dirty="0"/>
              <a:t> Kimia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b="1" dirty="0" err="1"/>
              <a:t>Additif</a:t>
            </a:r>
            <a:r>
              <a:rPr lang="en-ID" dirty="0"/>
              <a:t>: </a:t>
            </a:r>
            <a:r>
              <a:rPr lang="en-ID" dirty="0" err="1"/>
              <a:t>Efek</a:t>
            </a:r>
            <a:r>
              <a:rPr lang="en-ID" dirty="0"/>
              <a:t> </a:t>
            </a:r>
            <a:r>
              <a:rPr lang="en-ID" dirty="0" err="1"/>
              <a:t>gabungan</a:t>
            </a:r>
            <a:r>
              <a:rPr lang="en-ID" dirty="0"/>
              <a:t> = </a:t>
            </a:r>
            <a:r>
              <a:rPr lang="en-ID" dirty="0" err="1"/>
              <a:t>jumlah</a:t>
            </a:r>
            <a:r>
              <a:rPr lang="en-ID" dirty="0"/>
              <a:t> </a:t>
            </a:r>
            <a:r>
              <a:rPr lang="en-ID" dirty="0" err="1"/>
              <a:t>efek</a:t>
            </a:r>
            <a:r>
              <a:rPr lang="en-ID" dirty="0"/>
              <a:t> masing-masing (</a:t>
            </a:r>
            <a:r>
              <a:rPr lang="en-ID" dirty="0" err="1"/>
              <a:t>contoh</a:t>
            </a:r>
            <a:r>
              <a:rPr lang="en-ID" dirty="0"/>
              <a:t>: 2 + 3 = 5).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b="1" dirty="0" err="1"/>
              <a:t>Sinergistik</a:t>
            </a:r>
            <a:r>
              <a:rPr lang="en-ID" dirty="0"/>
              <a:t>: </a:t>
            </a:r>
            <a:r>
              <a:rPr lang="en-ID" dirty="0" err="1"/>
              <a:t>Efek</a:t>
            </a:r>
            <a:r>
              <a:rPr lang="en-ID" dirty="0"/>
              <a:t> </a:t>
            </a:r>
            <a:r>
              <a:rPr lang="en-ID" dirty="0" err="1"/>
              <a:t>gabungan</a:t>
            </a:r>
            <a:r>
              <a:rPr lang="en-ID" dirty="0"/>
              <a:t> </a:t>
            </a:r>
            <a:r>
              <a:rPr lang="en-ID" dirty="0" err="1"/>
              <a:t>jauh</a:t>
            </a:r>
            <a:r>
              <a:rPr lang="en-ID" dirty="0"/>
              <a:t>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besar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jumlah</a:t>
            </a:r>
            <a:r>
              <a:rPr lang="en-ID" dirty="0"/>
              <a:t> </a:t>
            </a:r>
            <a:r>
              <a:rPr lang="en-ID" dirty="0" err="1"/>
              <a:t>efek</a:t>
            </a:r>
            <a:r>
              <a:rPr lang="en-ID" dirty="0"/>
              <a:t> masing-masing (</a:t>
            </a:r>
            <a:r>
              <a:rPr lang="en-ID" dirty="0" err="1"/>
              <a:t>contoh</a:t>
            </a:r>
            <a:r>
              <a:rPr lang="en-ID" dirty="0"/>
              <a:t>: 2 + 2 = 20).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b="1" dirty="0" err="1"/>
              <a:t>Potensiasi</a:t>
            </a:r>
            <a:r>
              <a:rPr lang="en-ID" dirty="0"/>
              <a:t>: </a:t>
            </a:r>
            <a:r>
              <a:rPr lang="en-ID" dirty="0" err="1"/>
              <a:t>Zat</a:t>
            </a:r>
            <a:r>
              <a:rPr lang="en-ID" dirty="0"/>
              <a:t>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toksik</a:t>
            </a:r>
            <a:r>
              <a:rPr lang="en-ID" dirty="0"/>
              <a:t> </a:t>
            </a:r>
            <a:r>
              <a:rPr lang="en-ID" dirty="0" err="1"/>
              <a:t>sendiri</a:t>
            </a:r>
            <a:r>
              <a:rPr lang="en-ID" dirty="0"/>
              <a:t> </a:t>
            </a:r>
            <a:r>
              <a:rPr lang="en-ID" dirty="0" err="1"/>
              <a:t>tetapi</a:t>
            </a:r>
            <a:r>
              <a:rPr lang="en-ID" dirty="0"/>
              <a:t> </a:t>
            </a:r>
            <a:r>
              <a:rPr lang="en-ID" dirty="0" err="1"/>
              <a:t>memperkuat</a:t>
            </a:r>
            <a:r>
              <a:rPr lang="en-ID" dirty="0"/>
              <a:t> </a:t>
            </a:r>
            <a:r>
              <a:rPr lang="en-ID" dirty="0" err="1"/>
              <a:t>toksisitas</a:t>
            </a:r>
            <a:r>
              <a:rPr lang="en-ID" dirty="0"/>
              <a:t> </a:t>
            </a:r>
            <a:r>
              <a:rPr lang="en-ID" dirty="0" err="1"/>
              <a:t>zat</a:t>
            </a:r>
            <a:r>
              <a:rPr lang="en-ID" dirty="0"/>
              <a:t> lain (</a:t>
            </a:r>
            <a:r>
              <a:rPr lang="en-ID" dirty="0" err="1"/>
              <a:t>contoh</a:t>
            </a:r>
            <a:r>
              <a:rPr lang="en-ID" dirty="0"/>
              <a:t>: 0 + 2 = 10).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b="1" dirty="0" err="1"/>
              <a:t>Antagonisme</a:t>
            </a:r>
            <a:r>
              <a:rPr lang="en-ID" dirty="0"/>
              <a:t>: </a:t>
            </a:r>
            <a:r>
              <a:rPr lang="en-ID" dirty="0" err="1"/>
              <a:t>Dua</a:t>
            </a:r>
            <a:r>
              <a:rPr lang="en-ID" dirty="0"/>
              <a:t> </a:t>
            </a:r>
            <a:r>
              <a:rPr lang="en-ID" dirty="0" err="1"/>
              <a:t>bahan</a:t>
            </a:r>
            <a:r>
              <a:rPr lang="en-ID" dirty="0"/>
              <a:t> </a:t>
            </a:r>
            <a:r>
              <a:rPr lang="en-ID" dirty="0" err="1"/>
              <a:t>saling</a:t>
            </a:r>
            <a:r>
              <a:rPr lang="en-ID" dirty="0"/>
              <a:t> </a:t>
            </a:r>
            <a:r>
              <a:rPr lang="en-ID" dirty="0" err="1"/>
              <a:t>mengurangi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meniadakan</a:t>
            </a:r>
            <a:r>
              <a:rPr lang="en-ID" dirty="0"/>
              <a:t> </a:t>
            </a:r>
            <a:r>
              <a:rPr lang="en-ID" dirty="0" err="1"/>
              <a:t>efek</a:t>
            </a:r>
            <a:r>
              <a:rPr lang="en-ID" dirty="0"/>
              <a:t> (</a:t>
            </a:r>
            <a:r>
              <a:rPr lang="en-ID" dirty="0" err="1"/>
              <a:t>contoh</a:t>
            </a:r>
            <a:r>
              <a:rPr lang="en-ID" dirty="0"/>
              <a:t>: 4 + (−4) = 0).</a:t>
            </a:r>
          </a:p>
          <a:p>
            <a:pPr marL="0" indent="0">
              <a:buNone/>
            </a:pPr>
            <a:r>
              <a:rPr lang="en-ID" b="1" dirty="0" err="1"/>
              <a:t>Jenis</a:t>
            </a:r>
            <a:r>
              <a:rPr lang="en-ID" b="1" dirty="0"/>
              <a:t> </a:t>
            </a:r>
            <a:r>
              <a:rPr lang="en-ID" b="1" dirty="0" err="1"/>
              <a:t>Antagonisme</a:t>
            </a:r>
            <a:endParaRPr lang="en-ID" b="1" dirty="0"/>
          </a:p>
          <a:p>
            <a:pPr>
              <a:buFont typeface="+mj-lt"/>
              <a:buAutoNum type="arabicPeriod"/>
            </a:pPr>
            <a:r>
              <a:rPr lang="en-ID" b="1" dirty="0" err="1"/>
              <a:t>Reseptor</a:t>
            </a:r>
            <a:r>
              <a:rPr lang="en-ID" dirty="0"/>
              <a:t>: </a:t>
            </a:r>
            <a:r>
              <a:rPr lang="en-ID" dirty="0" err="1"/>
              <a:t>Dua</a:t>
            </a:r>
            <a:r>
              <a:rPr lang="en-ID" dirty="0"/>
              <a:t> </a:t>
            </a:r>
            <a:r>
              <a:rPr lang="en-ID" dirty="0" err="1"/>
              <a:t>bahan</a:t>
            </a:r>
            <a:r>
              <a:rPr lang="en-ID" dirty="0"/>
              <a:t> </a:t>
            </a:r>
            <a:r>
              <a:rPr lang="en-ID" dirty="0" err="1"/>
              <a:t>berebut</a:t>
            </a:r>
            <a:r>
              <a:rPr lang="en-ID" dirty="0"/>
              <a:t> </a:t>
            </a:r>
            <a:r>
              <a:rPr lang="en-ID" dirty="0" err="1"/>
              <a:t>reseptor</a:t>
            </a:r>
            <a:r>
              <a:rPr lang="en-ID" dirty="0"/>
              <a:t> → </a:t>
            </a:r>
            <a:r>
              <a:rPr lang="en-ID" dirty="0" err="1"/>
              <a:t>efek</a:t>
            </a:r>
            <a:r>
              <a:rPr lang="en-ID" dirty="0"/>
              <a:t> </a:t>
            </a:r>
            <a:r>
              <a:rPr lang="en-ID" dirty="0" err="1"/>
              <a:t>menurun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salah </a:t>
            </a:r>
            <a:r>
              <a:rPr lang="en-ID" dirty="0" err="1"/>
              <a:t>satunya</a:t>
            </a:r>
            <a:r>
              <a:rPr lang="en-ID" dirty="0"/>
              <a:t> </a:t>
            </a:r>
            <a:r>
              <a:rPr lang="en-ID" dirty="0" err="1"/>
              <a:t>jadi</a:t>
            </a:r>
            <a:r>
              <a:rPr lang="en-ID" dirty="0"/>
              <a:t> </a:t>
            </a:r>
            <a:r>
              <a:rPr lang="en-ID" dirty="0" err="1"/>
              <a:t>pemblokir</a:t>
            </a:r>
            <a:r>
              <a:rPr lang="en-ID" dirty="0"/>
              <a:t>.</a:t>
            </a:r>
          </a:p>
          <a:p>
            <a:pPr>
              <a:buFont typeface="+mj-lt"/>
              <a:buAutoNum type="arabicPeriod"/>
            </a:pPr>
            <a:r>
              <a:rPr lang="en-ID" b="1" dirty="0" err="1"/>
              <a:t>Kimiawi</a:t>
            </a:r>
            <a:r>
              <a:rPr lang="en-ID" dirty="0"/>
              <a:t>: </a:t>
            </a:r>
            <a:r>
              <a:rPr lang="en-ID" dirty="0" err="1"/>
              <a:t>Reaksi</a:t>
            </a:r>
            <a:r>
              <a:rPr lang="en-ID" dirty="0"/>
              <a:t> </a:t>
            </a:r>
            <a:r>
              <a:rPr lang="en-ID" dirty="0" err="1"/>
              <a:t>langsung</a:t>
            </a:r>
            <a:r>
              <a:rPr lang="en-ID" dirty="0"/>
              <a:t> </a:t>
            </a:r>
            <a:r>
              <a:rPr lang="en-ID" dirty="0" err="1"/>
              <a:t>membentuk</a:t>
            </a:r>
            <a:r>
              <a:rPr lang="en-ID" dirty="0"/>
              <a:t> </a:t>
            </a:r>
            <a:r>
              <a:rPr lang="en-ID" dirty="0" err="1"/>
              <a:t>senyawa</a:t>
            </a:r>
            <a:r>
              <a:rPr lang="en-ID" dirty="0"/>
              <a:t> </a:t>
            </a:r>
            <a:r>
              <a:rPr lang="en-ID" dirty="0" err="1"/>
              <a:t>kurang</a:t>
            </a:r>
            <a:r>
              <a:rPr lang="en-ID" dirty="0"/>
              <a:t> </a:t>
            </a:r>
            <a:r>
              <a:rPr lang="en-ID" dirty="0" err="1"/>
              <a:t>toksik</a:t>
            </a:r>
            <a:r>
              <a:rPr lang="en-ID" dirty="0"/>
              <a:t> (</a:t>
            </a:r>
            <a:r>
              <a:rPr lang="en-ID" dirty="0" err="1"/>
              <a:t>misal</a:t>
            </a:r>
            <a:r>
              <a:rPr lang="en-ID" dirty="0"/>
              <a:t>: </a:t>
            </a:r>
            <a:r>
              <a:rPr lang="en-ID" dirty="0" err="1"/>
              <a:t>kelator</a:t>
            </a:r>
            <a:r>
              <a:rPr lang="en-ID" dirty="0"/>
              <a:t> </a:t>
            </a:r>
            <a:r>
              <a:rPr lang="en-ID" dirty="0" err="1"/>
              <a:t>logam</a:t>
            </a:r>
            <a:r>
              <a:rPr lang="en-ID" dirty="0"/>
              <a:t> </a:t>
            </a:r>
            <a:r>
              <a:rPr lang="en-ID" dirty="0" err="1"/>
              <a:t>berat</a:t>
            </a:r>
            <a:r>
              <a:rPr lang="en-ID" dirty="0"/>
              <a:t>).</a:t>
            </a:r>
          </a:p>
          <a:p>
            <a:pPr>
              <a:buFont typeface="+mj-lt"/>
              <a:buAutoNum type="arabicPeriod"/>
            </a:pPr>
            <a:r>
              <a:rPr lang="en-ID" b="1" dirty="0" err="1"/>
              <a:t>Disposisional</a:t>
            </a:r>
            <a:r>
              <a:rPr lang="en-ID" dirty="0"/>
              <a:t>: Salah </a:t>
            </a:r>
            <a:r>
              <a:rPr lang="en-ID" dirty="0" err="1"/>
              <a:t>satu</a:t>
            </a:r>
            <a:r>
              <a:rPr lang="en-ID" dirty="0"/>
              <a:t> </a:t>
            </a:r>
            <a:r>
              <a:rPr lang="en-ID" dirty="0" err="1"/>
              <a:t>bahan</a:t>
            </a:r>
            <a:r>
              <a:rPr lang="en-ID" dirty="0"/>
              <a:t> </a:t>
            </a:r>
            <a:r>
              <a:rPr lang="en-ID" dirty="0" err="1"/>
              <a:t>memengaruhi</a:t>
            </a:r>
            <a:r>
              <a:rPr lang="en-ID" dirty="0"/>
              <a:t> ADME (</a:t>
            </a:r>
            <a:r>
              <a:rPr lang="en-ID" dirty="0" err="1"/>
              <a:t>absorpsi</a:t>
            </a:r>
            <a:r>
              <a:rPr lang="en-ID" dirty="0"/>
              <a:t>, </a:t>
            </a:r>
            <a:r>
              <a:rPr lang="en-ID" dirty="0" err="1"/>
              <a:t>distribusi</a:t>
            </a:r>
            <a:r>
              <a:rPr lang="en-ID" dirty="0"/>
              <a:t>, </a:t>
            </a:r>
            <a:r>
              <a:rPr lang="en-ID" dirty="0" err="1"/>
              <a:t>metabolisme</a:t>
            </a:r>
            <a:r>
              <a:rPr lang="en-ID" dirty="0"/>
              <a:t>, </a:t>
            </a:r>
            <a:r>
              <a:rPr lang="en-ID" dirty="0" err="1"/>
              <a:t>ekskresi</a:t>
            </a:r>
            <a:r>
              <a:rPr lang="en-ID" dirty="0"/>
              <a:t>) </a:t>
            </a:r>
            <a:r>
              <a:rPr lang="en-ID" dirty="0" err="1"/>
              <a:t>bahan</a:t>
            </a:r>
            <a:r>
              <a:rPr lang="en-ID" dirty="0"/>
              <a:t> lain.</a:t>
            </a:r>
          </a:p>
          <a:p>
            <a:pPr>
              <a:buFont typeface="+mj-lt"/>
              <a:buAutoNum type="arabicPeriod"/>
            </a:pPr>
            <a:r>
              <a:rPr lang="en-ID" b="1" dirty="0" err="1"/>
              <a:t>Fungsional</a:t>
            </a:r>
            <a:r>
              <a:rPr lang="en-ID" dirty="0"/>
              <a:t>: </a:t>
            </a:r>
            <a:r>
              <a:rPr lang="en-ID" dirty="0" err="1"/>
              <a:t>Dua</a:t>
            </a:r>
            <a:r>
              <a:rPr lang="en-ID" dirty="0"/>
              <a:t> </a:t>
            </a:r>
            <a:r>
              <a:rPr lang="en-ID" dirty="0" err="1"/>
              <a:t>bahan</a:t>
            </a:r>
            <a:r>
              <a:rPr lang="en-ID" dirty="0"/>
              <a:t> </a:t>
            </a:r>
            <a:r>
              <a:rPr lang="en-ID" dirty="0" err="1"/>
              <a:t>memberikan</a:t>
            </a:r>
            <a:r>
              <a:rPr lang="en-ID" dirty="0"/>
              <a:t> </a:t>
            </a:r>
            <a:r>
              <a:rPr lang="en-ID" dirty="0" err="1"/>
              <a:t>efek</a:t>
            </a:r>
            <a:r>
              <a:rPr lang="en-ID" dirty="0"/>
              <a:t> </a:t>
            </a:r>
            <a:r>
              <a:rPr lang="en-ID" dirty="0" err="1"/>
              <a:t>fisiologis</a:t>
            </a:r>
            <a:r>
              <a:rPr lang="en-ID" dirty="0"/>
              <a:t> yang </a:t>
            </a:r>
            <a:r>
              <a:rPr lang="en-ID" dirty="0" err="1"/>
              <a:t>berlawanan</a:t>
            </a:r>
            <a:r>
              <a:rPr lang="en-ID" dirty="0"/>
              <a:t> (</a:t>
            </a:r>
            <a:r>
              <a:rPr lang="en-ID" dirty="0" err="1"/>
              <a:t>contoh</a:t>
            </a:r>
            <a:r>
              <a:rPr lang="en-ID" dirty="0"/>
              <a:t>: </a:t>
            </a:r>
            <a:r>
              <a:rPr lang="en-ID" dirty="0" err="1"/>
              <a:t>barbiturat</a:t>
            </a:r>
            <a:r>
              <a:rPr lang="en-ID" dirty="0"/>
              <a:t> </a:t>
            </a:r>
            <a:r>
              <a:rPr lang="en-ID" dirty="0" err="1"/>
              <a:t>ditangkal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norepinefrin</a:t>
            </a:r>
            <a:r>
              <a:rPr lang="en-ID" dirty="0"/>
              <a:t>).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9502607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D4F82A-A620-4A5E-B208-A6E20FE38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97775"/>
            <a:ext cx="10515600" cy="527918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ID" b="1" dirty="0"/>
              <a:t>7. </a:t>
            </a:r>
            <a:r>
              <a:rPr lang="en-ID" b="1" dirty="0" err="1"/>
              <a:t>Toleransi</a:t>
            </a:r>
            <a:r>
              <a:rPr lang="en-ID" b="1" dirty="0"/>
              <a:t> </a:t>
            </a:r>
            <a:r>
              <a:rPr lang="en-ID" b="1" dirty="0" err="1"/>
              <a:t>terhadap</a:t>
            </a:r>
            <a:r>
              <a:rPr lang="en-ID" b="1" dirty="0"/>
              <a:t> </a:t>
            </a:r>
            <a:r>
              <a:rPr lang="en-ID" b="1" dirty="0" err="1"/>
              <a:t>Bahan</a:t>
            </a:r>
            <a:r>
              <a:rPr lang="en-ID" b="1" dirty="0"/>
              <a:t> Kimia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b="1" dirty="0" err="1"/>
              <a:t>Toleransi</a:t>
            </a:r>
            <a:r>
              <a:rPr lang="en-ID" dirty="0"/>
              <a:t>: </a:t>
            </a:r>
            <a:r>
              <a:rPr lang="en-ID" dirty="0" err="1"/>
              <a:t>Penurunan</a:t>
            </a:r>
            <a:r>
              <a:rPr lang="en-ID" dirty="0"/>
              <a:t> </a:t>
            </a:r>
            <a:r>
              <a:rPr lang="en-ID" dirty="0" err="1"/>
              <a:t>efek</a:t>
            </a:r>
            <a:r>
              <a:rPr lang="en-ID" dirty="0"/>
              <a:t> </a:t>
            </a:r>
            <a:r>
              <a:rPr lang="en-ID" dirty="0" err="1"/>
              <a:t>farmakologis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toksik</a:t>
            </a:r>
            <a:r>
              <a:rPr lang="en-ID" dirty="0"/>
              <a:t> </a:t>
            </a:r>
            <a:r>
              <a:rPr lang="en-ID" dirty="0" err="1"/>
              <a:t>akibat</a:t>
            </a:r>
            <a:r>
              <a:rPr lang="en-ID" dirty="0"/>
              <a:t> </a:t>
            </a:r>
            <a:r>
              <a:rPr lang="en-ID" dirty="0" err="1"/>
              <a:t>pajanan</a:t>
            </a:r>
            <a:r>
              <a:rPr lang="en-ID" dirty="0"/>
              <a:t> </a:t>
            </a:r>
            <a:r>
              <a:rPr lang="en-ID" dirty="0" err="1"/>
              <a:t>berulang</a:t>
            </a:r>
            <a:r>
              <a:rPr lang="en-ID" dirty="0"/>
              <a:t> </a:t>
            </a:r>
            <a:r>
              <a:rPr lang="en-ID" dirty="0" err="1"/>
              <a:t>terhadap</a:t>
            </a:r>
            <a:r>
              <a:rPr lang="en-ID" dirty="0"/>
              <a:t> </a:t>
            </a:r>
            <a:r>
              <a:rPr lang="en-ID" dirty="0" err="1"/>
              <a:t>suatu</a:t>
            </a:r>
            <a:r>
              <a:rPr lang="en-ID" dirty="0"/>
              <a:t> </a:t>
            </a:r>
            <a:r>
              <a:rPr lang="en-ID" dirty="0" err="1"/>
              <a:t>bahan</a:t>
            </a:r>
            <a:r>
              <a:rPr lang="en-ID" dirty="0"/>
              <a:t> </a:t>
            </a:r>
            <a:r>
              <a:rPr lang="en-ID" dirty="0" err="1"/>
              <a:t>kimia</a:t>
            </a:r>
            <a:r>
              <a:rPr lang="en-ID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b="1" dirty="0"/>
              <a:t>Cross-tolerance</a:t>
            </a:r>
            <a:r>
              <a:rPr lang="en-ID" dirty="0"/>
              <a:t>: </a:t>
            </a:r>
            <a:r>
              <a:rPr lang="en-ID" dirty="0" err="1"/>
              <a:t>Toleransi</a:t>
            </a:r>
            <a:r>
              <a:rPr lang="en-ID" dirty="0"/>
              <a:t> yang </a:t>
            </a:r>
            <a:r>
              <a:rPr lang="en-ID" dirty="0" err="1"/>
              <a:t>muncul</a:t>
            </a:r>
            <a:r>
              <a:rPr lang="en-ID" dirty="0"/>
              <a:t> </a:t>
            </a:r>
            <a:r>
              <a:rPr lang="en-ID" dirty="0" err="1"/>
              <a:t>akibat</a:t>
            </a:r>
            <a:r>
              <a:rPr lang="en-ID" dirty="0"/>
              <a:t> </a:t>
            </a:r>
            <a:r>
              <a:rPr lang="en-ID" dirty="0" err="1"/>
              <a:t>pajanan</a:t>
            </a:r>
            <a:r>
              <a:rPr lang="en-ID" dirty="0"/>
              <a:t> </a:t>
            </a:r>
            <a:r>
              <a:rPr lang="en-ID" dirty="0" err="1"/>
              <a:t>terhadap</a:t>
            </a:r>
            <a:r>
              <a:rPr lang="en-ID" dirty="0"/>
              <a:t> </a:t>
            </a:r>
            <a:r>
              <a:rPr lang="en-ID" dirty="0" err="1"/>
              <a:t>bahan</a:t>
            </a:r>
            <a:r>
              <a:rPr lang="en-ID" dirty="0"/>
              <a:t> </a:t>
            </a:r>
            <a:r>
              <a:rPr lang="en-ID" dirty="0" err="1"/>
              <a:t>kimia</a:t>
            </a:r>
            <a:r>
              <a:rPr lang="en-ID" dirty="0"/>
              <a:t> lain yang </a:t>
            </a:r>
            <a:r>
              <a:rPr lang="en-ID" dirty="0" err="1"/>
              <a:t>memiliki</a:t>
            </a:r>
            <a:r>
              <a:rPr lang="en-ID" dirty="0"/>
              <a:t> </a:t>
            </a:r>
            <a:r>
              <a:rPr lang="en-ID" dirty="0" err="1"/>
              <a:t>struktur</a:t>
            </a:r>
            <a:r>
              <a:rPr lang="en-ID" dirty="0"/>
              <a:t> </a:t>
            </a:r>
            <a:r>
              <a:rPr lang="en-ID" dirty="0" err="1"/>
              <a:t>serupa</a:t>
            </a:r>
            <a:r>
              <a:rPr lang="en-ID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b="1" dirty="0"/>
              <a:t>Waktu </a:t>
            </a:r>
            <a:r>
              <a:rPr lang="en-ID" b="1" dirty="0" err="1"/>
              <a:t>Terjadinya</a:t>
            </a:r>
            <a:r>
              <a:rPr lang="en-ID" dirty="0"/>
              <a:t>: </a:t>
            </a:r>
            <a:r>
              <a:rPr lang="en-ID" dirty="0" err="1"/>
              <a:t>Umumnya</a:t>
            </a:r>
            <a:r>
              <a:rPr lang="en-ID" dirty="0"/>
              <a:t> </a:t>
            </a:r>
            <a:r>
              <a:rPr lang="en-ID" dirty="0" err="1"/>
              <a:t>membutuhkan</a:t>
            </a:r>
            <a:r>
              <a:rPr lang="en-ID" dirty="0"/>
              <a:t> </a:t>
            </a:r>
            <a:r>
              <a:rPr lang="en-ID" dirty="0" err="1"/>
              <a:t>beberapa</a:t>
            </a:r>
            <a:r>
              <a:rPr lang="en-ID" dirty="0"/>
              <a:t> </a:t>
            </a:r>
            <a:r>
              <a:rPr lang="en-ID" dirty="0" err="1"/>
              <a:t>hari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minggu</a:t>
            </a:r>
            <a:r>
              <a:rPr lang="en-ID" dirty="0"/>
              <a:t> </a:t>
            </a:r>
            <a:r>
              <a:rPr lang="en-ID" dirty="0" err="1"/>
              <a:t>pajanan</a:t>
            </a:r>
            <a:r>
              <a:rPr lang="en-ID" dirty="0"/>
              <a:t> </a:t>
            </a:r>
            <a:r>
              <a:rPr lang="en-ID" dirty="0" err="1"/>
              <a:t>terus-menerus</a:t>
            </a:r>
            <a:r>
              <a:rPr lang="en-ID" dirty="0"/>
              <a:t>.</a:t>
            </a:r>
          </a:p>
          <a:p>
            <a:r>
              <a:rPr lang="en-ID" b="1" dirty="0" err="1"/>
              <a:t>Jenis</a:t>
            </a:r>
            <a:r>
              <a:rPr lang="en-ID" b="1" dirty="0"/>
              <a:t> </a:t>
            </a:r>
            <a:r>
              <a:rPr lang="en-ID" b="1" dirty="0" err="1"/>
              <a:t>Toleransi</a:t>
            </a:r>
            <a:r>
              <a:rPr lang="en-ID" b="1" dirty="0"/>
              <a:t>:</a:t>
            </a:r>
          </a:p>
          <a:p>
            <a:pPr>
              <a:buFont typeface="+mj-lt"/>
              <a:buAutoNum type="arabicPeriod"/>
            </a:pPr>
            <a:r>
              <a:rPr lang="en-ID" b="1" dirty="0" err="1"/>
              <a:t>Toleransi</a:t>
            </a:r>
            <a:r>
              <a:rPr lang="en-ID" b="1" dirty="0"/>
              <a:t> </a:t>
            </a:r>
            <a:r>
              <a:rPr lang="en-ID" b="1" dirty="0" err="1"/>
              <a:t>Disposisional</a:t>
            </a:r>
            <a:r>
              <a:rPr lang="en-ID" dirty="0"/>
              <a:t>: </a:t>
            </a:r>
            <a:r>
              <a:rPr lang="en-ID" dirty="0" err="1"/>
              <a:t>Jumlah</a:t>
            </a:r>
            <a:r>
              <a:rPr lang="en-ID" dirty="0"/>
              <a:t> </a:t>
            </a:r>
            <a:r>
              <a:rPr lang="en-ID" dirty="0" err="1"/>
              <a:t>zat</a:t>
            </a:r>
            <a:r>
              <a:rPr lang="en-ID" dirty="0"/>
              <a:t> yang </a:t>
            </a:r>
            <a:r>
              <a:rPr lang="en-ID" dirty="0" err="1"/>
              <a:t>mencapai</a:t>
            </a:r>
            <a:r>
              <a:rPr lang="en-ID" dirty="0"/>
              <a:t> </a:t>
            </a:r>
            <a:r>
              <a:rPr lang="en-ID" dirty="0" err="1"/>
              <a:t>lokasi</a:t>
            </a:r>
            <a:r>
              <a:rPr lang="en-ID" dirty="0"/>
              <a:t> </a:t>
            </a:r>
            <a:r>
              <a:rPr lang="en-ID" dirty="0" err="1"/>
              <a:t>aksi</a:t>
            </a:r>
            <a:r>
              <a:rPr lang="en-ID" dirty="0"/>
              <a:t> </a:t>
            </a:r>
            <a:r>
              <a:rPr lang="en-ID" dirty="0" err="1"/>
              <a:t>menurun</a:t>
            </a:r>
            <a:r>
              <a:rPr lang="en-ID" dirty="0"/>
              <a:t> → </a:t>
            </a:r>
            <a:r>
              <a:rPr lang="en-ID" dirty="0" err="1"/>
              <a:t>respons</a:t>
            </a:r>
            <a:r>
              <a:rPr lang="en-ID" dirty="0"/>
              <a:t> </a:t>
            </a:r>
            <a:r>
              <a:rPr lang="en-ID" dirty="0" err="1"/>
              <a:t>jaringan</a:t>
            </a:r>
            <a:r>
              <a:rPr lang="en-ID" dirty="0"/>
              <a:t> </a:t>
            </a:r>
            <a:r>
              <a:rPr lang="en-ID" dirty="0" err="1"/>
              <a:t>berkurang</a:t>
            </a:r>
            <a:r>
              <a:rPr lang="en-ID" dirty="0"/>
              <a:t>.</a:t>
            </a:r>
          </a:p>
          <a:p>
            <a:pPr>
              <a:buFont typeface="+mj-lt"/>
              <a:buAutoNum type="arabicPeriod"/>
            </a:pPr>
            <a:r>
              <a:rPr lang="en-ID" b="1" dirty="0" err="1"/>
              <a:t>Toleransi</a:t>
            </a:r>
            <a:r>
              <a:rPr lang="en-ID" b="1" dirty="0"/>
              <a:t> </a:t>
            </a:r>
            <a:r>
              <a:rPr lang="en-ID" b="1" dirty="0" err="1"/>
              <a:t>Kimiawi</a:t>
            </a:r>
            <a:r>
              <a:rPr lang="en-ID" b="1" dirty="0"/>
              <a:t>/</a:t>
            </a:r>
            <a:r>
              <a:rPr lang="en-ID" b="1" dirty="0" err="1"/>
              <a:t>Seluler</a:t>
            </a:r>
            <a:r>
              <a:rPr lang="en-ID" dirty="0"/>
              <a:t>: </a:t>
            </a:r>
            <a:r>
              <a:rPr lang="en-ID" dirty="0" err="1"/>
              <a:t>Penurunan</a:t>
            </a:r>
            <a:r>
              <a:rPr lang="en-ID" dirty="0"/>
              <a:t> </a:t>
            </a:r>
            <a:r>
              <a:rPr lang="en-ID" dirty="0" err="1"/>
              <a:t>jumlah</a:t>
            </a:r>
            <a:r>
              <a:rPr lang="en-ID" dirty="0"/>
              <a:t> </a:t>
            </a:r>
            <a:r>
              <a:rPr lang="en-ID" dirty="0" err="1"/>
              <a:t>reseptor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mediator (</a:t>
            </a:r>
            <a:r>
              <a:rPr lang="en-ID" dirty="0" err="1"/>
              <a:t>misalnya</a:t>
            </a:r>
            <a:r>
              <a:rPr lang="en-ID" dirty="0"/>
              <a:t> </a:t>
            </a:r>
            <a:r>
              <a:rPr lang="en-ID" dirty="0" err="1"/>
              <a:t>neurotransmiter</a:t>
            </a:r>
            <a:r>
              <a:rPr lang="en-ID" dirty="0"/>
              <a:t>) yang </a:t>
            </a:r>
            <a:r>
              <a:rPr lang="en-ID" dirty="0" err="1"/>
              <a:t>tersedia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menghasilkan</a:t>
            </a:r>
            <a:r>
              <a:rPr lang="en-ID" dirty="0"/>
              <a:t> </a:t>
            </a:r>
            <a:r>
              <a:rPr lang="en-ID" dirty="0" err="1"/>
              <a:t>respons</a:t>
            </a:r>
            <a:r>
              <a:rPr lang="en-ID" dirty="0"/>
              <a:t>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8206508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BCBBD-A151-457A-9999-F57C73E19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60769B-9C66-4ACF-A603-EDBD6BF9E8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5400" dirty="0"/>
              <a:t>To be continue</a:t>
            </a:r>
            <a:endParaRPr lang="en-ID" sz="5400" dirty="0"/>
          </a:p>
        </p:txBody>
      </p:sp>
    </p:spTree>
    <p:extLst>
      <p:ext uri="{BB962C8B-B14F-4D97-AF65-F5344CB8AC3E}">
        <p14:creationId xmlns:p14="http://schemas.microsoft.com/office/powerpoint/2010/main" val="29126677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0AEC4-2784-4D38-8181-81B3C7F08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Points</a:t>
            </a:r>
            <a:endParaRPr lang="en-ID" dirty="0"/>
          </a:p>
        </p:txBody>
      </p:sp>
      <p:sp>
        <p:nvSpPr>
          <p:cNvPr id="14" name="Rectangle 11">
            <a:extLst>
              <a:ext uri="{FF2B5EF4-FFF2-40B4-BE49-F238E27FC236}">
                <a16:creationId xmlns:a16="http://schemas.microsoft.com/office/drawing/2014/main" id="{0671076D-6DDF-4303-9974-03732443FF7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1" y="2293136"/>
            <a:ext cx="10515600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Racun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Zat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dapat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menimbulkan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efek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merugikan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pada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sistem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biologis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Toksikolog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Mekanistik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Mengkaji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mekanisme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seluler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biokimia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dan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molekuler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dari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efek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toksik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Toksikogenomika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Mengidentifikasi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kerentanan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genetik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terhadap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paparan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lingkungan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&amp;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menyesuaikan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terapi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obat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Toksikolog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Deskriptif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Melakukan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pengujian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toksisitas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untuk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evaluasi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keamanan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regulasi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Toksikolog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Regulatori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Menilai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risiko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bahan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kimia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&amp;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menetapkan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standar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paparan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dalam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lingkungan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industri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dan air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minum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857578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9E96F3-54CC-4C78-8EE1-F215CF7E5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lanjutan</a:t>
            </a:r>
            <a:endParaRPr lang="en-ID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1839D70-79EE-4DF2-9BE7-6176681CDF8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2108468"/>
            <a:ext cx="10515600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Toksisitas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Selektif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Zat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kimia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menyebabkan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kerusakan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pada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satu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jenis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organisme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tanpa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membahayakan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organisme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lain yang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hidup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berdampingan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Respons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Dosis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Individual (Graded)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Menunjukkan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bagaimana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satu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individu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merespons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dosis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berbeda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dari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suatu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zat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Respons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Dosis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Kuantal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Menunjukkan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distribusi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respons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dalam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suatu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populasi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terhadap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berbagai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dosis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zat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Hormesis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Pola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respons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berbentuk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U, di mana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dosis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rendah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bersifat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menguntungkan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/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stimulatif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tapi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dosis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tinggi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bersifat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merugikan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Uji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Toksisitas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Hewan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Mengasumsikan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bahwa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efek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zat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pada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hewan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uji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dapat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mewakili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potensi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bahaya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bagi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manusia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meski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dosisnya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tinggi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23463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F481C6-CF62-4A2F-A3A4-712215D5B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Pendahuluan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13902B-7F88-46A0-A411-4952A2C57F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ID" b="1" dirty="0" err="1"/>
              <a:t>Toksikologi</a:t>
            </a:r>
            <a:r>
              <a:rPr lang="en-ID" dirty="0"/>
              <a:t>: </a:t>
            </a:r>
            <a:r>
              <a:rPr lang="en-ID" dirty="0" err="1"/>
              <a:t>Ilmu</a:t>
            </a:r>
            <a:r>
              <a:rPr lang="en-ID" dirty="0"/>
              <a:t> yang </a:t>
            </a:r>
            <a:r>
              <a:rPr lang="en-ID" dirty="0" err="1"/>
              <a:t>mempelajari</a:t>
            </a:r>
            <a:r>
              <a:rPr lang="en-ID" dirty="0"/>
              <a:t> </a:t>
            </a:r>
            <a:r>
              <a:rPr lang="en-ID" dirty="0" err="1"/>
              <a:t>efek</a:t>
            </a:r>
            <a:r>
              <a:rPr lang="en-ID" dirty="0"/>
              <a:t> </a:t>
            </a:r>
            <a:r>
              <a:rPr lang="en-ID" dirty="0" err="1"/>
              <a:t>merugikan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agen</a:t>
            </a:r>
            <a:r>
              <a:rPr lang="en-ID" dirty="0"/>
              <a:t> </a:t>
            </a:r>
            <a:r>
              <a:rPr lang="en-ID" dirty="0" err="1"/>
              <a:t>kimia</a:t>
            </a:r>
            <a:r>
              <a:rPr lang="en-ID" dirty="0"/>
              <a:t>, </a:t>
            </a:r>
            <a:r>
              <a:rPr lang="en-ID" dirty="0" err="1"/>
              <a:t>biologis</a:t>
            </a:r>
            <a:r>
              <a:rPr lang="en-ID" dirty="0"/>
              <a:t>,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fisik</a:t>
            </a:r>
            <a:r>
              <a:rPr lang="en-ID" dirty="0"/>
              <a:t> </a:t>
            </a:r>
            <a:r>
              <a:rPr lang="en-ID" dirty="0" err="1"/>
              <a:t>terhadap</a:t>
            </a:r>
            <a:r>
              <a:rPr lang="en-ID" dirty="0"/>
              <a:t> </a:t>
            </a:r>
            <a:r>
              <a:rPr lang="en-ID" dirty="0" err="1"/>
              <a:t>makhluk</a:t>
            </a:r>
            <a:r>
              <a:rPr lang="en-ID" dirty="0"/>
              <a:t> </a:t>
            </a:r>
            <a:r>
              <a:rPr lang="en-ID" dirty="0" err="1"/>
              <a:t>hidup</a:t>
            </a:r>
            <a:r>
              <a:rPr lang="en-ID" dirty="0"/>
              <a:t> dan </a:t>
            </a:r>
            <a:r>
              <a:rPr lang="en-ID" dirty="0" err="1"/>
              <a:t>lingkungan</a:t>
            </a:r>
            <a:r>
              <a:rPr lang="en-ID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b="1" dirty="0" err="1"/>
              <a:t>Toksin</a:t>
            </a:r>
            <a:r>
              <a:rPr lang="en-ID" dirty="0"/>
              <a:t>: </a:t>
            </a:r>
            <a:r>
              <a:rPr lang="en-ID" dirty="0" err="1"/>
              <a:t>Racun</a:t>
            </a:r>
            <a:r>
              <a:rPr lang="en-ID" dirty="0"/>
              <a:t> </a:t>
            </a:r>
            <a:r>
              <a:rPr lang="en-ID" dirty="0" err="1"/>
              <a:t>alami</a:t>
            </a:r>
            <a:r>
              <a:rPr lang="en-ID" dirty="0"/>
              <a:t> yang </a:t>
            </a:r>
            <a:r>
              <a:rPr lang="en-ID" dirty="0" err="1"/>
              <a:t>berasal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tumbuhan</a:t>
            </a:r>
            <a:r>
              <a:rPr lang="en-ID" dirty="0"/>
              <a:t>, </a:t>
            </a:r>
            <a:r>
              <a:rPr lang="en-ID" dirty="0" err="1"/>
              <a:t>mikroorganisme</a:t>
            </a:r>
            <a:r>
              <a:rPr lang="en-ID" dirty="0"/>
              <a:t>,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hewan</a:t>
            </a:r>
            <a:r>
              <a:rPr lang="en-ID" dirty="0"/>
              <a:t> (</a:t>
            </a:r>
            <a:r>
              <a:rPr lang="en-ID" dirty="0" err="1"/>
              <a:t>misalnya</a:t>
            </a:r>
            <a:r>
              <a:rPr lang="en-ID" dirty="0"/>
              <a:t> </a:t>
            </a:r>
            <a:r>
              <a:rPr lang="en-ID" dirty="0" err="1"/>
              <a:t>bisa</a:t>
            </a:r>
            <a:r>
              <a:rPr lang="en-ID" dirty="0"/>
              <a:t>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b="1" dirty="0" err="1"/>
              <a:t>Xenobiotik</a:t>
            </a:r>
            <a:r>
              <a:rPr lang="en-ID" dirty="0"/>
              <a:t>: </a:t>
            </a:r>
            <a:r>
              <a:rPr lang="en-ID" dirty="0" err="1"/>
              <a:t>Zat</a:t>
            </a:r>
            <a:r>
              <a:rPr lang="en-ID" dirty="0"/>
              <a:t> </a:t>
            </a:r>
            <a:r>
              <a:rPr lang="en-ID" dirty="0" err="1"/>
              <a:t>asing</a:t>
            </a:r>
            <a:r>
              <a:rPr lang="en-ID" dirty="0"/>
              <a:t> </a:t>
            </a:r>
            <a:r>
              <a:rPr lang="en-ID" dirty="0" err="1"/>
              <a:t>bagi</a:t>
            </a:r>
            <a:r>
              <a:rPr lang="en-ID" dirty="0"/>
              <a:t> </a:t>
            </a:r>
            <a:r>
              <a:rPr lang="en-ID" dirty="0" err="1"/>
              <a:t>tubuh</a:t>
            </a:r>
            <a:r>
              <a:rPr lang="en-ID" dirty="0"/>
              <a:t>, </a:t>
            </a:r>
            <a:r>
              <a:rPr lang="en-ID" dirty="0" err="1"/>
              <a:t>biasanya</a:t>
            </a:r>
            <a:r>
              <a:rPr lang="en-ID" dirty="0"/>
              <a:t> </a:t>
            </a:r>
            <a:r>
              <a:rPr lang="en-ID" dirty="0" err="1"/>
              <a:t>berupa</a:t>
            </a:r>
            <a:r>
              <a:rPr lang="en-ID" dirty="0"/>
              <a:t> </a:t>
            </a:r>
            <a:r>
              <a:rPr lang="en-ID" dirty="0" err="1"/>
              <a:t>bahan</a:t>
            </a:r>
            <a:r>
              <a:rPr lang="en-ID" dirty="0"/>
              <a:t> </a:t>
            </a:r>
            <a:r>
              <a:rPr lang="en-ID" dirty="0" err="1"/>
              <a:t>kimia</a:t>
            </a:r>
            <a:r>
              <a:rPr lang="en-ID" dirty="0"/>
              <a:t> </a:t>
            </a:r>
            <a:r>
              <a:rPr lang="en-ID" dirty="0" err="1"/>
              <a:t>sintetis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berbagai</a:t>
            </a:r>
            <a:r>
              <a:rPr lang="en-ID" dirty="0"/>
              <a:t> </a:t>
            </a:r>
            <a:r>
              <a:rPr lang="en-ID" dirty="0" err="1"/>
              <a:t>tujuan</a:t>
            </a:r>
            <a:r>
              <a:rPr lang="en-ID" dirty="0"/>
              <a:t> </a:t>
            </a:r>
            <a:r>
              <a:rPr lang="en-ID" dirty="0" err="1"/>
              <a:t>penggunaan</a:t>
            </a:r>
            <a:r>
              <a:rPr lang="en-ID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b="1" dirty="0" err="1"/>
              <a:t>Toksikan</a:t>
            </a:r>
            <a:r>
              <a:rPr lang="en-ID" dirty="0"/>
              <a:t>: </a:t>
            </a:r>
            <a:r>
              <a:rPr lang="en-ID" dirty="0" err="1"/>
              <a:t>Istilah</a:t>
            </a:r>
            <a:r>
              <a:rPr lang="en-ID" dirty="0"/>
              <a:t> </a:t>
            </a:r>
            <a:r>
              <a:rPr lang="en-ID" dirty="0" err="1"/>
              <a:t>umum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zat</a:t>
            </a:r>
            <a:r>
              <a:rPr lang="en-ID" dirty="0"/>
              <a:t> </a:t>
            </a:r>
            <a:r>
              <a:rPr lang="en-ID" dirty="0" err="1"/>
              <a:t>beracun</a:t>
            </a:r>
            <a:r>
              <a:rPr lang="en-ID" dirty="0"/>
              <a:t> </a:t>
            </a:r>
            <a:r>
              <a:rPr lang="en-ID" dirty="0" err="1"/>
              <a:t>buatan</a:t>
            </a:r>
            <a:r>
              <a:rPr lang="en-ID" dirty="0"/>
              <a:t> </a:t>
            </a:r>
            <a:r>
              <a:rPr lang="en-ID" dirty="0" err="1"/>
              <a:t>manusia</a:t>
            </a:r>
            <a:r>
              <a:rPr lang="en-ID" dirty="0"/>
              <a:t> (</a:t>
            </a:r>
            <a:r>
              <a:rPr lang="en-ID" dirty="0" err="1"/>
              <a:t>berbeda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toksin</a:t>
            </a:r>
            <a:r>
              <a:rPr lang="en-ID" dirty="0"/>
              <a:t> yang </a:t>
            </a:r>
            <a:r>
              <a:rPr lang="en-ID" dirty="0" err="1"/>
              <a:t>alami</a:t>
            </a:r>
            <a:r>
              <a:rPr lang="en-ID" dirty="0"/>
              <a:t>).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814501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85C98A-18A1-450D-9C43-B85A9D8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Klasifikasi</a:t>
            </a:r>
            <a:r>
              <a:rPr lang="en-US" dirty="0"/>
              <a:t> </a:t>
            </a:r>
            <a:r>
              <a:rPr lang="en-US" dirty="0" err="1"/>
              <a:t>zat</a:t>
            </a:r>
            <a:r>
              <a:rPr lang="en-US" dirty="0"/>
              <a:t> </a:t>
            </a:r>
            <a:r>
              <a:rPr lang="en-US" dirty="0" err="1"/>
              <a:t>toksik</a:t>
            </a:r>
            <a:endParaRPr lang="en-ID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33F3CDE8-A0DD-44B9-9520-91203698CDB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2200802"/>
            <a:ext cx="10386527" cy="3600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Bentuk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fisik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gas,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debu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cairan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ukuran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partikel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000" b="1" dirty="0" err="1">
                <a:latin typeface="Arial" panose="020B0604020202020204" pitchFamily="34" charset="0"/>
              </a:rPr>
              <a:t>Stabilitas</a:t>
            </a:r>
            <a:r>
              <a:rPr lang="en-US" altLang="en-US" sz="2000" b="1" dirty="0">
                <a:latin typeface="Arial" panose="020B0604020202020204" pitchFamily="34" charset="0"/>
              </a:rPr>
              <a:t> </a:t>
            </a:r>
            <a:r>
              <a:rPr lang="en-US" altLang="en-US" sz="2000" b="1" dirty="0" err="1">
                <a:latin typeface="Arial" panose="020B0604020202020204" pitchFamily="34" charset="0"/>
              </a:rPr>
              <a:t>atau</a:t>
            </a:r>
            <a:r>
              <a:rPr lang="en-US" altLang="en-US" sz="2000" b="1" dirty="0">
                <a:latin typeface="Arial" panose="020B0604020202020204" pitchFamily="34" charset="0"/>
              </a:rPr>
              <a:t> </a:t>
            </a:r>
            <a:r>
              <a:rPr lang="en-US" altLang="en-US" sz="2000" b="1" dirty="0" err="1">
                <a:latin typeface="Arial" panose="020B0604020202020204" pitchFamily="34" charset="0"/>
              </a:rPr>
              <a:t>reaktivitas</a:t>
            </a:r>
            <a:r>
              <a:rPr lang="en-US" altLang="en-US" sz="2000" b="1" dirty="0">
                <a:latin typeface="Arial" panose="020B0604020202020204" pitchFamily="34" charset="0"/>
              </a:rPr>
              <a:t> </a:t>
            </a:r>
            <a:r>
              <a:rPr lang="en-US" altLang="en-US" sz="2000" b="1" dirty="0" err="1">
                <a:latin typeface="Arial" panose="020B0604020202020204" pitchFamily="34" charset="0"/>
              </a:rPr>
              <a:t>kimia</a:t>
            </a:r>
            <a:r>
              <a:rPr lang="en-US" altLang="en-US" sz="2000" b="1" dirty="0">
                <a:latin typeface="Arial" panose="020B0604020202020204" pitchFamily="34" charset="0"/>
              </a:rPr>
              <a:t>: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mudah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meledak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mudah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terbakar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korosif</a:t>
            </a:r>
            <a:r>
              <a:rPr lang="en-US" altLang="en-US" sz="2000" dirty="0">
                <a:latin typeface="Arial" panose="020B0604020202020204" pitchFamily="34" charset="0"/>
              </a:rPr>
              <a:t> (</a:t>
            </a:r>
            <a:r>
              <a:rPr lang="en-ID" sz="2400" i="1" dirty="0"/>
              <a:t>explosive, flammable, corrosive</a:t>
            </a:r>
            <a:r>
              <a:rPr lang="en-US" sz="2000" dirty="0">
                <a:latin typeface="Arial" panose="020B0604020202020204" pitchFamily="34" charset="0"/>
              </a:rPr>
              <a:t>)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Struktur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kimia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amina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aromatik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hidrokarbon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terhalogenasi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dll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Tingkat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toksisitas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sangat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toksik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toksik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dll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Klasifikasi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berdasarkan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mekanisme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biokimia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misalnya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agen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alkilasi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inhibitor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kolinesterase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disrupsi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endokrin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lebih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informatif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dibanding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istilah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umum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seperti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iritan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atau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oksidator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Kategori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deskriptif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lain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seperti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polutan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udara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paparan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di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tempat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kerja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atau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racun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akut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/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kronik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juga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berguna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untuk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menghubungkan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zat-zat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menimbulkan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efek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serupa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atau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ditemukan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dalam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situasi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tertentu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003033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3A19C-50F5-4F57-BF83-C85466296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Toksisitas</a:t>
            </a:r>
            <a:r>
              <a:rPr lang="en-ID" dirty="0"/>
              <a:t> dan </a:t>
            </a:r>
            <a:r>
              <a:rPr lang="en-ID" dirty="0" err="1"/>
              <a:t>Respon</a:t>
            </a:r>
            <a:r>
              <a:rPr lang="en-ID" dirty="0"/>
              <a:t> </a:t>
            </a:r>
            <a:r>
              <a:rPr lang="en-ID" dirty="0" err="1"/>
              <a:t>Dosis</a:t>
            </a:r>
            <a:endParaRPr lang="en-ID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5DD9FA05-3509-4143-A0C6-C55DE2D75A7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2108468"/>
            <a:ext cx="10515600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Hampir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setiap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bahan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kimia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dikenal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berpotensi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menyebabkan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cedera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atau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kematian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jika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dalam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jumlah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cukup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LD50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dosis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mematikan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50%)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menunjukkan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jumlah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bahan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kimia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diperlukan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untuk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menyebabkan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kematian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pada 50%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hewan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uji.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Catatan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Ukuran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toksisitas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akut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seperti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LD50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tidak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menggambarkan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seluruh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spektrum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respons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toksik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atau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bahaya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terkait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paparan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bahan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kimia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Beberapa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bahan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kimia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dapat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memiliki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efek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karsinogenik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teratogenik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atau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neurobehavioral pada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dosis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tidak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menimbulkan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cedera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akut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Faktor-faktor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seperti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usia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genetika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diet,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penyakit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mendasari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dan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paparan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bersamaan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dapat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memengaruhi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kerentanannya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terhadap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berbagai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respons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Untuk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suatu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bahan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kimia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berbagai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efek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bisa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terjadi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dalam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organisme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tertentu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masing-masing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dengan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hubungan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dosis-respons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berbeda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584297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70E240-26E1-4EC2-977B-71837BFADA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ID" b="1" dirty="0"/>
              <a:t>1. </a:t>
            </a:r>
            <a:r>
              <a:rPr lang="en-ID" b="1" dirty="0" err="1"/>
              <a:t>Reaksi</a:t>
            </a:r>
            <a:r>
              <a:rPr lang="en-ID" b="1" dirty="0"/>
              <a:t> </a:t>
            </a:r>
            <a:r>
              <a:rPr lang="en-ID" b="1" dirty="0" err="1"/>
              <a:t>Alergi</a:t>
            </a:r>
            <a:r>
              <a:rPr lang="en-ID" b="1" dirty="0"/>
              <a:t> </a:t>
            </a:r>
            <a:r>
              <a:rPr lang="en-ID" b="1" dirty="0" err="1"/>
              <a:t>terhadap</a:t>
            </a:r>
            <a:r>
              <a:rPr lang="en-ID" b="1" dirty="0"/>
              <a:t> </a:t>
            </a:r>
            <a:r>
              <a:rPr lang="en-ID" b="1" dirty="0" err="1"/>
              <a:t>Bahan</a:t>
            </a:r>
            <a:r>
              <a:rPr lang="en-ID" b="1" dirty="0"/>
              <a:t> Kimia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b="1" dirty="0" err="1"/>
              <a:t>Alergi</a:t>
            </a:r>
            <a:r>
              <a:rPr lang="en-ID" b="1" dirty="0"/>
              <a:t> Kimia</a:t>
            </a:r>
            <a:r>
              <a:rPr lang="en-ID" dirty="0"/>
              <a:t>: </a:t>
            </a:r>
            <a:r>
              <a:rPr lang="en-ID" dirty="0" err="1"/>
              <a:t>Reaksi</a:t>
            </a:r>
            <a:r>
              <a:rPr lang="en-ID" dirty="0"/>
              <a:t> </a:t>
            </a:r>
            <a:r>
              <a:rPr lang="en-ID" dirty="0" err="1"/>
              <a:t>sistem</a:t>
            </a:r>
            <a:r>
              <a:rPr lang="en-ID" dirty="0"/>
              <a:t> </a:t>
            </a:r>
            <a:r>
              <a:rPr lang="en-ID" dirty="0" err="1"/>
              <a:t>kekebalan</a:t>
            </a:r>
            <a:r>
              <a:rPr lang="en-ID" dirty="0"/>
              <a:t> </a:t>
            </a:r>
            <a:r>
              <a:rPr lang="en-ID" dirty="0" err="1"/>
              <a:t>terhadap</a:t>
            </a:r>
            <a:r>
              <a:rPr lang="en-ID" dirty="0"/>
              <a:t> </a:t>
            </a:r>
            <a:r>
              <a:rPr lang="en-ID" dirty="0" err="1"/>
              <a:t>bahan</a:t>
            </a:r>
            <a:r>
              <a:rPr lang="en-ID" dirty="0"/>
              <a:t> </a:t>
            </a:r>
            <a:r>
              <a:rPr lang="en-ID" dirty="0" err="1"/>
              <a:t>kimia</a:t>
            </a:r>
            <a:r>
              <a:rPr lang="en-ID" dirty="0"/>
              <a:t> </a:t>
            </a:r>
            <a:r>
              <a:rPr lang="en-ID" dirty="0" err="1"/>
              <a:t>setelah</a:t>
            </a:r>
            <a:r>
              <a:rPr lang="en-ID" dirty="0"/>
              <a:t> </a:t>
            </a:r>
            <a:r>
              <a:rPr lang="en-ID" dirty="0" err="1"/>
              <a:t>paparan</a:t>
            </a:r>
            <a:r>
              <a:rPr lang="en-ID" dirty="0"/>
              <a:t> </a:t>
            </a:r>
            <a:r>
              <a:rPr lang="en-ID" dirty="0" err="1"/>
              <a:t>sebelumnya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bahan</a:t>
            </a:r>
            <a:r>
              <a:rPr lang="en-ID" dirty="0"/>
              <a:t> </a:t>
            </a:r>
            <a:r>
              <a:rPr lang="en-ID" dirty="0" err="1"/>
              <a:t>kimia</a:t>
            </a:r>
            <a:r>
              <a:rPr lang="en-ID" dirty="0"/>
              <a:t> yang </a:t>
            </a:r>
            <a:r>
              <a:rPr lang="en-ID" dirty="0" err="1"/>
              <a:t>mirip</a:t>
            </a:r>
            <a:r>
              <a:rPr lang="en-ID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b="1" dirty="0" err="1"/>
              <a:t>Hipersensitivitas</a:t>
            </a:r>
            <a:r>
              <a:rPr lang="en-ID" dirty="0"/>
              <a:t>: </a:t>
            </a:r>
            <a:r>
              <a:rPr lang="en-ID" dirty="0" err="1"/>
              <a:t>Istilah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reaksi</a:t>
            </a:r>
            <a:r>
              <a:rPr lang="en-ID" dirty="0"/>
              <a:t> </a:t>
            </a:r>
            <a:r>
              <a:rPr lang="en-ID" dirty="0" err="1"/>
              <a:t>alergi</a:t>
            </a:r>
            <a:r>
              <a:rPr lang="en-ID" dirty="0"/>
              <a:t> yang </a:t>
            </a:r>
            <a:r>
              <a:rPr lang="en-ID" dirty="0" err="1"/>
              <a:t>terjadi</a:t>
            </a:r>
            <a:r>
              <a:rPr lang="en-ID" dirty="0"/>
              <a:t> </a:t>
            </a:r>
            <a:r>
              <a:rPr lang="en-ID" dirty="0" err="1"/>
              <a:t>setelah</a:t>
            </a:r>
            <a:r>
              <a:rPr lang="en-ID" dirty="0"/>
              <a:t> </a:t>
            </a:r>
            <a:r>
              <a:rPr lang="en-ID" dirty="0" err="1"/>
              <a:t>sensitisasi</a:t>
            </a:r>
            <a:r>
              <a:rPr lang="en-ID" dirty="0"/>
              <a:t>,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paparan</a:t>
            </a:r>
            <a:r>
              <a:rPr lang="en-ID" dirty="0"/>
              <a:t> </a:t>
            </a:r>
            <a:r>
              <a:rPr lang="en-ID" dirty="0" err="1"/>
              <a:t>dosis</a:t>
            </a:r>
            <a:r>
              <a:rPr lang="en-ID" dirty="0"/>
              <a:t> </a:t>
            </a:r>
            <a:r>
              <a:rPr lang="en-ID" dirty="0" err="1"/>
              <a:t>rendah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menyebabkan</a:t>
            </a:r>
            <a:r>
              <a:rPr lang="en-ID" dirty="0"/>
              <a:t> </a:t>
            </a:r>
            <a:r>
              <a:rPr lang="en-ID" dirty="0" err="1"/>
              <a:t>reaksi</a:t>
            </a:r>
            <a:r>
              <a:rPr lang="en-ID" dirty="0"/>
              <a:t> </a:t>
            </a:r>
            <a:r>
              <a:rPr lang="en-ID" dirty="0" err="1"/>
              <a:t>alergi</a:t>
            </a:r>
            <a:r>
              <a:rPr lang="en-ID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b="1" dirty="0" err="1"/>
              <a:t>Contoh</a:t>
            </a:r>
            <a:r>
              <a:rPr lang="en-ID" dirty="0"/>
              <a:t>: </a:t>
            </a:r>
            <a:r>
              <a:rPr lang="en-ID" dirty="0" err="1"/>
              <a:t>Alergi</a:t>
            </a:r>
            <a:r>
              <a:rPr lang="en-ID" dirty="0"/>
              <a:t> </a:t>
            </a:r>
            <a:r>
              <a:rPr lang="en-ID" dirty="0" err="1"/>
              <a:t>terhadap</a:t>
            </a:r>
            <a:r>
              <a:rPr lang="en-ID" dirty="0"/>
              <a:t> poison ivy yang </a:t>
            </a:r>
            <a:r>
              <a:rPr lang="en-ID" dirty="0" err="1"/>
              <a:t>tergantung</a:t>
            </a:r>
            <a:r>
              <a:rPr lang="en-ID" dirty="0"/>
              <a:t> pada </a:t>
            </a:r>
            <a:r>
              <a:rPr lang="en-ID" dirty="0" err="1"/>
              <a:t>tingkat</a:t>
            </a:r>
            <a:r>
              <a:rPr lang="en-ID" dirty="0"/>
              <a:t> </a:t>
            </a:r>
            <a:r>
              <a:rPr lang="en-ID" dirty="0" err="1"/>
              <a:t>paparan</a:t>
            </a:r>
            <a:r>
              <a:rPr lang="en-ID" dirty="0"/>
              <a:t> </a:t>
            </a:r>
            <a:r>
              <a:rPr lang="en-ID" dirty="0" err="1"/>
              <a:t>minyak</a:t>
            </a:r>
            <a:r>
              <a:rPr lang="en-ID" dirty="0"/>
              <a:t> urushiol.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b="1" dirty="0" err="1"/>
              <a:t>Reaksi</a:t>
            </a:r>
            <a:r>
              <a:rPr lang="en-ID" b="1" dirty="0"/>
              <a:t> </a:t>
            </a:r>
            <a:r>
              <a:rPr lang="en-ID" b="1" dirty="0" err="1"/>
              <a:t>Parah</a:t>
            </a:r>
            <a:r>
              <a:rPr lang="en-ID" dirty="0"/>
              <a:t>: </a:t>
            </a:r>
            <a:r>
              <a:rPr lang="en-ID" dirty="0" err="1"/>
              <a:t>Alergi</a:t>
            </a:r>
            <a:r>
              <a:rPr lang="en-ID" dirty="0"/>
              <a:t> </a:t>
            </a:r>
            <a:r>
              <a:rPr lang="en-ID" dirty="0" err="1"/>
              <a:t>terhadap</a:t>
            </a:r>
            <a:r>
              <a:rPr lang="en-ID" dirty="0"/>
              <a:t> </a:t>
            </a:r>
            <a:r>
              <a:rPr lang="en-ID" dirty="0" err="1"/>
              <a:t>kacang</a:t>
            </a:r>
            <a:r>
              <a:rPr lang="en-ID" dirty="0"/>
              <a:t>, </a:t>
            </a:r>
            <a:r>
              <a:rPr lang="en-ID" dirty="0" err="1"/>
              <a:t>kerang</a:t>
            </a:r>
            <a:r>
              <a:rPr lang="en-ID" dirty="0"/>
              <a:t>, </a:t>
            </a:r>
            <a:r>
              <a:rPr lang="en-ID" dirty="0" err="1"/>
              <a:t>beberapa</a:t>
            </a:r>
            <a:r>
              <a:rPr lang="en-ID" dirty="0"/>
              <a:t> </a:t>
            </a:r>
            <a:r>
              <a:rPr lang="en-ID" dirty="0" err="1"/>
              <a:t>antibiotik</a:t>
            </a:r>
            <a:r>
              <a:rPr lang="en-ID" dirty="0"/>
              <a:t>, dan </a:t>
            </a:r>
            <a:r>
              <a:rPr lang="en-ID" dirty="0" err="1"/>
              <a:t>xenobiotik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sangat </a:t>
            </a:r>
            <a:r>
              <a:rPr lang="en-ID" dirty="0" err="1"/>
              <a:t>parah</a:t>
            </a:r>
            <a:r>
              <a:rPr lang="en-ID" dirty="0"/>
              <a:t> dan </a:t>
            </a:r>
            <a:r>
              <a:rPr lang="en-ID" dirty="0" err="1"/>
              <a:t>bahkan</a:t>
            </a:r>
            <a:r>
              <a:rPr lang="en-ID" dirty="0"/>
              <a:t> fatal.</a:t>
            </a:r>
          </a:p>
          <a:p>
            <a:pPr marL="0" indent="0">
              <a:buNone/>
            </a:pPr>
            <a:endParaRPr lang="en-ID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AC535A33-2A5E-4572-A209-58F6506ABB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643186"/>
            <a:ext cx="8460778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Spektrum </a:t>
            </a:r>
            <a:r>
              <a:rPr kumimoji="0" lang="en-US" altLang="en-US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Efek</a:t>
            </a:r>
            <a:r>
              <a:rPr kumimoji="0" lang="en-US" altLang="en-US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yang </a:t>
            </a:r>
            <a:r>
              <a:rPr kumimoji="0" lang="en-US" altLang="en-US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Tidak</a:t>
            </a:r>
            <a:r>
              <a:rPr kumimoji="0" lang="en-US" altLang="en-US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Diinginkan</a:t>
            </a:r>
            <a:endParaRPr kumimoji="0" lang="en-US" altLang="en-US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0535481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173681-E3DD-4111-88C4-8934AD46B7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98022"/>
            <a:ext cx="10515600" cy="5378941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ID" b="1" dirty="0"/>
              <a:t>2. </a:t>
            </a:r>
            <a:r>
              <a:rPr lang="en-ID" b="1" dirty="0" err="1"/>
              <a:t>Reaksi</a:t>
            </a:r>
            <a:r>
              <a:rPr lang="en-ID" b="1" dirty="0"/>
              <a:t> </a:t>
            </a:r>
            <a:r>
              <a:rPr lang="en-ID" b="1" dirty="0" err="1"/>
              <a:t>Idiosinkratik</a:t>
            </a:r>
            <a:endParaRPr lang="en-ID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ID" b="1" dirty="0" err="1"/>
              <a:t>Definisi</a:t>
            </a:r>
            <a:r>
              <a:rPr lang="en-ID" dirty="0"/>
              <a:t>: </a:t>
            </a:r>
            <a:r>
              <a:rPr lang="en-ID" dirty="0" err="1"/>
              <a:t>Reaksi</a:t>
            </a:r>
            <a:r>
              <a:rPr lang="en-ID" dirty="0"/>
              <a:t> </a:t>
            </a:r>
            <a:r>
              <a:rPr lang="en-ID" dirty="0" err="1"/>
              <a:t>idiosinkratik</a:t>
            </a:r>
            <a:r>
              <a:rPr lang="en-ID" dirty="0"/>
              <a:t>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dirty="0" err="1"/>
              <a:t>respons</a:t>
            </a:r>
            <a:r>
              <a:rPr lang="en-ID" dirty="0"/>
              <a:t> abnormal </a:t>
            </a:r>
            <a:r>
              <a:rPr lang="en-ID" dirty="0" err="1"/>
              <a:t>individu</a:t>
            </a:r>
            <a:r>
              <a:rPr lang="en-ID" dirty="0"/>
              <a:t> </a:t>
            </a:r>
            <a:r>
              <a:rPr lang="en-ID" dirty="0" err="1"/>
              <a:t>terhadap</a:t>
            </a:r>
            <a:r>
              <a:rPr lang="en-ID" dirty="0"/>
              <a:t> </a:t>
            </a:r>
            <a:r>
              <a:rPr lang="en-ID" dirty="0" err="1"/>
              <a:t>bahan</a:t>
            </a:r>
            <a:r>
              <a:rPr lang="en-ID" dirty="0"/>
              <a:t> </a:t>
            </a:r>
            <a:r>
              <a:rPr lang="en-ID" dirty="0" err="1"/>
              <a:t>kimia</a:t>
            </a:r>
            <a:r>
              <a:rPr lang="en-ID" dirty="0"/>
              <a:t>, </a:t>
            </a:r>
            <a:r>
              <a:rPr lang="en-ID" dirty="0" err="1"/>
              <a:t>dipengaruhi</a:t>
            </a:r>
            <a:r>
              <a:rPr lang="en-ID" dirty="0"/>
              <a:t> oleh </a:t>
            </a:r>
            <a:r>
              <a:rPr lang="en-ID" dirty="0" err="1"/>
              <a:t>faktor</a:t>
            </a:r>
            <a:r>
              <a:rPr lang="en-ID" dirty="0"/>
              <a:t> </a:t>
            </a:r>
            <a:r>
              <a:rPr lang="en-ID" dirty="0" err="1"/>
              <a:t>genetik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sensitivitas</a:t>
            </a:r>
            <a:r>
              <a:rPr lang="en-ID" dirty="0"/>
              <a:t> </a:t>
            </a:r>
            <a:r>
              <a:rPr lang="en-ID" dirty="0" err="1"/>
              <a:t>pribadi</a:t>
            </a:r>
            <a:r>
              <a:rPr lang="en-ID" dirty="0"/>
              <a:t> </a:t>
            </a:r>
            <a:r>
              <a:rPr lang="en-ID" dirty="0" err="1"/>
              <a:t>lainnya</a:t>
            </a:r>
            <a:r>
              <a:rPr lang="en-ID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b="1" dirty="0" err="1"/>
              <a:t>Mekanisme</a:t>
            </a:r>
            <a:r>
              <a:rPr lang="en-ID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D" dirty="0" err="1"/>
              <a:t>Pembentukan</a:t>
            </a:r>
            <a:r>
              <a:rPr lang="en-ID" dirty="0"/>
              <a:t> </a:t>
            </a:r>
            <a:r>
              <a:rPr lang="en-ID" dirty="0" err="1"/>
              <a:t>senyawa</a:t>
            </a:r>
            <a:r>
              <a:rPr lang="en-ID" dirty="0"/>
              <a:t> </a:t>
            </a:r>
            <a:r>
              <a:rPr lang="en-ID" dirty="0" err="1"/>
              <a:t>antara</a:t>
            </a:r>
            <a:r>
              <a:rPr lang="en-ID" dirty="0"/>
              <a:t> </a:t>
            </a:r>
            <a:r>
              <a:rPr lang="en-ID" dirty="0" err="1"/>
              <a:t>reaktif</a:t>
            </a:r>
            <a:r>
              <a:rPr lang="en-ID" dirty="0"/>
              <a:t> (</a:t>
            </a:r>
            <a:r>
              <a:rPr lang="en-ID" dirty="0" err="1"/>
              <a:t>melalui</a:t>
            </a:r>
            <a:r>
              <a:rPr lang="en-ID" dirty="0"/>
              <a:t> </a:t>
            </a:r>
            <a:r>
              <a:rPr lang="en-ID" dirty="0" err="1"/>
              <a:t>oksidasi</a:t>
            </a:r>
            <a:r>
              <a:rPr lang="en-ID" dirty="0"/>
              <a:t>),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D" dirty="0" err="1"/>
              <a:t>Detoksifikasi</a:t>
            </a:r>
            <a:r>
              <a:rPr lang="en-ID" dirty="0"/>
              <a:t> </a:t>
            </a:r>
            <a:r>
              <a:rPr lang="en-ID" dirty="0" err="1"/>
              <a:t>senyawa</a:t>
            </a:r>
            <a:r>
              <a:rPr lang="en-ID" dirty="0"/>
              <a:t> </a:t>
            </a:r>
            <a:r>
              <a:rPr lang="en-ID" dirty="0" err="1"/>
              <a:t>tersebut</a:t>
            </a:r>
            <a:r>
              <a:rPr lang="en-ID" dirty="0"/>
              <a:t> (</a:t>
            </a:r>
            <a:r>
              <a:rPr lang="en-ID" dirty="0" err="1"/>
              <a:t>melalui</a:t>
            </a:r>
            <a:r>
              <a:rPr lang="en-ID" dirty="0"/>
              <a:t> </a:t>
            </a:r>
            <a:r>
              <a:rPr lang="en-ID" dirty="0" err="1"/>
              <a:t>hidrolisis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konjugasi</a:t>
            </a:r>
            <a:r>
              <a:rPr lang="en-ID" dirty="0"/>
              <a:t>),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D" dirty="0" err="1"/>
              <a:t>Aktivasi</a:t>
            </a:r>
            <a:r>
              <a:rPr lang="en-ID" dirty="0"/>
              <a:t> </a:t>
            </a:r>
            <a:r>
              <a:rPr lang="en-ID" dirty="0" err="1"/>
              <a:t>respons</a:t>
            </a:r>
            <a:r>
              <a:rPr lang="en-ID" dirty="0"/>
              <a:t> </a:t>
            </a:r>
            <a:r>
              <a:rPr lang="en-ID" dirty="0" err="1"/>
              <a:t>imun</a:t>
            </a:r>
            <a:r>
              <a:rPr lang="en-ID" dirty="0"/>
              <a:t> (oleh HLA dan </a:t>
            </a:r>
            <a:r>
              <a:rPr lang="en-ID" dirty="0" err="1"/>
              <a:t>sel</a:t>
            </a:r>
            <a:r>
              <a:rPr lang="en-ID" dirty="0"/>
              <a:t> T),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D" dirty="0" err="1"/>
              <a:t>Induksi</a:t>
            </a:r>
            <a:r>
              <a:rPr lang="en-ID" dirty="0"/>
              <a:t> </a:t>
            </a:r>
            <a:r>
              <a:rPr lang="en-ID" dirty="0" err="1"/>
              <a:t>kematian</a:t>
            </a:r>
            <a:r>
              <a:rPr lang="en-ID" dirty="0"/>
              <a:t> sel.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b="1" dirty="0" err="1"/>
              <a:t>Faktor</a:t>
            </a:r>
            <a:r>
              <a:rPr lang="en-ID" b="1" dirty="0"/>
              <a:t> lain</a:t>
            </a:r>
            <a:r>
              <a:rPr lang="en-ID" dirty="0"/>
              <a:t>: </a:t>
            </a:r>
            <a:r>
              <a:rPr lang="en-ID" dirty="0" err="1"/>
              <a:t>Stres</a:t>
            </a:r>
            <a:r>
              <a:rPr lang="en-ID" dirty="0"/>
              <a:t> </a:t>
            </a:r>
            <a:r>
              <a:rPr lang="en-ID" dirty="0" err="1"/>
              <a:t>inflamasi</a:t>
            </a:r>
            <a:r>
              <a:rPr lang="en-ID" dirty="0"/>
              <a:t>, </a:t>
            </a:r>
            <a:r>
              <a:rPr lang="en-ID" dirty="0" err="1"/>
              <a:t>infeksi</a:t>
            </a:r>
            <a:r>
              <a:rPr lang="en-ID" dirty="0"/>
              <a:t>, </a:t>
            </a:r>
            <a:r>
              <a:rPr lang="en-ID" dirty="0" err="1"/>
              <a:t>disfungsi</a:t>
            </a:r>
            <a:r>
              <a:rPr lang="en-ID" dirty="0"/>
              <a:t> </a:t>
            </a:r>
            <a:r>
              <a:rPr lang="en-ID" dirty="0" err="1"/>
              <a:t>mitokondria</a:t>
            </a:r>
            <a:r>
              <a:rPr lang="en-ID" dirty="0"/>
              <a:t>, dan </a:t>
            </a:r>
            <a:r>
              <a:rPr lang="en-ID" dirty="0" err="1"/>
              <a:t>lingkungan</a:t>
            </a:r>
            <a:r>
              <a:rPr lang="en-ID" dirty="0"/>
              <a:t> juga </a:t>
            </a:r>
            <a:r>
              <a:rPr lang="en-ID" dirty="0" err="1"/>
              <a:t>berperan</a:t>
            </a:r>
            <a:r>
              <a:rPr lang="en-ID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b="1" dirty="0" err="1"/>
              <a:t>Ciri</a:t>
            </a:r>
            <a:r>
              <a:rPr lang="en-ID" dirty="0"/>
              <a:t>: </a:t>
            </a:r>
            <a:r>
              <a:rPr lang="en-ID" dirty="0" err="1"/>
              <a:t>Gejala</a:t>
            </a:r>
            <a:r>
              <a:rPr lang="en-ID" dirty="0"/>
              <a:t> </a:t>
            </a:r>
            <a:r>
              <a:rPr lang="en-ID" dirty="0" err="1"/>
              <a:t>biasanya</a:t>
            </a:r>
            <a:r>
              <a:rPr lang="en-ID" dirty="0"/>
              <a:t> </a:t>
            </a:r>
            <a:r>
              <a:rPr lang="en-ID" dirty="0" err="1"/>
              <a:t>muncul</a:t>
            </a:r>
            <a:r>
              <a:rPr lang="en-ID" dirty="0"/>
              <a:t> </a:t>
            </a:r>
            <a:r>
              <a:rPr lang="en-ID" dirty="0" err="1"/>
              <a:t>tertunda</a:t>
            </a:r>
            <a:r>
              <a:rPr lang="en-ID" dirty="0"/>
              <a:t> </a:t>
            </a:r>
            <a:r>
              <a:rPr lang="en-ID" dirty="0" err="1"/>
              <a:t>setelah</a:t>
            </a:r>
            <a:r>
              <a:rPr lang="en-ID" dirty="0"/>
              <a:t> </a:t>
            </a:r>
            <a:r>
              <a:rPr lang="en-ID" dirty="0" err="1"/>
              <a:t>terapi</a:t>
            </a:r>
            <a:r>
              <a:rPr lang="en-ID" dirty="0"/>
              <a:t> </a:t>
            </a:r>
            <a:r>
              <a:rPr lang="en-ID" dirty="0" err="1"/>
              <a:t>dimulai</a:t>
            </a:r>
            <a:r>
              <a:rPr lang="en-ID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b="1" dirty="0"/>
              <a:t>Organ yang </a:t>
            </a:r>
            <a:r>
              <a:rPr lang="en-ID" b="1" dirty="0" err="1"/>
              <a:t>sering</a:t>
            </a:r>
            <a:r>
              <a:rPr lang="en-ID" b="1" dirty="0"/>
              <a:t> </a:t>
            </a:r>
            <a:r>
              <a:rPr lang="en-ID" b="1" dirty="0" err="1"/>
              <a:t>terpengaruh</a:t>
            </a:r>
            <a:r>
              <a:rPr lang="en-ID" dirty="0"/>
              <a:t>: </a:t>
            </a:r>
            <a:r>
              <a:rPr lang="en-ID" dirty="0" err="1"/>
              <a:t>Kulit</a:t>
            </a:r>
            <a:r>
              <a:rPr lang="en-ID" dirty="0"/>
              <a:t>, </a:t>
            </a:r>
            <a:r>
              <a:rPr lang="en-ID" dirty="0" err="1"/>
              <a:t>hati</a:t>
            </a:r>
            <a:r>
              <a:rPr lang="en-ID" dirty="0"/>
              <a:t>, </a:t>
            </a:r>
            <a:r>
              <a:rPr lang="en-ID" dirty="0" err="1"/>
              <a:t>sistem</a:t>
            </a:r>
            <a:r>
              <a:rPr lang="en-ID" dirty="0"/>
              <a:t> </a:t>
            </a:r>
            <a:r>
              <a:rPr lang="en-ID" dirty="0" err="1"/>
              <a:t>hematopoietik</a:t>
            </a:r>
            <a:r>
              <a:rPr lang="en-ID" dirty="0"/>
              <a:t>, dan </a:t>
            </a:r>
            <a:r>
              <a:rPr lang="en-ID" dirty="0" err="1"/>
              <a:t>sistem</a:t>
            </a:r>
            <a:r>
              <a:rPr lang="en-ID" dirty="0"/>
              <a:t> </a:t>
            </a:r>
            <a:r>
              <a:rPr lang="en-ID" dirty="0" err="1"/>
              <a:t>imun</a:t>
            </a:r>
            <a:r>
              <a:rPr lang="en-ID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b="1" dirty="0" err="1"/>
              <a:t>Pentingnya</a:t>
            </a:r>
            <a:r>
              <a:rPr lang="en-ID" dirty="0"/>
              <a:t>: Karena </a:t>
            </a:r>
            <a:r>
              <a:rPr lang="en-ID" dirty="0" err="1"/>
              <a:t>bisa</a:t>
            </a:r>
            <a:r>
              <a:rPr lang="en-ID" dirty="0"/>
              <a:t> </a:t>
            </a:r>
            <a:r>
              <a:rPr lang="en-ID" dirty="0" err="1"/>
              <a:t>mengancam</a:t>
            </a:r>
            <a:r>
              <a:rPr lang="en-ID" dirty="0"/>
              <a:t> </a:t>
            </a:r>
            <a:r>
              <a:rPr lang="en-ID" dirty="0" err="1"/>
              <a:t>nyawa</a:t>
            </a:r>
            <a:r>
              <a:rPr lang="en-ID" dirty="0"/>
              <a:t>, </a:t>
            </a:r>
            <a:r>
              <a:rPr lang="en-ID" dirty="0" err="1"/>
              <a:t>perlu</a:t>
            </a:r>
            <a:r>
              <a:rPr lang="en-ID" dirty="0"/>
              <a:t> </a:t>
            </a:r>
            <a:r>
              <a:rPr lang="en-ID" dirty="0" err="1"/>
              <a:t>penelitian</a:t>
            </a:r>
            <a:r>
              <a:rPr lang="en-ID" dirty="0"/>
              <a:t> </a:t>
            </a:r>
            <a:r>
              <a:rPr lang="en-ID" dirty="0" err="1"/>
              <a:t>lanjutan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mengidentifikasi</a:t>
            </a:r>
            <a:r>
              <a:rPr lang="en-ID" dirty="0"/>
              <a:t> </a:t>
            </a:r>
            <a:r>
              <a:rPr lang="en-ID" dirty="0" err="1"/>
              <a:t>faktor-faktor</a:t>
            </a:r>
            <a:r>
              <a:rPr lang="en-ID" dirty="0"/>
              <a:t> yang </a:t>
            </a:r>
            <a:r>
              <a:rPr lang="en-ID" dirty="0" err="1"/>
              <a:t>memicu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memperparah</a:t>
            </a:r>
            <a:r>
              <a:rPr lang="en-ID" dirty="0"/>
              <a:t> </a:t>
            </a:r>
            <a:r>
              <a:rPr lang="en-ID" dirty="0" err="1"/>
              <a:t>reaksi</a:t>
            </a:r>
            <a:r>
              <a:rPr lang="en-ID" dirty="0"/>
              <a:t> </a:t>
            </a:r>
            <a:r>
              <a:rPr lang="en-ID" dirty="0" err="1"/>
              <a:t>ini</a:t>
            </a:r>
            <a:r>
              <a:rPr lang="en-ID" dirty="0"/>
              <a:t>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8106372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01F868-0741-4276-A7F3-910B633BC0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31025"/>
            <a:ext cx="10515600" cy="5245938"/>
          </a:xfrm>
        </p:spPr>
        <p:txBody>
          <a:bodyPr/>
          <a:lstStyle/>
          <a:p>
            <a:pPr marL="0" indent="0">
              <a:buNone/>
            </a:pPr>
            <a:r>
              <a:rPr lang="en-ID" b="1" dirty="0"/>
              <a:t>3. </a:t>
            </a:r>
            <a:r>
              <a:rPr lang="en-ID" b="1" dirty="0" err="1"/>
              <a:t>Toksisitas</a:t>
            </a:r>
            <a:r>
              <a:rPr lang="en-ID" b="1" dirty="0"/>
              <a:t> </a:t>
            </a:r>
            <a:r>
              <a:rPr lang="en-ID" b="1" dirty="0" err="1"/>
              <a:t>Segera</a:t>
            </a:r>
            <a:r>
              <a:rPr lang="en-ID" b="1" dirty="0"/>
              <a:t> vs. </a:t>
            </a:r>
            <a:r>
              <a:rPr lang="en-ID" b="1" dirty="0" err="1"/>
              <a:t>Tertunda</a:t>
            </a:r>
            <a:endParaRPr lang="en-ID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ID" b="1" dirty="0" err="1"/>
              <a:t>Toksisitas</a:t>
            </a:r>
            <a:r>
              <a:rPr lang="en-ID" b="1" dirty="0"/>
              <a:t> </a:t>
            </a:r>
            <a:r>
              <a:rPr lang="en-ID" b="1" dirty="0" err="1"/>
              <a:t>Segera</a:t>
            </a:r>
            <a:r>
              <a:rPr lang="en-ID" dirty="0"/>
              <a:t>: </a:t>
            </a:r>
            <a:r>
              <a:rPr lang="en-ID" dirty="0" err="1"/>
              <a:t>Efek</a:t>
            </a:r>
            <a:r>
              <a:rPr lang="en-ID" dirty="0"/>
              <a:t> </a:t>
            </a:r>
            <a:r>
              <a:rPr lang="en-ID" dirty="0" err="1"/>
              <a:t>toksik</a:t>
            </a:r>
            <a:r>
              <a:rPr lang="en-ID" dirty="0"/>
              <a:t> </a:t>
            </a:r>
            <a:r>
              <a:rPr lang="en-ID" dirty="0" err="1"/>
              <a:t>muncul</a:t>
            </a:r>
            <a:r>
              <a:rPr lang="en-ID" dirty="0"/>
              <a:t> </a:t>
            </a:r>
            <a:r>
              <a:rPr lang="en-ID" dirty="0" err="1"/>
              <a:t>cepat</a:t>
            </a:r>
            <a:r>
              <a:rPr lang="en-ID" dirty="0"/>
              <a:t> </a:t>
            </a:r>
            <a:r>
              <a:rPr lang="en-ID" dirty="0" err="1"/>
              <a:t>setelah</a:t>
            </a:r>
            <a:r>
              <a:rPr lang="en-ID" dirty="0"/>
              <a:t> </a:t>
            </a:r>
            <a:r>
              <a:rPr lang="en-ID" dirty="0" err="1"/>
              <a:t>satu</a:t>
            </a:r>
            <a:r>
              <a:rPr lang="en-ID" dirty="0"/>
              <a:t> kali </a:t>
            </a:r>
            <a:r>
              <a:rPr lang="en-ID" dirty="0" err="1"/>
              <a:t>paparan</a:t>
            </a:r>
            <a:r>
              <a:rPr lang="en-ID" dirty="0"/>
              <a:t>, </a:t>
            </a:r>
            <a:r>
              <a:rPr lang="en-ID" dirty="0" err="1"/>
              <a:t>umum</a:t>
            </a:r>
            <a:r>
              <a:rPr lang="en-ID" dirty="0"/>
              <a:t> </a:t>
            </a:r>
            <a:r>
              <a:rPr lang="en-ID" dirty="0" err="1"/>
              <a:t>terjadi</a:t>
            </a:r>
            <a:r>
              <a:rPr lang="en-ID" dirty="0"/>
              <a:t> pada </a:t>
            </a:r>
            <a:r>
              <a:rPr lang="en-ID" dirty="0" err="1"/>
              <a:t>banyak</a:t>
            </a:r>
            <a:r>
              <a:rPr lang="en-ID" dirty="0"/>
              <a:t> </a:t>
            </a:r>
            <a:r>
              <a:rPr lang="en-ID" dirty="0" err="1"/>
              <a:t>bahan</a:t>
            </a:r>
            <a:r>
              <a:rPr lang="en-ID" dirty="0"/>
              <a:t> </a:t>
            </a:r>
            <a:r>
              <a:rPr lang="en-ID" dirty="0" err="1"/>
              <a:t>kimia</a:t>
            </a:r>
            <a:r>
              <a:rPr lang="en-ID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b="1" dirty="0" err="1"/>
              <a:t>Toksisitas</a:t>
            </a:r>
            <a:r>
              <a:rPr lang="en-ID" b="1" dirty="0"/>
              <a:t> </a:t>
            </a:r>
            <a:r>
              <a:rPr lang="en-ID" b="1" dirty="0" err="1"/>
              <a:t>Tertunda</a:t>
            </a:r>
            <a:r>
              <a:rPr lang="en-ID" dirty="0"/>
              <a:t>: </a:t>
            </a:r>
            <a:r>
              <a:rPr lang="en-ID" dirty="0" err="1"/>
              <a:t>Efek</a:t>
            </a:r>
            <a:r>
              <a:rPr lang="en-ID" dirty="0"/>
              <a:t> </a:t>
            </a:r>
            <a:r>
              <a:rPr lang="en-ID" dirty="0" err="1"/>
              <a:t>toksik</a:t>
            </a:r>
            <a:r>
              <a:rPr lang="en-ID" dirty="0"/>
              <a:t> </a:t>
            </a:r>
            <a:r>
              <a:rPr lang="en-ID" dirty="0" err="1"/>
              <a:t>baru</a:t>
            </a:r>
            <a:r>
              <a:rPr lang="en-ID" dirty="0"/>
              <a:t> </a:t>
            </a:r>
            <a:r>
              <a:rPr lang="en-ID" dirty="0" err="1"/>
              <a:t>muncul</a:t>
            </a:r>
            <a:r>
              <a:rPr lang="en-ID" dirty="0"/>
              <a:t> </a:t>
            </a:r>
            <a:r>
              <a:rPr lang="en-ID" dirty="0" err="1"/>
              <a:t>setelah</a:t>
            </a:r>
            <a:r>
              <a:rPr lang="en-ID" dirty="0"/>
              <a:t> </a:t>
            </a:r>
            <a:r>
              <a:rPr lang="en-ID" dirty="0" err="1"/>
              <a:t>waktu</a:t>
            </a:r>
            <a:r>
              <a:rPr lang="en-ID" dirty="0"/>
              <a:t> yang lama—</a:t>
            </a:r>
            <a:r>
              <a:rPr lang="en-ID" dirty="0" err="1"/>
              <a:t>berbulan-bulan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bahkan</a:t>
            </a:r>
            <a:r>
              <a:rPr lang="en-ID" dirty="0"/>
              <a:t> </a:t>
            </a:r>
            <a:r>
              <a:rPr lang="en-ID" dirty="0" err="1"/>
              <a:t>bertahun-tahun</a:t>
            </a:r>
            <a:r>
              <a:rPr lang="en-ID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b="1" dirty="0" err="1"/>
              <a:t>Contoh</a:t>
            </a:r>
            <a:r>
              <a:rPr lang="en-ID" dirty="0"/>
              <a:t>: </a:t>
            </a:r>
            <a:r>
              <a:rPr lang="en-ID" dirty="0" err="1"/>
              <a:t>Paparan</a:t>
            </a:r>
            <a:r>
              <a:rPr lang="en-ID" dirty="0"/>
              <a:t> </a:t>
            </a:r>
            <a:r>
              <a:rPr lang="en-ID" dirty="0" err="1"/>
              <a:t>karsinogen</a:t>
            </a:r>
            <a:r>
              <a:rPr lang="en-ID" dirty="0"/>
              <a:t> </a:t>
            </a:r>
            <a:r>
              <a:rPr lang="en-ID" dirty="0" err="1"/>
              <a:t>bisa</a:t>
            </a:r>
            <a:r>
              <a:rPr lang="en-ID" dirty="0"/>
              <a:t> </a:t>
            </a:r>
            <a:r>
              <a:rPr lang="en-ID" dirty="0" err="1"/>
              <a:t>menyebabkan</a:t>
            </a:r>
            <a:r>
              <a:rPr lang="en-ID" dirty="0"/>
              <a:t> </a:t>
            </a:r>
            <a:r>
              <a:rPr lang="en-ID" dirty="0" err="1"/>
              <a:t>tumor</a:t>
            </a:r>
            <a:r>
              <a:rPr lang="en-ID" dirty="0"/>
              <a:t> yang </a:t>
            </a:r>
            <a:r>
              <a:rPr lang="en-ID" dirty="0" err="1"/>
              <a:t>baru</a:t>
            </a:r>
            <a:r>
              <a:rPr lang="en-ID" dirty="0"/>
              <a:t> </a:t>
            </a:r>
            <a:r>
              <a:rPr lang="en-ID" dirty="0" err="1"/>
              <a:t>muncul</a:t>
            </a:r>
            <a:r>
              <a:rPr lang="en-ID" dirty="0"/>
              <a:t> </a:t>
            </a:r>
            <a:r>
              <a:rPr lang="en-ID" dirty="0" err="1"/>
              <a:t>beberapa</a:t>
            </a:r>
            <a:r>
              <a:rPr lang="en-ID" dirty="0"/>
              <a:t> </a:t>
            </a:r>
            <a:r>
              <a:rPr lang="en-ID" dirty="0" err="1"/>
              <a:t>dekade</a:t>
            </a:r>
            <a:r>
              <a:rPr lang="en-ID" dirty="0"/>
              <a:t> </a:t>
            </a:r>
            <a:r>
              <a:rPr lang="en-ID" dirty="0" err="1"/>
              <a:t>kemudian</a:t>
            </a:r>
            <a:r>
              <a:rPr lang="en-ID" dirty="0"/>
              <a:t> </a:t>
            </a:r>
            <a:r>
              <a:rPr lang="en-ID" dirty="0" err="1"/>
              <a:t>karena</a:t>
            </a:r>
            <a:r>
              <a:rPr lang="en-ID" dirty="0"/>
              <a:t> masa laten yang </a:t>
            </a:r>
            <a:r>
              <a:rPr lang="en-ID" dirty="0" err="1"/>
              <a:t>panjang</a:t>
            </a:r>
            <a:r>
              <a:rPr lang="en-ID" dirty="0"/>
              <a:t>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0038584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1164</Words>
  <Application>Microsoft Office PowerPoint</Application>
  <PresentationFormat>Widescreen</PresentationFormat>
  <Paragraphs>82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Prinsip-Prinsip Toksikologi</vt:lpstr>
      <vt:lpstr>Key Points</vt:lpstr>
      <vt:lpstr>lanjutan</vt:lpstr>
      <vt:lpstr>Pendahuluan</vt:lpstr>
      <vt:lpstr>Klasifikasi zat toksik</vt:lpstr>
      <vt:lpstr>Toksisitas dan Respon Dosis</vt:lpstr>
      <vt:lpstr>Spektrum Efek yang Tidak Diinginkan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Prinsip-Prinsip Toksikologi</dc:title>
  <dc:creator>wiwin alfianna</dc:creator>
  <cp:lastModifiedBy>wiwin alfianna</cp:lastModifiedBy>
  <cp:revision>5</cp:revision>
  <dcterms:created xsi:type="dcterms:W3CDTF">2025-04-23T01:26:51Z</dcterms:created>
  <dcterms:modified xsi:type="dcterms:W3CDTF">2025-04-23T03:05:22Z</dcterms:modified>
</cp:coreProperties>
</file>