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7" r:id="rId8"/>
    <p:sldId id="268" r:id="rId9"/>
    <p:sldId id="269" r:id="rId10"/>
    <p:sldId id="261" r:id="rId11"/>
    <p:sldId id="262" r:id="rId12"/>
    <p:sldId id="265" r:id="rId13"/>
  </p:sldIdLst>
  <p:sldSz cx="9753600" cy="7315200"/>
  <p:notesSz cx="9753600" cy="7315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50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31520" y="2267712"/>
            <a:ext cx="8290560" cy="15361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rgbClr val="F1F1E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63040" y="4096512"/>
            <a:ext cx="6827520" cy="182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rgbClr val="1B151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F1F1E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1B151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F1F1E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7680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23104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000" b="0" i="0">
                <a:solidFill>
                  <a:srgbClr val="F1F1E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9753599" y="7315199"/>
                </a:moveTo>
                <a:lnTo>
                  <a:pt x="0" y="7315199"/>
                </a:lnTo>
                <a:lnTo>
                  <a:pt x="0" y="0"/>
                </a:lnTo>
                <a:lnTo>
                  <a:pt x="9753599" y="0"/>
                </a:lnTo>
                <a:lnTo>
                  <a:pt x="9753599" y="7315199"/>
                </a:lnTo>
                <a:close/>
              </a:path>
            </a:pathLst>
          </a:custGeom>
          <a:solidFill>
            <a:srgbClr val="F1F1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67042" y="2509901"/>
            <a:ext cx="7019514" cy="2178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rgbClr val="F1F1EB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64099" y="2000837"/>
            <a:ext cx="4265930" cy="1482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000" b="0" i="0">
                <a:solidFill>
                  <a:srgbClr val="1B151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16224" y="6803136"/>
            <a:ext cx="3121152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753600" cy="7315200"/>
            <a:chOff x="0" y="0"/>
            <a:chExt cx="9753600" cy="73152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7457440" cy="7315200"/>
            </a:xfrm>
            <a:custGeom>
              <a:avLst/>
              <a:gdLst/>
              <a:ahLst/>
              <a:cxnLst/>
              <a:rect l="l" t="t" r="r" b="b"/>
              <a:pathLst>
                <a:path w="7457440" h="7315200">
                  <a:moveTo>
                    <a:pt x="0" y="7315199"/>
                  </a:moveTo>
                  <a:lnTo>
                    <a:pt x="7457260" y="7315199"/>
                  </a:lnTo>
                  <a:lnTo>
                    <a:pt x="7457260" y="0"/>
                  </a:lnTo>
                  <a:lnTo>
                    <a:pt x="0" y="0"/>
                  </a:lnTo>
                  <a:lnTo>
                    <a:pt x="0" y="7315199"/>
                  </a:lnTo>
                  <a:close/>
                </a:path>
              </a:pathLst>
            </a:custGeom>
            <a:solidFill>
              <a:srgbClr val="9481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457260" y="0"/>
              <a:ext cx="2296795" cy="7315200"/>
            </a:xfrm>
            <a:custGeom>
              <a:avLst/>
              <a:gdLst/>
              <a:ahLst/>
              <a:cxnLst/>
              <a:rect l="l" t="t" r="r" b="b"/>
              <a:pathLst>
                <a:path w="2296795" h="7315200">
                  <a:moveTo>
                    <a:pt x="2296339" y="7315200"/>
                  </a:moveTo>
                  <a:lnTo>
                    <a:pt x="0" y="7315200"/>
                  </a:lnTo>
                  <a:lnTo>
                    <a:pt x="0" y="0"/>
                  </a:lnTo>
                  <a:lnTo>
                    <a:pt x="2296339" y="0"/>
                  </a:lnTo>
                  <a:lnTo>
                    <a:pt x="2296339" y="7315200"/>
                  </a:lnTo>
                  <a:close/>
                </a:path>
              </a:pathLst>
            </a:custGeom>
            <a:solidFill>
              <a:srgbClr val="FFF4E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91327" y="1164478"/>
              <a:ext cx="3730751" cy="498405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81869" y="1025460"/>
              <a:ext cx="695960" cy="852805"/>
            </a:xfrm>
            <a:custGeom>
              <a:avLst/>
              <a:gdLst/>
              <a:ahLst/>
              <a:cxnLst/>
              <a:rect l="l" t="t" r="r" b="b"/>
              <a:pathLst>
                <a:path w="695960" h="852805">
                  <a:moveTo>
                    <a:pt x="484996" y="284506"/>
                  </a:moveTo>
                  <a:lnTo>
                    <a:pt x="482797" y="284506"/>
                  </a:lnTo>
                  <a:lnTo>
                    <a:pt x="479588" y="219279"/>
                  </a:lnTo>
                  <a:lnTo>
                    <a:pt x="467472" y="177953"/>
                  </a:lnTo>
                  <a:lnTo>
                    <a:pt x="442715" y="155123"/>
                  </a:lnTo>
                  <a:lnTo>
                    <a:pt x="401582" y="145387"/>
                  </a:lnTo>
                  <a:lnTo>
                    <a:pt x="340338" y="143342"/>
                  </a:lnTo>
                  <a:lnTo>
                    <a:pt x="340338" y="141109"/>
                  </a:lnTo>
                  <a:lnTo>
                    <a:pt x="401582" y="139064"/>
                  </a:lnTo>
                  <a:lnTo>
                    <a:pt x="442715" y="129332"/>
                  </a:lnTo>
                  <a:lnTo>
                    <a:pt x="479588" y="65200"/>
                  </a:lnTo>
                  <a:lnTo>
                    <a:pt x="482797" y="0"/>
                  </a:lnTo>
                  <a:lnTo>
                    <a:pt x="484996" y="0"/>
                  </a:lnTo>
                  <a:lnTo>
                    <a:pt x="488205" y="65200"/>
                  </a:lnTo>
                  <a:lnTo>
                    <a:pt x="500321" y="106510"/>
                  </a:lnTo>
                  <a:lnTo>
                    <a:pt x="566211" y="139064"/>
                  </a:lnTo>
                  <a:lnTo>
                    <a:pt x="627455" y="141109"/>
                  </a:lnTo>
                  <a:lnTo>
                    <a:pt x="627455" y="143342"/>
                  </a:lnTo>
                  <a:lnTo>
                    <a:pt x="566211" y="145387"/>
                  </a:lnTo>
                  <a:lnTo>
                    <a:pt x="525078" y="155123"/>
                  </a:lnTo>
                  <a:lnTo>
                    <a:pt x="500321" y="177953"/>
                  </a:lnTo>
                  <a:lnTo>
                    <a:pt x="488205" y="219279"/>
                  </a:lnTo>
                  <a:lnTo>
                    <a:pt x="484996" y="284506"/>
                  </a:lnTo>
                  <a:close/>
                </a:path>
                <a:path w="695960" h="852805">
                  <a:moveTo>
                    <a:pt x="325603" y="852375"/>
                  </a:moveTo>
                  <a:lnTo>
                    <a:pt x="320600" y="852375"/>
                  </a:lnTo>
                  <a:lnTo>
                    <a:pt x="319489" y="783909"/>
                  </a:lnTo>
                  <a:lnTo>
                    <a:pt x="315752" y="726007"/>
                  </a:lnTo>
                  <a:lnTo>
                    <a:pt x="308779" y="677791"/>
                  </a:lnTo>
                  <a:lnTo>
                    <a:pt x="297961" y="638382"/>
                  </a:lnTo>
                  <a:lnTo>
                    <a:pt x="262360" y="582470"/>
                  </a:lnTo>
                  <a:lnTo>
                    <a:pt x="204079" y="551237"/>
                  </a:lnTo>
                  <a:lnTo>
                    <a:pt x="164911" y="542679"/>
                  </a:lnTo>
                  <a:lnTo>
                    <a:pt x="118248" y="537654"/>
                  </a:lnTo>
                  <a:lnTo>
                    <a:pt x="63480" y="535283"/>
                  </a:lnTo>
                  <a:lnTo>
                    <a:pt x="0" y="534689"/>
                  </a:lnTo>
                  <a:lnTo>
                    <a:pt x="0" y="529731"/>
                  </a:lnTo>
                  <a:lnTo>
                    <a:pt x="63480" y="529136"/>
                  </a:lnTo>
                  <a:lnTo>
                    <a:pt x="118248" y="526766"/>
                  </a:lnTo>
                  <a:lnTo>
                    <a:pt x="164911" y="521741"/>
                  </a:lnTo>
                  <a:lnTo>
                    <a:pt x="204079" y="513184"/>
                  </a:lnTo>
                  <a:lnTo>
                    <a:pt x="262360" y="481957"/>
                  </a:lnTo>
                  <a:lnTo>
                    <a:pt x="297961" y="426053"/>
                  </a:lnTo>
                  <a:lnTo>
                    <a:pt x="308779" y="386651"/>
                  </a:lnTo>
                  <a:lnTo>
                    <a:pt x="315752" y="338444"/>
                  </a:lnTo>
                  <a:lnTo>
                    <a:pt x="319489" y="280553"/>
                  </a:lnTo>
                  <a:lnTo>
                    <a:pt x="320483" y="219279"/>
                  </a:lnTo>
                  <a:lnTo>
                    <a:pt x="320600" y="212099"/>
                  </a:lnTo>
                  <a:lnTo>
                    <a:pt x="325603" y="212099"/>
                  </a:lnTo>
                  <a:lnTo>
                    <a:pt x="326714" y="280553"/>
                  </a:lnTo>
                  <a:lnTo>
                    <a:pt x="330451" y="338444"/>
                  </a:lnTo>
                  <a:lnTo>
                    <a:pt x="337423" y="386651"/>
                  </a:lnTo>
                  <a:lnTo>
                    <a:pt x="348239" y="426053"/>
                  </a:lnTo>
                  <a:lnTo>
                    <a:pt x="383836" y="481957"/>
                  </a:lnTo>
                  <a:lnTo>
                    <a:pt x="442108" y="513184"/>
                  </a:lnTo>
                  <a:lnTo>
                    <a:pt x="481269" y="521741"/>
                  </a:lnTo>
                  <a:lnTo>
                    <a:pt x="527923" y="526766"/>
                  </a:lnTo>
                  <a:lnTo>
                    <a:pt x="582680" y="529136"/>
                  </a:lnTo>
                  <a:lnTo>
                    <a:pt x="646148" y="529731"/>
                  </a:lnTo>
                  <a:lnTo>
                    <a:pt x="646148" y="534689"/>
                  </a:lnTo>
                  <a:lnTo>
                    <a:pt x="582680" y="535283"/>
                  </a:lnTo>
                  <a:lnTo>
                    <a:pt x="527923" y="537654"/>
                  </a:lnTo>
                  <a:lnTo>
                    <a:pt x="481269" y="542679"/>
                  </a:lnTo>
                  <a:lnTo>
                    <a:pt x="442108" y="551237"/>
                  </a:lnTo>
                  <a:lnTo>
                    <a:pt x="383836" y="582470"/>
                  </a:lnTo>
                  <a:lnTo>
                    <a:pt x="348239" y="638382"/>
                  </a:lnTo>
                  <a:lnTo>
                    <a:pt x="337423" y="677791"/>
                  </a:lnTo>
                  <a:lnTo>
                    <a:pt x="330451" y="726007"/>
                  </a:lnTo>
                  <a:lnTo>
                    <a:pt x="326714" y="783909"/>
                  </a:lnTo>
                  <a:lnTo>
                    <a:pt x="325603" y="852375"/>
                  </a:lnTo>
                  <a:close/>
                </a:path>
                <a:path w="695960" h="852805">
                  <a:moveTo>
                    <a:pt x="623826" y="449260"/>
                  </a:moveTo>
                  <a:lnTo>
                    <a:pt x="622726" y="449260"/>
                  </a:lnTo>
                  <a:lnTo>
                    <a:pt x="620073" y="410170"/>
                  </a:lnTo>
                  <a:lnTo>
                    <a:pt x="609668" y="388819"/>
                  </a:lnTo>
                  <a:lnTo>
                    <a:pt x="587840" y="379900"/>
                  </a:lnTo>
                  <a:lnTo>
                    <a:pt x="550920" y="378107"/>
                  </a:lnTo>
                  <a:lnTo>
                    <a:pt x="550920" y="377017"/>
                  </a:lnTo>
                  <a:lnTo>
                    <a:pt x="587840" y="375223"/>
                  </a:lnTo>
                  <a:lnTo>
                    <a:pt x="609668" y="366304"/>
                  </a:lnTo>
                  <a:lnTo>
                    <a:pt x="620073" y="344953"/>
                  </a:lnTo>
                  <a:lnTo>
                    <a:pt x="622726" y="305863"/>
                  </a:lnTo>
                  <a:lnTo>
                    <a:pt x="623826" y="305863"/>
                  </a:lnTo>
                  <a:lnTo>
                    <a:pt x="626470" y="344953"/>
                  </a:lnTo>
                  <a:lnTo>
                    <a:pt x="636857" y="366304"/>
                  </a:lnTo>
                  <a:lnTo>
                    <a:pt x="658666" y="375223"/>
                  </a:lnTo>
                  <a:lnTo>
                    <a:pt x="695577" y="377017"/>
                  </a:lnTo>
                  <a:lnTo>
                    <a:pt x="695577" y="378107"/>
                  </a:lnTo>
                  <a:lnTo>
                    <a:pt x="658666" y="379900"/>
                  </a:lnTo>
                  <a:lnTo>
                    <a:pt x="636857" y="388819"/>
                  </a:lnTo>
                  <a:lnTo>
                    <a:pt x="626470" y="410170"/>
                  </a:lnTo>
                  <a:lnTo>
                    <a:pt x="623826" y="4492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18582" y="1869405"/>
            <a:ext cx="4542063" cy="2659702"/>
          </a:xfrm>
          <a:prstGeom prst="rect">
            <a:avLst/>
          </a:prstGeom>
        </p:spPr>
        <p:txBody>
          <a:bodyPr vert="horz" wrap="square" lIns="0" tIns="287020" rIns="0" bIns="0" rtlCol="0">
            <a:spAutoFit/>
          </a:bodyPr>
          <a:lstStyle/>
          <a:p>
            <a:pPr marL="12700" marR="5080">
              <a:lnSpc>
                <a:spcPct val="77000"/>
              </a:lnSpc>
              <a:spcBef>
                <a:spcPts val="2260"/>
              </a:spcBef>
            </a:pPr>
            <a:r>
              <a:rPr lang="en-ID" sz="4000" b="1" dirty="0"/>
              <a:t>APLIKASI PROSES KEPERAWATAN DALAM ASUHAN KEPERAWATAN </a:t>
            </a:r>
            <a:endParaRPr sz="40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5414536"/>
            <a:ext cx="9756140" cy="1901189"/>
          </a:xfrm>
          <a:custGeom>
            <a:avLst/>
            <a:gdLst/>
            <a:ahLst/>
            <a:cxnLst/>
            <a:rect l="l" t="t" r="r" b="b"/>
            <a:pathLst>
              <a:path w="9756140" h="1901190">
                <a:moveTo>
                  <a:pt x="9755751" y="1900663"/>
                </a:moveTo>
                <a:lnTo>
                  <a:pt x="0" y="1900663"/>
                </a:lnTo>
                <a:lnTo>
                  <a:pt x="0" y="0"/>
                </a:lnTo>
                <a:lnTo>
                  <a:pt x="9755751" y="0"/>
                </a:lnTo>
                <a:lnTo>
                  <a:pt x="9755751" y="1900663"/>
                </a:lnTo>
                <a:close/>
              </a:path>
            </a:pathLst>
          </a:custGeom>
          <a:solidFill>
            <a:srgbClr val="948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295616" y="14833"/>
            <a:ext cx="1718310" cy="2921635"/>
          </a:xfrm>
          <a:custGeom>
            <a:avLst/>
            <a:gdLst/>
            <a:ahLst/>
            <a:cxnLst/>
            <a:rect l="l" t="t" r="r" b="b"/>
            <a:pathLst>
              <a:path w="1718309" h="2921635">
                <a:moveTo>
                  <a:pt x="1658937" y="2088718"/>
                </a:moveTo>
                <a:lnTo>
                  <a:pt x="1533537" y="2087880"/>
                </a:lnTo>
                <a:lnTo>
                  <a:pt x="1447253" y="2085035"/>
                </a:lnTo>
                <a:lnTo>
                  <a:pt x="1403921" y="2082444"/>
                </a:lnTo>
                <a:lnTo>
                  <a:pt x="1360728" y="2078863"/>
                </a:lnTo>
                <a:lnTo>
                  <a:pt x="1317866" y="2074113"/>
                </a:lnTo>
                <a:lnTo>
                  <a:pt x="1275549" y="2068042"/>
                </a:lnTo>
                <a:lnTo>
                  <a:pt x="1233995" y="2060498"/>
                </a:lnTo>
                <a:lnTo>
                  <a:pt x="1193368" y="2051304"/>
                </a:lnTo>
                <a:lnTo>
                  <a:pt x="1153909" y="2040305"/>
                </a:lnTo>
                <a:lnTo>
                  <a:pt x="1115796" y="2027339"/>
                </a:lnTo>
                <a:lnTo>
                  <a:pt x="1079246" y="2012251"/>
                </a:lnTo>
                <a:lnTo>
                  <a:pt x="1044460" y="1994865"/>
                </a:lnTo>
                <a:lnTo>
                  <a:pt x="1011631" y="1975015"/>
                </a:lnTo>
                <a:lnTo>
                  <a:pt x="952665" y="1927339"/>
                </a:lnTo>
                <a:lnTo>
                  <a:pt x="926934" y="1899158"/>
                </a:lnTo>
                <a:lnTo>
                  <a:pt x="903986" y="1867890"/>
                </a:lnTo>
                <a:lnTo>
                  <a:pt x="884008" y="1833359"/>
                </a:lnTo>
                <a:lnTo>
                  <a:pt x="867206" y="1795399"/>
                </a:lnTo>
                <a:lnTo>
                  <a:pt x="853795" y="1753844"/>
                </a:lnTo>
                <a:lnTo>
                  <a:pt x="843953" y="1708543"/>
                </a:lnTo>
                <a:lnTo>
                  <a:pt x="837907" y="1659343"/>
                </a:lnTo>
                <a:lnTo>
                  <a:pt x="835837" y="1606067"/>
                </a:lnTo>
                <a:lnTo>
                  <a:pt x="835837" y="0"/>
                </a:lnTo>
                <a:lnTo>
                  <a:pt x="823099" y="0"/>
                </a:lnTo>
                <a:lnTo>
                  <a:pt x="823099" y="1606067"/>
                </a:lnTo>
                <a:lnTo>
                  <a:pt x="821042" y="1659343"/>
                </a:lnTo>
                <a:lnTo>
                  <a:pt x="814997" y="1708543"/>
                </a:lnTo>
                <a:lnTo>
                  <a:pt x="805154" y="1753844"/>
                </a:lnTo>
                <a:lnTo>
                  <a:pt x="791743" y="1795399"/>
                </a:lnTo>
                <a:lnTo>
                  <a:pt x="774941" y="1833359"/>
                </a:lnTo>
                <a:lnTo>
                  <a:pt x="754964" y="1867890"/>
                </a:lnTo>
                <a:lnTo>
                  <a:pt x="732002" y="1899158"/>
                </a:lnTo>
                <a:lnTo>
                  <a:pt x="706285" y="1927339"/>
                </a:lnTo>
                <a:lnTo>
                  <a:pt x="647319" y="1975015"/>
                </a:lnTo>
                <a:lnTo>
                  <a:pt x="614489" y="1994865"/>
                </a:lnTo>
                <a:lnTo>
                  <a:pt x="579704" y="2012251"/>
                </a:lnTo>
                <a:lnTo>
                  <a:pt x="543140" y="2027339"/>
                </a:lnTo>
                <a:lnTo>
                  <a:pt x="505040" y="2040305"/>
                </a:lnTo>
                <a:lnTo>
                  <a:pt x="465569" y="2051304"/>
                </a:lnTo>
                <a:lnTo>
                  <a:pt x="424954" y="2060498"/>
                </a:lnTo>
                <a:lnTo>
                  <a:pt x="383387" y="2068042"/>
                </a:lnTo>
                <a:lnTo>
                  <a:pt x="341083" y="2074113"/>
                </a:lnTo>
                <a:lnTo>
                  <a:pt x="298221" y="2078863"/>
                </a:lnTo>
                <a:lnTo>
                  <a:pt x="255028" y="2082444"/>
                </a:lnTo>
                <a:lnTo>
                  <a:pt x="168414" y="2086800"/>
                </a:lnTo>
                <a:lnTo>
                  <a:pt x="0" y="2088718"/>
                </a:lnTo>
                <a:lnTo>
                  <a:pt x="0" y="2101634"/>
                </a:lnTo>
                <a:lnTo>
                  <a:pt x="135686" y="2103208"/>
                </a:lnTo>
                <a:lnTo>
                  <a:pt x="197573" y="2105291"/>
                </a:lnTo>
                <a:lnTo>
                  <a:pt x="255663" y="2108339"/>
                </a:lnTo>
                <a:lnTo>
                  <a:pt x="310057" y="2112467"/>
                </a:lnTo>
                <a:lnTo>
                  <a:pt x="360870" y="2117725"/>
                </a:lnTo>
                <a:lnTo>
                  <a:pt x="408254" y="2124202"/>
                </a:lnTo>
                <a:lnTo>
                  <a:pt x="452297" y="2131987"/>
                </a:lnTo>
                <a:lnTo>
                  <a:pt x="493141" y="2141169"/>
                </a:lnTo>
                <a:lnTo>
                  <a:pt x="530898" y="2151811"/>
                </a:lnTo>
                <a:lnTo>
                  <a:pt x="597611" y="2177834"/>
                </a:lnTo>
                <a:lnTo>
                  <a:pt x="653415" y="2210727"/>
                </a:lnTo>
                <a:lnTo>
                  <a:pt x="699274" y="2251151"/>
                </a:lnTo>
                <a:lnTo>
                  <a:pt x="736142" y="2299766"/>
                </a:lnTo>
                <a:lnTo>
                  <a:pt x="764971" y="2357221"/>
                </a:lnTo>
                <a:lnTo>
                  <a:pt x="786739" y="2424176"/>
                </a:lnTo>
                <a:lnTo>
                  <a:pt x="795274" y="2461425"/>
                </a:lnTo>
                <a:lnTo>
                  <a:pt x="802386" y="2501290"/>
                </a:lnTo>
                <a:lnTo>
                  <a:pt x="808228" y="2543873"/>
                </a:lnTo>
                <a:lnTo>
                  <a:pt x="812888" y="2589238"/>
                </a:lnTo>
                <a:lnTo>
                  <a:pt x="816508" y="2637472"/>
                </a:lnTo>
                <a:lnTo>
                  <a:pt x="819200" y="2688653"/>
                </a:lnTo>
                <a:lnTo>
                  <a:pt x="822286" y="2800210"/>
                </a:lnTo>
                <a:lnTo>
                  <a:pt x="823099" y="2921139"/>
                </a:lnTo>
                <a:lnTo>
                  <a:pt x="835850" y="2921139"/>
                </a:lnTo>
                <a:lnTo>
                  <a:pt x="836663" y="2800210"/>
                </a:lnTo>
                <a:lnTo>
                  <a:pt x="839736" y="2688653"/>
                </a:lnTo>
                <a:lnTo>
                  <a:pt x="842429" y="2637472"/>
                </a:lnTo>
                <a:lnTo>
                  <a:pt x="846048" y="2589238"/>
                </a:lnTo>
                <a:lnTo>
                  <a:pt x="850722" y="2543873"/>
                </a:lnTo>
                <a:lnTo>
                  <a:pt x="856551" y="2501290"/>
                </a:lnTo>
                <a:lnTo>
                  <a:pt x="863676" y="2461425"/>
                </a:lnTo>
                <a:lnTo>
                  <a:pt x="872210" y="2424176"/>
                </a:lnTo>
                <a:lnTo>
                  <a:pt x="893965" y="2357221"/>
                </a:lnTo>
                <a:lnTo>
                  <a:pt x="922807" y="2299766"/>
                </a:lnTo>
                <a:lnTo>
                  <a:pt x="959675" y="2251151"/>
                </a:lnTo>
                <a:lnTo>
                  <a:pt x="1005522" y="2210727"/>
                </a:lnTo>
                <a:lnTo>
                  <a:pt x="1061339" y="2177834"/>
                </a:lnTo>
                <a:lnTo>
                  <a:pt x="1128052" y="2151811"/>
                </a:lnTo>
                <a:lnTo>
                  <a:pt x="1165809" y="2141169"/>
                </a:lnTo>
                <a:lnTo>
                  <a:pt x="1206639" y="2131987"/>
                </a:lnTo>
                <a:lnTo>
                  <a:pt x="1250696" y="2124202"/>
                </a:lnTo>
                <a:lnTo>
                  <a:pt x="1298067" y="2117725"/>
                </a:lnTo>
                <a:lnTo>
                  <a:pt x="1348892" y="2112467"/>
                </a:lnTo>
                <a:lnTo>
                  <a:pt x="1403286" y="2108339"/>
                </a:lnTo>
                <a:lnTo>
                  <a:pt x="1461363" y="2105291"/>
                </a:lnTo>
                <a:lnTo>
                  <a:pt x="1523263" y="2103208"/>
                </a:lnTo>
                <a:lnTo>
                  <a:pt x="1658937" y="2101634"/>
                </a:lnTo>
                <a:lnTo>
                  <a:pt x="1658937" y="2088718"/>
                </a:lnTo>
                <a:close/>
              </a:path>
              <a:path w="1718309" h="2921635">
                <a:moveTo>
                  <a:pt x="1717929" y="1016088"/>
                </a:moveTo>
                <a:lnTo>
                  <a:pt x="1674241" y="1015860"/>
                </a:lnTo>
                <a:lnTo>
                  <a:pt x="1629067" y="1014412"/>
                </a:lnTo>
                <a:lnTo>
                  <a:pt x="1583829" y="1010602"/>
                </a:lnTo>
                <a:lnTo>
                  <a:pt x="1539963" y="1003274"/>
                </a:lnTo>
                <a:lnTo>
                  <a:pt x="1498904" y="991285"/>
                </a:lnTo>
                <a:lnTo>
                  <a:pt x="1462100" y="973505"/>
                </a:lnTo>
                <a:lnTo>
                  <a:pt x="1430972" y="948753"/>
                </a:lnTo>
                <a:lnTo>
                  <a:pt x="1406956" y="915911"/>
                </a:lnTo>
                <a:lnTo>
                  <a:pt x="1391500" y="873823"/>
                </a:lnTo>
                <a:lnTo>
                  <a:pt x="1386027" y="821347"/>
                </a:lnTo>
                <a:lnTo>
                  <a:pt x="1386027" y="173266"/>
                </a:lnTo>
                <a:lnTo>
                  <a:pt x="1380794" y="173266"/>
                </a:lnTo>
                <a:lnTo>
                  <a:pt x="1380794" y="821347"/>
                </a:lnTo>
                <a:lnTo>
                  <a:pt x="1375321" y="873823"/>
                </a:lnTo>
                <a:lnTo>
                  <a:pt x="1359852" y="915911"/>
                </a:lnTo>
                <a:lnTo>
                  <a:pt x="1335811" y="948753"/>
                </a:lnTo>
                <a:lnTo>
                  <a:pt x="1304671" y="973505"/>
                </a:lnTo>
                <a:lnTo>
                  <a:pt x="1267828" y="991285"/>
                </a:lnTo>
                <a:lnTo>
                  <a:pt x="1226756" y="1003274"/>
                </a:lnTo>
                <a:lnTo>
                  <a:pt x="1182865" y="1010602"/>
                </a:lnTo>
                <a:lnTo>
                  <a:pt x="1137602" y="1014412"/>
                </a:lnTo>
                <a:lnTo>
                  <a:pt x="1092415" y="1015860"/>
                </a:lnTo>
                <a:lnTo>
                  <a:pt x="1048727" y="1016088"/>
                </a:lnTo>
                <a:lnTo>
                  <a:pt x="1048727" y="1021156"/>
                </a:lnTo>
                <a:lnTo>
                  <a:pt x="1115187" y="1022121"/>
                </a:lnTo>
                <a:lnTo>
                  <a:pt x="1172184" y="1025385"/>
                </a:lnTo>
                <a:lnTo>
                  <a:pt x="1220431" y="1031405"/>
                </a:lnTo>
                <a:lnTo>
                  <a:pt x="1260652" y="1040701"/>
                </a:lnTo>
                <a:lnTo>
                  <a:pt x="1319911" y="1071092"/>
                </a:lnTo>
                <a:lnTo>
                  <a:pt x="1355750" y="1120495"/>
                </a:lnTo>
                <a:lnTo>
                  <a:pt x="1373949" y="1192885"/>
                </a:lnTo>
                <a:lnTo>
                  <a:pt x="1378229" y="1238935"/>
                </a:lnTo>
                <a:lnTo>
                  <a:pt x="1380274" y="1292212"/>
                </a:lnTo>
                <a:lnTo>
                  <a:pt x="1380794" y="1353223"/>
                </a:lnTo>
                <a:lnTo>
                  <a:pt x="1386027" y="1353223"/>
                </a:lnTo>
                <a:lnTo>
                  <a:pt x="1386547" y="1292212"/>
                </a:lnTo>
                <a:lnTo>
                  <a:pt x="1388579" y="1238935"/>
                </a:lnTo>
                <a:lnTo>
                  <a:pt x="1392859" y="1192885"/>
                </a:lnTo>
                <a:lnTo>
                  <a:pt x="1400086" y="1153566"/>
                </a:lnTo>
                <a:lnTo>
                  <a:pt x="1426349" y="1093165"/>
                </a:lnTo>
                <a:lnTo>
                  <a:pt x="1473136" y="1053769"/>
                </a:lnTo>
                <a:lnTo>
                  <a:pt x="1546250" y="1031405"/>
                </a:lnTo>
                <a:lnTo>
                  <a:pt x="1594485" y="1025385"/>
                </a:lnTo>
                <a:lnTo>
                  <a:pt x="1651469" y="1022121"/>
                </a:lnTo>
                <a:lnTo>
                  <a:pt x="1717929" y="1021156"/>
                </a:lnTo>
                <a:lnTo>
                  <a:pt x="1717929" y="1016088"/>
                </a:lnTo>
                <a:close/>
              </a:path>
            </a:pathLst>
          </a:custGeom>
          <a:solidFill>
            <a:srgbClr val="948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393702" y="658558"/>
            <a:ext cx="5388097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35" dirty="0">
                <a:solidFill>
                  <a:srgbClr val="1B1511"/>
                </a:solidFill>
              </a:rPr>
              <a:t>Proses </a:t>
            </a:r>
            <a:r>
              <a:rPr lang="en-US" spc="-35" dirty="0" err="1">
                <a:solidFill>
                  <a:srgbClr val="1B1511"/>
                </a:solidFill>
              </a:rPr>
              <a:t>Keperawatan</a:t>
            </a:r>
            <a:endParaRPr spc="-35" dirty="0">
              <a:solidFill>
                <a:srgbClr val="1B1511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66176" y="1863202"/>
            <a:ext cx="6330024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lang="en-ID" sz="2800" dirty="0">
                <a:latin typeface="Berlin Sans FB" panose="020E0602020502020306" pitchFamily="34" charset="0"/>
              </a:rPr>
              <a:t>Proses </a:t>
            </a:r>
            <a:r>
              <a:rPr lang="en-ID" sz="2800" dirty="0" err="1">
                <a:latin typeface="Berlin Sans FB" panose="020E0602020502020306" pitchFamily="34" charset="0"/>
              </a:rPr>
              <a:t>keperawatan</a:t>
            </a:r>
            <a:r>
              <a:rPr lang="en-ID" sz="2800" dirty="0">
                <a:latin typeface="Berlin Sans FB" panose="020E0602020502020306" pitchFamily="34" charset="0"/>
              </a:rPr>
              <a:t> </a:t>
            </a:r>
            <a:r>
              <a:rPr lang="en-ID" sz="2800" dirty="0" err="1">
                <a:latin typeface="Berlin Sans FB" panose="020E0602020502020306" pitchFamily="34" charset="0"/>
              </a:rPr>
              <a:t>adalah</a:t>
            </a:r>
            <a:r>
              <a:rPr lang="en-ID" sz="2800" dirty="0">
                <a:latin typeface="Berlin Sans FB" panose="020E0602020502020306" pitchFamily="34" charset="0"/>
              </a:rPr>
              <a:t> </a:t>
            </a:r>
            <a:r>
              <a:rPr lang="en-ID" sz="2800" dirty="0" err="1">
                <a:latin typeface="Berlin Sans FB" panose="020E0602020502020306" pitchFamily="34" charset="0"/>
              </a:rPr>
              <a:t>suatu</a:t>
            </a:r>
            <a:r>
              <a:rPr lang="en-ID" sz="2800" dirty="0">
                <a:latin typeface="Berlin Sans FB" panose="020E0602020502020306" pitchFamily="34" charset="0"/>
              </a:rPr>
              <a:t> </a:t>
            </a:r>
            <a:r>
              <a:rPr lang="en-ID" sz="2800" dirty="0" err="1">
                <a:latin typeface="Berlin Sans FB" panose="020E0602020502020306" pitchFamily="34" charset="0"/>
              </a:rPr>
              <a:t>pendekatan</a:t>
            </a:r>
            <a:r>
              <a:rPr lang="en-ID" sz="2800" dirty="0">
                <a:latin typeface="Berlin Sans FB" panose="020E0602020502020306" pitchFamily="34" charset="0"/>
              </a:rPr>
              <a:t> </a:t>
            </a:r>
            <a:r>
              <a:rPr lang="en-ID" sz="2800" dirty="0" err="1">
                <a:latin typeface="Berlin Sans FB" panose="020E0602020502020306" pitchFamily="34" charset="0"/>
              </a:rPr>
              <a:t>sistematis</a:t>
            </a:r>
            <a:r>
              <a:rPr lang="en-ID" sz="2800" dirty="0">
                <a:latin typeface="Berlin Sans FB" panose="020E0602020502020306" pitchFamily="34" charset="0"/>
              </a:rPr>
              <a:t> dan </a:t>
            </a:r>
            <a:r>
              <a:rPr lang="en-ID" sz="2800" dirty="0" err="1">
                <a:latin typeface="Berlin Sans FB" panose="020E0602020502020306" pitchFamily="34" charset="0"/>
              </a:rPr>
              <a:t>terstruktur</a:t>
            </a:r>
            <a:r>
              <a:rPr lang="en-ID" sz="2800" dirty="0">
                <a:latin typeface="Berlin Sans FB" panose="020E0602020502020306" pitchFamily="34" charset="0"/>
              </a:rPr>
              <a:t> yang </a:t>
            </a:r>
            <a:r>
              <a:rPr lang="en-ID" sz="2800" dirty="0" err="1">
                <a:latin typeface="Berlin Sans FB" panose="020E0602020502020306" pitchFamily="34" charset="0"/>
              </a:rPr>
              <a:t>digunakan</a:t>
            </a:r>
            <a:r>
              <a:rPr lang="en-ID" sz="2800" dirty="0">
                <a:latin typeface="Berlin Sans FB" panose="020E0602020502020306" pitchFamily="34" charset="0"/>
              </a:rPr>
              <a:t> oleh </a:t>
            </a:r>
            <a:r>
              <a:rPr lang="en-ID" sz="2800" dirty="0" err="1">
                <a:latin typeface="Berlin Sans FB" panose="020E0602020502020306" pitchFamily="34" charset="0"/>
              </a:rPr>
              <a:t>perawat</a:t>
            </a:r>
            <a:r>
              <a:rPr lang="en-ID" sz="2800" dirty="0">
                <a:latin typeface="Berlin Sans FB" panose="020E0602020502020306" pitchFamily="34" charset="0"/>
              </a:rPr>
              <a:t> </a:t>
            </a:r>
            <a:r>
              <a:rPr lang="en-ID" sz="2800" dirty="0" err="1">
                <a:latin typeface="Berlin Sans FB" panose="020E0602020502020306" pitchFamily="34" charset="0"/>
              </a:rPr>
              <a:t>untuk</a:t>
            </a:r>
            <a:r>
              <a:rPr lang="en-ID" sz="2800" dirty="0">
                <a:latin typeface="Berlin Sans FB" panose="020E0602020502020306" pitchFamily="34" charset="0"/>
              </a:rPr>
              <a:t> </a:t>
            </a:r>
            <a:r>
              <a:rPr lang="en-ID" sz="2800" dirty="0" err="1">
                <a:latin typeface="Berlin Sans FB" panose="020E0602020502020306" pitchFamily="34" charset="0"/>
              </a:rPr>
              <a:t>memberikan</a:t>
            </a:r>
            <a:r>
              <a:rPr lang="en-ID" sz="2800" dirty="0">
                <a:latin typeface="Berlin Sans FB" panose="020E0602020502020306" pitchFamily="34" charset="0"/>
              </a:rPr>
              <a:t> </a:t>
            </a:r>
            <a:r>
              <a:rPr lang="en-ID" sz="2800" dirty="0" err="1">
                <a:latin typeface="Berlin Sans FB" panose="020E0602020502020306" pitchFamily="34" charset="0"/>
              </a:rPr>
              <a:t>asuhan</a:t>
            </a:r>
            <a:r>
              <a:rPr lang="en-ID" sz="2800" dirty="0">
                <a:latin typeface="Berlin Sans FB" panose="020E0602020502020306" pitchFamily="34" charset="0"/>
              </a:rPr>
              <a:t> </a:t>
            </a:r>
            <a:r>
              <a:rPr lang="en-ID" sz="2800" dirty="0" err="1">
                <a:latin typeface="Berlin Sans FB" panose="020E0602020502020306" pitchFamily="34" charset="0"/>
              </a:rPr>
              <a:t>keperawatan</a:t>
            </a:r>
            <a:r>
              <a:rPr lang="en-ID" sz="2800" dirty="0">
                <a:latin typeface="Berlin Sans FB" panose="020E0602020502020306" pitchFamily="34" charset="0"/>
              </a:rPr>
              <a:t> yang </a:t>
            </a:r>
            <a:r>
              <a:rPr lang="en-ID" sz="2800" dirty="0" err="1">
                <a:latin typeface="Berlin Sans FB" panose="020E0602020502020306" pitchFamily="34" charset="0"/>
              </a:rPr>
              <a:t>efektif</a:t>
            </a:r>
            <a:r>
              <a:rPr lang="en-ID" sz="2800" dirty="0">
                <a:latin typeface="Berlin Sans FB" panose="020E0602020502020306" pitchFamily="34" charset="0"/>
              </a:rPr>
              <a:t> dan </a:t>
            </a:r>
            <a:r>
              <a:rPr lang="en-ID" sz="2800" dirty="0" err="1">
                <a:latin typeface="Berlin Sans FB" panose="020E0602020502020306" pitchFamily="34" charset="0"/>
              </a:rPr>
              <a:t>terkoordinasi</a:t>
            </a:r>
            <a:r>
              <a:rPr lang="en-ID" sz="2800" dirty="0">
                <a:latin typeface="Berlin Sans FB" panose="020E0602020502020306" pitchFamily="34" charset="0"/>
              </a:rPr>
              <a:t> </a:t>
            </a:r>
            <a:r>
              <a:rPr lang="en-ID" sz="2800" dirty="0" err="1">
                <a:latin typeface="Berlin Sans FB" panose="020E0602020502020306" pitchFamily="34" charset="0"/>
              </a:rPr>
              <a:t>kepada</a:t>
            </a:r>
            <a:r>
              <a:rPr lang="en-ID" sz="2800" dirty="0">
                <a:latin typeface="Berlin Sans FB" panose="020E0602020502020306" pitchFamily="34" charset="0"/>
              </a:rPr>
              <a:t> </a:t>
            </a:r>
            <a:r>
              <a:rPr lang="en-ID" sz="2800" dirty="0" err="1">
                <a:latin typeface="Berlin Sans FB" panose="020E0602020502020306" pitchFamily="34" charset="0"/>
              </a:rPr>
              <a:t>pasien</a:t>
            </a:r>
            <a:r>
              <a:rPr lang="en-ID" sz="2800" dirty="0">
                <a:latin typeface="Berlin Sans FB" panose="020E0602020502020306" pitchFamily="34" charset="0"/>
              </a:rPr>
              <a:t>. Proses </a:t>
            </a:r>
            <a:r>
              <a:rPr lang="en-ID" sz="2800" dirty="0" err="1">
                <a:latin typeface="Berlin Sans FB" panose="020E0602020502020306" pitchFamily="34" charset="0"/>
              </a:rPr>
              <a:t>ini</a:t>
            </a:r>
            <a:r>
              <a:rPr lang="en-ID" sz="2800" dirty="0">
                <a:latin typeface="Berlin Sans FB" panose="020E0602020502020306" pitchFamily="34" charset="0"/>
              </a:rPr>
              <a:t> </a:t>
            </a:r>
            <a:r>
              <a:rPr lang="en-ID" sz="2800" dirty="0" err="1">
                <a:latin typeface="Berlin Sans FB" panose="020E0602020502020306" pitchFamily="34" charset="0"/>
              </a:rPr>
              <a:t>terdiri</a:t>
            </a:r>
            <a:r>
              <a:rPr lang="en-ID" sz="2800" dirty="0">
                <a:latin typeface="Berlin Sans FB" panose="020E0602020502020306" pitchFamily="34" charset="0"/>
              </a:rPr>
              <a:t> </a:t>
            </a:r>
            <a:r>
              <a:rPr lang="en-ID" sz="2800" dirty="0" err="1">
                <a:latin typeface="Berlin Sans FB" panose="020E0602020502020306" pitchFamily="34" charset="0"/>
              </a:rPr>
              <a:t>dari</a:t>
            </a:r>
            <a:r>
              <a:rPr lang="en-ID" sz="2800" dirty="0">
                <a:latin typeface="Berlin Sans FB" panose="020E0602020502020306" pitchFamily="34" charset="0"/>
              </a:rPr>
              <a:t> lima </a:t>
            </a:r>
            <a:r>
              <a:rPr lang="en-ID" sz="2800" dirty="0" err="1">
                <a:latin typeface="Berlin Sans FB" panose="020E0602020502020306" pitchFamily="34" charset="0"/>
              </a:rPr>
              <a:t>tahap</a:t>
            </a:r>
            <a:r>
              <a:rPr lang="en-ID" sz="2800" dirty="0">
                <a:latin typeface="Berlin Sans FB" panose="020E0602020502020306" pitchFamily="34" charset="0"/>
              </a:rPr>
              <a:t> </a:t>
            </a:r>
            <a:r>
              <a:rPr lang="en-ID" sz="2800" dirty="0" err="1">
                <a:latin typeface="Berlin Sans FB" panose="020E0602020502020306" pitchFamily="34" charset="0"/>
              </a:rPr>
              <a:t>utama</a:t>
            </a:r>
            <a:r>
              <a:rPr lang="en-ID" sz="2800" dirty="0">
                <a:latin typeface="Berlin Sans FB" panose="020E0602020502020306" pitchFamily="34" charset="0"/>
              </a:rPr>
              <a:t> </a:t>
            </a:r>
            <a:endParaRPr sz="2800" dirty="0">
              <a:latin typeface="Berlin Sans FB" panose="020E0602020502020306" pitchFamily="34" charset="0"/>
              <a:cs typeface="Verdana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960F2FF5-7450-96AD-8C0B-2085077A91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536" y="4535986"/>
            <a:ext cx="2100469" cy="2100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0" y="0"/>
            <a:ext cx="2543810" cy="7312659"/>
          </a:xfrm>
          <a:custGeom>
            <a:avLst/>
            <a:gdLst/>
            <a:ahLst/>
            <a:cxnLst/>
            <a:rect l="l" t="t" r="r" b="b"/>
            <a:pathLst>
              <a:path w="2543810" h="7312659">
                <a:moveTo>
                  <a:pt x="2543341" y="7312106"/>
                </a:moveTo>
                <a:lnTo>
                  <a:pt x="0" y="7312106"/>
                </a:lnTo>
                <a:lnTo>
                  <a:pt x="0" y="0"/>
                </a:lnTo>
                <a:lnTo>
                  <a:pt x="2543341" y="0"/>
                </a:lnTo>
                <a:lnTo>
                  <a:pt x="2543341" y="7312106"/>
                </a:lnTo>
                <a:close/>
              </a:path>
            </a:pathLst>
          </a:custGeom>
          <a:solidFill>
            <a:srgbClr val="948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30272" y="734659"/>
            <a:ext cx="691515" cy="855344"/>
          </a:xfrm>
          <a:custGeom>
            <a:avLst/>
            <a:gdLst/>
            <a:ahLst/>
            <a:cxnLst/>
            <a:rect l="l" t="t" r="r" b="b"/>
            <a:pathLst>
              <a:path w="691515" h="855344">
                <a:moveTo>
                  <a:pt x="482089" y="285395"/>
                </a:moveTo>
                <a:lnTo>
                  <a:pt x="479903" y="285395"/>
                </a:lnTo>
                <a:lnTo>
                  <a:pt x="476714" y="219965"/>
                </a:lnTo>
                <a:lnTo>
                  <a:pt x="464671" y="178509"/>
                </a:lnTo>
                <a:lnTo>
                  <a:pt x="440062" y="155607"/>
                </a:lnTo>
                <a:lnTo>
                  <a:pt x="399175" y="145841"/>
                </a:lnTo>
                <a:lnTo>
                  <a:pt x="338299" y="143790"/>
                </a:lnTo>
                <a:lnTo>
                  <a:pt x="338299" y="141550"/>
                </a:lnTo>
                <a:lnTo>
                  <a:pt x="399175" y="139499"/>
                </a:lnTo>
                <a:lnTo>
                  <a:pt x="440062" y="129736"/>
                </a:lnTo>
                <a:lnTo>
                  <a:pt x="476714" y="65403"/>
                </a:lnTo>
                <a:lnTo>
                  <a:pt x="479903" y="0"/>
                </a:lnTo>
                <a:lnTo>
                  <a:pt x="482089" y="0"/>
                </a:lnTo>
                <a:lnTo>
                  <a:pt x="485279" y="65403"/>
                </a:lnTo>
                <a:lnTo>
                  <a:pt x="497322" y="106843"/>
                </a:lnTo>
                <a:lnTo>
                  <a:pt x="562818" y="139499"/>
                </a:lnTo>
                <a:lnTo>
                  <a:pt x="623694" y="141550"/>
                </a:lnTo>
                <a:lnTo>
                  <a:pt x="623694" y="143790"/>
                </a:lnTo>
                <a:lnTo>
                  <a:pt x="562818" y="145841"/>
                </a:lnTo>
                <a:lnTo>
                  <a:pt x="521931" y="155607"/>
                </a:lnTo>
                <a:lnTo>
                  <a:pt x="497322" y="178509"/>
                </a:lnTo>
                <a:lnTo>
                  <a:pt x="485279" y="219965"/>
                </a:lnTo>
                <a:lnTo>
                  <a:pt x="482089" y="285395"/>
                </a:lnTo>
                <a:close/>
              </a:path>
              <a:path w="691515" h="855344">
                <a:moveTo>
                  <a:pt x="323652" y="855038"/>
                </a:moveTo>
                <a:lnTo>
                  <a:pt x="318678" y="855038"/>
                </a:lnTo>
                <a:lnTo>
                  <a:pt x="317574" y="786358"/>
                </a:lnTo>
                <a:lnTo>
                  <a:pt x="313859" y="728276"/>
                </a:lnTo>
                <a:lnTo>
                  <a:pt x="306928" y="679909"/>
                </a:lnTo>
                <a:lnTo>
                  <a:pt x="296176" y="640377"/>
                </a:lnTo>
                <a:lnTo>
                  <a:pt x="260788" y="584290"/>
                </a:lnTo>
                <a:lnTo>
                  <a:pt x="202856" y="552960"/>
                </a:lnTo>
                <a:lnTo>
                  <a:pt x="163923" y="544375"/>
                </a:lnTo>
                <a:lnTo>
                  <a:pt x="117539" y="539334"/>
                </a:lnTo>
                <a:lnTo>
                  <a:pt x="63100" y="536956"/>
                </a:lnTo>
                <a:lnTo>
                  <a:pt x="0" y="536359"/>
                </a:lnTo>
                <a:lnTo>
                  <a:pt x="0" y="531386"/>
                </a:lnTo>
                <a:lnTo>
                  <a:pt x="63100" y="530789"/>
                </a:lnTo>
                <a:lnTo>
                  <a:pt x="117539" y="528412"/>
                </a:lnTo>
                <a:lnTo>
                  <a:pt x="163923" y="523372"/>
                </a:lnTo>
                <a:lnTo>
                  <a:pt x="202856" y="514788"/>
                </a:lnTo>
                <a:lnTo>
                  <a:pt x="260788" y="483463"/>
                </a:lnTo>
                <a:lnTo>
                  <a:pt x="296176" y="427384"/>
                </a:lnTo>
                <a:lnTo>
                  <a:pt x="306928" y="387859"/>
                </a:lnTo>
                <a:lnTo>
                  <a:pt x="313859" y="339501"/>
                </a:lnTo>
                <a:lnTo>
                  <a:pt x="317574" y="281429"/>
                </a:lnTo>
                <a:lnTo>
                  <a:pt x="318563" y="219965"/>
                </a:lnTo>
                <a:lnTo>
                  <a:pt x="318678" y="212762"/>
                </a:lnTo>
                <a:lnTo>
                  <a:pt x="323652" y="212762"/>
                </a:lnTo>
                <a:lnTo>
                  <a:pt x="324756" y="281429"/>
                </a:lnTo>
                <a:lnTo>
                  <a:pt x="328471" y="339501"/>
                </a:lnTo>
                <a:lnTo>
                  <a:pt x="335401" y="387859"/>
                </a:lnTo>
                <a:lnTo>
                  <a:pt x="346152" y="427384"/>
                </a:lnTo>
                <a:lnTo>
                  <a:pt x="381536" y="483463"/>
                </a:lnTo>
                <a:lnTo>
                  <a:pt x="439458" y="514788"/>
                </a:lnTo>
                <a:lnTo>
                  <a:pt x="478384" y="523372"/>
                </a:lnTo>
                <a:lnTo>
                  <a:pt x="524759" y="528412"/>
                </a:lnTo>
                <a:lnTo>
                  <a:pt x="579188" y="530789"/>
                </a:lnTo>
                <a:lnTo>
                  <a:pt x="642276" y="531386"/>
                </a:lnTo>
                <a:lnTo>
                  <a:pt x="642276" y="536359"/>
                </a:lnTo>
                <a:lnTo>
                  <a:pt x="579188" y="536956"/>
                </a:lnTo>
                <a:lnTo>
                  <a:pt x="524759" y="539334"/>
                </a:lnTo>
                <a:lnTo>
                  <a:pt x="478384" y="544375"/>
                </a:lnTo>
                <a:lnTo>
                  <a:pt x="439458" y="552960"/>
                </a:lnTo>
                <a:lnTo>
                  <a:pt x="381536" y="584290"/>
                </a:lnTo>
                <a:lnTo>
                  <a:pt x="346152" y="640377"/>
                </a:lnTo>
                <a:lnTo>
                  <a:pt x="335401" y="679909"/>
                </a:lnTo>
                <a:lnTo>
                  <a:pt x="328471" y="728276"/>
                </a:lnTo>
                <a:lnTo>
                  <a:pt x="324756" y="786358"/>
                </a:lnTo>
                <a:lnTo>
                  <a:pt x="323652" y="855038"/>
                </a:lnTo>
                <a:close/>
              </a:path>
              <a:path w="691515" h="855344">
                <a:moveTo>
                  <a:pt x="620087" y="450664"/>
                </a:moveTo>
                <a:lnTo>
                  <a:pt x="618994" y="450664"/>
                </a:lnTo>
                <a:lnTo>
                  <a:pt x="616357" y="411452"/>
                </a:lnTo>
                <a:lnTo>
                  <a:pt x="606014" y="390034"/>
                </a:lnTo>
                <a:lnTo>
                  <a:pt x="584317" y="381087"/>
                </a:lnTo>
                <a:lnTo>
                  <a:pt x="547618" y="379288"/>
                </a:lnTo>
                <a:lnTo>
                  <a:pt x="547618" y="378195"/>
                </a:lnTo>
                <a:lnTo>
                  <a:pt x="584317" y="376396"/>
                </a:lnTo>
                <a:lnTo>
                  <a:pt x="606014" y="367449"/>
                </a:lnTo>
                <a:lnTo>
                  <a:pt x="616357" y="346031"/>
                </a:lnTo>
                <a:lnTo>
                  <a:pt x="618994" y="306819"/>
                </a:lnTo>
                <a:lnTo>
                  <a:pt x="620087" y="306819"/>
                </a:lnTo>
                <a:lnTo>
                  <a:pt x="622716" y="346031"/>
                </a:lnTo>
                <a:lnTo>
                  <a:pt x="633040" y="367449"/>
                </a:lnTo>
                <a:lnTo>
                  <a:pt x="654718" y="376396"/>
                </a:lnTo>
                <a:lnTo>
                  <a:pt x="691409" y="378195"/>
                </a:lnTo>
                <a:lnTo>
                  <a:pt x="691409" y="379288"/>
                </a:lnTo>
                <a:lnTo>
                  <a:pt x="654718" y="381087"/>
                </a:lnTo>
                <a:lnTo>
                  <a:pt x="633040" y="390034"/>
                </a:lnTo>
                <a:lnTo>
                  <a:pt x="622716" y="411452"/>
                </a:lnTo>
                <a:lnTo>
                  <a:pt x="620087" y="450664"/>
                </a:lnTo>
                <a:close/>
              </a:path>
            </a:pathLst>
          </a:custGeom>
          <a:solidFill>
            <a:srgbClr val="948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C983C5-7EF5-0A44-3409-726BBE3A724E}"/>
              </a:ext>
            </a:extLst>
          </p:cNvPr>
          <p:cNvSpPr txBox="1"/>
          <p:nvPr/>
        </p:nvSpPr>
        <p:spPr>
          <a:xfrm>
            <a:off x="1524000" y="623722"/>
            <a:ext cx="68062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200" dirty="0" err="1">
                <a:latin typeface="Berlin Sans FB" panose="020E0602020502020306" pitchFamily="34" charset="0"/>
              </a:rPr>
              <a:t>Aplikasi</a:t>
            </a:r>
            <a:r>
              <a:rPr lang="en-ID" sz="3200" dirty="0">
                <a:latin typeface="Berlin Sans FB" panose="020E0602020502020306" pitchFamily="34" charset="0"/>
              </a:rPr>
              <a:t> Proses </a:t>
            </a:r>
            <a:r>
              <a:rPr lang="en-ID" sz="3200" dirty="0" err="1">
                <a:latin typeface="Berlin Sans FB" panose="020E0602020502020306" pitchFamily="34" charset="0"/>
              </a:rPr>
              <a:t>Keperawatan</a:t>
            </a:r>
            <a:r>
              <a:rPr lang="en-ID" sz="3200" dirty="0">
                <a:latin typeface="Berlin Sans FB" panose="020E0602020502020306" pitchFamily="34" charset="0"/>
              </a:rPr>
              <a:t> </a:t>
            </a:r>
            <a:r>
              <a:rPr lang="en-ID" sz="3200" dirty="0" err="1">
                <a:latin typeface="Berlin Sans FB" panose="020E0602020502020306" pitchFamily="34" charset="0"/>
              </a:rPr>
              <a:t>dalam</a:t>
            </a:r>
            <a:r>
              <a:rPr lang="en-ID" sz="3200" dirty="0">
                <a:latin typeface="Berlin Sans FB" panose="020E0602020502020306" pitchFamily="34" charset="0"/>
              </a:rPr>
              <a:t> </a:t>
            </a:r>
            <a:r>
              <a:rPr lang="en-ID" sz="3200" dirty="0" err="1">
                <a:latin typeface="Berlin Sans FB" panose="020E0602020502020306" pitchFamily="34" charset="0"/>
              </a:rPr>
              <a:t>Asuhan</a:t>
            </a:r>
            <a:r>
              <a:rPr lang="en-ID" sz="3200" dirty="0">
                <a:latin typeface="Berlin Sans FB" panose="020E0602020502020306" pitchFamily="34" charset="0"/>
              </a:rPr>
              <a:t> </a:t>
            </a:r>
            <a:r>
              <a:rPr lang="en-ID" sz="3200" dirty="0" err="1">
                <a:latin typeface="Berlin Sans FB" panose="020E0602020502020306" pitchFamily="34" charset="0"/>
              </a:rPr>
              <a:t>Keperawatan</a:t>
            </a:r>
            <a:r>
              <a:rPr lang="en-ID" sz="3200" dirty="0">
                <a:latin typeface="Berlin Sans FB" panose="020E0602020502020306" pitchFamily="34" charset="0"/>
              </a:rPr>
              <a:t> 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444E6F50-D113-E785-0478-940591B1F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90003"/>
            <a:ext cx="2362200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922513-0983-1EE4-5C34-3D9203EB2737}"/>
              </a:ext>
            </a:extLst>
          </p:cNvPr>
          <p:cNvSpPr txBox="1"/>
          <p:nvPr/>
        </p:nvSpPr>
        <p:spPr>
          <a:xfrm>
            <a:off x="3505200" y="2133600"/>
            <a:ext cx="5516587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800" dirty="0" err="1">
                <a:latin typeface="Berlin Sans FB" panose="020E0602020502020306" pitchFamily="34" charset="0"/>
              </a:rPr>
              <a:t>Pengkajian</a:t>
            </a:r>
            <a:endParaRPr lang="en-US" sz="2800" dirty="0">
              <a:latin typeface="Berlin Sans FB" panose="020E0602020502020306" pitchFamily="34" charset="0"/>
            </a:endParaRPr>
          </a:p>
          <a:p>
            <a:pPr marL="342900" indent="-342900">
              <a:buAutoNum type="arabicPeriod"/>
            </a:pPr>
            <a:r>
              <a:rPr lang="en-US" sz="2800" dirty="0">
                <a:latin typeface="Berlin Sans FB" panose="020E0602020502020306" pitchFamily="34" charset="0"/>
              </a:rPr>
              <a:t>Diagnosis</a:t>
            </a:r>
          </a:p>
          <a:p>
            <a:pPr marL="342900" indent="-342900">
              <a:buAutoNum type="arabicPeriod"/>
            </a:pPr>
            <a:r>
              <a:rPr lang="en-US" sz="2800" dirty="0" err="1">
                <a:latin typeface="Berlin Sans FB" panose="020E0602020502020306" pitchFamily="34" charset="0"/>
              </a:rPr>
              <a:t>Perencanaan</a:t>
            </a:r>
            <a:endParaRPr lang="en-US" sz="2800" dirty="0">
              <a:latin typeface="Berlin Sans FB" panose="020E0602020502020306" pitchFamily="34" charset="0"/>
            </a:endParaRPr>
          </a:p>
          <a:p>
            <a:pPr marL="342900" indent="-342900">
              <a:buAutoNum type="arabicPeriod"/>
            </a:pPr>
            <a:r>
              <a:rPr lang="en-US" sz="2800" dirty="0" err="1">
                <a:latin typeface="Berlin Sans FB" panose="020E0602020502020306" pitchFamily="34" charset="0"/>
              </a:rPr>
              <a:t>Implementasi</a:t>
            </a:r>
            <a:endParaRPr lang="en-US" sz="2800" dirty="0">
              <a:latin typeface="Berlin Sans FB" panose="020E0602020502020306" pitchFamily="34" charset="0"/>
            </a:endParaRPr>
          </a:p>
          <a:p>
            <a:pPr marL="342900" indent="-342900">
              <a:buAutoNum type="arabicPeriod"/>
            </a:pPr>
            <a:r>
              <a:rPr lang="en-US" sz="2800" dirty="0" err="1">
                <a:latin typeface="Berlin Sans FB" panose="020E0602020502020306" pitchFamily="34" charset="0"/>
              </a:rPr>
              <a:t>Evaluasi</a:t>
            </a:r>
            <a:r>
              <a:rPr lang="en-US" sz="2800" dirty="0">
                <a:latin typeface="Berlin Sans FB" panose="020E0602020502020306" pitchFamily="34" charset="0"/>
              </a:rPr>
              <a:t> </a:t>
            </a:r>
          </a:p>
          <a:p>
            <a:pPr marL="342900" indent="-342900">
              <a:buAutoNum type="arabicPeriod"/>
            </a:pPr>
            <a:endParaRPr lang="en-ID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9753599" y="7315199"/>
                </a:moveTo>
                <a:lnTo>
                  <a:pt x="0" y="7315199"/>
                </a:lnTo>
                <a:lnTo>
                  <a:pt x="0" y="0"/>
                </a:lnTo>
                <a:lnTo>
                  <a:pt x="9753599" y="0"/>
                </a:lnTo>
                <a:lnTo>
                  <a:pt x="9753599" y="7315199"/>
                </a:lnTo>
                <a:close/>
              </a:path>
            </a:pathLst>
          </a:custGeom>
          <a:solidFill>
            <a:srgbClr val="948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12065" marR="5080" algn="ctr">
              <a:lnSpc>
                <a:spcPts val="5470"/>
              </a:lnSpc>
              <a:spcBef>
                <a:spcPts val="720"/>
              </a:spcBef>
            </a:pPr>
            <a:r>
              <a:rPr spc="-40" dirty="0"/>
              <a:t>Mari</a:t>
            </a:r>
            <a:r>
              <a:rPr spc="-140" dirty="0"/>
              <a:t> </a:t>
            </a:r>
            <a:r>
              <a:rPr dirty="0"/>
              <a:t>jaga</a:t>
            </a:r>
            <a:r>
              <a:rPr spc="-140" dirty="0"/>
              <a:t> </a:t>
            </a:r>
            <a:r>
              <a:rPr dirty="0"/>
              <a:t>kesehatan</a:t>
            </a:r>
            <a:r>
              <a:rPr spc="-140" dirty="0"/>
              <a:t> </a:t>
            </a:r>
            <a:r>
              <a:rPr spc="-10" dirty="0"/>
              <a:t>mental </a:t>
            </a:r>
            <a:r>
              <a:rPr spc="90" dirty="0"/>
              <a:t>dan</a:t>
            </a:r>
            <a:r>
              <a:rPr spc="-45" dirty="0"/>
              <a:t> </a:t>
            </a:r>
            <a:r>
              <a:rPr spc="-65" dirty="0"/>
              <a:t>fisik</a:t>
            </a:r>
            <a:r>
              <a:rPr spc="-40" dirty="0"/>
              <a:t> </a:t>
            </a:r>
            <a:r>
              <a:rPr spc="85" dirty="0"/>
              <a:t>anda</a:t>
            </a:r>
            <a:r>
              <a:rPr spc="-40" dirty="0"/>
              <a:t> </a:t>
            </a:r>
            <a:r>
              <a:rPr dirty="0"/>
              <a:t>mulai</a:t>
            </a:r>
            <a:r>
              <a:rPr spc="-45" dirty="0"/>
              <a:t> </a:t>
            </a:r>
            <a:r>
              <a:rPr spc="45" dirty="0"/>
              <a:t>dari </a:t>
            </a:r>
            <a:r>
              <a:rPr spc="-10" dirty="0"/>
              <a:t>sekarang.</a:t>
            </a:r>
          </a:p>
        </p:txBody>
      </p:sp>
      <p:sp>
        <p:nvSpPr>
          <p:cNvPr id="4" name="object 4"/>
          <p:cNvSpPr/>
          <p:nvPr/>
        </p:nvSpPr>
        <p:spPr>
          <a:xfrm>
            <a:off x="7855826" y="13842"/>
            <a:ext cx="1160780" cy="1976120"/>
          </a:xfrm>
          <a:custGeom>
            <a:avLst/>
            <a:gdLst/>
            <a:ahLst/>
            <a:cxnLst/>
            <a:rect l="l" t="t" r="r" b="b"/>
            <a:pathLst>
              <a:path w="1160779" h="1976120">
                <a:moveTo>
                  <a:pt x="1120673" y="1411008"/>
                </a:moveTo>
                <a:lnTo>
                  <a:pt x="1034262" y="1410411"/>
                </a:lnTo>
                <a:lnTo>
                  <a:pt x="989723" y="1409065"/>
                </a:lnTo>
                <a:lnTo>
                  <a:pt x="944956" y="1406525"/>
                </a:lnTo>
                <a:lnTo>
                  <a:pt x="900455" y="1402372"/>
                </a:lnTo>
                <a:lnTo>
                  <a:pt x="856691" y="1396212"/>
                </a:lnTo>
                <a:lnTo>
                  <a:pt x="814158" y="1387678"/>
                </a:lnTo>
                <a:lnTo>
                  <a:pt x="773366" y="1376362"/>
                </a:lnTo>
                <a:lnTo>
                  <a:pt x="734783" y="1361884"/>
                </a:lnTo>
                <a:lnTo>
                  <a:pt x="698906" y="1343837"/>
                </a:lnTo>
                <a:lnTo>
                  <a:pt x="666216" y="1321841"/>
                </a:lnTo>
                <a:lnTo>
                  <a:pt x="637222" y="1295501"/>
                </a:lnTo>
                <a:lnTo>
                  <a:pt x="612394" y="1264424"/>
                </a:lnTo>
                <a:lnTo>
                  <a:pt x="592239" y="1228229"/>
                </a:lnTo>
                <a:lnTo>
                  <a:pt x="577240" y="1186510"/>
                </a:lnTo>
                <a:lnTo>
                  <a:pt x="567867" y="1138885"/>
                </a:lnTo>
                <a:lnTo>
                  <a:pt x="564642" y="1084961"/>
                </a:lnTo>
                <a:lnTo>
                  <a:pt x="564642" y="0"/>
                </a:lnTo>
                <a:lnTo>
                  <a:pt x="556044" y="0"/>
                </a:lnTo>
                <a:lnTo>
                  <a:pt x="556044" y="1084961"/>
                </a:lnTo>
                <a:lnTo>
                  <a:pt x="552805" y="1138885"/>
                </a:lnTo>
                <a:lnTo>
                  <a:pt x="543445" y="1186510"/>
                </a:lnTo>
                <a:lnTo>
                  <a:pt x="528434" y="1228229"/>
                </a:lnTo>
                <a:lnTo>
                  <a:pt x="508279" y="1264424"/>
                </a:lnTo>
                <a:lnTo>
                  <a:pt x="483463" y="1295501"/>
                </a:lnTo>
                <a:lnTo>
                  <a:pt x="454456" y="1321841"/>
                </a:lnTo>
                <a:lnTo>
                  <a:pt x="421779" y="1343837"/>
                </a:lnTo>
                <a:lnTo>
                  <a:pt x="385902" y="1361884"/>
                </a:lnTo>
                <a:lnTo>
                  <a:pt x="347319" y="1376362"/>
                </a:lnTo>
                <a:lnTo>
                  <a:pt x="306514" y="1387678"/>
                </a:lnTo>
                <a:lnTo>
                  <a:pt x="263994" y="1396212"/>
                </a:lnTo>
                <a:lnTo>
                  <a:pt x="220230" y="1402372"/>
                </a:lnTo>
                <a:lnTo>
                  <a:pt x="175717" y="1406525"/>
                </a:lnTo>
                <a:lnTo>
                  <a:pt x="130949" y="1409065"/>
                </a:lnTo>
                <a:lnTo>
                  <a:pt x="86423" y="1410411"/>
                </a:lnTo>
                <a:lnTo>
                  <a:pt x="0" y="1411008"/>
                </a:lnTo>
                <a:lnTo>
                  <a:pt x="0" y="1419733"/>
                </a:lnTo>
                <a:lnTo>
                  <a:pt x="70827" y="1420329"/>
                </a:lnTo>
                <a:lnTo>
                  <a:pt x="135394" y="1422285"/>
                </a:lnTo>
                <a:lnTo>
                  <a:pt x="194005" y="1425765"/>
                </a:lnTo>
                <a:lnTo>
                  <a:pt x="246938" y="1430972"/>
                </a:lnTo>
                <a:lnTo>
                  <a:pt x="294474" y="1438122"/>
                </a:lnTo>
                <a:lnTo>
                  <a:pt x="336905" y="1447393"/>
                </a:lnTo>
                <a:lnTo>
                  <a:pt x="374523" y="1459001"/>
                </a:lnTo>
                <a:lnTo>
                  <a:pt x="436448" y="1489951"/>
                </a:lnTo>
                <a:lnTo>
                  <a:pt x="482561" y="1532572"/>
                </a:lnTo>
                <a:lnTo>
                  <a:pt x="515124" y="1588414"/>
                </a:lnTo>
                <a:lnTo>
                  <a:pt x="536473" y="1659077"/>
                </a:lnTo>
                <a:lnTo>
                  <a:pt x="543648" y="1700453"/>
                </a:lnTo>
                <a:lnTo>
                  <a:pt x="548868" y="1746123"/>
                </a:lnTo>
                <a:lnTo>
                  <a:pt x="552437" y="1796275"/>
                </a:lnTo>
                <a:lnTo>
                  <a:pt x="554634" y="1851113"/>
                </a:lnTo>
                <a:lnTo>
                  <a:pt x="555739" y="1910842"/>
                </a:lnTo>
                <a:lnTo>
                  <a:pt x="556044" y="1975650"/>
                </a:lnTo>
                <a:lnTo>
                  <a:pt x="564642" y="1975650"/>
                </a:lnTo>
                <a:lnTo>
                  <a:pt x="564946" y="1910842"/>
                </a:lnTo>
                <a:lnTo>
                  <a:pt x="566051" y="1851113"/>
                </a:lnTo>
                <a:lnTo>
                  <a:pt x="568248" y="1796275"/>
                </a:lnTo>
                <a:lnTo>
                  <a:pt x="571804" y="1746123"/>
                </a:lnTo>
                <a:lnTo>
                  <a:pt x="577037" y="1700453"/>
                </a:lnTo>
                <a:lnTo>
                  <a:pt x="584212" y="1659077"/>
                </a:lnTo>
                <a:lnTo>
                  <a:pt x="593623" y="1621802"/>
                </a:lnTo>
                <a:lnTo>
                  <a:pt x="620293" y="1558747"/>
                </a:lnTo>
                <a:lnTo>
                  <a:pt x="659345" y="1509712"/>
                </a:lnTo>
                <a:lnTo>
                  <a:pt x="713066" y="1473111"/>
                </a:lnTo>
                <a:lnTo>
                  <a:pt x="783780" y="1447393"/>
                </a:lnTo>
                <a:lnTo>
                  <a:pt x="826211" y="1438122"/>
                </a:lnTo>
                <a:lnTo>
                  <a:pt x="873747" y="1430972"/>
                </a:lnTo>
                <a:lnTo>
                  <a:pt x="926680" y="1425765"/>
                </a:lnTo>
                <a:lnTo>
                  <a:pt x="985278" y="1422285"/>
                </a:lnTo>
                <a:lnTo>
                  <a:pt x="1049858" y="1420329"/>
                </a:lnTo>
                <a:lnTo>
                  <a:pt x="1120673" y="1419733"/>
                </a:lnTo>
                <a:lnTo>
                  <a:pt x="1120673" y="1411008"/>
                </a:lnTo>
                <a:close/>
              </a:path>
              <a:path w="1160779" h="1976120">
                <a:moveTo>
                  <a:pt x="1160513" y="686409"/>
                </a:moveTo>
                <a:lnTo>
                  <a:pt x="1117993" y="685977"/>
                </a:lnTo>
                <a:lnTo>
                  <a:pt x="1074267" y="683196"/>
                </a:lnTo>
                <a:lnTo>
                  <a:pt x="1032141" y="675792"/>
                </a:lnTo>
                <a:lnTo>
                  <a:pt x="994460" y="661517"/>
                </a:lnTo>
                <a:lnTo>
                  <a:pt x="964044" y="638111"/>
                </a:lnTo>
                <a:lnTo>
                  <a:pt x="943711" y="603300"/>
                </a:lnTo>
                <a:lnTo>
                  <a:pt x="936307" y="554850"/>
                </a:lnTo>
                <a:lnTo>
                  <a:pt x="936307" y="117055"/>
                </a:lnTo>
                <a:lnTo>
                  <a:pt x="932776" y="117055"/>
                </a:lnTo>
                <a:lnTo>
                  <a:pt x="932776" y="554850"/>
                </a:lnTo>
                <a:lnTo>
                  <a:pt x="925372" y="603300"/>
                </a:lnTo>
                <a:lnTo>
                  <a:pt x="905027" y="638111"/>
                </a:lnTo>
                <a:lnTo>
                  <a:pt x="874585" y="661517"/>
                </a:lnTo>
                <a:lnTo>
                  <a:pt x="836879" y="675792"/>
                </a:lnTo>
                <a:lnTo>
                  <a:pt x="794727" y="683196"/>
                </a:lnTo>
                <a:lnTo>
                  <a:pt x="750976" y="685977"/>
                </a:lnTo>
                <a:lnTo>
                  <a:pt x="708456" y="686409"/>
                </a:lnTo>
                <a:lnTo>
                  <a:pt x="708456" y="689825"/>
                </a:lnTo>
                <a:lnTo>
                  <a:pt x="771220" y="691248"/>
                </a:lnTo>
                <a:lnTo>
                  <a:pt x="821093" y="696201"/>
                </a:lnTo>
                <a:lnTo>
                  <a:pt x="859548" y="705675"/>
                </a:lnTo>
                <a:lnTo>
                  <a:pt x="908075" y="742264"/>
                </a:lnTo>
                <a:lnTo>
                  <a:pt x="928560" y="809066"/>
                </a:lnTo>
                <a:lnTo>
                  <a:pt x="931964" y="856322"/>
                </a:lnTo>
                <a:lnTo>
                  <a:pt x="932776" y="914146"/>
                </a:lnTo>
                <a:lnTo>
                  <a:pt x="936307" y="914146"/>
                </a:lnTo>
                <a:lnTo>
                  <a:pt x="937120" y="856322"/>
                </a:lnTo>
                <a:lnTo>
                  <a:pt x="940511" y="809066"/>
                </a:lnTo>
                <a:lnTo>
                  <a:pt x="947966" y="771385"/>
                </a:lnTo>
                <a:lnTo>
                  <a:pt x="980960" y="720699"/>
                </a:lnTo>
                <a:lnTo>
                  <a:pt x="1047889" y="696201"/>
                </a:lnTo>
                <a:lnTo>
                  <a:pt x="1097749" y="691248"/>
                </a:lnTo>
                <a:lnTo>
                  <a:pt x="1160513" y="689825"/>
                </a:lnTo>
                <a:lnTo>
                  <a:pt x="1160513" y="686409"/>
                </a:lnTo>
                <a:close/>
              </a:path>
            </a:pathLst>
          </a:custGeom>
          <a:solidFill>
            <a:srgbClr val="F1F1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53262" y="5337454"/>
            <a:ext cx="1160780" cy="1976120"/>
          </a:xfrm>
          <a:custGeom>
            <a:avLst/>
            <a:gdLst/>
            <a:ahLst/>
            <a:cxnLst/>
            <a:rect l="l" t="t" r="r" b="b"/>
            <a:pathLst>
              <a:path w="1160780" h="1976120">
                <a:moveTo>
                  <a:pt x="452056" y="1285811"/>
                </a:moveTo>
                <a:lnTo>
                  <a:pt x="389293" y="1284389"/>
                </a:lnTo>
                <a:lnTo>
                  <a:pt x="339407" y="1279448"/>
                </a:lnTo>
                <a:lnTo>
                  <a:pt x="300964" y="1269961"/>
                </a:lnTo>
                <a:lnTo>
                  <a:pt x="252437" y="1233385"/>
                </a:lnTo>
                <a:lnTo>
                  <a:pt x="231952" y="1166583"/>
                </a:lnTo>
                <a:lnTo>
                  <a:pt x="228549" y="1119327"/>
                </a:lnTo>
                <a:lnTo>
                  <a:pt x="227736" y="1061491"/>
                </a:lnTo>
                <a:lnTo>
                  <a:pt x="224193" y="1061491"/>
                </a:lnTo>
                <a:lnTo>
                  <a:pt x="223393" y="1119327"/>
                </a:lnTo>
                <a:lnTo>
                  <a:pt x="220002" y="1166583"/>
                </a:lnTo>
                <a:lnTo>
                  <a:pt x="212547" y="1204264"/>
                </a:lnTo>
                <a:lnTo>
                  <a:pt x="179539" y="1254950"/>
                </a:lnTo>
                <a:lnTo>
                  <a:pt x="112623" y="1279448"/>
                </a:lnTo>
                <a:lnTo>
                  <a:pt x="62763" y="1284389"/>
                </a:lnTo>
                <a:lnTo>
                  <a:pt x="0" y="1285811"/>
                </a:lnTo>
                <a:lnTo>
                  <a:pt x="0" y="1289240"/>
                </a:lnTo>
                <a:lnTo>
                  <a:pt x="42519" y="1289659"/>
                </a:lnTo>
                <a:lnTo>
                  <a:pt x="86245" y="1292453"/>
                </a:lnTo>
                <a:lnTo>
                  <a:pt x="128371" y="1299845"/>
                </a:lnTo>
                <a:lnTo>
                  <a:pt x="166052" y="1314132"/>
                </a:lnTo>
                <a:lnTo>
                  <a:pt x="196469" y="1337538"/>
                </a:lnTo>
                <a:lnTo>
                  <a:pt x="216801" y="1372336"/>
                </a:lnTo>
                <a:lnTo>
                  <a:pt x="224193" y="1420787"/>
                </a:lnTo>
                <a:lnTo>
                  <a:pt x="224193" y="1858594"/>
                </a:lnTo>
                <a:lnTo>
                  <a:pt x="227736" y="1858594"/>
                </a:lnTo>
                <a:lnTo>
                  <a:pt x="227736" y="1420787"/>
                </a:lnTo>
                <a:lnTo>
                  <a:pt x="235140" y="1372336"/>
                </a:lnTo>
                <a:lnTo>
                  <a:pt x="255485" y="1337538"/>
                </a:lnTo>
                <a:lnTo>
                  <a:pt x="285927" y="1314132"/>
                </a:lnTo>
                <a:lnTo>
                  <a:pt x="323634" y="1299845"/>
                </a:lnTo>
                <a:lnTo>
                  <a:pt x="365772" y="1292453"/>
                </a:lnTo>
                <a:lnTo>
                  <a:pt x="409536" y="1289659"/>
                </a:lnTo>
                <a:lnTo>
                  <a:pt x="452056" y="1289240"/>
                </a:lnTo>
                <a:lnTo>
                  <a:pt x="452056" y="1285811"/>
                </a:lnTo>
                <a:close/>
              </a:path>
              <a:path w="1160780" h="1976120">
                <a:moveTo>
                  <a:pt x="1160513" y="555917"/>
                </a:moveTo>
                <a:lnTo>
                  <a:pt x="1089685" y="555307"/>
                </a:lnTo>
                <a:lnTo>
                  <a:pt x="1025118" y="553364"/>
                </a:lnTo>
                <a:lnTo>
                  <a:pt x="966508" y="549884"/>
                </a:lnTo>
                <a:lnTo>
                  <a:pt x="913574" y="544664"/>
                </a:lnTo>
                <a:lnTo>
                  <a:pt x="866038" y="537514"/>
                </a:lnTo>
                <a:lnTo>
                  <a:pt x="823607" y="528243"/>
                </a:lnTo>
                <a:lnTo>
                  <a:pt x="785990" y="516648"/>
                </a:lnTo>
                <a:lnTo>
                  <a:pt x="724065" y="485686"/>
                </a:lnTo>
                <a:lnTo>
                  <a:pt x="677951" y="443077"/>
                </a:lnTo>
                <a:lnTo>
                  <a:pt x="645375" y="387223"/>
                </a:lnTo>
                <a:lnTo>
                  <a:pt x="624039" y="316560"/>
                </a:lnTo>
                <a:lnTo>
                  <a:pt x="616864" y="275196"/>
                </a:lnTo>
                <a:lnTo>
                  <a:pt x="611644" y="229527"/>
                </a:lnTo>
                <a:lnTo>
                  <a:pt x="608076" y="179374"/>
                </a:lnTo>
                <a:lnTo>
                  <a:pt x="605878" y="124523"/>
                </a:lnTo>
                <a:lnTo>
                  <a:pt x="604774" y="64808"/>
                </a:lnTo>
                <a:lnTo>
                  <a:pt x="604469" y="0"/>
                </a:lnTo>
                <a:lnTo>
                  <a:pt x="595871" y="0"/>
                </a:lnTo>
                <a:lnTo>
                  <a:pt x="595566" y="64808"/>
                </a:lnTo>
                <a:lnTo>
                  <a:pt x="594461" y="124523"/>
                </a:lnTo>
                <a:lnTo>
                  <a:pt x="592264" y="179374"/>
                </a:lnTo>
                <a:lnTo>
                  <a:pt x="588708" y="229527"/>
                </a:lnTo>
                <a:lnTo>
                  <a:pt x="583476" y="275196"/>
                </a:lnTo>
                <a:lnTo>
                  <a:pt x="576300" y="316560"/>
                </a:lnTo>
                <a:lnTo>
                  <a:pt x="566889" y="353847"/>
                </a:lnTo>
                <a:lnTo>
                  <a:pt x="540219" y="416902"/>
                </a:lnTo>
                <a:lnTo>
                  <a:pt x="501167" y="465937"/>
                </a:lnTo>
                <a:lnTo>
                  <a:pt x="447446" y="502526"/>
                </a:lnTo>
                <a:lnTo>
                  <a:pt x="376732" y="528243"/>
                </a:lnTo>
                <a:lnTo>
                  <a:pt x="334302" y="537514"/>
                </a:lnTo>
                <a:lnTo>
                  <a:pt x="286766" y="544664"/>
                </a:lnTo>
                <a:lnTo>
                  <a:pt x="233832" y="549884"/>
                </a:lnTo>
                <a:lnTo>
                  <a:pt x="175234" y="553364"/>
                </a:lnTo>
                <a:lnTo>
                  <a:pt x="110655" y="555307"/>
                </a:lnTo>
                <a:lnTo>
                  <a:pt x="39839" y="555917"/>
                </a:lnTo>
                <a:lnTo>
                  <a:pt x="39839" y="564642"/>
                </a:lnTo>
                <a:lnTo>
                  <a:pt x="126250" y="565238"/>
                </a:lnTo>
                <a:lnTo>
                  <a:pt x="170789" y="566572"/>
                </a:lnTo>
                <a:lnTo>
                  <a:pt x="215557" y="569125"/>
                </a:lnTo>
                <a:lnTo>
                  <a:pt x="260057" y="573278"/>
                </a:lnTo>
                <a:lnTo>
                  <a:pt x="303822" y="579424"/>
                </a:lnTo>
                <a:lnTo>
                  <a:pt x="346354" y="587959"/>
                </a:lnTo>
                <a:lnTo>
                  <a:pt x="387146" y="599274"/>
                </a:lnTo>
                <a:lnTo>
                  <a:pt x="425729" y="613765"/>
                </a:lnTo>
                <a:lnTo>
                  <a:pt x="461606" y="631812"/>
                </a:lnTo>
                <a:lnTo>
                  <a:pt x="494296" y="653808"/>
                </a:lnTo>
                <a:lnTo>
                  <a:pt x="523290" y="680148"/>
                </a:lnTo>
                <a:lnTo>
                  <a:pt x="548119" y="711212"/>
                </a:lnTo>
                <a:lnTo>
                  <a:pt x="568274" y="747420"/>
                </a:lnTo>
                <a:lnTo>
                  <a:pt x="583272" y="789139"/>
                </a:lnTo>
                <a:lnTo>
                  <a:pt x="592645" y="836764"/>
                </a:lnTo>
                <a:lnTo>
                  <a:pt x="595871" y="890689"/>
                </a:lnTo>
                <a:lnTo>
                  <a:pt x="595871" y="1975637"/>
                </a:lnTo>
                <a:lnTo>
                  <a:pt x="604469" y="1975637"/>
                </a:lnTo>
                <a:lnTo>
                  <a:pt x="604469" y="890689"/>
                </a:lnTo>
                <a:lnTo>
                  <a:pt x="607707" y="836764"/>
                </a:lnTo>
                <a:lnTo>
                  <a:pt x="617067" y="789139"/>
                </a:lnTo>
                <a:lnTo>
                  <a:pt x="632079" y="747420"/>
                </a:lnTo>
                <a:lnTo>
                  <a:pt x="652233" y="711212"/>
                </a:lnTo>
                <a:lnTo>
                  <a:pt x="677049" y="680148"/>
                </a:lnTo>
                <a:lnTo>
                  <a:pt x="706056" y="653808"/>
                </a:lnTo>
                <a:lnTo>
                  <a:pt x="738733" y="631812"/>
                </a:lnTo>
                <a:lnTo>
                  <a:pt x="774611" y="613765"/>
                </a:lnTo>
                <a:lnTo>
                  <a:pt x="813193" y="599274"/>
                </a:lnTo>
                <a:lnTo>
                  <a:pt x="853998" y="587959"/>
                </a:lnTo>
                <a:lnTo>
                  <a:pt x="896518" y="579424"/>
                </a:lnTo>
                <a:lnTo>
                  <a:pt x="940282" y="573278"/>
                </a:lnTo>
                <a:lnTo>
                  <a:pt x="984796" y="569125"/>
                </a:lnTo>
                <a:lnTo>
                  <a:pt x="1029563" y="566572"/>
                </a:lnTo>
                <a:lnTo>
                  <a:pt x="1074089" y="565238"/>
                </a:lnTo>
                <a:lnTo>
                  <a:pt x="1160513" y="564642"/>
                </a:lnTo>
                <a:lnTo>
                  <a:pt x="1160513" y="555917"/>
                </a:lnTo>
                <a:close/>
              </a:path>
            </a:pathLst>
          </a:custGeom>
          <a:solidFill>
            <a:srgbClr val="F1F1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23885" y="6291353"/>
            <a:ext cx="276860" cy="276225"/>
          </a:xfrm>
          <a:custGeom>
            <a:avLst/>
            <a:gdLst/>
            <a:ahLst/>
            <a:cxnLst/>
            <a:rect l="l" t="t" r="r" b="b"/>
            <a:pathLst>
              <a:path w="276859" h="276225">
                <a:moveTo>
                  <a:pt x="276310" y="138115"/>
                </a:moveTo>
                <a:lnTo>
                  <a:pt x="168435" y="150722"/>
                </a:lnTo>
                <a:lnTo>
                  <a:pt x="138195" y="276230"/>
                </a:lnTo>
                <a:lnTo>
                  <a:pt x="125588" y="168355"/>
                </a:lnTo>
                <a:lnTo>
                  <a:pt x="122715" y="162530"/>
                </a:lnTo>
                <a:lnTo>
                  <a:pt x="113779" y="153594"/>
                </a:lnTo>
                <a:lnTo>
                  <a:pt x="107954" y="150722"/>
                </a:lnTo>
                <a:lnTo>
                  <a:pt x="0" y="138115"/>
                </a:lnTo>
                <a:lnTo>
                  <a:pt x="107954" y="125508"/>
                </a:lnTo>
                <a:lnTo>
                  <a:pt x="113779" y="122636"/>
                </a:lnTo>
                <a:lnTo>
                  <a:pt x="122715" y="113699"/>
                </a:lnTo>
                <a:lnTo>
                  <a:pt x="125588" y="107875"/>
                </a:lnTo>
                <a:lnTo>
                  <a:pt x="138195" y="0"/>
                </a:lnTo>
                <a:lnTo>
                  <a:pt x="150801" y="107875"/>
                </a:lnTo>
                <a:lnTo>
                  <a:pt x="153674" y="113699"/>
                </a:lnTo>
                <a:lnTo>
                  <a:pt x="162610" y="122636"/>
                </a:lnTo>
                <a:lnTo>
                  <a:pt x="168435" y="125508"/>
                </a:lnTo>
                <a:lnTo>
                  <a:pt x="276310" y="138115"/>
                </a:lnTo>
                <a:close/>
              </a:path>
            </a:pathLst>
          </a:custGeom>
          <a:solidFill>
            <a:srgbClr val="F1F1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133874" y="6291353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276230" y="138115"/>
                </a:moveTo>
                <a:lnTo>
                  <a:pt x="168355" y="150722"/>
                </a:lnTo>
                <a:lnTo>
                  <a:pt x="138115" y="276230"/>
                </a:lnTo>
                <a:lnTo>
                  <a:pt x="125508" y="168355"/>
                </a:lnTo>
                <a:lnTo>
                  <a:pt x="122636" y="162530"/>
                </a:lnTo>
                <a:lnTo>
                  <a:pt x="113699" y="153594"/>
                </a:lnTo>
                <a:lnTo>
                  <a:pt x="107875" y="150722"/>
                </a:lnTo>
                <a:lnTo>
                  <a:pt x="0" y="138115"/>
                </a:lnTo>
                <a:lnTo>
                  <a:pt x="107875" y="125508"/>
                </a:lnTo>
                <a:lnTo>
                  <a:pt x="113699" y="122636"/>
                </a:lnTo>
                <a:lnTo>
                  <a:pt x="122636" y="113699"/>
                </a:lnTo>
                <a:lnTo>
                  <a:pt x="125508" y="107875"/>
                </a:lnTo>
                <a:lnTo>
                  <a:pt x="138115" y="0"/>
                </a:lnTo>
                <a:lnTo>
                  <a:pt x="150722" y="107875"/>
                </a:lnTo>
                <a:lnTo>
                  <a:pt x="153594" y="113699"/>
                </a:lnTo>
                <a:lnTo>
                  <a:pt x="162530" y="122636"/>
                </a:lnTo>
                <a:lnTo>
                  <a:pt x="168355" y="125508"/>
                </a:lnTo>
                <a:lnTo>
                  <a:pt x="276230" y="138115"/>
                </a:lnTo>
                <a:close/>
              </a:path>
            </a:pathLst>
          </a:custGeom>
          <a:solidFill>
            <a:srgbClr val="F1F1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743784" y="6291353"/>
            <a:ext cx="273685" cy="276225"/>
          </a:xfrm>
          <a:custGeom>
            <a:avLst/>
            <a:gdLst/>
            <a:ahLst/>
            <a:cxnLst/>
            <a:rect l="l" t="t" r="r" b="b"/>
            <a:pathLst>
              <a:path w="273684" h="276225">
                <a:moveTo>
                  <a:pt x="273611" y="138431"/>
                </a:moveTo>
                <a:lnTo>
                  <a:pt x="168355" y="150722"/>
                </a:lnTo>
                <a:lnTo>
                  <a:pt x="138115" y="276230"/>
                </a:lnTo>
                <a:lnTo>
                  <a:pt x="125508" y="168355"/>
                </a:lnTo>
                <a:lnTo>
                  <a:pt x="122636" y="162530"/>
                </a:lnTo>
                <a:lnTo>
                  <a:pt x="113699" y="153594"/>
                </a:lnTo>
                <a:lnTo>
                  <a:pt x="107875" y="150722"/>
                </a:lnTo>
                <a:lnTo>
                  <a:pt x="0" y="138115"/>
                </a:lnTo>
                <a:lnTo>
                  <a:pt x="107875" y="125508"/>
                </a:lnTo>
                <a:lnTo>
                  <a:pt x="113699" y="122636"/>
                </a:lnTo>
                <a:lnTo>
                  <a:pt x="122636" y="113699"/>
                </a:lnTo>
                <a:lnTo>
                  <a:pt x="125508" y="107875"/>
                </a:lnTo>
                <a:lnTo>
                  <a:pt x="138115" y="0"/>
                </a:lnTo>
                <a:lnTo>
                  <a:pt x="150722" y="107875"/>
                </a:lnTo>
                <a:lnTo>
                  <a:pt x="153594" y="113699"/>
                </a:lnTo>
                <a:lnTo>
                  <a:pt x="162530" y="122636"/>
                </a:lnTo>
                <a:lnTo>
                  <a:pt x="168355" y="125508"/>
                </a:lnTo>
                <a:lnTo>
                  <a:pt x="273611" y="137799"/>
                </a:lnTo>
                <a:lnTo>
                  <a:pt x="273611" y="138431"/>
                </a:lnTo>
                <a:close/>
              </a:path>
            </a:pathLst>
          </a:custGeom>
          <a:solidFill>
            <a:srgbClr val="F1F1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185332" y="731004"/>
            <a:ext cx="691515" cy="855344"/>
          </a:xfrm>
          <a:custGeom>
            <a:avLst/>
            <a:gdLst/>
            <a:ahLst/>
            <a:cxnLst/>
            <a:rect l="l" t="t" r="r" b="b"/>
            <a:pathLst>
              <a:path w="691514" h="855344">
                <a:moveTo>
                  <a:pt x="482089" y="285395"/>
                </a:moveTo>
                <a:lnTo>
                  <a:pt x="479903" y="285395"/>
                </a:lnTo>
                <a:lnTo>
                  <a:pt x="476714" y="219965"/>
                </a:lnTo>
                <a:lnTo>
                  <a:pt x="464671" y="178509"/>
                </a:lnTo>
                <a:lnTo>
                  <a:pt x="440062" y="155607"/>
                </a:lnTo>
                <a:lnTo>
                  <a:pt x="399175" y="145841"/>
                </a:lnTo>
                <a:lnTo>
                  <a:pt x="338299" y="143790"/>
                </a:lnTo>
                <a:lnTo>
                  <a:pt x="338299" y="141550"/>
                </a:lnTo>
                <a:lnTo>
                  <a:pt x="399175" y="139499"/>
                </a:lnTo>
                <a:lnTo>
                  <a:pt x="440062" y="129736"/>
                </a:lnTo>
                <a:lnTo>
                  <a:pt x="476714" y="65403"/>
                </a:lnTo>
                <a:lnTo>
                  <a:pt x="479903" y="0"/>
                </a:lnTo>
                <a:lnTo>
                  <a:pt x="482089" y="0"/>
                </a:lnTo>
                <a:lnTo>
                  <a:pt x="485279" y="65403"/>
                </a:lnTo>
                <a:lnTo>
                  <a:pt x="497322" y="106843"/>
                </a:lnTo>
                <a:lnTo>
                  <a:pt x="562818" y="139499"/>
                </a:lnTo>
                <a:lnTo>
                  <a:pt x="623694" y="141550"/>
                </a:lnTo>
                <a:lnTo>
                  <a:pt x="623694" y="143790"/>
                </a:lnTo>
                <a:lnTo>
                  <a:pt x="562818" y="145841"/>
                </a:lnTo>
                <a:lnTo>
                  <a:pt x="521931" y="155607"/>
                </a:lnTo>
                <a:lnTo>
                  <a:pt x="497322" y="178509"/>
                </a:lnTo>
                <a:lnTo>
                  <a:pt x="485279" y="219965"/>
                </a:lnTo>
                <a:lnTo>
                  <a:pt x="482089" y="285395"/>
                </a:lnTo>
                <a:close/>
              </a:path>
              <a:path w="691514" h="855344">
                <a:moveTo>
                  <a:pt x="323652" y="855038"/>
                </a:moveTo>
                <a:lnTo>
                  <a:pt x="318678" y="855038"/>
                </a:lnTo>
                <a:lnTo>
                  <a:pt x="317574" y="786358"/>
                </a:lnTo>
                <a:lnTo>
                  <a:pt x="313859" y="728276"/>
                </a:lnTo>
                <a:lnTo>
                  <a:pt x="306928" y="679909"/>
                </a:lnTo>
                <a:lnTo>
                  <a:pt x="296176" y="640377"/>
                </a:lnTo>
                <a:lnTo>
                  <a:pt x="260788" y="584290"/>
                </a:lnTo>
                <a:lnTo>
                  <a:pt x="202856" y="552960"/>
                </a:lnTo>
                <a:lnTo>
                  <a:pt x="163923" y="544375"/>
                </a:lnTo>
                <a:lnTo>
                  <a:pt x="117539" y="539334"/>
                </a:lnTo>
                <a:lnTo>
                  <a:pt x="63100" y="536956"/>
                </a:lnTo>
                <a:lnTo>
                  <a:pt x="0" y="536359"/>
                </a:lnTo>
                <a:lnTo>
                  <a:pt x="0" y="531386"/>
                </a:lnTo>
                <a:lnTo>
                  <a:pt x="63100" y="530789"/>
                </a:lnTo>
                <a:lnTo>
                  <a:pt x="117539" y="528412"/>
                </a:lnTo>
                <a:lnTo>
                  <a:pt x="163923" y="523372"/>
                </a:lnTo>
                <a:lnTo>
                  <a:pt x="202856" y="514788"/>
                </a:lnTo>
                <a:lnTo>
                  <a:pt x="260788" y="483463"/>
                </a:lnTo>
                <a:lnTo>
                  <a:pt x="296176" y="427384"/>
                </a:lnTo>
                <a:lnTo>
                  <a:pt x="306928" y="387859"/>
                </a:lnTo>
                <a:lnTo>
                  <a:pt x="313859" y="339501"/>
                </a:lnTo>
                <a:lnTo>
                  <a:pt x="317574" y="281429"/>
                </a:lnTo>
                <a:lnTo>
                  <a:pt x="318563" y="219965"/>
                </a:lnTo>
                <a:lnTo>
                  <a:pt x="318678" y="212762"/>
                </a:lnTo>
                <a:lnTo>
                  <a:pt x="323652" y="212762"/>
                </a:lnTo>
                <a:lnTo>
                  <a:pt x="324756" y="281429"/>
                </a:lnTo>
                <a:lnTo>
                  <a:pt x="328471" y="339501"/>
                </a:lnTo>
                <a:lnTo>
                  <a:pt x="335401" y="387859"/>
                </a:lnTo>
                <a:lnTo>
                  <a:pt x="346152" y="427384"/>
                </a:lnTo>
                <a:lnTo>
                  <a:pt x="381536" y="483463"/>
                </a:lnTo>
                <a:lnTo>
                  <a:pt x="439458" y="514788"/>
                </a:lnTo>
                <a:lnTo>
                  <a:pt x="478384" y="523372"/>
                </a:lnTo>
                <a:lnTo>
                  <a:pt x="524759" y="528412"/>
                </a:lnTo>
                <a:lnTo>
                  <a:pt x="579188" y="530789"/>
                </a:lnTo>
                <a:lnTo>
                  <a:pt x="642276" y="531386"/>
                </a:lnTo>
                <a:lnTo>
                  <a:pt x="642276" y="536359"/>
                </a:lnTo>
                <a:lnTo>
                  <a:pt x="579188" y="536956"/>
                </a:lnTo>
                <a:lnTo>
                  <a:pt x="524759" y="539334"/>
                </a:lnTo>
                <a:lnTo>
                  <a:pt x="478384" y="544375"/>
                </a:lnTo>
                <a:lnTo>
                  <a:pt x="439458" y="552960"/>
                </a:lnTo>
                <a:lnTo>
                  <a:pt x="381536" y="584290"/>
                </a:lnTo>
                <a:lnTo>
                  <a:pt x="346152" y="640377"/>
                </a:lnTo>
                <a:lnTo>
                  <a:pt x="335401" y="679909"/>
                </a:lnTo>
                <a:lnTo>
                  <a:pt x="328471" y="728276"/>
                </a:lnTo>
                <a:lnTo>
                  <a:pt x="324756" y="786358"/>
                </a:lnTo>
                <a:lnTo>
                  <a:pt x="323652" y="855038"/>
                </a:lnTo>
                <a:close/>
              </a:path>
              <a:path w="691514" h="855344">
                <a:moveTo>
                  <a:pt x="620087" y="450664"/>
                </a:moveTo>
                <a:lnTo>
                  <a:pt x="618994" y="450664"/>
                </a:lnTo>
                <a:lnTo>
                  <a:pt x="616357" y="411452"/>
                </a:lnTo>
                <a:lnTo>
                  <a:pt x="606014" y="390034"/>
                </a:lnTo>
                <a:lnTo>
                  <a:pt x="584317" y="381087"/>
                </a:lnTo>
                <a:lnTo>
                  <a:pt x="547618" y="379288"/>
                </a:lnTo>
                <a:lnTo>
                  <a:pt x="547618" y="378195"/>
                </a:lnTo>
                <a:lnTo>
                  <a:pt x="584317" y="376396"/>
                </a:lnTo>
                <a:lnTo>
                  <a:pt x="606014" y="367449"/>
                </a:lnTo>
                <a:lnTo>
                  <a:pt x="616357" y="346031"/>
                </a:lnTo>
                <a:lnTo>
                  <a:pt x="618994" y="306819"/>
                </a:lnTo>
                <a:lnTo>
                  <a:pt x="620087" y="306819"/>
                </a:lnTo>
                <a:lnTo>
                  <a:pt x="622716" y="346031"/>
                </a:lnTo>
                <a:lnTo>
                  <a:pt x="633040" y="367449"/>
                </a:lnTo>
                <a:lnTo>
                  <a:pt x="654718" y="376396"/>
                </a:lnTo>
                <a:lnTo>
                  <a:pt x="691409" y="378195"/>
                </a:lnTo>
                <a:lnTo>
                  <a:pt x="691409" y="379288"/>
                </a:lnTo>
                <a:lnTo>
                  <a:pt x="654718" y="381087"/>
                </a:lnTo>
                <a:lnTo>
                  <a:pt x="633040" y="390034"/>
                </a:lnTo>
                <a:lnTo>
                  <a:pt x="622716" y="411452"/>
                </a:lnTo>
                <a:lnTo>
                  <a:pt x="620087" y="450664"/>
                </a:lnTo>
                <a:close/>
              </a:path>
            </a:pathLst>
          </a:custGeom>
          <a:solidFill>
            <a:srgbClr val="F1F1EB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7848599" y="2286001"/>
            <a:ext cx="1903601" cy="5029748"/>
          </a:xfrm>
          <a:custGeom>
            <a:avLst/>
            <a:gdLst/>
            <a:ahLst/>
            <a:cxnLst/>
            <a:rect l="l" t="t" r="r" b="b"/>
            <a:pathLst>
              <a:path w="3729354" h="2053590">
                <a:moveTo>
                  <a:pt x="3729154" y="2053039"/>
                </a:moveTo>
                <a:lnTo>
                  <a:pt x="0" y="2053039"/>
                </a:lnTo>
                <a:lnTo>
                  <a:pt x="0" y="0"/>
                </a:lnTo>
                <a:lnTo>
                  <a:pt x="3729154" y="0"/>
                </a:lnTo>
                <a:lnTo>
                  <a:pt x="3729154" y="2053039"/>
                </a:lnTo>
                <a:close/>
              </a:path>
            </a:pathLst>
          </a:custGeom>
          <a:solidFill>
            <a:srgbClr val="948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01226" y="755570"/>
            <a:ext cx="276860" cy="276225"/>
          </a:xfrm>
          <a:custGeom>
            <a:avLst/>
            <a:gdLst/>
            <a:ahLst/>
            <a:cxnLst/>
            <a:rect l="l" t="t" r="r" b="b"/>
            <a:pathLst>
              <a:path w="276859" h="276225">
                <a:moveTo>
                  <a:pt x="276310" y="138115"/>
                </a:moveTo>
                <a:lnTo>
                  <a:pt x="168435" y="150722"/>
                </a:lnTo>
                <a:lnTo>
                  <a:pt x="138195" y="276230"/>
                </a:lnTo>
                <a:lnTo>
                  <a:pt x="125588" y="168355"/>
                </a:lnTo>
                <a:lnTo>
                  <a:pt x="122715" y="162530"/>
                </a:lnTo>
                <a:lnTo>
                  <a:pt x="113779" y="153594"/>
                </a:lnTo>
                <a:lnTo>
                  <a:pt x="107954" y="150722"/>
                </a:lnTo>
                <a:lnTo>
                  <a:pt x="0" y="138115"/>
                </a:lnTo>
                <a:lnTo>
                  <a:pt x="107954" y="125508"/>
                </a:lnTo>
                <a:lnTo>
                  <a:pt x="113779" y="122636"/>
                </a:lnTo>
                <a:lnTo>
                  <a:pt x="122715" y="113699"/>
                </a:lnTo>
                <a:lnTo>
                  <a:pt x="125588" y="107875"/>
                </a:lnTo>
                <a:lnTo>
                  <a:pt x="138195" y="0"/>
                </a:lnTo>
                <a:lnTo>
                  <a:pt x="150801" y="107875"/>
                </a:lnTo>
                <a:lnTo>
                  <a:pt x="153674" y="113699"/>
                </a:lnTo>
                <a:lnTo>
                  <a:pt x="162610" y="122636"/>
                </a:lnTo>
                <a:lnTo>
                  <a:pt x="168435" y="125508"/>
                </a:lnTo>
                <a:lnTo>
                  <a:pt x="276310" y="138115"/>
                </a:lnTo>
                <a:close/>
              </a:path>
            </a:pathLst>
          </a:custGeom>
          <a:solidFill>
            <a:srgbClr val="948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11215" y="755570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276230" y="138115"/>
                </a:moveTo>
                <a:lnTo>
                  <a:pt x="168355" y="150722"/>
                </a:lnTo>
                <a:lnTo>
                  <a:pt x="138115" y="276230"/>
                </a:lnTo>
                <a:lnTo>
                  <a:pt x="125508" y="168355"/>
                </a:lnTo>
                <a:lnTo>
                  <a:pt x="122636" y="162530"/>
                </a:lnTo>
                <a:lnTo>
                  <a:pt x="113699" y="153594"/>
                </a:lnTo>
                <a:lnTo>
                  <a:pt x="107875" y="150722"/>
                </a:lnTo>
                <a:lnTo>
                  <a:pt x="0" y="138115"/>
                </a:lnTo>
                <a:lnTo>
                  <a:pt x="107875" y="125508"/>
                </a:lnTo>
                <a:lnTo>
                  <a:pt x="113699" y="122636"/>
                </a:lnTo>
                <a:lnTo>
                  <a:pt x="122636" y="113699"/>
                </a:lnTo>
                <a:lnTo>
                  <a:pt x="125508" y="107875"/>
                </a:lnTo>
                <a:lnTo>
                  <a:pt x="138115" y="0"/>
                </a:lnTo>
                <a:lnTo>
                  <a:pt x="150722" y="107875"/>
                </a:lnTo>
                <a:lnTo>
                  <a:pt x="153594" y="113699"/>
                </a:lnTo>
                <a:lnTo>
                  <a:pt x="162530" y="122636"/>
                </a:lnTo>
                <a:lnTo>
                  <a:pt x="168355" y="125508"/>
                </a:lnTo>
                <a:lnTo>
                  <a:pt x="276230" y="138115"/>
                </a:lnTo>
                <a:close/>
              </a:path>
            </a:pathLst>
          </a:custGeom>
          <a:solidFill>
            <a:srgbClr val="948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21125" y="755570"/>
            <a:ext cx="273685" cy="276225"/>
          </a:xfrm>
          <a:custGeom>
            <a:avLst/>
            <a:gdLst/>
            <a:ahLst/>
            <a:cxnLst/>
            <a:rect l="l" t="t" r="r" b="b"/>
            <a:pathLst>
              <a:path w="273685" h="276225">
                <a:moveTo>
                  <a:pt x="273611" y="138430"/>
                </a:moveTo>
                <a:lnTo>
                  <a:pt x="168355" y="150722"/>
                </a:lnTo>
                <a:lnTo>
                  <a:pt x="138115" y="276230"/>
                </a:lnTo>
                <a:lnTo>
                  <a:pt x="125508" y="168355"/>
                </a:lnTo>
                <a:lnTo>
                  <a:pt x="122636" y="162530"/>
                </a:lnTo>
                <a:lnTo>
                  <a:pt x="113699" y="153594"/>
                </a:lnTo>
                <a:lnTo>
                  <a:pt x="107875" y="150722"/>
                </a:lnTo>
                <a:lnTo>
                  <a:pt x="0" y="138115"/>
                </a:lnTo>
                <a:lnTo>
                  <a:pt x="107875" y="125508"/>
                </a:lnTo>
                <a:lnTo>
                  <a:pt x="113699" y="122636"/>
                </a:lnTo>
                <a:lnTo>
                  <a:pt x="122636" y="113699"/>
                </a:lnTo>
                <a:lnTo>
                  <a:pt x="125508" y="107875"/>
                </a:lnTo>
                <a:lnTo>
                  <a:pt x="138115" y="0"/>
                </a:lnTo>
                <a:lnTo>
                  <a:pt x="150722" y="107875"/>
                </a:lnTo>
                <a:lnTo>
                  <a:pt x="153594" y="113699"/>
                </a:lnTo>
                <a:lnTo>
                  <a:pt x="162530" y="122636"/>
                </a:lnTo>
                <a:lnTo>
                  <a:pt x="168355" y="125508"/>
                </a:lnTo>
                <a:lnTo>
                  <a:pt x="273611" y="137799"/>
                </a:lnTo>
                <a:lnTo>
                  <a:pt x="273611" y="138430"/>
                </a:lnTo>
                <a:close/>
              </a:path>
            </a:pathLst>
          </a:custGeom>
          <a:solidFill>
            <a:srgbClr val="948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284877" y="1295400"/>
            <a:ext cx="5115923" cy="5568190"/>
          </a:xfrm>
          <a:prstGeom prst="rect">
            <a:avLst/>
          </a:prstGeom>
        </p:spPr>
        <p:txBody>
          <a:bodyPr vert="horz" wrap="square" lIns="0" tIns="27939" rIns="0" bIns="0" rtlCol="0">
            <a:spAutoFit/>
          </a:bodyPr>
          <a:lstStyle/>
          <a:p>
            <a:endParaRPr lang="en-ID" sz="2400" b="1" dirty="0">
              <a:latin typeface="Arial Rounded MT Bold" panose="020F0704030504030204" pitchFamily="34" charset="0"/>
            </a:endParaRPr>
          </a:p>
          <a:p>
            <a:r>
              <a:rPr lang="en-ID" sz="2400" dirty="0" err="1">
                <a:latin typeface="Arial Rounded MT Bold" panose="020F0704030504030204" pitchFamily="34" charset="0"/>
              </a:rPr>
              <a:t>Asuhan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adalah</a:t>
            </a:r>
            <a:r>
              <a:rPr lang="en-ID" sz="2400" dirty="0">
                <a:latin typeface="Arial Rounded MT Bold" panose="020F0704030504030204" pitchFamily="34" charset="0"/>
              </a:rPr>
              <a:t> proses yang </a:t>
            </a:r>
            <a:r>
              <a:rPr lang="en-ID" sz="2400" dirty="0" err="1">
                <a:latin typeface="Arial Rounded MT Bold" panose="020F0704030504030204" pitchFamily="34" charset="0"/>
              </a:rPr>
              <a:t>dilakukan</a:t>
            </a:r>
            <a:r>
              <a:rPr lang="en-ID" sz="2400" dirty="0">
                <a:latin typeface="Arial Rounded MT Bold" panose="020F0704030504030204" pitchFamily="34" charset="0"/>
              </a:rPr>
              <a:t> oleh </a:t>
            </a:r>
            <a:r>
              <a:rPr lang="en-ID" sz="2400" dirty="0" err="1">
                <a:latin typeface="Arial Rounded MT Bold" panose="020F0704030504030204" pitchFamily="34" charset="0"/>
              </a:rPr>
              <a:t>seorang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perawat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dalam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memberikan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pelayanan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kesehatan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kepada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individu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keluarga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atau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masyarakat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dengan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tujuan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untuk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mempromosikan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memelihara</a:t>
            </a:r>
            <a:r>
              <a:rPr lang="en-ID" sz="2400" dirty="0">
                <a:latin typeface="Arial Rounded MT Bold" panose="020F0704030504030204" pitchFamily="34" charset="0"/>
              </a:rPr>
              <a:t>, dan </a:t>
            </a:r>
            <a:r>
              <a:rPr lang="en-ID" sz="2400" dirty="0" err="1">
                <a:latin typeface="Arial Rounded MT Bold" panose="020F0704030504030204" pitchFamily="34" charset="0"/>
              </a:rPr>
              <a:t>mengembalikan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kesehatan</a:t>
            </a:r>
            <a:r>
              <a:rPr lang="en-ID" sz="2400" dirty="0">
                <a:latin typeface="Arial Rounded MT Bold" panose="020F0704030504030204" pitchFamily="34" charset="0"/>
              </a:rPr>
              <a:t>. </a:t>
            </a:r>
            <a:r>
              <a:rPr lang="en-ID" sz="2400" dirty="0" err="1">
                <a:latin typeface="Arial Rounded MT Bold" panose="020F0704030504030204" pitchFamily="34" charset="0"/>
              </a:rPr>
              <a:t>Asuhan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keperawatan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melibatkan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pengkajian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diagnosa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perencanaan</a:t>
            </a:r>
            <a:r>
              <a:rPr lang="en-ID" sz="2400" dirty="0">
                <a:latin typeface="Arial Rounded MT Bold" panose="020F0704030504030204" pitchFamily="34" charset="0"/>
              </a:rPr>
              <a:t>, </a:t>
            </a:r>
            <a:r>
              <a:rPr lang="en-ID" sz="2400" dirty="0" err="1">
                <a:latin typeface="Arial Rounded MT Bold" panose="020F0704030504030204" pitchFamily="34" charset="0"/>
              </a:rPr>
              <a:t>implementasi</a:t>
            </a:r>
            <a:r>
              <a:rPr lang="en-ID" sz="2400" dirty="0">
                <a:latin typeface="Arial Rounded MT Bold" panose="020F0704030504030204" pitchFamily="34" charset="0"/>
              </a:rPr>
              <a:t>, dan </a:t>
            </a:r>
            <a:r>
              <a:rPr lang="en-ID" sz="2400" dirty="0" err="1">
                <a:latin typeface="Arial Rounded MT Bold" panose="020F0704030504030204" pitchFamily="34" charset="0"/>
              </a:rPr>
              <a:t>evaluasi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untuk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memastikan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bahwa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pasien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mendapatkan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r>
              <a:rPr lang="en-ID" sz="2400" dirty="0" err="1">
                <a:latin typeface="Arial Rounded MT Bold" panose="020F0704030504030204" pitchFamily="34" charset="0"/>
              </a:rPr>
              <a:t>perawatan</a:t>
            </a:r>
            <a:r>
              <a:rPr lang="en-ID" sz="2400" dirty="0">
                <a:latin typeface="Arial Rounded MT Bold" panose="020F0704030504030204" pitchFamily="34" charset="0"/>
              </a:rPr>
              <a:t> yang </a:t>
            </a:r>
            <a:r>
              <a:rPr lang="en-ID" sz="2400" dirty="0" err="1">
                <a:latin typeface="Arial Rounded MT Bold" panose="020F0704030504030204" pitchFamily="34" charset="0"/>
              </a:rPr>
              <a:t>terbaik</a:t>
            </a:r>
            <a:r>
              <a:rPr lang="en-ID" sz="2400" dirty="0">
                <a:latin typeface="Arial Rounded MT Bold" panose="020F0704030504030204" pitchFamily="34" charset="0"/>
              </a:rPr>
              <a:t> dan </a:t>
            </a:r>
            <a:r>
              <a:rPr lang="en-ID" sz="2400" dirty="0" err="1">
                <a:latin typeface="Arial Rounded MT Bold" panose="020F0704030504030204" pitchFamily="34" charset="0"/>
              </a:rPr>
              <a:t>efektif</a:t>
            </a:r>
            <a:r>
              <a:rPr lang="en-ID" sz="2400" dirty="0">
                <a:latin typeface="Arial Rounded MT Bold" panose="020F0704030504030204" pitchFamily="34" charset="0"/>
              </a:rPr>
              <a:t> </a:t>
            </a:r>
            <a:endParaRPr sz="2400" dirty="0">
              <a:latin typeface="Arial Rounded MT Bold" panose="020F0704030504030204" pitchFamily="34" charset="0"/>
              <a:cs typeface="Verdan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001226" y="6291353"/>
            <a:ext cx="276860" cy="276225"/>
          </a:xfrm>
          <a:custGeom>
            <a:avLst/>
            <a:gdLst/>
            <a:ahLst/>
            <a:cxnLst/>
            <a:rect l="l" t="t" r="r" b="b"/>
            <a:pathLst>
              <a:path w="276859" h="276225">
                <a:moveTo>
                  <a:pt x="276310" y="138115"/>
                </a:moveTo>
                <a:lnTo>
                  <a:pt x="168435" y="150722"/>
                </a:lnTo>
                <a:lnTo>
                  <a:pt x="138195" y="276230"/>
                </a:lnTo>
                <a:lnTo>
                  <a:pt x="125588" y="168355"/>
                </a:lnTo>
                <a:lnTo>
                  <a:pt x="122715" y="162530"/>
                </a:lnTo>
                <a:lnTo>
                  <a:pt x="113779" y="153594"/>
                </a:lnTo>
                <a:lnTo>
                  <a:pt x="107954" y="150722"/>
                </a:lnTo>
                <a:lnTo>
                  <a:pt x="0" y="138115"/>
                </a:lnTo>
                <a:lnTo>
                  <a:pt x="107954" y="125508"/>
                </a:lnTo>
                <a:lnTo>
                  <a:pt x="113779" y="122636"/>
                </a:lnTo>
                <a:lnTo>
                  <a:pt x="122715" y="113699"/>
                </a:lnTo>
                <a:lnTo>
                  <a:pt x="125588" y="107875"/>
                </a:lnTo>
                <a:lnTo>
                  <a:pt x="138195" y="0"/>
                </a:lnTo>
                <a:lnTo>
                  <a:pt x="150801" y="107875"/>
                </a:lnTo>
                <a:lnTo>
                  <a:pt x="153674" y="113699"/>
                </a:lnTo>
                <a:lnTo>
                  <a:pt x="162610" y="122636"/>
                </a:lnTo>
                <a:lnTo>
                  <a:pt x="168435" y="125508"/>
                </a:lnTo>
                <a:lnTo>
                  <a:pt x="276310" y="138115"/>
                </a:lnTo>
                <a:close/>
              </a:path>
            </a:pathLst>
          </a:custGeom>
          <a:solidFill>
            <a:srgbClr val="948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11215" y="6291353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276230" y="138115"/>
                </a:moveTo>
                <a:lnTo>
                  <a:pt x="168355" y="150722"/>
                </a:lnTo>
                <a:lnTo>
                  <a:pt x="138115" y="276230"/>
                </a:lnTo>
                <a:lnTo>
                  <a:pt x="125508" y="168355"/>
                </a:lnTo>
                <a:lnTo>
                  <a:pt x="122636" y="162530"/>
                </a:lnTo>
                <a:lnTo>
                  <a:pt x="113699" y="153594"/>
                </a:lnTo>
                <a:lnTo>
                  <a:pt x="107875" y="150722"/>
                </a:lnTo>
                <a:lnTo>
                  <a:pt x="0" y="138115"/>
                </a:lnTo>
                <a:lnTo>
                  <a:pt x="107875" y="125508"/>
                </a:lnTo>
                <a:lnTo>
                  <a:pt x="113699" y="122636"/>
                </a:lnTo>
                <a:lnTo>
                  <a:pt x="122636" y="113699"/>
                </a:lnTo>
                <a:lnTo>
                  <a:pt x="125508" y="107875"/>
                </a:lnTo>
                <a:lnTo>
                  <a:pt x="138115" y="0"/>
                </a:lnTo>
                <a:lnTo>
                  <a:pt x="150722" y="107875"/>
                </a:lnTo>
                <a:lnTo>
                  <a:pt x="153594" y="113699"/>
                </a:lnTo>
                <a:lnTo>
                  <a:pt x="162530" y="122636"/>
                </a:lnTo>
                <a:lnTo>
                  <a:pt x="168355" y="125508"/>
                </a:lnTo>
                <a:lnTo>
                  <a:pt x="276230" y="138115"/>
                </a:lnTo>
                <a:close/>
              </a:path>
            </a:pathLst>
          </a:custGeom>
          <a:solidFill>
            <a:srgbClr val="948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221125" y="6291353"/>
            <a:ext cx="273685" cy="276225"/>
          </a:xfrm>
          <a:custGeom>
            <a:avLst/>
            <a:gdLst/>
            <a:ahLst/>
            <a:cxnLst/>
            <a:rect l="l" t="t" r="r" b="b"/>
            <a:pathLst>
              <a:path w="273685" h="276225">
                <a:moveTo>
                  <a:pt x="273611" y="138430"/>
                </a:moveTo>
                <a:lnTo>
                  <a:pt x="168355" y="150722"/>
                </a:lnTo>
                <a:lnTo>
                  <a:pt x="138115" y="276230"/>
                </a:lnTo>
                <a:lnTo>
                  <a:pt x="125508" y="168355"/>
                </a:lnTo>
                <a:lnTo>
                  <a:pt x="122636" y="162530"/>
                </a:lnTo>
                <a:lnTo>
                  <a:pt x="113699" y="153594"/>
                </a:lnTo>
                <a:lnTo>
                  <a:pt x="107875" y="150722"/>
                </a:lnTo>
                <a:lnTo>
                  <a:pt x="0" y="138115"/>
                </a:lnTo>
                <a:lnTo>
                  <a:pt x="107875" y="125508"/>
                </a:lnTo>
                <a:lnTo>
                  <a:pt x="113699" y="122636"/>
                </a:lnTo>
                <a:lnTo>
                  <a:pt x="122636" y="113699"/>
                </a:lnTo>
                <a:lnTo>
                  <a:pt x="125508" y="107875"/>
                </a:lnTo>
                <a:lnTo>
                  <a:pt x="138115" y="0"/>
                </a:lnTo>
                <a:lnTo>
                  <a:pt x="150722" y="107875"/>
                </a:lnTo>
                <a:lnTo>
                  <a:pt x="153594" y="113699"/>
                </a:lnTo>
                <a:lnTo>
                  <a:pt x="162530" y="122636"/>
                </a:lnTo>
                <a:lnTo>
                  <a:pt x="168355" y="125508"/>
                </a:lnTo>
                <a:lnTo>
                  <a:pt x="273611" y="137799"/>
                </a:lnTo>
                <a:lnTo>
                  <a:pt x="273611" y="138430"/>
                </a:lnTo>
                <a:close/>
              </a:path>
            </a:pathLst>
          </a:custGeom>
          <a:solidFill>
            <a:srgbClr val="948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AA50AD5-95A1-2892-901D-4C62A18EB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1295400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B0E7476-963A-5555-6A9B-BB0EDE76A49B}"/>
              </a:ext>
            </a:extLst>
          </p:cNvPr>
          <p:cNvSpPr txBox="1"/>
          <p:nvPr/>
        </p:nvSpPr>
        <p:spPr>
          <a:xfrm>
            <a:off x="707338" y="914947"/>
            <a:ext cx="77613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3600" b="1" dirty="0" err="1">
                <a:latin typeface="Arial Rounded MT Bold" panose="020F0704030504030204" pitchFamily="34" charset="0"/>
              </a:rPr>
              <a:t>Pengertian</a:t>
            </a:r>
            <a:r>
              <a:rPr lang="en-ID" sz="3600" b="1" dirty="0">
                <a:latin typeface="Arial Rounded MT Bold" panose="020F0704030504030204" pitchFamily="34" charset="0"/>
              </a:rPr>
              <a:t> </a:t>
            </a:r>
            <a:r>
              <a:rPr lang="en-ID" sz="3600" b="1" dirty="0" err="1">
                <a:latin typeface="Arial Rounded MT Bold" panose="020F0704030504030204" pitchFamily="34" charset="0"/>
              </a:rPr>
              <a:t>Asuhan</a:t>
            </a:r>
            <a:r>
              <a:rPr lang="en-ID" sz="3600" b="1" dirty="0">
                <a:latin typeface="Arial Rounded MT Bold" panose="020F0704030504030204" pitchFamily="34" charset="0"/>
              </a:rPr>
              <a:t> </a:t>
            </a:r>
            <a:r>
              <a:rPr lang="en-ID" sz="3600" b="1" dirty="0" err="1">
                <a:latin typeface="Arial Rounded MT Bold" panose="020F0704030504030204" pitchFamily="34" charset="0"/>
              </a:rPr>
              <a:t>Keperawatan</a:t>
            </a:r>
            <a:r>
              <a:rPr lang="en-ID" sz="3600" b="1" dirty="0">
                <a:latin typeface="Arial Rounded MT Bold" panose="020F0704030504030204" pitchFamily="34" charset="0"/>
              </a:rPr>
              <a:t> </a:t>
            </a:r>
          </a:p>
          <a:p>
            <a:endParaRPr lang="en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0" y="731520"/>
            <a:ext cx="2543810" cy="5583555"/>
          </a:xfrm>
          <a:custGeom>
            <a:avLst/>
            <a:gdLst/>
            <a:ahLst/>
            <a:cxnLst/>
            <a:rect l="l" t="t" r="r" b="b"/>
            <a:pathLst>
              <a:path w="2543810" h="5583555">
                <a:moveTo>
                  <a:pt x="2543341" y="5583429"/>
                </a:moveTo>
                <a:lnTo>
                  <a:pt x="0" y="5583429"/>
                </a:lnTo>
                <a:lnTo>
                  <a:pt x="0" y="0"/>
                </a:lnTo>
                <a:lnTo>
                  <a:pt x="2543341" y="0"/>
                </a:lnTo>
                <a:lnTo>
                  <a:pt x="2543341" y="5583429"/>
                </a:lnTo>
                <a:close/>
              </a:path>
            </a:pathLst>
          </a:custGeom>
          <a:solidFill>
            <a:srgbClr val="948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330272" y="5726776"/>
            <a:ext cx="691515" cy="855344"/>
          </a:xfrm>
          <a:custGeom>
            <a:avLst/>
            <a:gdLst/>
            <a:ahLst/>
            <a:cxnLst/>
            <a:rect l="l" t="t" r="r" b="b"/>
            <a:pathLst>
              <a:path w="691515" h="855345">
                <a:moveTo>
                  <a:pt x="482089" y="285395"/>
                </a:moveTo>
                <a:lnTo>
                  <a:pt x="479903" y="285395"/>
                </a:lnTo>
                <a:lnTo>
                  <a:pt x="476714" y="219965"/>
                </a:lnTo>
                <a:lnTo>
                  <a:pt x="464671" y="178509"/>
                </a:lnTo>
                <a:lnTo>
                  <a:pt x="440062" y="155607"/>
                </a:lnTo>
                <a:lnTo>
                  <a:pt x="399175" y="145841"/>
                </a:lnTo>
                <a:lnTo>
                  <a:pt x="338299" y="143790"/>
                </a:lnTo>
                <a:lnTo>
                  <a:pt x="338299" y="141550"/>
                </a:lnTo>
                <a:lnTo>
                  <a:pt x="399175" y="139499"/>
                </a:lnTo>
                <a:lnTo>
                  <a:pt x="440062" y="129736"/>
                </a:lnTo>
                <a:lnTo>
                  <a:pt x="476714" y="65403"/>
                </a:lnTo>
                <a:lnTo>
                  <a:pt x="479903" y="0"/>
                </a:lnTo>
                <a:lnTo>
                  <a:pt x="482089" y="0"/>
                </a:lnTo>
                <a:lnTo>
                  <a:pt x="485279" y="65403"/>
                </a:lnTo>
                <a:lnTo>
                  <a:pt x="497322" y="106843"/>
                </a:lnTo>
                <a:lnTo>
                  <a:pt x="562818" y="139499"/>
                </a:lnTo>
                <a:lnTo>
                  <a:pt x="623694" y="141550"/>
                </a:lnTo>
                <a:lnTo>
                  <a:pt x="623694" y="143790"/>
                </a:lnTo>
                <a:lnTo>
                  <a:pt x="562818" y="145841"/>
                </a:lnTo>
                <a:lnTo>
                  <a:pt x="521931" y="155607"/>
                </a:lnTo>
                <a:lnTo>
                  <a:pt x="497322" y="178509"/>
                </a:lnTo>
                <a:lnTo>
                  <a:pt x="485279" y="219965"/>
                </a:lnTo>
                <a:lnTo>
                  <a:pt x="482089" y="285395"/>
                </a:lnTo>
                <a:close/>
              </a:path>
              <a:path w="691515" h="855345">
                <a:moveTo>
                  <a:pt x="323652" y="855038"/>
                </a:moveTo>
                <a:lnTo>
                  <a:pt x="318678" y="855038"/>
                </a:lnTo>
                <a:lnTo>
                  <a:pt x="317574" y="786358"/>
                </a:lnTo>
                <a:lnTo>
                  <a:pt x="313859" y="728276"/>
                </a:lnTo>
                <a:lnTo>
                  <a:pt x="306928" y="679909"/>
                </a:lnTo>
                <a:lnTo>
                  <a:pt x="296176" y="640377"/>
                </a:lnTo>
                <a:lnTo>
                  <a:pt x="260788" y="584290"/>
                </a:lnTo>
                <a:lnTo>
                  <a:pt x="202856" y="552960"/>
                </a:lnTo>
                <a:lnTo>
                  <a:pt x="163923" y="544375"/>
                </a:lnTo>
                <a:lnTo>
                  <a:pt x="117539" y="539334"/>
                </a:lnTo>
                <a:lnTo>
                  <a:pt x="63100" y="536956"/>
                </a:lnTo>
                <a:lnTo>
                  <a:pt x="0" y="536359"/>
                </a:lnTo>
                <a:lnTo>
                  <a:pt x="0" y="531386"/>
                </a:lnTo>
                <a:lnTo>
                  <a:pt x="63100" y="530789"/>
                </a:lnTo>
                <a:lnTo>
                  <a:pt x="117539" y="528412"/>
                </a:lnTo>
                <a:lnTo>
                  <a:pt x="163923" y="523372"/>
                </a:lnTo>
                <a:lnTo>
                  <a:pt x="202856" y="514788"/>
                </a:lnTo>
                <a:lnTo>
                  <a:pt x="260788" y="483463"/>
                </a:lnTo>
                <a:lnTo>
                  <a:pt x="296176" y="427384"/>
                </a:lnTo>
                <a:lnTo>
                  <a:pt x="306928" y="387859"/>
                </a:lnTo>
                <a:lnTo>
                  <a:pt x="313859" y="339501"/>
                </a:lnTo>
                <a:lnTo>
                  <a:pt x="317574" y="281429"/>
                </a:lnTo>
                <a:lnTo>
                  <a:pt x="318563" y="219965"/>
                </a:lnTo>
                <a:lnTo>
                  <a:pt x="318678" y="212762"/>
                </a:lnTo>
                <a:lnTo>
                  <a:pt x="323652" y="212762"/>
                </a:lnTo>
                <a:lnTo>
                  <a:pt x="324756" y="281429"/>
                </a:lnTo>
                <a:lnTo>
                  <a:pt x="328471" y="339501"/>
                </a:lnTo>
                <a:lnTo>
                  <a:pt x="335401" y="387859"/>
                </a:lnTo>
                <a:lnTo>
                  <a:pt x="346152" y="427384"/>
                </a:lnTo>
                <a:lnTo>
                  <a:pt x="381536" y="483463"/>
                </a:lnTo>
                <a:lnTo>
                  <a:pt x="439458" y="514788"/>
                </a:lnTo>
                <a:lnTo>
                  <a:pt x="478384" y="523372"/>
                </a:lnTo>
                <a:lnTo>
                  <a:pt x="524759" y="528412"/>
                </a:lnTo>
                <a:lnTo>
                  <a:pt x="579188" y="530789"/>
                </a:lnTo>
                <a:lnTo>
                  <a:pt x="642276" y="531386"/>
                </a:lnTo>
                <a:lnTo>
                  <a:pt x="642276" y="536359"/>
                </a:lnTo>
                <a:lnTo>
                  <a:pt x="579188" y="536956"/>
                </a:lnTo>
                <a:lnTo>
                  <a:pt x="524759" y="539334"/>
                </a:lnTo>
                <a:lnTo>
                  <a:pt x="478384" y="544375"/>
                </a:lnTo>
                <a:lnTo>
                  <a:pt x="439458" y="552960"/>
                </a:lnTo>
                <a:lnTo>
                  <a:pt x="381536" y="584290"/>
                </a:lnTo>
                <a:lnTo>
                  <a:pt x="346152" y="640377"/>
                </a:lnTo>
                <a:lnTo>
                  <a:pt x="335401" y="679909"/>
                </a:lnTo>
                <a:lnTo>
                  <a:pt x="328471" y="728276"/>
                </a:lnTo>
                <a:lnTo>
                  <a:pt x="324756" y="786358"/>
                </a:lnTo>
                <a:lnTo>
                  <a:pt x="323652" y="855038"/>
                </a:lnTo>
                <a:close/>
              </a:path>
              <a:path w="691515" h="855345">
                <a:moveTo>
                  <a:pt x="620087" y="450664"/>
                </a:moveTo>
                <a:lnTo>
                  <a:pt x="618994" y="450664"/>
                </a:lnTo>
                <a:lnTo>
                  <a:pt x="616357" y="411452"/>
                </a:lnTo>
                <a:lnTo>
                  <a:pt x="606014" y="390034"/>
                </a:lnTo>
                <a:lnTo>
                  <a:pt x="584317" y="381087"/>
                </a:lnTo>
                <a:lnTo>
                  <a:pt x="547618" y="379288"/>
                </a:lnTo>
                <a:lnTo>
                  <a:pt x="547618" y="378195"/>
                </a:lnTo>
                <a:lnTo>
                  <a:pt x="584317" y="376396"/>
                </a:lnTo>
                <a:lnTo>
                  <a:pt x="606014" y="367449"/>
                </a:lnTo>
                <a:lnTo>
                  <a:pt x="616357" y="346031"/>
                </a:lnTo>
                <a:lnTo>
                  <a:pt x="618994" y="306819"/>
                </a:lnTo>
                <a:lnTo>
                  <a:pt x="620087" y="306819"/>
                </a:lnTo>
                <a:lnTo>
                  <a:pt x="622716" y="346031"/>
                </a:lnTo>
                <a:lnTo>
                  <a:pt x="633040" y="367449"/>
                </a:lnTo>
                <a:lnTo>
                  <a:pt x="654718" y="376396"/>
                </a:lnTo>
                <a:lnTo>
                  <a:pt x="691409" y="378195"/>
                </a:lnTo>
                <a:lnTo>
                  <a:pt x="691409" y="379288"/>
                </a:lnTo>
                <a:lnTo>
                  <a:pt x="654718" y="381087"/>
                </a:lnTo>
                <a:lnTo>
                  <a:pt x="633040" y="390034"/>
                </a:lnTo>
                <a:lnTo>
                  <a:pt x="622716" y="411452"/>
                </a:lnTo>
                <a:lnTo>
                  <a:pt x="620087" y="450664"/>
                </a:lnTo>
                <a:close/>
              </a:path>
            </a:pathLst>
          </a:custGeom>
          <a:solidFill>
            <a:srgbClr val="948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294C3BA-D8FA-1BE9-907B-E35B868A0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4465"/>
            <a:ext cx="28956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80CC716-732D-4364-06C2-1D14E5ADFE87}"/>
              </a:ext>
            </a:extLst>
          </p:cNvPr>
          <p:cNvSpPr txBox="1"/>
          <p:nvPr/>
        </p:nvSpPr>
        <p:spPr>
          <a:xfrm>
            <a:off x="3124200" y="1445805"/>
            <a:ext cx="622215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Asuhan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keperawatan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bukan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hanya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sekedar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memberikan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obat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atau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menjalankan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tindakan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medis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,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tetapi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juga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melibatkan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aspek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psikososial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dan spiritual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pasien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. Oleh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karena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itu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,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perawat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perlu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memiliki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keterampilan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komunikasi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yang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baik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untuk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berinteraksi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dengan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pasien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,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keluarga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, dan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tim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medis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lainnya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. Selain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itu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,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perawat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juga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harus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mampu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bekerja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sama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dengan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pasien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dan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keluarga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untuk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mencapai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tujuan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perawatan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yang </a:t>
            </a:r>
            <a:r>
              <a:rPr lang="en-ID" sz="2400" b="0" i="0" u="none" strike="noStrike" baseline="0" dirty="0" err="1">
                <a:solidFill>
                  <a:srgbClr val="000000"/>
                </a:solidFill>
                <a:latin typeface="Berlin Sans FB" panose="020E0602020502020306" pitchFamily="34" charset="0"/>
              </a:rPr>
              <a:t>diinginkan</a:t>
            </a:r>
            <a:r>
              <a:rPr lang="en-ID" sz="2400" b="0" i="0" u="none" strike="noStrike" baseline="0" dirty="0">
                <a:solidFill>
                  <a:srgbClr val="000000"/>
                </a:solidFill>
                <a:latin typeface="Berlin Sans FB" panose="020E0602020502020306" pitchFamily="34" charset="0"/>
              </a:rPr>
              <a:t> </a:t>
            </a:r>
            <a:endParaRPr lang="en-ID" sz="2400" dirty="0">
              <a:latin typeface="Berlin Sans FB" panose="020E0602020502020306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1" y="1893644"/>
            <a:ext cx="3823335" cy="1208023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 marR="5080">
              <a:lnSpc>
                <a:spcPts val="4350"/>
              </a:lnSpc>
              <a:spcBef>
                <a:spcPts val="620"/>
              </a:spcBef>
            </a:pPr>
            <a:r>
              <a:rPr lang="en-US" sz="4000" spc="-80" dirty="0">
                <a:solidFill>
                  <a:srgbClr val="1B1511"/>
                </a:solidFill>
              </a:rPr>
              <a:t>Tujuan </a:t>
            </a:r>
            <a:r>
              <a:rPr lang="en-US" sz="4000" spc="-80" dirty="0" err="1">
                <a:solidFill>
                  <a:srgbClr val="1B1511"/>
                </a:solidFill>
              </a:rPr>
              <a:t>Asuhan</a:t>
            </a:r>
            <a:r>
              <a:rPr lang="en-US" sz="4000" spc="-80" dirty="0">
                <a:solidFill>
                  <a:srgbClr val="1B1511"/>
                </a:solidFill>
              </a:rPr>
              <a:t> </a:t>
            </a:r>
            <a:r>
              <a:rPr lang="en-US" sz="4000" spc="-80" dirty="0" err="1">
                <a:solidFill>
                  <a:srgbClr val="1B1511"/>
                </a:solidFill>
              </a:rPr>
              <a:t>Keperawatan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3733800" y="609600"/>
            <a:ext cx="5714999" cy="47346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endParaRPr lang="en-ID" sz="1800" dirty="0"/>
          </a:p>
          <a:p>
            <a:pPr marL="342900" indent="-342900">
              <a:buAutoNum type="arabicPeriod"/>
            </a:pPr>
            <a:r>
              <a:rPr lang="en-ID" sz="1800" dirty="0" err="1"/>
              <a:t>Mencegah</a:t>
            </a:r>
            <a:r>
              <a:rPr lang="en-ID" sz="1800" dirty="0"/>
              <a:t> </a:t>
            </a:r>
            <a:r>
              <a:rPr lang="en-ID" sz="1800" dirty="0" err="1"/>
              <a:t>komplikasi</a:t>
            </a:r>
            <a:r>
              <a:rPr lang="en-ID" sz="1800" dirty="0"/>
              <a:t> dan </a:t>
            </a:r>
            <a:r>
              <a:rPr lang="en-ID" sz="1800" dirty="0" err="1"/>
              <a:t>mempercepat</a:t>
            </a:r>
            <a:r>
              <a:rPr lang="en-ID" sz="1800" dirty="0"/>
              <a:t> </a:t>
            </a:r>
            <a:r>
              <a:rPr lang="en-ID" sz="1800" dirty="0" err="1"/>
              <a:t>penyembuhan</a:t>
            </a:r>
            <a:r>
              <a:rPr lang="en-ID" sz="1800" dirty="0"/>
              <a:t>: </a:t>
            </a:r>
            <a:r>
              <a:rPr lang="en-ID" sz="1800" dirty="0" err="1"/>
              <a:t>Perawat</a:t>
            </a:r>
            <a:r>
              <a:rPr lang="en-ID" sz="1800" dirty="0"/>
              <a:t> </a:t>
            </a:r>
            <a:r>
              <a:rPr lang="en-ID" sz="1800" dirty="0" err="1"/>
              <a:t>bertanggung</a:t>
            </a:r>
            <a:r>
              <a:rPr lang="en-ID" sz="1800" dirty="0"/>
              <a:t> </a:t>
            </a:r>
            <a:r>
              <a:rPr lang="en-ID" sz="1800" dirty="0" err="1"/>
              <a:t>jawab</a:t>
            </a:r>
            <a:r>
              <a:rPr lang="en-ID" sz="1800" dirty="0"/>
              <a:t> </a:t>
            </a:r>
            <a:r>
              <a:rPr lang="en-ID" sz="1800" dirty="0" err="1"/>
              <a:t>untuk</a:t>
            </a:r>
            <a:r>
              <a:rPr lang="en-ID" sz="1800" dirty="0"/>
              <a:t> </a:t>
            </a:r>
            <a:r>
              <a:rPr lang="en-ID" sz="1800" dirty="0" err="1"/>
              <a:t>mengamati</a:t>
            </a:r>
            <a:r>
              <a:rPr lang="en-ID" sz="1800" dirty="0"/>
              <a:t> dan </a:t>
            </a:r>
            <a:r>
              <a:rPr lang="en-ID" sz="1800" dirty="0" err="1"/>
              <a:t>memantau</a:t>
            </a:r>
            <a:r>
              <a:rPr lang="en-ID" sz="1800" dirty="0"/>
              <a:t> </a:t>
            </a:r>
            <a:r>
              <a:rPr lang="en-ID" sz="1800" dirty="0" err="1"/>
              <a:t>kondisi</a:t>
            </a:r>
            <a:r>
              <a:rPr lang="en-ID" sz="1800" dirty="0"/>
              <a:t> </a:t>
            </a:r>
            <a:r>
              <a:rPr lang="en-ID" sz="1800" dirty="0" err="1"/>
              <a:t>pasien</a:t>
            </a:r>
            <a:r>
              <a:rPr lang="en-ID" sz="1800" dirty="0"/>
              <a:t>, </a:t>
            </a:r>
            <a:r>
              <a:rPr lang="en-ID" sz="1800" dirty="0" err="1"/>
              <a:t>sehingga</a:t>
            </a:r>
            <a:r>
              <a:rPr lang="en-ID" sz="1800" dirty="0"/>
              <a:t> </a:t>
            </a:r>
            <a:r>
              <a:rPr lang="en-ID" sz="1800" dirty="0" err="1"/>
              <a:t>perawat</a:t>
            </a:r>
            <a:r>
              <a:rPr lang="en-ID" sz="1800" dirty="0"/>
              <a:t>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mengidentifikasi</a:t>
            </a:r>
            <a:r>
              <a:rPr lang="en-ID" sz="1800" dirty="0"/>
              <a:t> </a:t>
            </a:r>
            <a:r>
              <a:rPr lang="en-ID" sz="1800" dirty="0" err="1"/>
              <a:t>perubahan</a:t>
            </a:r>
            <a:r>
              <a:rPr lang="en-ID" sz="1800" dirty="0"/>
              <a:t> pada </a:t>
            </a:r>
            <a:r>
              <a:rPr lang="en-ID" sz="1800" dirty="0" err="1"/>
              <a:t>kondisi</a:t>
            </a:r>
            <a:r>
              <a:rPr lang="en-ID" sz="1800" dirty="0"/>
              <a:t> </a:t>
            </a:r>
            <a:r>
              <a:rPr lang="en-ID" sz="1800" dirty="0" err="1"/>
              <a:t>pasien</a:t>
            </a:r>
            <a:r>
              <a:rPr lang="en-ID" sz="1800" dirty="0"/>
              <a:t> dan </a:t>
            </a:r>
            <a:r>
              <a:rPr lang="en-ID" sz="1800" dirty="0" err="1"/>
              <a:t>mencegah</a:t>
            </a:r>
            <a:r>
              <a:rPr lang="en-ID" sz="1800" dirty="0"/>
              <a:t> </a:t>
            </a:r>
            <a:r>
              <a:rPr lang="en-ID" sz="1800" dirty="0" err="1"/>
              <a:t>komplikasi</a:t>
            </a:r>
            <a:r>
              <a:rPr lang="en-ID" sz="1800" dirty="0"/>
              <a:t> yang </a:t>
            </a:r>
            <a:r>
              <a:rPr lang="en-ID" sz="1800" dirty="0" err="1"/>
              <a:t>mungkin</a:t>
            </a:r>
            <a:r>
              <a:rPr lang="en-ID" sz="1800" dirty="0"/>
              <a:t> </a:t>
            </a:r>
            <a:r>
              <a:rPr lang="en-ID" sz="1800" dirty="0" err="1"/>
              <a:t>terjadi</a:t>
            </a:r>
            <a:r>
              <a:rPr lang="en-ID" sz="1800" dirty="0"/>
              <a:t>.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demikian</a:t>
            </a:r>
            <a:r>
              <a:rPr lang="en-ID" sz="1800" dirty="0"/>
              <a:t>, </a:t>
            </a:r>
            <a:r>
              <a:rPr lang="en-ID" sz="1800" dirty="0" err="1"/>
              <a:t>asuhan</a:t>
            </a:r>
            <a:r>
              <a:rPr lang="en-ID" sz="1800" dirty="0"/>
              <a:t> </a:t>
            </a:r>
            <a:r>
              <a:rPr lang="en-ID" sz="1800" dirty="0" err="1"/>
              <a:t>keperawatan</a:t>
            </a:r>
            <a:r>
              <a:rPr lang="en-ID" sz="1800" dirty="0"/>
              <a:t>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membantu</a:t>
            </a:r>
            <a:r>
              <a:rPr lang="en-ID" sz="1800" dirty="0"/>
              <a:t> </a:t>
            </a:r>
            <a:r>
              <a:rPr lang="en-ID" sz="1800" dirty="0" err="1"/>
              <a:t>mempercepat</a:t>
            </a:r>
            <a:r>
              <a:rPr lang="en-ID" sz="1800" dirty="0"/>
              <a:t> </a:t>
            </a:r>
            <a:r>
              <a:rPr lang="en-ID" sz="1800" dirty="0" err="1"/>
              <a:t>penyembuhan</a:t>
            </a:r>
            <a:r>
              <a:rPr lang="en-ID" sz="1800" dirty="0"/>
              <a:t> </a:t>
            </a:r>
            <a:r>
              <a:rPr lang="en-ID" sz="1800" dirty="0" err="1"/>
              <a:t>pasien</a:t>
            </a:r>
            <a:r>
              <a:rPr lang="en-ID" sz="1800" dirty="0"/>
              <a:t>.</a:t>
            </a:r>
          </a:p>
          <a:p>
            <a:r>
              <a:rPr lang="en-ID" sz="1800" dirty="0"/>
              <a:t> </a:t>
            </a:r>
          </a:p>
          <a:p>
            <a:pPr marL="361950" indent="-361950"/>
            <a:r>
              <a:rPr lang="en-ID" sz="1800" dirty="0"/>
              <a:t>2. 	</a:t>
            </a:r>
            <a:r>
              <a:rPr lang="en-ID" sz="1800" dirty="0" err="1"/>
              <a:t>Menurunkan</a:t>
            </a:r>
            <a:r>
              <a:rPr lang="en-ID" sz="1800" dirty="0"/>
              <a:t> </a:t>
            </a:r>
            <a:r>
              <a:rPr lang="en-ID" sz="1800" dirty="0" err="1"/>
              <a:t>biaya</a:t>
            </a:r>
            <a:r>
              <a:rPr lang="en-ID" sz="1800" dirty="0"/>
              <a:t> </a:t>
            </a:r>
            <a:r>
              <a:rPr lang="en-ID" sz="1800" dirty="0" err="1"/>
              <a:t>perawatan</a:t>
            </a:r>
            <a:r>
              <a:rPr lang="en-ID" sz="1800" dirty="0"/>
              <a:t> </a:t>
            </a:r>
            <a:r>
              <a:rPr lang="en-ID" sz="1800" dirty="0" err="1"/>
              <a:t>kesehatan</a:t>
            </a:r>
            <a:r>
              <a:rPr lang="en-ID" sz="1800" dirty="0"/>
              <a:t>: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memberikan</a:t>
            </a:r>
            <a:r>
              <a:rPr lang="en-ID" sz="1800" dirty="0"/>
              <a:t> </a:t>
            </a:r>
            <a:r>
              <a:rPr lang="en-ID" sz="1800" dirty="0" err="1"/>
              <a:t>asuhan</a:t>
            </a:r>
            <a:r>
              <a:rPr lang="en-ID" sz="1800" dirty="0"/>
              <a:t> </a:t>
            </a:r>
            <a:r>
              <a:rPr lang="en-ID" sz="1800" dirty="0" err="1"/>
              <a:t>keperawatan</a:t>
            </a:r>
            <a:r>
              <a:rPr lang="en-ID" sz="1800" dirty="0"/>
              <a:t> yang </a:t>
            </a:r>
            <a:r>
              <a:rPr lang="en-ID" sz="1800" dirty="0" err="1"/>
              <a:t>efektif</a:t>
            </a:r>
            <a:r>
              <a:rPr lang="en-ID" sz="1800" dirty="0"/>
              <a:t> dan </a:t>
            </a:r>
            <a:r>
              <a:rPr lang="en-ID" sz="1800" dirty="0" err="1"/>
              <a:t>efisien</a:t>
            </a:r>
            <a:r>
              <a:rPr lang="en-ID" sz="1800" dirty="0"/>
              <a:t>, </a:t>
            </a:r>
            <a:r>
              <a:rPr lang="en-ID" sz="1800" dirty="0" err="1"/>
              <a:t>perawat</a:t>
            </a:r>
            <a:r>
              <a:rPr lang="en-ID" sz="1800" dirty="0"/>
              <a:t>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membantu</a:t>
            </a:r>
            <a:r>
              <a:rPr lang="en-ID" sz="1800" dirty="0"/>
              <a:t> </a:t>
            </a:r>
            <a:r>
              <a:rPr lang="en-ID" sz="1800" dirty="0" err="1"/>
              <a:t>menurunkan</a:t>
            </a:r>
            <a:r>
              <a:rPr lang="en-ID" sz="1800" dirty="0"/>
              <a:t> </a:t>
            </a:r>
            <a:r>
              <a:rPr lang="en-ID" sz="1800" dirty="0" err="1"/>
              <a:t>biaya</a:t>
            </a:r>
            <a:r>
              <a:rPr lang="en-ID" sz="1800" dirty="0"/>
              <a:t> </a:t>
            </a:r>
            <a:r>
              <a:rPr lang="en-ID" sz="1800" dirty="0" err="1"/>
              <a:t>perawatan</a:t>
            </a:r>
            <a:r>
              <a:rPr lang="en-ID" sz="1800" dirty="0"/>
              <a:t> </a:t>
            </a:r>
            <a:r>
              <a:rPr lang="en-ID" sz="1800" dirty="0" err="1"/>
              <a:t>kesehatan</a:t>
            </a:r>
            <a:r>
              <a:rPr lang="en-ID" sz="1800" dirty="0"/>
              <a:t>. Hal </a:t>
            </a:r>
            <a:r>
              <a:rPr lang="en-ID" sz="1800" dirty="0" err="1"/>
              <a:t>ini</a:t>
            </a:r>
            <a:r>
              <a:rPr lang="en-ID" sz="1800" dirty="0"/>
              <a:t> </a:t>
            </a:r>
            <a:r>
              <a:rPr lang="en-ID" sz="1800" dirty="0" err="1"/>
              <a:t>dapat</a:t>
            </a:r>
            <a:r>
              <a:rPr lang="en-ID" sz="1800" dirty="0"/>
              <a:t> </a:t>
            </a:r>
            <a:r>
              <a:rPr lang="en-ID" sz="1800" dirty="0" err="1"/>
              <a:t>dilakukan</a:t>
            </a:r>
            <a:r>
              <a:rPr lang="en-ID" sz="1800" dirty="0"/>
              <a:t> </a:t>
            </a:r>
            <a:r>
              <a:rPr lang="en-ID" sz="1800" dirty="0" err="1"/>
              <a:t>dengan</a:t>
            </a:r>
            <a:r>
              <a:rPr lang="en-ID" sz="1800" dirty="0"/>
              <a:t> </a:t>
            </a:r>
            <a:r>
              <a:rPr lang="en-ID" sz="1800" dirty="0" err="1"/>
              <a:t>mengurangi</a:t>
            </a:r>
            <a:r>
              <a:rPr lang="en-ID" sz="1800" dirty="0"/>
              <a:t> </a:t>
            </a:r>
            <a:r>
              <a:rPr lang="en-ID" sz="1800" dirty="0" err="1"/>
              <a:t>durasi</a:t>
            </a:r>
            <a:r>
              <a:rPr lang="en-ID" sz="1800" dirty="0"/>
              <a:t> </a:t>
            </a:r>
            <a:r>
              <a:rPr lang="en-ID" sz="1800" dirty="0" err="1"/>
              <a:t>perawatan</a:t>
            </a:r>
            <a:r>
              <a:rPr lang="en-ID" sz="1800" dirty="0"/>
              <a:t> dan </a:t>
            </a:r>
            <a:r>
              <a:rPr lang="en-ID" sz="1800" dirty="0" err="1"/>
              <a:t>mempercepat</a:t>
            </a:r>
            <a:r>
              <a:rPr lang="en-ID" sz="1800" dirty="0"/>
              <a:t> </a:t>
            </a:r>
            <a:r>
              <a:rPr lang="en-ID" sz="1800" dirty="0" err="1"/>
              <a:t>pemulihan</a:t>
            </a:r>
            <a:r>
              <a:rPr lang="en-ID" sz="1800" dirty="0"/>
              <a:t> </a:t>
            </a:r>
            <a:r>
              <a:rPr lang="en-ID" sz="1800" dirty="0" err="1"/>
              <a:t>pasien</a:t>
            </a:r>
            <a:r>
              <a:rPr lang="en-ID" sz="1800" dirty="0"/>
              <a:t>.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800" dirty="0">
              <a:latin typeface="Verdana"/>
              <a:cs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0" y="5699353"/>
            <a:ext cx="9752330" cy="1616075"/>
          </a:xfrm>
          <a:custGeom>
            <a:avLst/>
            <a:gdLst/>
            <a:ahLst/>
            <a:cxnLst/>
            <a:rect l="l" t="t" r="r" b="b"/>
            <a:pathLst>
              <a:path w="9752330" h="1616075">
                <a:moveTo>
                  <a:pt x="9751885" y="1615846"/>
                </a:moveTo>
                <a:lnTo>
                  <a:pt x="0" y="1615846"/>
                </a:lnTo>
                <a:lnTo>
                  <a:pt x="0" y="0"/>
                </a:lnTo>
                <a:lnTo>
                  <a:pt x="9751885" y="0"/>
                </a:lnTo>
                <a:lnTo>
                  <a:pt x="9751885" y="1615846"/>
                </a:lnTo>
                <a:close/>
              </a:path>
            </a:pathLst>
          </a:custGeom>
          <a:solidFill>
            <a:srgbClr val="948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348991" y="731004"/>
            <a:ext cx="691515" cy="855344"/>
          </a:xfrm>
          <a:custGeom>
            <a:avLst/>
            <a:gdLst/>
            <a:ahLst/>
            <a:cxnLst/>
            <a:rect l="l" t="t" r="r" b="b"/>
            <a:pathLst>
              <a:path w="691515" h="855344">
                <a:moveTo>
                  <a:pt x="482089" y="285395"/>
                </a:moveTo>
                <a:lnTo>
                  <a:pt x="479903" y="285395"/>
                </a:lnTo>
                <a:lnTo>
                  <a:pt x="476714" y="219965"/>
                </a:lnTo>
                <a:lnTo>
                  <a:pt x="464671" y="178509"/>
                </a:lnTo>
                <a:lnTo>
                  <a:pt x="440062" y="155607"/>
                </a:lnTo>
                <a:lnTo>
                  <a:pt x="399175" y="145841"/>
                </a:lnTo>
                <a:lnTo>
                  <a:pt x="338299" y="143790"/>
                </a:lnTo>
                <a:lnTo>
                  <a:pt x="338299" y="141550"/>
                </a:lnTo>
                <a:lnTo>
                  <a:pt x="399175" y="139499"/>
                </a:lnTo>
                <a:lnTo>
                  <a:pt x="440062" y="129736"/>
                </a:lnTo>
                <a:lnTo>
                  <a:pt x="476714" y="65403"/>
                </a:lnTo>
                <a:lnTo>
                  <a:pt x="479903" y="0"/>
                </a:lnTo>
                <a:lnTo>
                  <a:pt x="482089" y="0"/>
                </a:lnTo>
                <a:lnTo>
                  <a:pt x="485279" y="65403"/>
                </a:lnTo>
                <a:lnTo>
                  <a:pt x="497322" y="106843"/>
                </a:lnTo>
                <a:lnTo>
                  <a:pt x="562818" y="139499"/>
                </a:lnTo>
                <a:lnTo>
                  <a:pt x="623694" y="141550"/>
                </a:lnTo>
                <a:lnTo>
                  <a:pt x="623694" y="143790"/>
                </a:lnTo>
                <a:lnTo>
                  <a:pt x="562818" y="145841"/>
                </a:lnTo>
                <a:lnTo>
                  <a:pt x="521931" y="155607"/>
                </a:lnTo>
                <a:lnTo>
                  <a:pt x="497322" y="178509"/>
                </a:lnTo>
                <a:lnTo>
                  <a:pt x="485279" y="219965"/>
                </a:lnTo>
                <a:lnTo>
                  <a:pt x="482089" y="285395"/>
                </a:lnTo>
                <a:close/>
              </a:path>
              <a:path w="691515" h="855344">
                <a:moveTo>
                  <a:pt x="323652" y="855038"/>
                </a:moveTo>
                <a:lnTo>
                  <a:pt x="318678" y="855038"/>
                </a:lnTo>
                <a:lnTo>
                  <a:pt x="317574" y="786358"/>
                </a:lnTo>
                <a:lnTo>
                  <a:pt x="313859" y="728276"/>
                </a:lnTo>
                <a:lnTo>
                  <a:pt x="306928" y="679909"/>
                </a:lnTo>
                <a:lnTo>
                  <a:pt x="296176" y="640377"/>
                </a:lnTo>
                <a:lnTo>
                  <a:pt x="260788" y="584290"/>
                </a:lnTo>
                <a:lnTo>
                  <a:pt x="202856" y="552960"/>
                </a:lnTo>
                <a:lnTo>
                  <a:pt x="163923" y="544375"/>
                </a:lnTo>
                <a:lnTo>
                  <a:pt x="117539" y="539334"/>
                </a:lnTo>
                <a:lnTo>
                  <a:pt x="63100" y="536956"/>
                </a:lnTo>
                <a:lnTo>
                  <a:pt x="0" y="536359"/>
                </a:lnTo>
                <a:lnTo>
                  <a:pt x="0" y="531386"/>
                </a:lnTo>
                <a:lnTo>
                  <a:pt x="63100" y="530789"/>
                </a:lnTo>
                <a:lnTo>
                  <a:pt x="117539" y="528412"/>
                </a:lnTo>
                <a:lnTo>
                  <a:pt x="163923" y="523372"/>
                </a:lnTo>
                <a:lnTo>
                  <a:pt x="202856" y="514788"/>
                </a:lnTo>
                <a:lnTo>
                  <a:pt x="260788" y="483463"/>
                </a:lnTo>
                <a:lnTo>
                  <a:pt x="296176" y="427384"/>
                </a:lnTo>
                <a:lnTo>
                  <a:pt x="306928" y="387859"/>
                </a:lnTo>
                <a:lnTo>
                  <a:pt x="313859" y="339501"/>
                </a:lnTo>
                <a:lnTo>
                  <a:pt x="317574" y="281429"/>
                </a:lnTo>
                <a:lnTo>
                  <a:pt x="318563" y="219965"/>
                </a:lnTo>
                <a:lnTo>
                  <a:pt x="318678" y="212762"/>
                </a:lnTo>
                <a:lnTo>
                  <a:pt x="323652" y="212762"/>
                </a:lnTo>
                <a:lnTo>
                  <a:pt x="324756" y="281429"/>
                </a:lnTo>
                <a:lnTo>
                  <a:pt x="328471" y="339501"/>
                </a:lnTo>
                <a:lnTo>
                  <a:pt x="335401" y="387859"/>
                </a:lnTo>
                <a:lnTo>
                  <a:pt x="346152" y="427384"/>
                </a:lnTo>
                <a:lnTo>
                  <a:pt x="381536" y="483463"/>
                </a:lnTo>
                <a:lnTo>
                  <a:pt x="439458" y="514788"/>
                </a:lnTo>
                <a:lnTo>
                  <a:pt x="478384" y="523372"/>
                </a:lnTo>
                <a:lnTo>
                  <a:pt x="524759" y="528412"/>
                </a:lnTo>
                <a:lnTo>
                  <a:pt x="579188" y="530789"/>
                </a:lnTo>
                <a:lnTo>
                  <a:pt x="642276" y="531386"/>
                </a:lnTo>
                <a:lnTo>
                  <a:pt x="642276" y="536359"/>
                </a:lnTo>
                <a:lnTo>
                  <a:pt x="579188" y="536956"/>
                </a:lnTo>
                <a:lnTo>
                  <a:pt x="524759" y="539334"/>
                </a:lnTo>
                <a:lnTo>
                  <a:pt x="478384" y="544375"/>
                </a:lnTo>
                <a:lnTo>
                  <a:pt x="439458" y="552960"/>
                </a:lnTo>
                <a:lnTo>
                  <a:pt x="381536" y="584290"/>
                </a:lnTo>
                <a:lnTo>
                  <a:pt x="346152" y="640377"/>
                </a:lnTo>
                <a:lnTo>
                  <a:pt x="335401" y="679909"/>
                </a:lnTo>
                <a:lnTo>
                  <a:pt x="328471" y="728276"/>
                </a:lnTo>
                <a:lnTo>
                  <a:pt x="324756" y="786358"/>
                </a:lnTo>
                <a:lnTo>
                  <a:pt x="323652" y="855038"/>
                </a:lnTo>
                <a:close/>
              </a:path>
              <a:path w="691515" h="855344">
                <a:moveTo>
                  <a:pt x="620087" y="450664"/>
                </a:moveTo>
                <a:lnTo>
                  <a:pt x="618994" y="450664"/>
                </a:lnTo>
                <a:lnTo>
                  <a:pt x="616357" y="411452"/>
                </a:lnTo>
                <a:lnTo>
                  <a:pt x="606014" y="390034"/>
                </a:lnTo>
                <a:lnTo>
                  <a:pt x="584317" y="381087"/>
                </a:lnTo>
                <a:lnTo>
                  <a:pt x="547618" y="379288"/>
                </a:lnTo>
                <a:lnTo>
                  <a:pt x="547618" y="378195"/>
                </a:lnTo>
                <a:lnTo>
                  <a:pt x="584317" y="376396"/>
                </a:lnTo>
                <a:lnTo>
                  <a:pt x="606014" y="367449"/>
                </a:lnTo>
                <a:lnTo>
                  <a:pt x="616357" y="346031"/>
                </a:lnTo>
                <a:lnTo>
                  <a:pt x="618994" y="306819"/>
                </a:lnTo>
                <a:lnTo>
                  <a:pt x="620087" y="306819"/>
                </a:lnTo>
                <a:lnTo>
                  <a:pt x="622716" y="346031"/>
                </a:lnTo>
                <a:lnTo>
                  <a:pt x="633040" y="367449"/>
                </a:lnTo>
                <a:lnTo>
                  <a:pt x="654718" y="376396"/>
                </a:lnTo>
                <a:lnTo>
                  <a:pt x="691409" y="378195"/>
                </a:lnTo>
                <a:lnTo>
                  <a:pt x="691409" y="379288"/>
                </a:lnTo>
                <a:lnTo>
                  <a:pt x="654718" y="381087"/>
                </a:lnTo>
                <a:lnTo>
                  <a:pt x="633040" y="390034"/>
                </a:lnTo>
                <a:lnTo>
                  <a:pt x="622716" y="411452"/>
                </a:lnTo>
                <a:lnTo>
                  <a:pt x="620087" y="450664"/>
                </a:lnTo>
                <a:close/>
              </a:path>
            </a:pathLst>
          </a:custGeom>
          <a:solidFill>
            <a:srgbClr val="948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71D14D3-2EA7-05E9-2A0F-2B96937AB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56228"/>
            <a:ext cx="310642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B4D01-EF3A-9F6A-D7BC-5EC91FCB7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3AF5D1D1-6BB4-10A6-B79B-297817189A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4801" y="1893644"/>
            <a:ext cx="3106421" cy="1208023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2700" marR="5080">
              <a:lnSpc>
                <a:spcPts val="4350"/>
              </a:lnSpc>
              <a:spcBef>
                <a:spcPts val="620"/>
              </a:spcBef>
            </a:pPr>
            <a:r>
              <a:rPr lang="en-US" sz="4000" spc="-80" dirty="0">
                <a:solidFill>
                  <a:srgbClr val="1B1511"/>
                </a:solidFill>
              </a:rPr>
              <a:t>Tujuan </a:t>
            </a:r>
            <a:r>
              <a:rPr lang="en-US" sz="4000" spc="-80" dirty="0" err="1">
                <a:solidFill>
                  <a:srgbClr val="1B1511"/>
                </a:solidFill>
              </a:rPr>
              <a:t>Asuhan</a:t>
            </a:r>
            <a:r>
              <a:rPr lang="en-US" sz="4000" spc="-80" dirty="0">
                <a:solidFill>
                  <a:srgbClr val="1B1511"/>
                </a:solidFill>
              </a:rPr>
              <a:t> </a:t>
            </a:r>
            <a:r>
              <a:rPr lang="en-US" sz="4000" spc="-80" dirty="0" err="1">
                <a:solidFill>
                  <a:srgbClr val="1B1511"/>
                </a:solidFill>
              </a:rPr>
              <a:t>Keperawatan</a:t>
            </a:r>
            <a:endParaRPr sz="4000" dirty="0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id="{4DB2AE8F-4C28-AEF3-8D16-EAF2F84A3ACF}"/>
              </a:ext>
            </a:extLst>
          </p:cNvPr>
          <p:cNvSpPr txBox="1"/>
          <p:nvPr/>
        </p:nvSpPr>
        <p:spPr>
          <a:xfrm>
            <a:off x="3471471" y="304800"/>
            <a:ext cx="5977328" cy="58118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5113" indent="-265113"/>
            <a:r>
              <a:rPr lang="en-ID" sz="2000" dirty="0">
                <a:latin typeface="Berlin Sans FB" panose="020E0602020502020306" pitchFamily="34" charset="0"/>
              </a:rPr>
              <a:t>3. </a:t>
            </a:r>
            <a:r>
              <a:rPr lang="en-ID" sz="2000" dirty="0" err="1">
                <a:latin typeface="Berlin Sans FB" panose="020E0602020502020306" pitchFamily="34" charset="0"/>
              </a:rPr>
              <a:t>Meningkatkan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kualitas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hidup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: </a:t>
            </a:r>
            <a:r>
              <a:rPr lang="en-ID" sz="2000" dirty="0" err="1">
                <a:latin typeface="Berlin Sans FB" panose="020E0602020502020306" pitchFamily="34" charset="0"/>
              </a:rPr>
              <a:t>Asuhan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keperawatan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bertujuan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untuk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meningkatkan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kualitas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hidup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dengan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memberikan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perawatan</a:t>
            </a:r>
            <a:r>
              <a:rPr lang="en-ID" sz="2000" dirty="0">
                <a:latin typeface="Berlin Sans FB" panose="020E0602020502020306" pitchFamily="34" charset="0"/>
              </a:rPr>
              <a:t> yang </a:t>
            </a:r>
            <a:r>
              <a:rPr lang="en-ID" sz="2000" dirty="0" err="1">
                <a:latin typeface="Berlin Sans FB" panose="020E0602020502020306" pitchFamily="34" charset="0"/>
              </a:rPr>
              <a:t>tepat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memenuhi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kebutuhan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secara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fisik</a:t>
            </a:r>
            <a:r>
              <a:rPr lang="en-ID" sz="2000" dirty="0">
                <a:latin typeface="Berlin Sans FB" panose="020E0602020502020306" pitchFamily="34" charset="0"/>
              </a:rPr>
              <a:t>, </a:t>
            </a:r>
            <a:r>
              <a:rPr lang="en-ID" sz="2000" dirty="0" err="1">
                <a:latin typeface="Berlin Sans FB" panose="020E0602020502020306" pitchFamily="34" charset="0"/>
              </a:rPr>
              <a:t>psikologis</a:t>
            </a:r>
            <a:r>
              <a:rPr lang="en-ID" sz="2000" dirty="0">
                <a:latin typeface="Berlin Sans FB" panose="020E0602020502020306" pitchFamily="34" charset="0"/>
              </a:rPr>
              <a:t>, dan spiritual. </a:t>
            </a:r>
          </a:p>
          <a:p>
            <a:pPr marL="265113" indent="-265113"/>
            <a:r>
              <a:rPr lang="en-ID" sz="2000" dirty="0">
                <a:latin typeface="Berlin Sans FB" panose="020E0602020502020306" pitchFamily="34" charset="0"/>
              </a:rPr>
              <a:t>4. </a:t>
            </a:r>
            <a:r>
              <a:rPr lang="en-ID" sz="2000" dirty="0" err="1">
                <a:latin typeface="Berlin Sans FB" panose="020E0602020502020306" pitchFamily="34" charset="0"/>
              </a:rPr>
              <a:t>Menjaga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keselamatan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: </a:t>
            </a:r>
            <a:r>
              <a:rPr lang="en-ID" sz="2000" dirty="0" err="1">
                <a:latin typeface="Berlin Sans FB" panose="020E0602020502020306" pitchFamily="34" charset="0"/>
              </a:rPr>
              <a:t>Seorang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perawat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bertanggung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jawab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untuk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memastikan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keselamatan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dalam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setiap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aspek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perawatan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kesehatan</a:t>
            </a:r>
            <a:r>
              <a:rPr lang="en-ID" sz="2000" dirty="0">
                <a:latin typeface="Berlin Sans FB" panose="020E0602020502020306" pitchFamily="34" charset="0"/>
              </a:rPr>
              <a:t>. Hal </a:t>
            </a:r>
            <a:r>
              <a:rPr lang="en-ID" sz="2000" dirty="0" err="1">
                <a:latin typeface="Berlin Sans FB" panose="020E0602020502020306" pitchFamily="34" charset="0"/>
              </a:rPr>
              <a:t>ini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meliputi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memberikan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obat</a:t>
            </a:r>
            <a:r>
              <a:rPr lang="en-ID" sz="2000" dirty="0">
                <a:latin typeface="Berlin Sans FB" panose="020E0602020502020306" pitchFamily="34" charset="0"/>
              </a:rPr>
              <a:t> yang </a:t>
            </a:r>
            <a:r>
              <a:rPr lang="en-ID" sz="2000" dirty="0" err="1">
                <a:latin typeface="Berlin Sans FB" panose="020E0602020502020306" pitchFamily="34" charset="0"/>
              </a:rPr>
              <a:t>tepat</a:t>
            </a:r>
            <a:r>
              <a:rPr lang="en-ID" sz="2000" dirty="0">
                <a:latin typeface="Berlin Sans FB" panose="020E0602020502020306" pitchFamily="34" charset="0"/>
              </a:rPr>
              <a:t>, </a:t>
            </a:r>
            <a:r>
              <a:rPr lang="en-ID" sz="2000" dirty="0" err="1">
                <a:latin typeface="Berlin Sans FB" panose="020E0602020502020306" pitchFamily="34" charset="0"/>
              </a:rPr>
              <a:t>menjalankan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tindakan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medis</a:t>
            </a:r>
            <a:r>
              <a:rPr lang="en-ID" sz="2000" dirty="0">
                <a:latin typeface="Berlin Sans FB" panose="020E0602020502020306" pitchFamily="34" charset="0"/>
              </a:rPr>
              <a:t> yang </a:t>
            </a:r>
            <a:r>
              <a:rPr lang="en-ID" sz="2000" dirty="0" err="1">
                <a:latin typeface="Berlin Sans FB" panose="020E0602020502020306" pitchFamily="34" charset="0"/>
              </a:rPr>
              <a:t>tepat</a:t>
            </a:r>
            <a:r>
              <a:rPr lang="en-ID" sz="2000" dirty="0">
                <a:latin typeface="Berlin Sans FB" panose="020E0602020502020306" pitchFamily="34" charset="0"/>
              </a:rPr>
              <a:t>, dan </a:t>
            </a:r>
            <a:r>
              <a:rPr lang="en-ID" sz="2000" dirty="0" err="1">
                <a:latin typeface="Berlin Sans FB" panose="020E0602020502020306" pitchFamily="34" charset="0"/>
              </a:rPr>
              <a:t>menghindari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kesalahan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dalam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perawatan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. </a:t>
            </a:r>
          </a:p>
          <a:p>
            <a:pPr marL="265113" indent="-265113"/>
            <a:r>
              <a:rPr lang="en-ID" sz="2000" dirty="0">
                <a:latin typeface="Berlin Sans FB" panose="020E0602020502020306" pitchFamily="34" charset="0"/>
              </a:rPr>
              <a:t>5. </a:t>
            </a:r>
            <a:r>
              <a:rPr lang="en-ID" sz="2000" dirty="0" err="1">
                <a:latin typeface="Berlin Sans FB" panose="020E0602020502020306" pitchFamily="34" charset="0"/>
              </a:rPr>
              <a:t>Meningkatkan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kepuasan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: </a:t>
            </a:r>
            <a:r>
              <a:rPr lang="en-ID" sz="2000" dirty="0" err="1">
                <a:latin typeface="Berlin Sans FB" panose="020E0602020502020306" pitchFamily="34" charset="0"/>
              </a:rPr>
              <a:t>Asuhan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keperawatan</a:t>
            </a:r>
            <a:r>
              <a:rPr lang="en-ID" sz="2000" dirty="0">
                <a:latin typeface="Berlin Sans FB" panose="020E0602020502020306" pitchFamily="34" charset="0"/>
              </a:rPr>
              <a:t> yang </a:t>
            </a:r>
            <a:r>
              <a:rPr lang="en-ID" sz="2000" dirty="0" err="1">
                <a:latin typeface="Berlin Sans FB" panose="020E0602020502020306" pitchFamily="34" charset="0"/>
              </a:rPr>
              <a:t>efektif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empatik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dapat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meningkatkan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kepuasan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terhadap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perawatan</a:t>
            </a:r>
            <a:r>
              <a:rPr lang="en-ID" sz="2000" dirty="0">
                <a:latin typeface="Berlin Sans FB" panose="020E0602020502020306" pitchFamily="34" charset="0"/>
              </a:rPr>
              <a:t> yang </a:t>
            </a:r>
            <a:r>
              <a:rPr lang="en-ID" sz="2000" dirty="0" err="1">
                <a:latin typeface="Berlin Sans FB" panose="020E0602020502020306" pitchFamily="34" charset="0"/>
              </a:rPr>
              <a:t>diberikan</a:t>
            </a:r>
            <a:r>
              <a:rPr lang="en-ID" sz="2000" dirty="0">
                <a:latin typeface="Berlin Sans FB" panose="020E0602020502020306" pitchFamily="34" charset="0"/>
              </a:rPr>
              <a:t>. Hal </a:t>
            </a:r>
            <a:r>
              <a:rPr lang="en-ID" sz="2000" dirty="0" err="1">
                <a:latin typeface="Berlin Sans FB" panose="020E0602020502020306" pitchFamily="34" charset="0"/>
              </a:rPr>
              <a:t>ini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dapat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berdampak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positif</a:t>
            </a:r>
            <a:r>
              <a:rPr lang="en-ID" sz="2000" dirty="0">
                <a:latin typeface="Berlin Sans FB" panose="020E0602020502020306" pitchFamily="34" charset="0"/>
              </a:rPr>
              <a:t> pada </a:t>
            </a:r>
            <a:r>
              <a:rPr lang="en-ID" sz="2000" dirty="0" err="1">
                <a:latin typeface="Berlin Sans FB" panose="020E0602020502020306" pitchFamily="34" charset="0"/>
              </a:rPr>
              <a:t>pemulihan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membantu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mempercepat</a:t>
            </a:r>
            <a:r>
              <a:rPr lang="en-ID" sz="2000" dirty="0">
                <a:latin typeface="Berlin Sans FB" panose="020E0602020502020306" pitchFamily="34" charset="0"/>
              </a:rPr>
              <a:t> proses </a:t>
            </a:r>
            <a:r>
              <a:rPr lang="en-ID" sz="2000" dirty="0" err="1">
                <a:latin typeface="Berlin Sans FB" panose="020E0602020502020306" pitchFamily="34" charset="0"/>
              </a:rPr>
              <a:t>penyembuhan</a:t>
            </a:r>
            <a:r>
              <a:rPr lang="en-ID" sz="2000" dirty="0">
                <a:latin typeface="Berlin Sans FB" panose="020E0602020502020306" pitchFamily="34" charset="0"/>
              </a:rPr>
              <a:t>. </a:t>
            </a:r>
          </a:p>
          <a:p>
            <a:endParaRPr lang="en-ID" sz="1800" dirty="0"/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800" dirty="0">
              <a:latin typeface="Verdana"/>
              <a:cs typeface="Verdana"/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86592DD5-E067-7A67-0947-0E0E9F0F808E}"/>
              </a:ext>
            </a:extLst>
          </p:cNvPr>
          <p:cNvSpPr/>
          <p:nvPr/>
        </p:nvSpPr>
        <p:spPr>
          <a:xfrm>
            <a:off x="0" y="6477000"/>
            <a:ext cx="9752330" cy="838428"/>
          </a:xfrm>
          <a:custGeom>
            <a:avLst/>
            <a:gdLst/>
            <a:ahLst/>
            <a:cxnLst/>
            <a:rect l="l" t="t" r="r" b="b"/>
            <a:pathLst>
              <a:path w="9752330" h="1616075">
                <a:moveTo>
                  <a:pt x="9751885" y="1615846"/>
                </a:moveTo>
                <a:lnTo>
                  <a:pt x="0" y="1615846"/>
                </a:lnTo>
                <a:lnTo>
                  <a:pt x="0" y="0"/>
                </a:lnTo>
                <a:lnTo>
                  <a:pt x="9751885" y="0"/>
                </a:lnTo>
                <a:lnTo>
                  <a:pt x="9751885" y="1615846"/>
                </a:lnTo>
                <a:close/>
              </a:path>
            </a:pathLst>
          </a:custGeom>
          <a:solidFill>
            <a:srgbClr val="948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B83BDE79-5691-10AE-116F-DD862B5618A1}"/>
              </a:ext>
            </a:extLst>
          </p:cNvPr>
          <p:cNvSpPr/>
          <p:nvPr/>
        </p:nvSpPr>
        <p:spPr>
          <a:xfrm>
            <a:off x="8348991" y="731004"/>
            <a:ext cx="691515" cy="855344"/>
          </a:xfrm>
          <a:custGeom>
            <a:avLst/>
            <a:gdLst/>
            <a:ahLst/>
            <a:cxnLst/>
            <a:rect l="l" t="t" r="r" b="b"/>
            <a:pathLst>
              <a:path w="691515" h="855344">
                <a:moveTo>
                  <a:pt x="482089" y="285395"/>
                </a:moveTo>
                <a:lnTo>
                  <a:pt x="479903" y="285395"/>
                </a:lnTo>
                <a:lnTo>
                  <a:pt x="476714" y="219965"/>
                </a:lnTo>
                <a:lnTo>
                  <a:pt x="464671" y="178509"/>
                </a:lnTo>
                <a:lnTo>
                  <a:pt x="440062" y="155607"/>
                </a:lnTo>
                <a:lnTo>
                  <a:pt x="399175" y="145841"/>
                </a:lnTo>
                <a:lnTo>
                  <a:pt x="338299" y="143790"/>
                </a:lnTo>
                <a:lnTo>
                  <a:pt x="338299" y="141550"/>
                </a:lnTo>
                <a:lnTo>
                  <a:pt x="399175" y="139499"/>
                </a:lnTo>
                <a:lnTo>
                  <a:pt x="440062" y="129736"/>
                </a:lnTo>
                <a:lnTo>
                  <a:pt x="476714" y="65403"/>
                </a:lnTo>
                <a:lnTo>
                  <a:pt x="479903" y="0"/>
                </a:lnTo>
                <a:lnTo>
                  <a:pt x="482089" y="0"/>
                </a:lnTo>
                <a:lnTo>
                  <a:pt x="485279" y="65403"/>
                </a:lnTo>
                <a:lnTo>
                  <a:pt x="497322" y="106843"/>
                </a:lnTo>
                <a:lnTo>
                  <a:pt x="562818" y="139499"/>
                </a:lnTo>
                <a:lnTo>
                  <a:pt x="623694" y="141550"/>
                </a:lnTo>
                <a:lnTo>
                  <a:pt x="623694" y="143790"/>
                </a:lnTo>
                <a:lnTo>
                  <a:pt x="562818" y="145841"/>
                </a:lnTo>
                <a:lnTo>
                  <a:pt x="521931" y="155607"/>
                </a:lnTo>
                <a:lnTo>
                  <a:pt x="497322" y="178509"/>
                </a:lnTo>
                <a:lnTo>
                  <a:pt x="485279" y="219965"/>
                </a:lnTo>
                <a:lnTo>
                  <a:pt x="482089" y="285395"/>
                </a:lnTo>
                <a:close/>
              </a:path>
              <a:path w="691515" h="855344">
                <a:moveTo>
                  <a:pt x="323652" y="855038"/>
                </a:moveTo>
                <a:lnTo>
                  <a:pt x="318678" y="855038"/>
                </a:lnTo>
                <a:lnTo>
                  <a:pt x="317574" y="786358"/>
                </a:lnTo>
                <a:lnTo>
                  <a:pt x="313859" y="728276"/>
                </a:lnTo>
                <a:lnTo>
                  <a:pt x="306928" y="679909"/>
                </a:lnTo>
                <a:lnTo>
                  <a:pt x="296176" y="640377"/>
                </a:lnTo>
                <a:lnTo>
                  <a:pt x="260788" y="584290"/>
                </a:lnTo>
                <a:lnTo>
                  <a:pt x="202856" y="552960"/>
                </a:lnTo>
                <a:lnTo>
                  <a:pt x="163923" y="544375"/>
                </a:lnTo>
                <a:lnTo>
                  <a:pt x="117539" y="539334"/>
                </a:lnTo>
                <a:lnTo>
                  <a:pt x="63100" y="536956"/>
                </a:lnTo>
                <a:lnTo>
                  <a:pt x="0" y="536359"/>
                </a:lnTo>
                <a:lnTo>
                  <a:pt x="0" y="531386"/>
                </a:lnTo>
                <a:lnTo>
                  <a:pt x="63100" y="530789"/>
                </a:lnTo>
                <a:lnTo>
                  <a:pt x="117539" y="528412"/>
                </a:lnTo>
                <a:lnTo>
                  <a:pt x="163923" y="523372"/>
                </a:lnTo>
                <a:lnTo>
                  <a:pt x="202856" y="514788"/>
                </a:lnTo>
                <a:lnTo>
                  <a:pt x="260788" y="483463"/>
                </a:lnTo>
                <a:lnTo>
                  <a:pt x="296176" y="427384"/>
                </a:lnTo>
                <a:lnTo>
                  <a:pt x="306928" y="387859"/>
                </a:lnTo>
                <a:lnTo>
                  <a:pt x="313859" y="339501"/>
                </a:lnTo>
                <a:lnTo>
                  <a:pt x="317574" y="281429"/>
                </a:lnTo>
                <a:lnTo>
                  <a:pt x="318563" y="219965"/>
                </a:lnTo>
                <a:lnTo>
                  <a:pt x="318678" y="212762"/>
                </a:lnTo>
                <a:lnTo>
                  <a:pt x="323652" y="212762"/>
                </a:lnTo>
                <a:lnTo>
                  <a:pt x="324756" y="281429"/>
                </a:lnTo>
                <a:lnTo>
                  <a:pt x="328471" y="339501"/>
                </a:lnTo>
                <a:lnTo>
                  <a:pt x="335401" y="387859"/>
                </a:lnTo>
                <a:lnTo>
                  <a:pt x="346152" y="427384"/>
                </a:lnTo>
                <a:lnTo>
                  <a:pt x="381536" y="483463"/>
                </a:lnTo>
                <a:lnTo>
                  <a:pt x="439458" y="514788"/>
                </a:lnTo>
                <a:lnTo>
                  <a:pt x="478384" y="523372"/>
                </a:lnTo>
                <a:lnTo>
                  <a:pt x="524759" y="528412"/>
                </a:lnTo>
                <a:lnTo>
                  <a:pt x="579188" y="530789"/>
                </a:lnTo>
                <a:lnTo>
                  <a:pt x="642276" y="531386"/>
                </a:lnTo>
                <a:lnTo>
                  <a:pt x="642276" y="536359"/>
                </a:lnTo>
                <a:lnTo>
                  <a:pt x="579188" y="536956"/>
                </a:lnTo>
                <a:lnTo>
                  <a:pt x="524759" y="539334"/>
                </a:lnTo>
                <a:lnTo>
                  <a:pt x="478384" y="544375"/>
                </a:lnTo>
                <a:lnTo>
                  <a:pt x="439458" y="552960"/>
                </a:lnTo>
                <a:lnTo>
                  <a:pt x="381536" y="584290"/>
                </a:lnTo>
                <a:lnTo>
                  <a:pt x="346152" y="640377"/>
                </a:lnTo>
                <a:lnTo>
                  <a:pt x="335401" y="679909"/>
                </a:lnTo>
                <a:lnTo>
                  <a:pt x="328471" y="728276"/>
                </a:lnTo>
                <a:lnTo>
                  <a:pt x="324756" y="786358"/>
                </a:lnTo>
                <a:lnTo>
                  <a:pt x="323652" y="855038"/>
                </a:lnTo>
                <a:close/>
              </a:path>
              <a:path w="691515" h="855344">
                <a:moveTo>
                  <a:pt x="620087" y="450664"/>
                </a:moveTo>
                <a:lnTo>
                  <a:pt x="618994" y="450664"/>
                </a:lnTo>
                <a:lnTo>
                  <a:pt x="616357" y="411452"/>
                </a:lnTo>
                <a:lnTo>
                  <a:pt x="606014" y="390034"/>
                </a:lnTo>
                <a:lnTo>
                  <a:pt x="584317" y="381087"/>
                </a:lnTo>
                <a:lnTo>
                  <a:pt x="547618" y="379288"/>
                </a:lnTo>
                <a:lnTo>
                  <a:pt x="547618" y="378195"/>
                </a:lnTo>
                <a:lnTo>
                  <a:pt x="584317" y="376396"/>
                </a:lnTo>
                <a:lnTo>
                  <a:pt x="606014" y="367449"/>
                </a:lnTo>
                <a:lnTo>
                  <a:pt x="616357" y="346031"/>
                </a:lnTo>
                <a:lnTo>
                  <a:pt x="618994" y="306819"/>
                </a:lnTo>
                <a:lnTo>
                  <a:pt x="620087" y="306819"/>
                </a:lnTo>
                <a:lnTo>
                  <a:pt x="622716" y="346031"/>
                </a:lnTo>
                <a:lnTo>
                  <a:pt x="633040" y="367449"/>
                </a:lnTo>
                <a:lnTo>
                  <a:pt x="654718" y="376396"/>
                </a:lnTo>
                <a:lnTo>
                  <a:pt x="691409" y="378195"/>
                </a:lnTo>
                <a:lnTo>
                  <a:pt x="691409" y="379288"/>
                </a:lnTo>
                <a:lnTo>
                  <a:pt x="654718" y="381087"/>
                </a:lnTo>
                <a:lnTo>
                  <a:pt x="633040" y="390034"/>
                </a:lnTo>
                <a:lnTo>
                  <a:pt x="622716" y="411452"/>
                </a:lnTo>
                <a:lnTo>
                  <a:pt x="620087" y="450664"/>
                </a:lnTo>
                <a:close/>
              </a:path>
            </a:pathLst>
          </a:custGeom>
          <a:solidFill>
            <a:srgbClr val="948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55ED0047-F11A-EDEE-3279-E92805487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56228"/>
            <a:ext cx="310642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296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6022847" y="5486399"/>
            <a:ext cx="3729354" cy="1828800"/>
          </a:xfrm>
          <a:custGeom>
            <a:avLst/>
            <a:gdLst/>
            <a:ahLst/>
            <a:cxnLst/>
            <a:rect l="l" t="t" r="r" b="b"/>
            <a:pathLst>
              <a:path w="3729354" h="1828800">
                <a:moveTo>
                  <a:pt x="3729037" y="1828800"/>
                </a:moveTo>
                <a:lnTo>
                  <a:pt x="0" y="1828800"/>
                </a:lnTo>
                <a:lnTo>
                  <a:pt x="0" y="0"/>
                </a:lnTo>
                <a:lnTo>
                  <a:pt x="3729037" y="0"/>
                </a:lnTo>
                <a:lnTo>
                  <a:pt x="3729037" y="1828800"/>
                </a:lnTo>
                <a:close/>
              </a:path>
            </a:pathLst>
          </a:custGeom>
          <a:solidFill>
            <a:srgbClr val="948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870C6A3-6486-F669-BECF-EEB63D869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097" y="2707891"/>
            <a:ext cx="3892703" cy="291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6988B5A-777B-1B62-92A3-0DA829FE5B2F}"/>
              </a:ext>
            </a:extLst>
          </p:cNvPr>
          <p:cNvSpPr txBox="1"/>
          <p:nvPr/>
        </p:nvSpPr>
        <p:spPr>
          <a:xfrm>
            <a:off x="609600" y="304800"/>
            <a:ext cx="883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 err="1">
                <a:latin typeface="Berlin Sans FB" panose="020E0602020502020306" pitchFamily="34" charset="0"/>
              </a:rPr>
              <a:t>Prinsip-prinsip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asuhan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keperawatan</a:t>
            </a:r>
            <a:r>
              <a:rPr lang="en-ID" sz="2400" dirty="0">
                <a:latin typeface="Berlin Sans FB" panose="020E0602020502020306" pitchFamily="34" charset="0"/>
              </a:rPr>
              <a:t> yang </a:t>
            </a:r>
            <a:r>
              <a:rPr lang="en-ID" sz="2400" dirty="0" err="1">
                <a:latin typeface="Berlin Sans FB" panose="020E0602020502020306" pitchFamily="34" charset="0"/>
              </a:rPr>
              <a:t>harus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diikuti</a:t>
            </a:r>
            <a:r>
              <a:rPr lang="en-ID" sz="2400" dirty="0">
                <a:latin typeface="Berlin Sans FB" panose="020E0602020502020306" pitchFamily="34" charset="0"/>
              </a:rPr>
              <a:t> oleh </a:t>
            </a:r>
            <a:r>
              <a:rPr lang="en-ID" sz="2400" dirty="0" err="1">
                <a:latin typeface="Berlin Sans FB" panose="020E0602020502020306" pitchFamily="34" charset="0"/>
              </a:rPr>
              <a:t>perawat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dalam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memberikan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perawatan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kesehatan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kepada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pasien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E43DF61-63B8-9669-D9E9-BD61C3489F52}"/>
              </a:ext>
            </a:extLst>
          </p:cNvPr>
          <p:cNvSpPr txBox="1"/>
          <p:nvPr/>
        </p:nvSpPr>
        <p:spPr>
          <a:xfrm>
            <a:off x="838200" y="902716"/>
            <a:ext cx="495300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D" sz="1800" dirty="0"/>
          </a:p>
          <a:p>
            <a:pPr marL="180975" indent="-180975"/>
            <a:r>
              <a:rPr lang="en-ID" sz="2000" dirty="0">
                <a:latin typeface="Berlin Sans FB" panose="020E0602020502020306" pitchFamily="34" charset="0"/>
              </a:rPr>
              <a:t>1. </a:t>
            </a:r>
            <a:r>
              <a:rPr lang="en-ID" sz="2000" dirty="0" err="1">
                <a:latin typeface="Berlin Sans FB" panose="020E0602020502020306" pitchFamily="34" charset="0"/>
              </a:rPr>
              <a:t>Holistik</a:t>
            </a:r>
            <a:r>
              <a:rPr lang="en-ID" sz="2000" dirty="0">
                <a:latin typeface="Berlin Sans FB" panose="020E0602020502020306" pitchFamily="34" charset="0"/>
              </a:rPr>
              <a:t>: </a:t>
            </a:r>
            <a:r>
              <a:rPr lang="en-ID" sz="2000" dirty="0" err="1">
                <a:latin typeface="Berlin Sans FB" panose="020E0602020502020306" pitchFamily="34" charset="0"/>
              </a:rPr>
              <a:t>Asuhan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keperawatan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harus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holistik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memperhatikan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kebutuhan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secara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keseluruhan</a:t>
            </a:r>
            <a:r>
              <a:rPr lang="en-ID" sz="2000" dirty="0">
                <a:latin typeface="Berlin Sans FB" panose="020E0602020502020306" pitchFamily="34" charset="0"/>
              </a:rPr>
              <a:t>, </a:t>
            </a:r>
            <a:r>
              <a:rPr lang="en-ID" sz="2000" dirty="0" err="1">
                <a:latin typeface="Berlin Sans FB" panose="020E0602020502020306" pitchFamily="34" charset="0"/>
              </a:rPr>
              <a:t>baik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fisik</a:t>
            </a:r>
            <a:r>
              <a:rPr lang="en-ID" sz="2000" dirty="0">
                <a:latin typeface="Berlin Sans FB" panose="020E0602020502020306" pitchFamily="34" charset="0"/>
              </a:rPr>
              <a:t>, </a:t>
            </a:r>
            <a:r>
              <a:rPr lang="en-ID" sz="2000" dirty="0" err="1">
                <a:latin typeface="Berlin Sans FB" panose="020E0602020502020306" pitchFamily="34" charset="0"/>
              </a:rPr>
              <a:t>psikologis</a:t>
            </a:r>
            <a:r>
              <a:rPr lang="en-ID" sz="2000" dirty="0">
                <a:latin typeface="Berlin Sans FB" panose="020E0602020502020306" pitchFamily="34" charset="0"/>
              </a:rPr>
              <a:t>, </a:t>
            </a:r>
            <a:r>
              <a:rPr lang="en-ID" sz="2000" dirty="0" err="1">
                <a:latin typeface="Berlin Sans FB" panose="020E0602020502020306" pitchFamily="34" charset="0"/>
              </a:rPr>
              <a:t>maupun</a:t>
            </a:r>
            <a:r>
              <a:rPr lang="en-ID" sz="2000" dirty="0">
                <a:latin typeface="Berlin Sans FB" panose="020E0602020502020306" pitchFamily="34" charset="0"/>
              </a:rPr>
              <a:t> spiritual. </a:t>
            </a:r>
            <a:r>
              <a:rPr lang="en-ID" sz="2000" dirty="0" err="1">
                <a:latin typeface="Berlin Sans FB" panose="020E0602020502020306" pitchFamily="34" charset="0"/>
              </a:rPr>
              <a:t>Perawat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harus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melihat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sebagai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individu</a:t>
            </a:r>
            <a:r>
              <a:rPr lang="en-ID" sz="2000" dirty="0">
                <a:latin typeface="Berlin Sans FB" panose="020E0602020502020306" pitchFamily="34" charset="0"/>
              </a:rPr>
              <a:t> yang </a:t>
            </a:r>
            <a:r>
              <a:rPr lang="en-ID" sz="2000" dirty="0" err="1">
                <a:latin typeface="Berlin Sans FB" panose="020E0602020502020306" pitchFamily="34" charset="0"/>
              </a:rPr>
              <a:t>unik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memperlakukan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mereka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secara</a:t>
            </a:r>
            <a:r>
              <a:rPr lang="en-ID" sz="2000" dirty="0">
                <a:latin typeface="Berlin Sans FB" panose="020E0602020502020306" pitchFamily="34" charset="0"/>
              </a:rPr>
              <a:t> individual </a:t>
            </a:r>
            <a:r>
              <a:rPr lang="en-ID" sz="2000" dirty="0" err="1">
                <a:latin typeface="Berlin Sans FB" panose="020E0602020502020306" pitchFamily="34" charset="0"/>
              </a:rPr>
              <a:t>sesuai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dengan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kebutuhan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mereka</a:t>
            </a:r>
            <a:r>
              <a:rPr lang="en-ID" sz="2000" dirty="0">
                <a:latin typeface="Berlin Sans FB" panose="020E0602020502020306" pitchFamily="34" charset="0"/>
              </a:rPr>
              <a:t>. </a:t>
            </a:r>
          </a:p>
          <a:p>
            <a:pPr marL="180975" indent="-180975"/>
            <a:r>
              <a:rPr lang="en-ID" sz="2000" dirty="0">
                <a:latin typeface="Berlin Sans FB" panose="020E0602020502020306" pitchFamily="34" charset="0"/>
              </a:rPr>
              <a:t>2. </a:t>
            </a:r>
            <a:r>
              <a:rPr lang="en-ID" sz="2000" dirty="0" err="1">
                <a:latin typeface="Berlin Sans FB" panose="020E0602020502020306" pitchFamily="34" charset="0"/>
              </a:rPr>
              <a:t>Berdasarkan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bukti</a:t>
            </a:r>
            <a:r>
              <a:rPr lang="en-ID" sz="2000" dirty="0">
                <a:latin typeface="Berlin Sans FB" panose="020E0602020502020306" pitchFamily="34" charset="0"/>
              </a:rPr>
              <a:t>: </a:t>
            </a:r>
            <a:r>
              <a:rPr lang="en-ID" sz="2000" dirty="0" err="1">
                <a:latin typeface="Berlin Sans FB" panose="020E0602020502020306" pitchFamily="34" charset="0"/>
              </a:rPr>
              <a:t>Asuhan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keperawatan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harus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didasarkan</a:t>
            </a:r>
            <a:r>
              <a:rPr lang="en-ID" sz="2000" dirty="0">
                <a:latin typeface="Berlin Sans FB" panose="020E0602020502020306" pitchFamily="34" charset="0"/>
              </a:rPr>
              <a:t> pada </a:t>
            </a:r>
            <a:r>
              <a:rPr lang="en-ID" sz="2000" dirty="0" err="1">
                <a:latin typeface="Berlin Sans FB" panose="020E0602020502020306" pitchFamily="34" charset="0"/>
              </a:rPr>
              <a:t>bukti-bukti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ilmiah</a:t>
            </a:r>
            <a:r>
              <a:rPr lang="en-ID" sz="2000" dirty="0">
                <a:latin typeface="Berlin Sans FB" panose="020E0602020502020306" pitchFamily="34" charset="0"/>
              </a:rPr>
              <a:t> yang </a:t>
            </a:r>
            <a:r>
              <a:rPr lang="en-ID" sz="2000" dirty="0" err="1">
                <a:latin typeface="Berlin Sans FB" panose="020E0602020502020306" pitchFamily="34" charset="0"/>
              </a:rPr>
              <a:t>terbaru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relevan</a:t>
            </a:r>
            <a:r>
              <a:rPr lang="en-ID" sz="2000" dirty="0">
                <a:latin typeface="Berlin Sans FB" panose="020E0602020502020306" pitchFamily="34" charset="0"/>
              </a:rPr>
              <a:t>. </a:t>
            </a:r>
            <a:r>
              <a:rPr lang="en-ID" sz="2000" dirty="0" err="1">
                <a:latin typeface="Berlin Sans FB" panose="020E0602020502020306" pitchFamily="34" charset="0"/>
              </a:rPr>
              <a:t>Perawat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harus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menggunakan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pengetahuan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keterampilan</a:t>
            </a:r>
            <a:r>
              <a:rPr lang="en-ID" sz="2000" dirty="0">
                <a:latin typeface="Berlin Sans FB" panose="020E0602020502020306" pitchFamily="34" charset="0"/>
              </a:rPr>
              <a:t> yang </a:t>
            </a:r>
            <a:r>
              <a:rPr lang="en-ID" sz="2000" dirty="0" err="1">
                <a:latin typeface="Berlin Sans FB" panose="020E0602020502020306" pitchFamily="34" charset="0"/>
              </a:rPr>
              <a:t>didasarkan</a:t>
            </a:r>
            <a:r>
              <a:rPr lang="en-ID" sz="2000" dirty="0">
                <a:latin typeface="Berlin Sans FB" panose="020E0602020502020306" pitchFamily="34" charset="0"/>
              </a:rPr>
              <a:t> pada </a:t>
            </a:r>
            <a:r>
              <a:rPr lang="en-ID" sz="2000" dirty="0" err="1">
                <a:latin typeface="Berlin Sans FB" panose="020E0602020502020306" pitchFamily="34" charset="0"/>
              </a:rPr>
              <a:t>bukti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ilmiah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untuk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memberikan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perawatan</a:t>
            </a:r>
            <a:r>
              <a:rPr lang="en-ID" sz="2000" dirty="0">
                <a:latin typeface="Berlin Sans FB" panose="020E0602020502020306" pitchFamily="34" charset="0"/>
              </a:rPr>
              <a:t> yang </a:t>
            </a:r>
            <a:r>
              <a:rPr lang="en-ID" sz="2000" dirty="0" err="1">
                <a:latin typeface="Berlin Sans FB" panose="020E0602020502020306" pitchFamily="34" charset="0"/>
              </a:rPr>
              <a:t>tepat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efektif</a:t>
            </a:r>
            <a:r>
              <a:rPr lang="en-ID" sz="2000" dirty="0">
                <a:latin typeface="Berlin Sans FB" panose="020E0602020502020306" pitchFamily="34" charset="0"/>
              </a:rPr>
              <a:t>. </a:t>
            </a:r>
          </a:p>
          <a:p>
            <a:endParaRPr lang="en-ID" sz="1800" dirty="0"/>
          </a:p>
          <a:p>
            <a:endParaRPr lang="en-ID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61333B-3003-EEAB-90B9-4101D9E65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9C897317-B90E-9938-E01D-C9F89EB8B89F}"/>
              </a:ext>
            </a:extLst>
          </p:cNvPr>
          <p:cNvSpPr/>
          <p:nvPr/>
        </p:nvSpPr>
        <p:spPr>
          <a:xfrm>
            <a:off x="6022847" y="5486399"/>
            <a:ext cx="3729354" cy="1828800"/>
          </a:xfrm>
          <a:custGeom>
            <a:avLst/>
            <a:gdLst/>
            <a:ahLst/>
            <a:cxnLst/>
            <a:rect l="l" t="t" r="r" b="b"/>
            <a:pathLst>
              <a:path w="3729354" h="1828800">
                <a:moveTo>
                  <a:pt x="3729037" y="1828800"/>
                </a:moveTo>
                <a:lnTo>
                  <a:pt x="0" y="1828800"/>
                </a:lnTo>
                <a:lnTo>
                  <a:pt x="0" y="0"/>
                </a:lnTo>
                <a:lnTo>
                  <a:pt x="3729037" y="0"/>
                </a:lnTo>
                <a:lnTo>
                  <a:pt x="3729037" y="1828800"/>
                </a:lnTo>
                <a:close/>
              </a:path>
            </a:pathLst>
          </a:custGeom>
          <a:solidFill>
            <a:srgbClr val="948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49AC04CB-0B95-60B3-A1CC-DBD608D9E9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097" y="2707891"/>
            <a:ext cx="3892703" cy="291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E99A32D-A269-9D29-F495-8CFCA3202872}"/>
              </a:ext>
            </a:extLst>
          </p:cNvPr>
          <p:cNvSpPr txBox="1"/>
          <p:nvPr/>
        </p:nvSpPr>
        <p:spPr>
          <a:xfrm>
            <a:off x="609600" y="304800"/>
            <a:ext cx="883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 err="1">
                <a:latin typeface="Berlin Sans FB" panose="020E0602020502020306" pitchFamily="34" charset="0"/>
              </a:rPr>
              <a:t>Prinsip-prinsip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asuhan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keperawatan</a:t>
            </a:r>
            <a:r>
              <a:rPr lang="en-ID" sz="2400" dirty="0">
                <a:latin typeface="Berlin Sans FB" panose="020E0602020502020306" pitchFamily="34" charset="0"/>
              </a:rPr>
              <a:t> yang </a:t>
            </a:r>
            <a:r>
              <a:rPr lang="en-ID" sz="2400" dirty="0" err="1">
                <a:latin typeface="Berlin Sans FB" panose="020E0602020502020306" pitchFamily="34" charset="0"/>
              </a:rPr>
              <a:t>harus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diikuti</a:t>
            </a:r>
            <a:r>
              <a:rPr lang="en-ID" sz="2400" dirty="0">
                <a:latin typeface="Berlin Sans FB" panose="020E0602020502020306" pitchFamily="34" charset="0"/>
              </a:rPr>
              <a:t> oleh </a:t>
            </a:r>
            <a:r>
              <a:rPr lang="en-ID" sz="2400" dirty="0" err="1">
                <a:latin typeface="Berlin Sans FB" panose="020E0602020502020306" pitchFamily="34" charset="0"/>
              </a:rPr>
              <a:t>perawat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dalam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memberikan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perawatan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kesehatan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kepada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pasien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84314B-98F0-76BD-49DC-3BEDA8256B3D}"/>
              </a:ext>
            </a:extLst>
          </p:cNvPr>
          <p:cNvSpPr txBox="1"/>
          <p:nvPr/>
        </p:nvSpPr>
        <p:spPr>
          <a:xfrm>
            <a:off x="609600" y="1455423"/>
            <a:ext cx="495300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D" sz="1800" dirty="0"/>
          </a:p>
          <a:p>
            <a:pPr marL="361950" indent="-361950"/>
            <a:r>
              <a:rPr lang="en-ID" sz="2000" dirty="0">
                <a:latin typeface="Berlin Sans FB" panose="020E0602020502020306" pitchFamily="34" charset="0"/>
              </a:rPr>
              <a:t>3. 	</a:t>
            </a:r>
            <a:r>
              <a:rPr lang="en-ID" sz="2000" dirty="0" err="1">
                <a:latin typeface="Berlin Sans FB" panose="020E0602020502020306" pitchFamily="34" charset="0"/>
              </a:rPr>
              <a:t>Berorientasi</a:t>
            </a:r>
            <a:r>
              <a:rPr lang="en-ID" sz="2000" dirty="0">
                <a:latin typeface="Berlin Sans FB" panose="020E0602020502020306" pitchFamily="34" charset="0"/>
              </a:rPr>
              <a:t> pada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: </a:t>
            </a:r>
            <a:r>
              <a:rPr lang="en-ID" sz="2000" dirty="0" err="1">
                <a:latin typeface="Berlin Sans FB" panose="020E0602020502020306" pitchFamily="34" charset="0"/>
              </a:rPr>
              <a:t>Perawat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harus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memfokuskan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perawatan</a:t>
            </a:r>
            <a:r>
              <a:rPr lang="en-ID" sz="2000" dirty="0">
                <a:latin typeface="Berlin Sans FB" panose="020E0602020502020306" pitchFamily="34" charset="0"/>
              </a:rPr>
              <a:t> pada </a:t>
            </a:r>
            <a:r>
              <a:rPr lang="en-ID" sz="2000" dirty="0" err="1">
                <a:latin typeface="Berlin Sans FB" panose="020E0602020502020306" pitchFamily="34" charset="0"/>
              </a:rPr>
              <a:t>kebutuhan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keinginan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. </a:t>
            </a:r>
            <a:r>
              <a:rPr lang="en-ID" sz="2000" dirty="0" err="1">
                <a:latin typeface="Berlin Sans FB" panose="020E0602020502020306" pitchFamily="34" charset="0"/>
              </a:rPr>
              <a:t>Mereka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harus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bekerja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sama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dengan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keluarga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dalam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membuat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rencana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perawatan</a:t>
            </a:r>
            <a:r>
              <a:rPr lang="en-ID" sz="2000" dirty="0">
                <a:latin typeface="Berlin Sans FB" panose="020E0602020502020306" pitchFamily="34" charset="0"/>
              </a:rPr>
              <a:t> yang </a:t>
            </a:r>
            <a:r>
              <a:rPr lang="en-ID" sz="2000" dirty="0" err="1">
                <a:latin typeface="Berlin Sans FB" panose="020E0602020502020306" pitchFamily="34" charset="0"/>
              </a:rPr>
              <a:t>memenuhi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kebutuhan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individu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. </a:t>
            </a:r>
          </a:p>
          <a:p>
            <a:pPr marL="361950" indent="-361950"/>
            <a:r>
              <a:rPr lang="sv-SE" sz="2000" dirty="0">
                <a:latin typeface="Berlin Sans FB" panose="020E0602020502020306" pitchFamily="34" charset="0"/>
              </a:rPr>
              <a:t>4. 	Kolaboratif: Asuhan keperawatan harus dilakukan secara kolaboratif dengan anggota tim medis lainnya </a:t>
            </a:r>
            <a:r>
              <a:rPr lang="en-ID" sz="2000" dirty="0" err="1">
                <a:latin typeface="Berlin Sans FB" panose="020E0602020502020306" pitchFamily="34" charset="0"/>
              </a:rPr>
              <a:t>seperti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dokter</a:t>
            </a:r>
            <a:r>
              <a:rPr lang="en-ID" sz="2000" dirty="0">
                <a:latin typeface="Berlin Sans FB" panose="020E0602020502020306" pitchFamily="34" charset="0"/>
              </a:rPr>
              <a:t>, </a:t>
            </a:r>
            <a:r>
              <a:rPr lang="en-ID" sz="2000" dirty="0" err="1">
                <a:latin typeface="Berlin Sans FB" panose="020E0602020502020306" pitchFamily="34" charset="0"/>
              </a:rPr>
              <a:t>ahli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gizi</a:t>
            </a:r>
            <a:r>
              <a:rPr lang="en-ID" sz="2000" dirty="0">
                <a:latin typeface="Berlin Sans FB" panose="020E0602020502020306" pitchFamily="34" charset="0"/>
              </a:rPr>
              <a:t>, </a:t>
            </a:r>
            <a:r>
              <a:rPr lang="en-ID" sz="2000" dirty="0" err="1">
                <a:latin typeface="Berlin Sans FB" panose="020E0602020502020306" pitchFamily="34" charset="0"/>
              </a:rPr>
              <a:t>terapis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fisik</a:t>
            </a:r>
            <a:r>
              <a:rPr lang="en-ID" sz="2000" dirty="0">
                <a:latin typeface="Berlin Sans FB" panose="020E0602020502020306" pitchFamily="34" charset="0"/>
              </a:rPr>
              <a:t>, dan </a:t>
            </a:r>
            <a:r>
              <a:rPr lang="en-ID" sz="2000" dirty="0" err="1">
                <a:latin typeface="Berlin Sans FB" panose="020E0602020502020306" pitchFamily="34" charset="0"/>
              </a:rPr>
              <a:t>lainnya</a:t>
            </a:r>
            <a:r>
              <a:rPr lang="en-ID" sz="2000" dirty="0">
                <a:latin typeface="Berlin Sans FB" panose="020E0602020502020306" pitchFamily="34" charset="0"/>
              </a:rPr>
              <a:t>. Hal </a:t>
            </a:r>
            <a:r>
              <a:rPr lang="en-ID" sz="2000" dirty="0" err="1">
                <a:latin typeface="Berlin Sans FB" panose="020E0602020502020306" pitchFamily="34" charset="0"/>
              </a:rPr>
              <a:t>ini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memastikan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bahwa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mendapatkan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perawatan</a:t>
            </a:r>
            <a:r>
              <a:rPr lang="en-ID" sz="2000" dirty="0">
                <a:latin typeface="Berlin Sans FB" panose="020E0602020502020306" pitchFamily="34" charset="0"/>
              </a:rPr>
              <a:t> yang </a:t>
            </a:r>
            <a:r>
              <a:rPr lang="en-ID" sz="2000" dirty="0" err="1">
                <a:latin typeface="Berlin Sans FB" panose="020E0602020502020306" pitchFamily="34" charset="0"/>
              </a:rPr>
              <a:t>terkoordinasi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terintegrasi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</a:p>
          <a:p>
            <a:endParaRPr lang="sv-SE" sz="1800" dirty="0"/>
          </a:p>
        </p:txBody>
      </p:sp>
    </p:spTree>
    <p:extLst>
      <p:ext uri="{BB962C8B-B14F-4D97-AF65-F5344CB8AC3E}">
        <p14:creationId xmlns:p14="http://schemas.microsoft.com/office/powerpoint/2010/main" val="3728541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BD7A7-89BD-C945-61B4-5FC8D3864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655D3C53-7DD3-5B1A-1EBC-0CCF78D0E010}"/>
              </a:ext>
            </a:extLst>
          </p:cNvPr>
          <p:cNvSpPr/>
          <p:nvPr/>
        </p:nvSpPr>
        <p:spPr>
          <a:xfrm>
            <a:off x="6022847" y="5486399"/>
            <a:ext cx="3729354" cy="1828800"/>
          </a:xfrm>
          <a:custGeom>
            <a:avLst/>
            <a:gdLst/>
            <a:ahLst/>
            <a:cxnLst/>
            <a:rect l="l" t="t" r="r" b="b"/>
            <a:pathLst>
              <a:path w="3729354" h="1828800">
                <a:moveTo>
                  <a:pt x="3729037" y="1828800"/>
                </a:moveTo>
                <a:lnTo>
                  <a:pt x="0" y="1828800"/>
                </a:lnTo>
                <a:lnTo>
                  <a:pt x="0" y="0"/>
                </a:lnTo>
                <a:lnTo>
                  <a:pt x="3729037" y="0"/>
                </a:lnTo>
                <a:lnTo>
                  <a:pt x="3729037" y="1828800"/>
                </a:lnTo>
                <a:close/>
              </a:path>
            </a:pathLst>
          </a:custGeom>
          <a:solidFill>
            <a:srgbClr val="948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57F47442-23A7-8388-5C7F-9028C3F86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097" y="2707891"/>
            <a:ext cx="3892703" cy="291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7DADF15-12FF-4D51-FC2F-8464FD042B2D}"/>
              </a:ext>
            </a:extLst>
          </p:cNvPr>
          <p:cNvSpPr txBox="1"/>
          <p:nvPr/>
        </p:nvSpPr>
        <p:spPr>
          <a:xfrm>
            <a:off x="609600" y="304800"/>
            <a:ext cx="883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 err="1">
                <a:latin typeface="Berlin Sans FB" panose="020E0602020502020306" pitchFamily="34" charset="0"/>
              </a:rPr>
              <a:t>Prinsip-prinsip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asuhan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keperawatan</a:t>
            </a:r>
            <a:r>
              <a:rPr lang="en-ID" sz="2400" dirty="0">
                <a:latin typeface="Berlin Sans FB" panose="020E0602020502020306" pitchFamily="34" charset="0"/>
              </a:rPr>
              <a:t> yang </a:t>
            </a:r>
            <a:r>
              <a:rPr lang="en-ID" sz="2400" dirty="0" err="1">
                <a:latin typeface="Berlin Sans FB" panose="020E0602020502020306" pitchFamily="34" charset="0"/>
              </a:rPr>
              <a:t>harus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diikuti</a:t>
            </a:r>
            <a:r>
              <a:rPr lang="en-ID" sz="2400" dirty="0">
                <a:latin typeface="Berlin Sans FB" panose="020E0602020502020306" pitchFamily="34" charset="0"/>
              </a:rPr>
              <a:t> oleh </a:t>
            </a:r>
            <a:r>
              <a:rPr lang="en-ID" sz="2400" dirty="0" err="1">
                <a:latin typeface="Berlin Sans FB" panose="020E0602020502020306" pitchFamily="34" charset="0"/>
              </a:rPr>
              <a:t>perawat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dalam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memberikan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perawatan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kesehatan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kepada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pasien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AFCCC2-1FD5-E6C0-5D87-B090AB4B1D6D}"/>
              </a:ext>
            </a:extLst>
          </p:cNvPr>
          <p:cNvSpPr txBox="1"/>
          <p:nvPr/>
        </p:nvSpPr>
        <p:spPr>
          <a:xfrm>
            <a:off x="762000" y="1444790"/>
            <a:ext cx="49530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D" sz="1800" dirty="0"/>
          </a:p>
          <a:p>
            <a:pPr marL="361950" indent="-361950"/>
            <a:r>
              <a:rPr lang="en-ID" sz="2000" dirty="0">
                <a:latin typeface="Berlin Sans FB" panose="020E0602020502020306" pitchFamily="34" charset="0"/>
              </a:rPr>
              <a:t>5. 	Terus-</a:t>
            </a:r>
            <a:r>
              <a:rPr lang="en-ID" sz="2000" dirty="0" err="1">
                <a:latin typeface="Berlin Sans FB" panose="020E0602020502020306" pitchFamily="34" charset="0"/>
              </a:rPr>
              <a:t>menerus</a:t>
            </a:r>
            <a:r>
              <a:rPr lang="en-ID" sz="2000" dirty="0">
                <a:latin typeface="Berlin Sans FB" panose="020E0602020502020306" pitchFamily="34" charset="0"/>
              </a:rPr>
              <a:t>: </a:t>
            </a:r>
            <a:r>
              <a:rPr lang="en-ID" sz="2000" dirty="0" err="1">
                <a:latin typeface="Berlin Sans FB" panose="020E0602020502020306" pitchFamily="34" charset="0"/>
              </a:rPr>
              <a:t>Asuhan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keperawatan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harus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berkesinambungan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terus-menerus</a:t>
            </a:r>
            <a:r>
              <a:rPr lang="en-ID" sz="2000" dirty="0">
                <a:latin typeface="Berlin Sans FB" panose="020E0602020502020306" pitchFamily="34" charset="0"/>
              </a:rPr>
              <a:t>. </a:t>
            </a:r>
            <a:r>
              <a:rPr lang="en-ID" sz="2000" dirty="0" err="1">
                <a:latin typeface="Berlin Sans FB" panose="020E0602020502020306" pitchFamily="34" charset="0"/>
              </a:rPr>
              <a:t>Perawat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harus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melakukan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evaluasi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penilaian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secara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teratur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terhadap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kondisi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memodifikasi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rencana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perawatan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sesuai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dengan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perubahan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kondisi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. </a:t>
            </a:r>
          </a:p>
          <a:p>
            <a:pPr marL="361950" indent="-361950"/>
            <a:r>
              <a:rPr lang="en-ID" sz="2000" dirty="0">
                <a:latin typeface="Berlin Sans FB" panose="020E0602020502020306" pitchFamily="34" charset="0"/>
              </a:rPr>
              <a:t>6. 	Terbuka dan </a:t>
            </a:r>
            <a:r>
              <a:rPr lang="en-ID" sz="2000" dirty="0" err="1">
                <a:latin typeface="Berlin Sans FB" panose="020E0602020502020306" pitchFamily="34" charset="0"/>
              </a:rPr>
              <a:t>jujur</a:t>
            </a:r>
            <a:r>
              <a:rPr lang="en-ID" sz="2000" dirty="0">
                <a:latin typeface="Berlin Sans FB" panose="020E0602020502020306" pitchFamily="34" charset="0"/>
              </a:rPr>
              <a:t>: </a:t>
            </a:r>
            <a:r>
              <a:rPr lang="en-ID" sz="2000" dirty="0" err="1">
                <a:latin typeface="Berlin Sans FB" panose="020E0602020502020306" pitchFamily="34" charset="0"/>
              </a:rPr>
              <a:t>Perawat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harus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terbuka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jujur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dengan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keluarga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dalam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memberikan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informasi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tentang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kondisi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rencana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perawatan</a:t>
            </a:r>
            <a:r>
              <a:rPr lang="en-ID" sz="2000" dirty="0">
                <a:latin typeface="Berlin Sans FB" panose="020E0602020502020306" pitchFamily="34" charset="0"/>
              </a:rPr>
              <a:t>. Hal </a:t>
            </a:r>
            <a:r>
              <a:rPr lang="en-ID" sz="2000" dirty="0" err="1">
                <a:latin typeface="Berlin Sans FB" panose="020E0602020502020306" pitchFamily="34" charset="0"/>
              </a:rPr>
              <a:t>ini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dapat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membantu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keluarga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memahami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kondisi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memperbaiki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hubungan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pasien-perawat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49554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23FB72-571B-48AB-9D88-368147C9F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>
            <a:extLst>
              <a:ext uri="{FF2B5EF4-FFF2-40B4-BE49-F238E27FC236}">
                <a16:creationId xmlns:a16="http://schemas.microsoft.com/office/drawing/2014/main" id="{D833884C-126E-862F-EB43-95953D9CEC21}"/>
              </a:ext>
            </a:extLst>
          </p:cNvPr>
          <p:cNvSpPr/>
          <p:nvPr/>
        </p:nvSpPr>
        <p:spPr>
          <a:xfrm>
            <a:off x="6022847" y="5486399"/>
            <a:ext cx="3729354" cy="1828800"/>
          </a:xfrm>
          <a:custGeom>
            <a:avLst/>
            <a:gdLst/>
            <a:ahLst/>
            <a:cxnLst/>
            <a:rect l="l" t="t" r="r" b="b"/>
            <a:pathLst>
              <a:path w="3729354" h="1828800">
                <a:moveTo>
                  <a:pt x="3729037" y="1828800"/>
                </a:moveTo>
                <a:lnTo>
                  <a:pt x="0" y="1828800"/>
                </a:lnTo>
                <a:lnTo>
                  <a:pt x="0" y="0"/>
                </a:lnTo>
                <a:lnTo>
                  <a:pt x="3729037" y="0"/>
                </a:lnTo>
                <a:lnTo>
                  <a:pt x="3729037" y="1828800"/>
                </a:lnTo>
                <a:close/>
              </a:path>
            </a:pathLst>
          </a:custGeom>
          <a:solidFill>
            <a:srgbClr val="94816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E1D6B0A-C436-5A83-5A6A-45DA4F431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097" y="2707891"/>
            <a:ext cx="3892703" cy="2919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4E379BC-5564-712A-5AF6-F7A7EDA61CDC}"/>
              </a:ext>
            </a:extLst>
          </p:cNvPr>
          <p:cNvSpPr txBox="1"/>
          <p:nvPr/>
        </p:nvSpPr>
        <p:spPr>
          <a:xfrm>
            <a:off x="609600" y="304800"/>
            <a:ext cx="883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dirty="0" err="1">
                <a:latin typeface="Berlin Sans FB" panose="020E0602020502020306" pitchFamily="34" charset="0"/>
              </a:rPr>
              <a:t>Prinsip-prinsip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asuhan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keperawatan</a:t>
            </a:r>
            <a:r>
              <a:rPr lang="en-ID" sz="2400" dirty="0">
                <a:latin typeface="Berlin Sans FB" panose="020E0602020502020306" pitchFamily="34" charset="0"/>
              </a:rPr>
              <a:t> yang </a:t>
            </a:r>
            <a:r>
              <a:rPr lang="en-ID" sz="2400" dirty="0" err="1">
                <a:latin typeface="Berlin Sans FB" panose="020E0602020502020306" pitchFamily="34" charset="0"/>
              </a:rPr>
              <a:t>harus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diikuti</a:t>
            </a:r>
            <a:r>
              <a:rPr lang="en-ID" sz="2400" dirty="0">
                <a:latin typeface="Berlin Sans FB" panose="020E0602020502020306" pitchFamily="34" charset="0"/>
              </a:rPr>
              <a:t> oleh </a:t>
            </a:r>
            <a:r>
              <a:rPr lang="en-ID" sz="2400" dirty="0" err="1">
                <a:latin typeface="Berlin Sans FB" panose="020E0602020502020306" pitchFamily="34" charset="0"/>
              </a:rPr>
              <a:t>perawat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dalam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memberikan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perawatan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kesehatan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kepada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  <a:r>
              <a:rPr lang="en-ID" sz="2400" dirty="0" err="1">
                <a:latin typeface="Berlin Sans FB" panose="020E0602020502020306" pitchFamily="34" charset="0"/>
              </a:rPr>
              <a:t>pasien</a:t>
            </a:r>
            <a:r>
              <a:rPr lang="en-ID" sz="2400" dirty="0">
                <a:latin typeface="Berlin Sans FB" panose="020E0602020502020306" pitchFamily="34" charset="0"/>
              </a:rPr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5EB8F8-FF06-E7F9-A504-C7A53FD49B94}"/>
              </a:ext>
            </a:extLst>
          </p:cNvPr>
          <p:cNvSpPr txBox="1"/>
          <p:nvPr/>
        </p:nvSpPr>
        <p:spPr>
          <a:xfrm>
            <a:off x="762000" y="749111"/>
            <a:ext cx="49530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D" sz="1800" dirty="0"/>
          </a:p>
          <a:p>
            <a:endParaRPr lang="en-ID" sz="1800" dirty="0"/>
          </a:p>
          <a:p>
            <a:pPr marL="361950" indent="-361950"/>
            <a:r>
              <a:rPr lang="en-ID" sz="2000" dirty="0">
                <a:latin typeface="Berlin Sans FB" panose="020E0602020502020306" pitchFamily="34" charset="0"/>
              </a:rPr>
              <a:t>7. 	</a:t>
            </a:r>
            <a:r>
              <a:rPr lang="en-ID" sz="2000" dirty="0" err="1">
                <a:latin typeface="Berlin Sans FB" panose="020E0602020502020306" pitchFamily="34" charset="0"/>
              </a:rPr>
              <a:t>Menghargai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privasi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rahasia</a:t>
            </a:r>
            <a:r>
              <a:rPr lang="en-ID" sz="2000" dirty="0">
                <a:latin typeface="Berlin Sans FB" panose="020E0602020502020306" pitchFamily="34" charset="0"/>
              </a:rPr>
              <a:t>: </a:t>
            </a:r>
            <a:r>
              <a:rPr lang="en-ID" sz="2000" dirty="0" err="1">
                <a:latin typeface="Berlin Sans FB" panose="020E0602020502020306" pitchFamily="34" charset="0"/>
              </a:rPr>
              <a:t>Perawat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harus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menghargai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privasi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rahasia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. </a:t>
            </a:r>
            <a:r>
              <a:rPr lang="en-ID" sz="2000" dirty="0" err="1">
                <a:latin typeface="Berlin Sans FB" panose="020E0602020502020306" pitchFamily="34" charset="0"/>
              </a:rPr>
              <a:t>Mereka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harus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memastikan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bahwa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informasi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hanya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diberikan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kepada</a:t>
            </a:r>
            <a:r>
              <a:rPr lang="en-ID" sz="2000" dirty="0">
                <a:latin typeface="Berlin Sans FB" panose="020E0602020502020306" pitchFamily="34" charset="0"/>
              </a:rPr>
              <a:t> orang-orang yang </a:t>
            </a:r>
            <a:r>
              <a:rPr lang="en-ID" sz="2000" dirty="0" err="1">
                <a:latin typeface="Berlin Sans FB" panose="020E0602020502020306" pitchFamily="34" charset="0"/>
              </a:rPr>
              <a:t>berwenang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untuk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menerimanya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dengan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cara</a:t>
            </a:r>
            <a:r>
              <a:rPr lang="en-ID" sz="2000" dirty="0">
                <a:latin typeface="Berlin Sans FB" panose="020E0602020502020306" pitchFamily="34" charset="0"/>
              </a:rPr>
              <a:t> yang </a:t>
            </a:r>
            <a:r>
              <a:rPr lang="en-ID" sz="2000" dirty="0" err="1">
                <a:latin typeface="Berlin Sans FB" panose="020E0602020502020306" pitchFamily="34" charset="0"/>
              </a:rPr>
              <a:t>sesuai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dengan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hukum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etika</a:t>
            </a:r>
            <a:r>
              <a:rPr lang="en-ID" sz="2000" dirty="0">
                <a:latin typeface="Berlin Sans FB" panose="020E0602020502020306" pitchFamily="34" charset="0"/>
              </a:rPr>
              <a:t>. </a:t>
            </a:r>
          </a:p>
          <a:p>
            <a:pPr marL="361950" indent="-361950"/>
            <a:r>
              <a:rPr lang="en-ID" sz="2000" dirty="0">
                <a:latin typeface="Berlin Sans FB" panose="020E0602020502020306" pitchFamily="34" charset="0"/>
              </a:rPr>
              <a:t>8. 	</a:t>
            </a:r>
            <a:r>
              <a:rPr lang="en-ID" sz="2000" dirty="0" err="1">
                <a:latin typeface="Berlin Sans FB" panose="020E0602020502020306" pitchFamily="34" charset="0"/>
              </a:rPr>
              <a:t>Menghargai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kebudayaan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kepercayaan</a:t>
            </a:r>
            <a:r>
              <a:rPr lang="en-ID" sz="2000" dirty="0">
                <a:latin typeface="Berlin Sans FB" panose="020E0602020502020306" pitchFamily="34" charset="0"/>
              </a:rPr>
              <a:t>: </a:t>
            </a:r>
            <a:r>
              <a:rPr lang="en-ID" sz="2000" dirty="0" err="1">
                <a:latin typeface="Berlin Sans FB" panose="020E0602020502020306" pitchFamily="34" charset="0"/>
              </a:rPr>
              <a:t>Perawat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harus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menghargai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kebudayaan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kepercayaan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. </a:t>
            </a:r>
            <a:r>
              <a:rPr lang="en-ID" sz="2000" dirty="0" err="1">
                <a:latin typeface="Berlin Sans FB" panose="020E0602020502020306" pitchFamily="34" charset="0"/>
              </a:rPr>
              <a:t>Mereka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harus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mempertimbangkan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nilai-nilai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keyakinan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pasien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dalam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memberikan</a:t>
            </a:r>
            <a:r>
              <a:rPr lang="en-ID" sz="2000" dirty="0">
                <a:latin typeface="Berlin Sans FB" panose="020E0602020502020306" pitchFamily="34" charset="0"/>
              </a:rPr>
              <a:t> </a:t>
            </a:r>
            <a:r>
              <a:rPr lang="en-ID" sz="2000" dirty="0" err="1">
                <a:latin typeface="Berlin Sans FB" panose="020E0602020502020306" pitchFamily="34" charset="0"/>
              </a:rPr>
              <a:t>perawatan</a:t>
            </a:r>
            <a:r>
              <a:rPr lang="en-ID" sz="2000" dirty="0">
                <a:latin typeface="Berlin Sans FB" panose="020E0602020502020306" pitchFamily="34" charset="0"/>
              </a:rPr>
              <a:t> yang </a:t>
            </a:r>
            <a:r>
              <a:rPr lang="en-ID" sz="2000" dirty="0" err="1">
                <a:latin typeface="Berlin Sans FB" panose="020E0602020502020306" pitchFamily="34" charset="0"/>
              </a:rPr>
              <a:t>terbaik</a:t>
            </a:r>
            <a:r>
              <a:rPr lang="en-ID" sz="2000" dirty="0">
                <a:latin typeface="Berlin Sans FB" panose="020E0602020502020306" pitchFamily="34" charset="0"/>
              </a:rPr>
              <a:t> dan </a:t>
            </a:r>
            <a:r>
              <a:rPr lang="en-ID" sz="2000" dirty="0" err="1">
                <a:latin typeface="Berlin Sans FB" panose="020E0602020502020306" pitchFamily="34" charset="0"/>
              </a:rPr>
              <a:t>efektif</a:t>
            </a:r>
            <a:r>
              <a:rPr lang="en-ID" sz="2000" dirty="0">
                <a:latin typeface="Berlin Sans FB" panose="020E0602020502020306" pitchFamily="34" charset="0"/>
              </a:rPr>
              <a:t>. </a:t>
            </a:r>
          </a:p>
          <a:p>
            <a:pPr marL="180975" indent="-180975"/>
            <a:r>
              <a:rPr lang="en-ID" sz="2000" dirty="0">
                <a:latin typeface="Berlin Sans FB" panose="020E0602020502020306" pitchFamily="34" charset="0"/>
              </a:rPr>
              <a:t> </a:t>
            </a:r>
          </a:p>
          <a:p>
            <a:endParaRPr lang="en-ID" sz="1800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736317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</TotalTime>
  <Words>727</Words>
  <Application>Microsoft Office PowerPoint</Application>
  <PresentationFormat>Custom</PresentationFormat>
  <Paragraphs>41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Rounded MT Bold</vt:lpstr>
      <vt:lpstr>Berlin Sans FB</vt:lpstr>
      <vt:lpstr>Times New Roman</vt:lpstr>
      <vt:lpstr>Verdana</vt:lpstr>
      <vt:lpstr>Office Theme</vt:lpstr>
      <vt:lpstr>APLIKASI PROSES KEPERAWATAN DALAM ASUHAN KEPERAWATAN </vt:lpstr>
      <vt:lpstr>PowerPoint Presentation</vt:lpstr>
      <vt:lpstr>PowerPoint Presentation</vt:lpstr>
      <vt:lpstr>Tujuan Asuhan Keperawatan</vt:lpstr>
      <vt:lpstr>Tujuan Asuhan Keperawatan</vt:lpstr>
      <vt:lpstr>PowerPoint Presentation</vt:lpstr>
      <vt:lpstr>PowerPoint Presentation</vt:lpstr>
      <vt:lpstr>PowerPoint Presentation</vt:lpstr>
      <vt:lpstr>PowerPoint Presentation</vt:lpstr>
      <vt:lpstr>Proses Keperawatan</vt:lpstr>
      <vt:lpstr>PowerPoint Presentation</vt:lpstr>
      <vt:lpstr>Mari jaga kesehatan mental dan fisik anda mulai dari sekarang.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Cokelat Minimalis Estetik Kesehatan Mental Presentasi</dc:title>
  <dc:creator>Yunarsih</dc:creator>
  <cp:keywords>DAGzqXNDT1o,BAGrJ-tFYPY,0</cp:keywords>
  <cp:lastModifiedBy>yunarsih .</cp:lastModifiedBy>
  <cp:revision>1</cp:revision>
  <dcterms:created xsi:type="dcterms:W3CDTF">2025-09-22T01:54:15Z</dcterms:created>
  <dcterms:modified xsi:type="dcterms:W3CDTF">2026-03-31T02:52:39Z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2025-09-22T00:00:00Z</vt:filetime>
  </property>
  <property fmtid="{D5CDD505-2E9C-101B-9397-08002B2CF9AE}" pid="3" name="Creator">
    <vt:lpwstr>Canva</vt:lpwstr>
  </property>
  <property fmtid="{D5CDD505-2E9C-101B-9397-08002B2CF9AE}" pid="4" name="LastSaved">
    <vt:filetime>2025-09-22T00:00:00Z</vt:filetime>
  </property>
  <property fmtid="{D5CDD505-2E9C-101B-9397-08002B2CF9AE}" pid="5" name="Producer">
    <vt:lpwstr>Canva</vt:lpwstr>
  </property>
</Properties>
</file>