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93" r:id="rId4"/>
    <p:sldId id="260" r:id="rId5"/>
    <p:sldId id="294" r:id="rId6"/>
    <p:sldId id="261" r:id="rId7"/>
    <p:sldId id="284" r:id="rId8"/>
    <p:sldId id="259" r:id="rId9"/>
    <p:sldId id="292" r:id="rId10"/>
    <p:sldId id="285" r:id="rId11"/>
    <p:sldId id="286" r:id="rId12"/>
    <p:sldId id="287" r:id="rId13"/>
    <p:sldId id="288" r:id="rId14"/>
    <p:sldId id="290" r:id="rId15"/>
    <p:sldId id="291" r:id="rId16"/>
    <p:sldId id="263" r:id="rId17"/>
    <p:sldId id="280" r:id="rId18"/>
    <p:sldId id="295" r:id="rId19"/>
    <p:sldId id="296" r:id="rId20"/>
    <p:sldId id="297" r:id="rId21"/>
    <p:sldId id="29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32" autoAdjust="0"/>
    <p:restoredTop sz="89254" autoAdjust="0"/>
  </p:normalViewPr>
  <p:slideViewPr>
    <p:cSldViewPr snapToGrid="0">
      <p:cViewPr varScale="1">
        <p:scale>
          <a:sx n="92" d="100"/>
          <a:sy n="92" d="100"/>
        </p:scale>
        <p:origin x="10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93FCD5-8882-4CAB-A3A0-CA1ED19792EA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D7836DE1-C465-405A-8480-A362F90C82E0}">
      <dgm:prSet custT="1"/>
      <dgm:spPr/>
      <dgm:t>
        <a:bodyPr/>
        <a:lstStyle/>
        <a:p>
          <a:pPr rtl="0"/>
          <a:r>
            <a:rPr lang="id-ID" sz="4000" dirty="0"/>
            <a:t>Bioaktivitas Fitokimia dalam Tanaman Obat</a:t>
          </a:r>
        </a:p>
      </dgm:t>
    </dgm:pt>
    <dgm:pt modelId="{99CEB2D3-2977-4053-B516-1F73499F3039}" type="parTrans" cxnId="{119F4728-5CA3-41E4-8E66-DAD52934330F}">
      <dgm:prSet/>
      <dgm:spPr/>
      <dgm:t>
        <a:bodyPr/>
        <a:lstStyle/>
        <a:p>
          <a:endParaRPr lang="id-ID"/>
        </a:p>
      </dgm:t>
    </dgm:pt>
    <dgm:pt modelId="{466145FC-500D-4619-9CDF-EED6341B14C2}" type="sibTrans" cxnId="{119F4728-5CA3-41E4-8E66-DAD52934330F}">
      <dgm:prSet/>
      <dgm:spPr/>
      <dgm:t>
        <a:bodyPr/>
        <a:lstStyle/>
        <a:p>
          <a:endParaRPr lang="id-ID"/>
        </a:p>
      </dgm:t>
    </dgm:pt>
    <dgm:pt modelId="{2F708C5E-CF87-474E-B8F0-E3D28DF2CACA}" type="pres">
      <dgm:prSet presAssocID="{E193FCD5-8882-4CAB-A3A0-CA1ED19792EA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C97EA54-F426-4F73-A171-09571A52DB4C}" type="pres">
      <dgm:prSet presAssocID="{D7836DE1-C465-405A-8480-A362F90C82E0}" presName="circle1" presStyleLbl="node1" presStyleIdx="0" presStyleCnt="1"/>
      <dgm:spPr/>
    </dgm:pt>
    <dgm:pt modelId="{07A3E69A-727C-4F6E-8FBB-D9DA514A625A}" type="pres">
      <dgm:prSet presAssocID="{D7836DE1-C465-405A-8480-A362F90C82E0}" presName="space" presStyleCnt="0"/>
      <dgm:spPr/>
    </dgm:pt>
    <dgm:pt modelId="{DE178D37-EDB1-4D89-906A-4B2EA5CA1268}" type="pres">
      <dgm:prSet presAssocID="{D7836DE1-C465-405A-8480-A362F90C82E0}" presName="rect1" presStyleLbl="alignAcc1" presStyleIdx="0" presStyleCnt="1"/>
      <dgm:spPr/>
    </dgm:pt>
    <dgm:pt modelId="{5E515EEE-36E5-4FD3-B0BA-E17A807367AF}" type="pres">
      <dgm:prSet presAssocID="{D7836DE1-C465-405A-8480-A362F90C82E0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119F4728-5CA3-41E4-8E66-DAD52934330F}" srcId="{E193FCD5-8882-4CAB-A3A0-CA1ED19792EA}" destId="{D7836DE1-C465-405A-8480-A362F90C82E0}" srcOrd="0" destOrd="0" parTransId="{99CEB2D3-2977-4053-B516-1F73499F3039}" sibTransId="{466145FC-500D-4619-9CDF-EED6341B14C2}"/>
    <dgm:cxn modelId="{8AD88092-2DE5-4DC0-93BB-73FEE378D544}" type="presOf" srcId="{D7836DE1-C465-405A-8480-A362F90C82E0}" destId="{DE178D37-EDB1-4D89-906A-4B2EA5CA1268}" srcOrd="0" destOrd="0" presId="urn:microsoft.com/office/officeart/2005/8/layout/target3"/>
    <dgm:cxn modelId="{9E8AF7B5-854F-48AA-9EBC-FE977611923E}" type="presOf" srcId="{D7836DE1-C465-405A-8480-A362F90C82E0}" destId="{5E515EEE-36E5-4FD3-B0BA-E17A807367AF}" srcOrd="1" destOrd="0" presId="urn:microsoft.com/office/officeart/2005/8/layout/target3"/>
    <dgm:cxn modelId="{646B4AC0-ED37-4C09-BB82-75216A257BA8}" type="presOf" srcId="{E193FCD5-8882-4CAB-A3A0-CA1ED19792EA}" destId="{2F708C5E-CF87-474E-B8F0-E3D28DF2CACA}" srcOrd="0" destOrd="0" presId="urn:microsoft.com/office/officeart/2005/8/layout/target3"/>
    <dgm:cxn modelId="{BD239104-CD0C-406A-A3B2-AC43925CDE44}" type="presParOf" srcId="{2F708C5E-CF87-474E-B8F0-E3D28DF2CACA}" destId="{0C97EA54-F426-4F73-A171-09571A52DB4C}" srcOrd="0" destOrd="0" presId="urn:microsoft.com/office/officeart/2005/8/layout/target3"/>
    <dgm:cxn modelId="{E920B97B-C77C-4929-89A6-6ABCDD927C91}" type="presParOf" srcId="{2F708C5E-CF87-474E-B8F0-E3D28DF2CACA}" destId="{07A3E69A-727C-4F6E-8FBB-D9DA514A625A}" srcOrd="1" destOrd="0" presId="urn:microsoft.com/office/officeart/2005/8/layout/target3"/>
    <dgm:cxn modelId="{DD2B0C37-4CE5-4C5B-B7C1-CCD84C25241C}" type="presParOf" srcId="{2F708C5E-CF87-474E-B8F0-E3D28DF2CACA}" destId="{DE178D37-EDB1-4D89-906A-4B2EA5CA1268}" srcOrd="2" destOrd="0" presId="urn:microsoft.com/office/officeart/2005/8/layout/target3"/>
    <dgm:cxn modelId="{F0F0B142-5E78-44FC-9778-9AB509670C48}" type="presParOf" srcId="{2F708C5E-CF87-474E-B8F0-E3D28DF2CACA}" destId="{5E515EEE-36E5-4FD3-B0BA-E17A807367AF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93FCD5-8882-4CAB-A3A0-CA1ED19792EA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D7836DE1-C465-405A-8480-A362F90C82E0}">
      <dgm:prSet custT="1"/>
      <dgm:spPr/>
      <dgm:t>
        <a:bodyPr/>
        <a:lstStyle/>
        <a:p>
          <a:pPr rtl="0"/>
          <a:r>
            <a:rPr lang="id-ID" sz="4000" b="1" dirty="0"/>
            <a:t>Klasifikasi Fitokimia</a:t>
          </a:r>
        </a:p>
      </dgm:t>
    </dgm:pt>
    <dgm:pt modelId="{99CEB2D3-2977-4053-B516-1F73499F3039}" type="parTrans" cxnId="{119F4728-5CA3-41E4-8E66-DAD52934330F}">
      <dgm:prSet/>
      <dgm:spPr/>
      <dgm:t>
        <a:bodyPr/>
        <a:lstStyle/>
        <a:p>
          <a:endParaRPr lang="id-ID"/>
        </a:p>
      </dgm:t>
    </dgm:pt>
    <dgm:pt modelId="{466145FC-500D-4619-9CDF-EED6341B14C2}" type="sibTrans" cxnId="{119F4728-5CA3-41E4-8E66-DAD52934330F}">
      <dgm:prSet/>
      <dgm:spPr/>
      <dgm:t>
        <a:bodyPr/>
        <a:lstStyle/>
        <a:p>
          <a:endParaRPr lang="id-ID"/>
        </a:p>
      </dgm:t>
    </dgm:pt>
    <dgm:pt modelId="{2F708C5E-CF87-474E-B8F0-E3D28DF2CACA}" type="pres">
      <dgm:prSet presAssocID="{E193FCD5-8882-4CAB-A3A0-CA1ED19792EA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C97EA54-F426-4F73-A171-09571A52DB4C}" type="pres">
      <dgm:prSet presAssocID="{D7836DE1-C465-405A-8480-A362F90C82E0}" presName="circle1" presStyleLbl="node1" presStyleIdx="0" presStyleCnt="1"/>
      <dgm:spPr/>
    </dgm:pt>
    <dgm:pt modelId="{07A3E69A-727C-4F6E-8FBB-D9DA514A625A}" type="pres">
      <dgm:prSet presAssocID="{D7836DE1-C465-405A-8480-A362F90C82E0}" presName="space" presStyleCnt="0"/>
      <dgm:spPr/>
    </dgm:pt>
    <dgm:pt modelId="{DE178D37-EDB1-4D89-906A-4B2EA5CA1268}" type="pres">
      <dgm:prSet presAssocID="{D7836DE1-C465-405A-8480-A362F90C82E0}" presName="rect1" presStyleLbl="alignAcc1" presStyleIdx="0" presStyleCnt="1" custLinFactNeighborX="3520" custLinFactNeighborY="10207"/>
      <dgm:spPr/>
    </dgm:pt>
    <dgm:pt modelId="{5E515EEE-36E5-4FD3-B0BA-E17A807367AF}" type="pres">
      <dgm:prSet presAssocID="{D7836DE1-C465-405A-8480-A362F90C82E0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119F4728-5CA3-41E4-8E66-DAD52934330F}" srcId="{E193FCD5-8882-4CAB-A3A0-CA1ED19792EA}" destId="{D7836DE1-C465-405A-8480-A362F90C82E0}" srcOrd="0" destOrd="0" parTransId="{99CEB2D3-2977-4053-B516-1F73499F3039}" sibTransId="{466145FC-500D-4619-9CDF-EED6341B14C2}"/>
    <dgm:cxn modelId="{7AF75D43-BE2D-46D7-A7F7-806100F01F71}" type="presOf" srcId="{D7836DE1-C465-405A-8480-A362F90C82E0}" destId="{5E515EEE-36E5-4FD3-B0BA-E17A807367AF}" srcOrd="1" destOrd="0" presId="urn:microsoft.com/office/officeart/2005/8/layout/target3"/>
    <dgm:cxn modelId="{05E2C95A-0D16-460A-88FF-C6E38E60BD6A}" type="presOf" srcId="{D7836DE1-C465-405A-8480-A362F90C82E0}" destId="{DE178D37-EDB1-4D89-906A-4B2EA5CA1268}" srcOrd="0" destOrd="0" presId="urn:microsoft.com/office/officeart/2005/8/layout/target3"/>
    <dgm:cxn modelId="{3811D1FA-8941-4402-82F9-05961B30AB8C}" type="presOf" srcId="{E193FCD5-8882-4CAB-A3A0-CA1ED19792EA}" destId="{2F708C5E-CF87-474E-B8F0-E3D28DF2CACA}" srcOrd="0" destOrd="0" presId="urn:microsoft.com/office/officeart/2005/8/layout/target3"/>
    <dgm:cxn modelId="{B821D507-459F-4DEF-88FA-B871661EBD88}" type="presParOf" srcId="{2F708C5E-CF87-474E-B8F0-E3D28DF2CACA}" destId="{0C97EA54-F426-4F73-A171-09571A52DB4C}" srcOrd="0" destOrd="0" presId="urn:microsoft.com/office/officeart/2005/8/layout/target3"/>
    <dgm:cxn modelId="{E73D71DC-ADC3-406A-B7B7-DCC3AF8A1BC3}" type="presParOf" srcId="{2F708C5E-CF87-474E-B8F0-E3D28DF2CACA}" destId="{07A3E69A-727C-4F6E-8FBB-D9DA514A625A}" srcOrd="1" destOrd="0" presId="urn:microsoft.com/office/officeart/2005/8/layout/target3"/>
    <dgm:cxn modelId="{E67BCBC1-6042-4040-8E33-1D6637FAEC58}" type="presParOf" srcId="{2F708C5E-CF87-474E-B8F0-E3D28DF2CACA}" destId="{DE178D37-EDB1-4D89-906A-4B2EA5CA1268}" srcOrd="2" destOrd="0" presId="urn:microsoft.com/office/officeart/2005/8/layout/target3"/>
    <dgm:cxn modelId="{88E6BFA6-9DE3-40F4-A77B-4539667E1CC1}" type="presParOf" srcId="{2F708C5E-CF87-474E-B8F0-E3D28DF2CACA}" destId="{5E515EEE-36E5-4FD3-B0BA-E17A807367AF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93FCD5-8882-4CAB-A3A0-CA1ED19792EA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D7836DE1-C465-405A-8480-A362F90C82E0}">
      <dgm:prSet custT="1"/>
      <dgm:spPr/>
      <dgm:t>
        <a:bodyPr/>
        <a:lstStyle/>
        <a:p>
          <a:pPr rtl="0"/>
          <a:r>
            <a:rPr lang="id-ID" sz="3600" b="1" dirty="0"/>
            <a:t>Teknik Isolasi Komponen Fitokimia</a:t>
          </a:r>
        </a:p>
      </dgm:t>
    </dgm:pt>
    <dgm:pt modelId="{99CEB2D3-2977-4053-B516-1F73499F3039}" type="parTrans" cxnId="{119F4728-5CA3-41E4-8E66-DAD52934330F}">
      <dgm:prSet/>
      <dgm:spPr/>
      <dgm:t>
        <a:bodyPr/>
        <a:lstStyle/>
        <a:p>
          <a:endParaRPr lang="id-ID"/>
        </a:p>
      </dgm:t>
    </dgm:pt>
    <dgm:pt modelId="{466145FC-500D-4619-9CDF-EED6341B14C2}" type="sibTrans" cxnId="{119F4728-5CA3-41E4-8E66-DAD52934330F}">
      <dgm:prSet/>
      <dgm:spPr/>
      <dgm:t>
        <a:bodyPr/>
        <a:lstStyle/>
        <a:p>
          <a:endParaRPr lang="id-ID"/>
        </a:p>
      </dgm:t>
    </dgm:pt>
    <dgm:pt modelId="{2F708C5E-CF87-474E-B8F0-E3D28DF2CACA}" type="pres">
      <dgm:prSet presAssocID="{E193FCD5-8882-4CAB-A3A0-CA1ED19792EA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C97EA54-F426-4F73-A171-09571A52DB4C}" type="pres">
      <dgm:prSet presAssocID="{D7836DE1-C465-405A-8480-A362F90C82E0}" presName="circle1" presStyleLbl="node1" presStyleIdx="0" presStyleCnt="1"/>
      <dgm:spPr/>
    </dgm:pt>
    <dgm:pt modelId="{07A3E69A-727C-4F6E-8FBB-D9DA514A625A}" type="pres">
      <dgm:prSet presAssocID="{D7836DE1-C465-405A-8480-A362F90C82E0}" presName="space" presStyleCnt="0"/>
      <dgm:spPr/>
    </dgm:pt>
    <dgm:pt modelId="{DE178D37-EDB1-4D89-906A-4B2EA5CA1268}" type="pres">
      <dgm:prSet presAssocID="{D7836DE1-C465-405A-8480-A362F90C82E0}" presName="rect1" presStyleLbl="alignAcc1" presStyleIdx="0" presStyleCnt="1"/>
      <dgm:spPr/>
    </dgm:pt>
    <dgm:pt modelId="{5E515EEE-36E5-4FD3-B0BA-E17A807367AF}" type="pres">
      <dgm:prSet presAssocID="{D7836DE1-C465-405A-8480-A362F90C82E0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119F4728-5CA3-41E4-8E66-DAD52934330F}" srcId="{E193FCD5-8882-4CAB-A3A0-CA1ED19792EA}" destId="{D7836DE1-C465-405A-8480-A362F90C82E0}" srcOrd="0" destOrd="0" parTransId="{99CEB2D3-2977-4053-B516-1F73499F3039}" sibTransId="{466145FC-500D-4619-9CDF-EED6341B14C2}"/>
    <dgm:cxn modelId="{E280472A-A089-4896-A49E-FF87A6D881AE}" type="presOf" srcId="{E193FCD5-8882-4CAB-A3A0-CA1ED19792EA}" destId="{2F708C5E-CF87-474E-B8F0-E3D28DF2CACA}" srcOrd="0" destOrd="0" presId="urn:microsoft.com/office/officeart/2005/8/layout/target3"/>
    <dgm:cxn modelId="{0E830D35-6839-4BE6-A09E-F368525F4BC9}" type="presOf" srcId="{D7836DE1-C465-405A-8480-A362F90C82E0}" destId="{DE178D37-EDB1-4D89-906A-4B2EA5CA1268}" srcOrd="0" destOrd="0" presId="urn:microsoft.com/office/officeart/2005/8/layout/target3"/>
    <dgm:cxn modelId="{D53AE0AE-664D-47D7-9708-2F50F3A7E846}" type="presOf" srcId="{D7836DE1-C465-405A-8480-A362F90C82E0}" destId="{5E515EEE-36E5-4FD3-B0BA-E17A807367AF}" srcOrd="1" destOrd="0" presId="urn:microsoft.com/office/officeart/2005/8/layout/target3"/>
    <dgm:cxn modelId="{71F4FA68-4B6C-4E5E-9D0F-9878C3E11D9F}" type="presParOf" srcId="{2F708C5E-CF87-474E-B8F0-E3D28DF2CACA}" destId="{0C97EA54-F426-4F73-A171-09571A52DB4C}" srcOrd="0" destOrd="0" presId="urn:microsoft.com/office/officeart/2005/8/layout/target3"/>
    <dgm:cxn modelId="{9351E6F5-C4A0-4418-B67B-6AFDE1791FBF}" type="presParOf" srcId="{2F708C5E-CF87-474E-B8F0-E3D28DF2CACA}" destId="{07A3E69A-727C-4F6E-8FBB-D9DA514A625A}" srcOrd="1" destOrd="0" presId="urn:microsoft.com/office/officeart/2005/8/layout/target3"/>
    <dgm:cxn modelId="{2AC47BE9-5BD4-47AA-8DF4-8F6A081710EC}" type="presParOf" srcId="{2F708C5E-CF87-474E-B8F0-E3D28DF2CACA}" destId="{DE178D37-EDB1-4D89-906A-4B2EA5CA1268}" srcOrd="2" destOrd="0" presId="urn:microsoft.com/office/officeart/2005/8/layout/target3"/>
    <dgm:cxn modelId="{CB8EF66B-8A3C-4CB8-985F-75A8A7D09D58}" type="presParOf" srcId="{2F708C5E-CF87-474E-B8F0-E3D28DF2CACA}" destId="{5E515EEE-36E5-4FD3-B0BA-E17A807367AF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93FCD5-8882-4CAB-A3A0-CA1ED19792EA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D7836DE1-C465-405A-8480-A362F90C82E0}">
      <dgm:prSet custT="1"/>
      <dgm:spPr/>
      <dgm:t>
        <a:bodyPr/>
        <a:lstStyle/>
        <a:p>
          <a:pPr rtl="0"/>
          <a:r>
            <a:rPr lang="id-ID" sz="3600" b="1" dirty="0"/>
            <a:t>Hubungan dan Keterkaitan Fitokimia </a:t>
          </a:r>
        </a:p>
      </dgm:t>
    </dgm:pt>
    <dgm:pt modelId="{99CEB2D3-2977-4053-B516-1F73499F3039}" type="parTrans" cxnId="{119F4728-5CA3-41E4-8E66-DAD52934330F}">
      <dgm:prSet/>
      <dgm:spPr/>
      <dgm:t>
        <a:bodyPr/>
        <a:lstStyle/>
        <a:p>
          <a:endParaRPr lang="id-ID"/>
        </a:p>
      </dgm:t>
    </dgm:pt>
    <dgm:pt modelId="{466145FC-500D-4619-9CDF-EED6341B14C2}" type="sibTrans" cxnId="{119F4728-5CA3-41E4-8E66-DAD52934330F}">
      <dgm:prSet/>
      <dgm:spPr/>
      <dgm:t>
        <a:bodyPr/>
        <a:lstStyle/>
        <a:p>
          <a:endParaRPr lang="id-ID"/>
        </a:p>
      </dgm:t>
    </dgm:pt>
    <dgm:pt modelId="{2F708C5E-CF87-474E-B8F0-E3D28DF2CACA}" type="pres">
      <dgm:prSet presAssocID="{E193FCD5-8882-4CAB-A3A0-CA1ED19792EA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C97EA54-F426-4F73-A171-09571A52DB4C}" type="pres">
      <dgm:prSet presAssocID="{D7836DE1-C465-405A-8480-A362F90C82E0}" presName="circle1" presStyleLbl="node1" presStyleIdx="0" presStyleCnt="1"/>
      <dgm:spPr/>
    </dgm:pt>
    <dgm:pt modelId="{07A3E69A-727C-4F6E-8FBB-D9DA514A625A}" type="pres">
      <dgm:prSet presAssocID="{D7836DE1-C465-405A-8480-A362F90C82E0}" presName="space" presStyleCnt="0"/>
      <dgm:spPr/>
    </dgm:pt>
    <dgm:pt modelId="{DE178D37-EDB1-4D89-906A-4B2EA5CA1268}" type="pres">
      <dgm:prSet presAssocID="{D7836DE1-C465-405A-8480-A362F90C82E0}" presName="rect1" presStyleLbl="alignAcc1" presStyleIdx="0" presStyleCnt="1"/>
      <dgm:spPr/>
    </dgm:pt>
    <dgm:pt modelId="{5E515EEE-36E5-4FD3-B0BA-E17A807367AF}" type="pres">
      <dgm:prSet presAssocID="{D7836DE1-C465-405A-8480-A362F90C82E0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53C43528-B107-4982-B235-49F6BE4AC046}" type="presOf" srcId="{D7836DE1-C465-405A-8480-A362F90C82E0}" destId="{5E515EEE-36E5-4FD3-B0BA-E17A807367AF}" srcOrd="1" destOrd="0" presId="urn:microsoft.com/office/officeart/2005/8/layout/target3"/>
    <dgm:cxn modelId="{119F4728-5CA3-41E4-8E66-DAD52934330F}" srcId="{E193FCD5-8882-4CAB-A3A0-CA1ED19792EA}" destId="{D7836DE1-C465-405A-8480-A362F90C82E0}" srcOrd="0" destOrd="0" parTransId="{99CEB2D3-2977-4053-B516-1F73499F3039}" sibTransId="{466145FC-500D-4619-9CDF-EED6341B14C2}"/>
    <dgm:cxn modelId="{28220D4C-ABF9-434F-8191-EE9CFABD84D9}" type="presOf" srcId="{E193FCD5-8882-4CAB-A3A0-CA1ED19792EA}" destId="{2F708C5E-CF87-474E-B8F0-E3D28DF2CACA}" srcOrd="0" destOrd="0" presId="urn:microsoft.com/office/officeart/2005/8/layout/target3"/>
    <dgm:cxn modelId="{75439471-9A5D-4E74-B74E-405653248B20}" type="presOf" srcId="{D7836DE1-C465-405A-8480-A362F90C82E0}" destId="{DE178D37-EDB1-4D89-906A-4B2EA5CA1268}" srcOrd="0" destOrd="0" presId="urn:microsoft.com/office/officeart/2005/8/layout/target3"/>
    <dgm:cxn modelId="{3D9BB402-F0F3-4A16-8611-451B6643E4A3}" type="presParOf" srcId="{2F708C5E-CF87-474E-B8F0-E3D28DF2CACA}" destId="{0C97EA54-F426-4F73-A171-09571A52DB4C}" srcOrd="0" destOrd="0" presId="urn:microsoft.com/office/officeart/2005/8/layout/target3"/>
    <dgm:cxn modelId="{00C43662-0B6B-4903-A315-A3CE6EDBFA03}" type="presParOf" srcId="{2F708C5E-CF87-474E-B8F0-E3D28DF2CACA}" destId="{07A3E69A-727C-4F6E-8FBB-D9DA514A625A}" srcOrd="1" destOrd="0" presId="urn:microsoft.com/office/officeart/2005/8/layout/target3"/>
    <dgm:cxn modelId="{253ADC46-7ED7-4303-8732-2661B4A1752E}" type="presParOf" srcId="{2F708C5E-CF87-474E-B8F0-E3D28DF2CACA}" destId="{DE178D37-EDB1-4D89-906A-4B2EA5CA1268}" srcOrd="2" destOrd="0" presId="urn:microsoft.com/office/officeart/2005/8/layout/target3"/>
    <dgm:cxn modelId="{6AADE345-D2BB-4292-B77E-11D6408720EE}" type="presParOf" srcId="{2F708C5E-CF87-474E-B8F0-E3D28DF2CACA}" destId="{5E515EEE-36E5-4FD3-B0BA-E17A807367AF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97EA54-F426-4F73-A171-09571A52DB4C}">
      <dsp:nvSpPr>
        <dsp:cNvPr id="0" name=""/>
        <dsp:cNvSpPr/>
      </dsp:nvSpPr>
      <dsp:spPr>
        <a:xfrm>
          <a:off x="0" y="0"/>
          <a:ext cx="1325563" cy="132556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4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178D37-EDB1-4D89-906A-4B2EA5CA1268}">
      <dsp:nvSpPr>
        <dsp:cNvPr id="0" name=""/>
        <dsp:cNvSpPr/>
      </dsp:nvSpPr>
      <dsp:spPr>
        <a:xfrm>
          <a:off x="662781" y="0"/>
          <a:ext cx="10963161" cy="13255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000" kern="1200" dirty="0"/>
            <a:t>Bioaktivitas Fitokimia dalam Tanaman Obat</a:t>
          </a:r>
        </a:p>
      </dsp:txBody>
      <dsp:txXfrm>
        <a:off x="662781" y="0"/>
        <a:ext cx="10963161" cy="13255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97EA54-F426-4F73-A171-09571A52DB4C}">
      <dsp:nvSpPr>
        <dsp:cNvPr id="0" name=""/>
        <dsp:cNvSpPr/>
      </dsp:nvSpPr>
      <dsp:spPr>
        <a:xfrm>
          <a:off x="0" y="0"/>
          <a:ext cx="1325563" cy="132556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4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178D37-EDB1-4D89-906A-4B2EA5CA1268}">
      <dsp:nvSpPr>
        <dsp:cNvPr id="0" name=""/>
        <dsp:cNvSpPr/>
      </dsp:nvSpPr>
      <dsp:spPr>
        <a:xfrm>
          <a:off x="662781" y="0"/>
          <a:ext cx="9852818" cy="13255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000" b="1" kern="1200" dirty="0"/>
            <a:t>Klasifikasi Fitokimia</a:t>
          </a:r>
        </a:p>
      </dsp:txBody>
      <dsp:txXfrm>
        <a:off x="662781" y="0"/>
        <a:ext cx="9852818" cy="13255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97EA54-F426-4F73-A171-09571A52DB4C}">
      <dsp:nvSpPr>
        <dsp:cNvPr id="0" name=""/>
        <dsp:cNvSpPr/>
      </dsp:nvSpPr>
      <dsp:spPr>
        <a:xfrm>
          <a:off x="0" y="0"/>
          <a:ext cx="1325563" cy="132556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4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178D37-EDB1-4D89-906A-4B2EA5CA1268}">
      <dsp:nvSpPr>
        <dsp:cNvPr id="0" name=""/>
        <dsp:cNvSpPr/>
      </dsp:nvSpPr>
      <dsp:spPr>
        <a:xfrm>
          <a:off x="662781" y="0"/>
          <a:ext cx="9852818" cy="13255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600" b="1" kern="1200" dirty="0"/>
            <a:t>Teknik Isolasi Komponen Fitokimia</a:t>
          </a:r>
        </a:p>
      </dsp:txBody>
      <dsp:txXfrm>
        <a:off x="662781" y="0"/>
        <a:ext cx="9852818" cy="13255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97EA54-F426-4F73-A171-09571A52DB4C}">
      <dsp:nvSpPr>
        <dsp:cNvPr id="0" name=""/>
        <dsp:cNvSpPr/>
      </dsp:nvSpPr>
      <dsp:spPr>
        <a:xfrm>
          <a:off x="0" y="0"/>
          <a:ext cx="1325563" cy="132556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4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178D37-EDB1-4D89-906A-4B2EA5CA1268}">
      <dsp:nvSpPr>
        <dsp:cNvPr id="0" name=""/>
        <dsp:cNvSpPr/>
      </dsp:nvSpPr>
      <dsp:spPr>
        <a:xfrm>
          <a:off x="662781" y="0"/>
          <a:ext cx="9852818" cy="13255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600" b="1" kern="1200" dirty="0"/>
            <a:t>Hubungan dan Keterkaitan Fitokimia </a:t>
          </a:r>
        </a:p>
      </dsp:txBody>
      <dsp:txXfrm>
        <a:off x="662781" y="0"/>
        <a:ext cx="9852818" cy="13255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6B6591-3D58-4EA1-BD9C-160D1C93F9E0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D786A-FF24-4291-935C-5C54791BC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179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35FD2-7520-4814-814E-97F576A8C8B8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07564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84FF37-DE0D-4CF7-8B00-3AC3C32A454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03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 err="1">
                <a:solidFill>
                  <a:srgbClr val="0A0A0A"/>
                </a:solidFill>
                <a:effectLst/>
                <a:latin typeface="Google Sans"/>
              </a:rPr>
              <a:t>Metabolit</a:t>
            </a:r>
            <a:r>
              <a:rPr lang="en-US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Google Sans"/>
              </a:rPr>
              <a:t>sekunder</a:t>
            </a:r>
            <a:r>
              <a:rPr lang="en-US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Google Sans"/>
              </a:rPr>
              <a:t>disintesis</a:t>
            </a:r>
            <a:r>
              <a:rPr lang="en-US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Google Sans"/>
              </a:rPr>
              <a:t>menggunakan</a:t>
            </a:r>
            <a:r>
              <a:rPr lang="en-US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Google Sans"/>
              </a:rPr>
              <a:t>bahan</a:t>
            </a:r>
            <a:r>
              <a:rPr lang="en-US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Google Sans"/>
              </a:rPr>
              <a:t>dasar</a:t>
            </a:r>
            <a:r>
              <a:rPr lang="en-US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Google Sans"/>
              </a:rPr>
              <a:t>dari</a:t>
            </a:r>
            <a:r>
              <a:rPr lang="en-US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Google Sans"/>
              </a:rPr>
              <a:t>jalur</a:t>
            </a:r>
            <a:r>
              <a:rPr lang="en-US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Google Sans"/>
              </a:rPr>
              <a:t>metabolisme</a:t>
            </a:r>
            <a:r>
              <a:rPr lang="en-US" b="0" i="0" dirty="0">
                <a:solidFill>
                  <a:srgbClr val="0A0A0A"/>
                </a:solidFill>
                <a:effectLst/>
                <a:latin typeface="Google Sans"/>
              </a:rPr>
              <a:t> primer,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Google Sans"/>
              </a:rPr>
              <a:t>seperti</a:t>
            </a:r>
            <a:r>
              <a:rPr lang="en-US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Google Sans"/>
              </a:rPr>
              <a:t>asetil</a:t>
            </a:r>
            <a:r>
              <a:rPr lang="en-US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Google Sans"/>
              </a:rPr>
              <a:t>KoA</a:t>
            </a:r>
            <a:r>
              <a:rPr lang="en-US" b="0" i="0" dirty="0">
                <a:solidFill>
                  <a:srgbClr val="0A0A0A"/>
                </a:solidFill>
                <a:effectLst/>
                <a:latin typeface="Google Sans"/>
              </a:rPr>
              <a:t>,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Google Sans"/>
              </a:rPr>
              <a:t>asam</a:t>
            </a:r>
            <a:r>
              <a:rPr lang="en-US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Google Sans"/>
              </a:rPr>
              <a:t>sikimat</a:t>
            </a:r>
            <a:r>
              <a:rPr lang="en-US" b="0" i="0" dirty="0">
                <a:solidFill>
                  <a:srgbClr val="0A0A0A"/>
                </a:solidFill>
                <a:effectLst/>
                <a:latin typeface="Google Sans"/>
              </a:rPr>
              <a:t>, dan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Google Sans"/>
              </a:rPr>
              <a:t>asam</a:t>
            </a:r>
            <a:r>
              <a:rPr lang="en-US" b="0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A0A0A"/>
                </a:solidFill>
                <a:effectLst/>
                <a:latin typeface="Google Sans"/>
              </a:rPr>
              <a:t>mevalonat</a:t>
            </a:r>
            <a:r>
              <a:rPr lang="en-US" b="0" i="0" dirty="0">
                <a:solidFill>
                  <a:srgbClr val="0A0A0A"/>
                </a:solidFill>
                <a:effectLst/>
                <a:latin typeface="Google Sans"/>
              </a:rPr>
              <a:t>.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5D786A-FF24-4291-935C-5C54791BC14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063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2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4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10" Type="http://schemas.openxmlformats.org/officeDocument/2006/relationships/image" Target="../media/image13.png"/><Relationship Id="rId4" Type="http://schemas.microsoft.com/office/2007/relationships/hdphoto" Target="../media/hdphoto3.wdp"/><Relationship Id="rId9" Type="http://schemas.microsoft.com/office/2007/relationships/diagramDrawing" Target="../diagrams/drawing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ijpjournal.com/articles/?order=cited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9DAD5-7482-43FC-897A-F7AFBE2BB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5927" y="1068545"/>
            <a:ext cx="6362701" cy="1853023"/>
          </a:xfrm>
        </p:spPr>
        <p:txBody>
          <a:bodyPr anchor="ctr">
            <a:normAutofit/>
          </a:bodyPr>
          <a:lstStyle/>
          <a:p>
            <a:r>
              <a:rPr lang="en-US" sz="3200" dirty="0"/>
              <a:t>PENDAHULUAN FITOKIMIA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D35EAD-955F-4E19-8F64-CEAD2D302C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10992" y="5621482"/>
            <a:ext cx="6819900" cy="693077"/>
          </a:xfrm>
        </p:spPr>
        <p:txBody>
          <a:bodyPr anchor="ctr">
            <a:normAutofit lnSpcReduction="10000"/>
          </a:bodyPr>
          <a:lstStyle/>
          <a:p>
            <a:endParaRPr lang="en-US" sz="1600" dirty="0"/>
          </a:p>
          <a:p>
            <a:r>
              <a:rPr lang="en-US" sz="1600" dirty="0"/>
              <a:t>Oleh: Meiliza Ekayanti, M.SI</a:t>
            </a:r>
          </a:p>
        </p:txBody>
      </p:sp>
    </p:spTree>
    <p:extLst>
      <p:ext uri="{BB962C8B-B14F-4D97-AF65-F5344CB8AC3E}">
        <p14:creationId xmlns:p14="http://schemas.microsoft.com/office/powerpoint/2010/main" val="3693962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7161" t="21307" r="55016" b="29871"/>
          <a:stretch/>
        </p:blipFill>
        <p:spPr>
          <a:xfrm>
            <a:off x="4854683" y="3506676"/>
            <a:ext cx="3024539" cy="2983940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463293999"/>
              </p:ext>
            </p:extLst>
          </p:nvPr>
        </p:nvGraphicFramePr>
        <p:xfrm>
          <a:off x="0" y="172620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/>
          <a:srcRect l="28185" r="27245"/>
          <a:stretch/>
        </p:blipFill>
        <p:spPr>
          <a:xfrm>
            <a:off x="-171994" y="1603509"/>
            <a:ext cx="4848755" cy="246316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92380" y="4282865"/>
            <a:ext cx="4955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d-ID" sz="2000" i="1" dirty="0">
                <a:solidFill>
                  <a:srgbClr val="FF0000"/>
                </a:solidFill>
              </a:rPr>
              <a:t>*Tergantung perannya dalam metabolisme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57145" y="3181631"/>
            <a:ext cx="35647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2400" dirty="0"/>
              <a:t>Secondary constituents are the remaining plant chemicals such as alkaloids, terpenes, flavonoids, lignans, plant steroids, curcumines, saponins, phenolics, flavonoids and glucosides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76761" y="163348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2400" dirty="0">
                <a:solidFill>
                  <a:prstClr val="black"/>
                </a:solidFill>
              </a:rPr>
              <a:t>Primary constituents include the common sugars, amino acids, proteins, purines and pyrimidines of nucleic acids, chlorophyll’s etc. </a:t>
            </a:r>
            <a:endParaRPr lang="id-ID" sz="2400" dirty="0"/>
          </a:p>
        </p:txBody>
      </p:sp>
      <p:sp>
        <p:nvSpPr>
          <p:cNvPr id="12" name="Rectangle 11"/>
          <p:cNvSpPr/>
          <p:nvPr/>
        </p:nvSpPr>
        <p:spPr>
          <a:xfrm>
            <a:off x="4854683" y="3506676"/>
            <a:ext cx="3024539" cy="3088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Curved Down Arrow 12"/>
          <p:cNvSpPr/>
          <p:nvPr/>
        </p:nvSpPr>
        <p:spPr>
          <a:xfrm>
            <a:off x="7195279" y="2833815"/>
            <a:ext cx="1738859" cy="456671"/>
          </a:xfrm>
          <a:prstGeom prst="curvedDownArrow">
            <a:avLst/>
          </a:prstGeom>
          <a:solidFill>
            <a:srgbClr val="7030A0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202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3673" t="13027" r="25831" b="28713"/>
          <a:stretch/>
        </p:blipFill>
        <p:spPr>
          <a:xfrm>
            <a:off x="1888762" y="1436637"/>
            <a:ext cx="7580916" cy="49175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1962" y="6383989"/>
            <a:ext cx="1205003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/>
              <a:t>PHYTOCHEMISTRY AND PHARMACOGNOSY – Phytochemistry and Pharmacognosy – Massuo J. Kato and John M. Pezzuto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0" y="172620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9469678" y="1895054"/>
            <a:ext cx="2490871" cy="249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547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3026" t="15619" r="18062" b="32502"/>
          <a:stretch/>
        </p:blipFill>
        <p:spPr>
          <a:xfrm>
            <a:off x="1289293" y="1690688"/>
            <a:ext cx="9203822" cy="455695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41962" y="6488668"/>
            <a:ext cx="1205003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/>
              <a:t>PHYTOCHEMISTRY AND PHARMACOGNOSY – Phytochemistry and Pharmacognosy – Massuo J. Kato and John M. Pezzuto</a:t>
            </a:r>
          </a:p>
        </p:txBody>
      </p:sp>
      <p:graphicFrame>
        <p:nvGraphicFramePr>
          <p:cNvPr id="8" name="Diagram 7"/>
          <p:cNvGraphicFramePr/>
          <p:nvPr/>
        </p:nvGraphicFramePr>
        <p:xfrm>
          <a:off x="0" y="172620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9247679" y="1690688"/>
            <a:ext cx="2490871" cy="249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180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272" y="243474"/>
            <a:ext cx="9601200" cy="1485900"/>
          </a:xfrm>
        </p:spPr>
        <p:txBody>
          <a:bodyPr/>
          <a:lstStyle/>
          <a:p>
            <a:r>
              <a:rPr lang="id-ID" dirty="0"/>
              <a:t>Pendahuluan:</a:t>
            </a:r>
            <a:br>
              <a:rPr lang="id-ID" dirty="0"/>
            </a:br>
            <a:r>
              <a:rPr lang="id-ID" dirty="0"/>
              <a:t>Kimia Bahan Alam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272" y="2286000"/>
            <a:ext cx="5057620" cy="3989540"/>
          </a:xfrm>
        </p:spPr>
        <p:txBody>
          <a:bodyPr>
            <a:normAutofit/>
          </a:bodyPr>
          <a:lstStyle/>
          <a:p>
            <a:r>
              <a:rPr lang="id-ID" sz="2400" dirty="0"/>
              <a:t>Bahan Alam (</a:t>
            </a:r>
            <a:r>
              <a:rPr lang="id-ID" sz="2400" i="1" dirty="0">
                <a:solidFill>
                  <a:srgbClr val="FF0000"/>
                </a:solidFill>
              </a:rPr>
              <a:t>Natural product</a:t>
            </a:r>
            <a:r>
              <a:rPr lang="id-ID" sz="2400" dirty="0"/>
              <a:t>): bahan kimia yang terdapat di alam, baik yang berasal dari tumbuhan, hewan maupun mineral (Hanani, 2014).</a:t>
            </a:r>
          </a:p>
          <a:p>
            <a:r>
              <a:rPr lang="id-ID" sz="2400" dirty="0"/>
              <a:t>Pemanfaatan bahan alam tidak terlepas dari kandungan kimia (</a:t>
            </a:r>
            <a:r>
              <a:rPr lang="id-ID" sz="2400" i="1" dirty="0"/>
              <a:t>chemical compound</a:t>
            </a:r>
            <a:r>
              <a:rPr lang="id-ID" sz="2400" dirty="0"/>
              <a:t>) yang terdapat didalamnya </a:t>
            </a:r>
            <a:r>
              <a:rPr lang="id-ID" sz="2400" dirty="0">
                <a:sym typeface="Wingdings" panose="05000000000000000000" pitchFamily="2" charset="2"/>
              </a:rPr>
              <a:t> bioaktif, sehingga dikembangkan melalui proses sintesis. </a:t>
            </a:r>
            <a:endParaRPr lang="id-ID" sz="2400" i="1" dirty="0"/>
          </a:p>
        </p:txBody>
      </p:sp>
      <p:pic>
        <p:nvPicPr>
          <p:cNvPr id="1028" name="Picture 4" descr="https://images-na.ssl-images-amazon.com/images/I/51ZjimsMXW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611" y="305868"/>
            <a:ext cx="1145253" cy="166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484735" y="1900672"/>
            <a:ext cx="21150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i="1" dirty="0">
                <a:sym typeface="Wingdings" panose="05000000000000000000" pitchFamily="2" charset="2"/>
              </a:rPr>
              <a:t>Digitalis purpurea</a:t>
            </a:r>
            <a:endParaRPr lang="id-ID" sz="2000" i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5745" y="476499"/>
            <a:ext cx="3729558" cy="1295091"/>
          </a:xfrm>
          <a:prstGeom prst="rect">
            <a:avLst/>
          </a:prstGeom>
        </p:spPr>
      </p:pic>
      <p:pic>
        <p:nvPicPr>
          <p:cNvPr id="1030" name="Picture 6" descr="https://sc01.alicdn.com/kf/HTB16NUEKpXXXXb2XVXXq6xXFXXXU/Cephaelis-Ipecacuanha-Tincture-0-2-B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350" y="2400300"/>
            <a:ext cx="1515777" cy="153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311773" y="3892034"/>
            <a:ext cx="2460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i="1" dirty="0">
                <a:sym typeface="Wingdings" panose="05000000000000000000" pitchFamily="2" charset="2"/>
              </a:rPr>
              <a:t>Cephaelis ipecacuanha</a:t>
            </a:r>
            <a:endParaRPr lang="id-ID" i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9339" y="2286000"/>
            <a:ext cx="3262370" cy="21740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2703" y="4460098"/>
            <a:ext cx="3360888" cy="223975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7855" y="4559616"/>
            <a:ext cx="2488902" cy="186667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311773" y="6369993"/>
            <a:ext cx="22559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i="1" dirty="0">
                <a:sym typeface="Wingdings" panose="05000000000000000000" pitchFamily="2" charset="2"/>
              </a:rPr>
              <a:t>Rauwolfia serpentina</a:t>
            </a:r>
            <a:endParaRPr lang="id-ID" i="1" dirty="0"/>
          </a:p>
        </p:txBody>
      </p:sp>
    </p:spTree>
    <p:extLst>
      <p:ext uri="{BB962C8B-B14F-4D97-AF65-F5344CB8AC3E}">
        <p14:creationId xmlns:p14="http://schemas.microsoft.com/office/powerpoint/2010/main" val="2812732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825371"/>
            <a:ext cx="9612971" cy="1044993"/>
          </a:xfrm>
        </p:spPr>
        <p:txBody>
          <a:bodyPr>
            <a:normAutofit/>
          </a:bodyPr>
          <a:lstStyle/>
          <a:p>
            <a:r>
              <a:rPr lang="id-ID" dirty="0"/>
              <a:t>Metabolit Primer dan sekunder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2395745"/>
            <a:ext cx="9612971" cy="178973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id-ID" dirty="0"/>
              <a:t>Definisi</a:t>
            </a:r>
          </a:p>
          <a:p>
            <a:pPr marL="457200" indent="-457200">
              <a:buAutoNum type="arabicPeriod"/>
            </a:pPr>
            <a:r>
              <a:rPr lang="id-ID" dirty="0"/>
              <a:t>Biosintesis</a:t>
            </a:r>
          </a:p>
          <a:p>
            <a:pPr marL="457200" indent="-457200">
              <a:buAutoNum type="arabicPeriod"/>
            </a:pPr>
            <a:r>
              <a:rPr lang="id-ID" dirty="0"/>
              <a:t>Penggolongan</a:t>
            </a:r>
          </a:p>
        </p:txBody>
      </p:sp>
    </p:spTree>
    <p:extLst>
      <p:ext uri="{BB962C8B-B14F-4D97-AF65-F5344CB8AC3E}">
        <p14:creationId xmlns:p14="http://schemas.microsoft.com/office/powerpoint/2010/main" val="2736256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Metabolit Primer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709" y="252054"/>
            <a:ext cx="6772404" cy="4728374"/>
          </a:xfrm>
        </p:spPr>
        <p:txBody>
          <a:bodyPr>
            <a:normAutofit/>
          </a:bodyPr>
          <a:lstStyle/>
          <a:p>
            <a:r>
              <a:rPr lang="id-ID" sz="2000" dirty="0"/>
              <a:t>Senyawa metabolit primer adalah senyawa yang dihasilkan oleh makhluk hidup yang bersifat esensial pada proses metabolisme sel dan keseluruhan proses sintesis dan perombakan zat-zat ini yang dilakukan oleh organisme untuk kelangsungan hidupnya.</a:t>
            </a:r>
          </a:p>
          <a:p>
            <a:r>
              <a:rPr lang="id-ID" sz="2000" dirty="0"/>
              <a:t>Biosintesis metabolit primer melalui jalur umum metabolisme.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104373"/>
            <a:ext cx="3855720" cy="3763027"/>
          </a:xfrm>
        </p:spPr>
        <p:txBody>
          <a:bodyPr>
            <a:normAutofit/>
          </a:bodyPr>
          <a:lstStyle/>
          <a:p>
            <a:r>
              <a:rPr lang="id-ID" dirty="0"/>
              <a:t>Senyawa pembangun (</a:t>
            </a:r>
            <a:r>
              <a:rPr lang="id-ID" i="1" dirty="0"/>
              <a:t>fundamental building</a:t>
            </a:r>
            <a:r>
              <a:rPr lang="id-ID" dirty="0"/>
              <a:t> </a:t>
            </a:r>
            <a:r>
              <a:rPr lang="id-ID" i="1" dirty="0"/>
              <a:t>block</a:t>
            </a:r>
            <a:r>
              <a:rPr lang="id-ID" dirty="0"/>
              <a:t>), contohnya: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Lemak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Karbohidrat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Asam Amino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Asam Nukleat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Polipeptida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Klorofil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4645" y="1308870"/>
            <a:ext cx="4884064" cy="317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830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Metabolit Sekunder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57944" y="1393181"/>
            <a:ext cx="4410156" cy="2835919"/>
          </a:xfrm>
        </p:spPr>
        <p:txBody>
          <a:bodyPr>
            <a:normAutofit lnSpcReduction="10000"/>
          </a:bodyPr>
          <a:lstStyle/>
          <a:p>
            <a:r>
              <a:rPr lang="id-ID" sz="1800" dirty="0"/>
              <a:t>Fungsi sebagai mekanisme pertahanan seperti racun untuk predator, volatil untuk penarik spesies yang sama atau lain, zat warna (pigmen) untuk menarik atau memperingatkan spesies lain.</a:t>
            </a:r>
          </a:p>
          <a:p>
            <a:r>
              <a:rPr lang="id-ID" sz="1800" dirty="0"/>
              <a:t>Metabolit sekunder </a:t>
            </a:r>
            <a:r>
              <a:rPr lang="id-ID" sz="1800" dirty="0">
                <a:sym typeface="Wingdings" panose="05000000000000000000" pitchFamily="2" charset="2"/>
              </a:rPr>
              <a:t> menyediakan sebagian besar bahan aktif yang memiliki fungsi farmakologis.</a:t>
            </a:r>
          </a:p>
          <a:p>
            <a:r>
              <a:rPr lang="id-ID" sz="1800" dirty="0">
                <a:sym typeface="Wingdings" panose="05000000000000000000" pitchFamily="2" charset="2"/>
              </a:rPr>
              <a:t>Building block dari metabolit sekunder adalah derivat dari matabolit primer.</a:t>
            </a:r>
            <a:endParaRPr lang="id-ID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58988" y="5312624"/>
            <a:ext cx="5869987" cy="689515"/>
          </a:xfrm>
        </p:spPr>
        <p:txBody>
          <a:bodyPr>
            <a:normAutofit fontScale="62500" lnSpcReduction="20000"/>
          </a:bodyPr>
          <a:lstStyle/>
          <a:p>
            <a:r>
              <a:rPr lang="id-ID" sz="2400" dirty="0"/>
              <a:t>Metabolit sekunder ditemukan hanya pada organisme tertentu dan diproduksi tidak dalam setiap kondisi (berbeda dengan metabolit primer).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691" y="1208886"/>
            <a:ext cx="3967612" cy="26716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9798" y="1520502"/>
            <a:ext cx="177165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707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2900" y="1935238"/>
            <a:ext cx="6227618" cy="48133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243" y="2451100"/>
            <a:ext cx="2504946" cy="276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694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82D5F-B13B-4E1D-829F-0ADD17BCA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Metabolit</a:t>
            </a:r>
            <a:r>
              <a:rPr lang="en-US" dirty="0"/>
              <a:t> Primer dan </a:t>
            </a:r>
            <a:r>
              <a:rPr lang="en-US" dirty="0" err="1"/>
              <a:t>Sekunder</a:t>
            </a:r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015B4FF-4037-408C-9BFE-F1586FBF53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329103"/>
              </p:ext>
            </p:extLst>
          </p:nvPr>
        </p:nvGraphicFramePr>
        <p:xfrm>
          <a:off x="971550" y="2228850"/>
          <a:ext cx="8915400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7700">
                  <a:extLst>
                    <a:ext uri="{9D8B030D-6E8A-4147-A177-3AD203B41FA5}">
                      <a16:colId xmlns:a16="http://schemas.microsoft.com/office/drawing/2014/main" val="1567452187"/>
                    </a:ext>
                  </a:extLst>
                </a:gridCol>
                <a:gridCol w="4457700">
                  <a:extLst>
                    <a:ext uri="{9D8B030D-6E8A-4147-A177-3AD203B41FA5}">
                      <a16:colId xmlns:a16="http://schemas.microsoft.com/office/drawing/2014/main" val="39642661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Metabolit</a:t>
                      </a:r>
                      <a:r>
                        <a:rPr lang="en-US" dirty="0"/>
                        <a:t> Primer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Metabolit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Sekunder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5611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Karbohidrat</a:t>
                      </a:r>
                      <a:r>
                        <a:rPr lang="en-US" dirty="0"/>
                        <a:t>, Protein, Lipid dan </a:t>
                      </a:r>
                      <a:r>
                        <a:rPr lang="en-US" dirty="0" err="1"/>
                        <a:t>Asam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Nukleat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Alkaloid, </a:t>
                      </a:r>
                      <a:r>
                        <a:rPr lang="en-US" dirty="0" err="1"/>
                        <a:t>polifenol</a:t>
                      </a:r>
                      <a:r>
                        <a:rPr lang="en-US" dirty="0"/>
                        <a:t>, flavonoid, terpenoid, saponin, </a:t>
                      </a:r>
                      <a:r>
                        <a:rPr lang="en-US" dirty="0" err="1"/>
                        <a:t>tanin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antrakuinon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0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Fungsi</a:t>
                      </a:r>
                      <a:r>
                        <a:rPr lang="en-US" dirty="0"/>
                        <a:t>: </a:t>
                      </a:r>
                      <a:r>
                        <a:rPr lang="en-US" dirty="0" err="1"/>
                        <a:t>Energi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struktur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sel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pertumbuhan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Fungsi</a:t>
                      </a:r>
                      <a:r>
                        <a:rPr lang="en-US" dirty="0"/>
                        <a:t>: </a:t>
                      </a:r>
                      <a:r>
                        <a:rPr lang="en-US" dirty="0" err="1"/>
                        <a:t>pertahanan</a:t>
                      </a:r>
                      <a:r>
                        <a:rPr lang="en-US" dirty="0"/>
                        <a:t> (antiherbivore/</a:t>
                      </a:r>
                      <a:r>
                        <a:rPr lang="en-US" dirty="0" err="1"/>
                        <a:t>antimikroba</a:t>
                      </a:r>
                      <a:r>
                        <a:rPr lang="en-US" dirty="0"/>
                        <a:t>), pigmen, </a:t>
                      </a:r>
                      <a:r>
                        <a:rPr lang="en-US" dirty="0" err="1"/>
                        <a:t>atraktan</a:t>
                      </a:r>
                      <a:r>
                        <a:rPr lang="en-US" dirty="0"/>
                        <a:t> pollinator, </a:t>
                      </a:r>
                      <a:r>
                        <a:rPr lang="en-US" dirty="0" err="1"/>
                        <a:t>aktivitas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farmakologis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0747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Jalur </a:t>
                      </a:r>
                      <a:r>
                        <a:rPr lang="en-US" dirty="0" err="1"/>
                        <a:t>metabolisme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umum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Jalur </a:t>
                      </a:r>
                      <a:r>
                        <a:rPr lang="en-US" dirty="0" err="1"/>
                        <a:t>metabolisme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jalur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metabolisme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umum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307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Dihasilkan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jumlah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besar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Dihasilkan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jumlah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sedikit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748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7972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6CFDD-0AC4-4BF5-BB34-C52D8E3CF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Kesimpulan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DDB29-8034-4704-B438-A75AAE55F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Fitokimia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cabang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yang </a:t>
            </a:r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b="1" dirty="0" err="1"/>
              <a:t>senyawa</a:t>
            </a:r>
            <a:r>
              <a:rPr lang="en-US" b="1" dirty="0"/>
              <a:t> </a:t>
            </a:r>
            <a:r>
              <a:rPr lang="en-US" b="1" dirty="0" err="1"/>
              <a:t>kimia</a:t>
            </a:r>
            <a:r>
              <a:rPr lang="en-US" b="1" dirty="0"/>
              <a:t> yang </a:t>
            </a:r>
            <a:r>
              <a:rPr lang="en-US" b="1" dirty="0" err="1"/>
              <a:t>berasal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tumbuhan</a:t>
            </a:r>
            <a:r>
              <a:rPr lang="en-US" dirty="0"/>
              <a:t>,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b="1" dirty="0" err="1"/>
              <a:t>metabolit</a:t>
            </a:r>
            <a:r>
              <a:rPr lang="en-US" b="1" dirty="0"/>
              <a:t> </a:t>
            </a:r>
            <a:r>
              <a:rPr lang="en-US" b="1" dirty="0" err="1"/>
              <a:t>sekunder</a:t>
            </a:r>
            <a:r>
              <a:rPr lang="en-US" dirty="0"/>
              <a:t> yang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biologis</a:t>
            </a:r>
            <a:r>
              <a:rPr lang="en-US" dirty="0"/>
              <a:t> dan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. </a:t>
            </a:r>
            <a:r>
              <a:rPr lang="en-US" dirty="0" err="1"/>
              <a:t>Ilmu</a:t>
            </a:r>
            <a:r>
              <a:rPr lang="en-US" dirty="0"/>
              <a:t> ini </a:t>
            </a:r>
            <a:r>
              <a:rPr lang="en-US" dirty="0" err="1"/>
              <a:t>berkembang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deskriptif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disiplin</a:t>
            </a:r>
            <a:r>
              <a:rPr lang="en-US" dirty="0"/>
              <a:t> </a:t>
            </a:r>
            <a:r>
              <a:rPr lang="en-US" dirty="0" err="1"/>
              <a:t>multidisiplin</a:t>
            </a:r>
            <a:r>
              <a:rPr lang="en-US" dirty="0"/>
              <a:t> yang </a:t>
            </a:r>
            <a:r>
              <a:rPr lang="en-US" dirty="0" err="1"/>
              <a:t>mengintegrasikan</a:t>
            </a:r>
            <a:r>
              <a:rPr lang="en-US" dirty="0"/>
              <a:t> </a:t>
            </a:r>
            <a:r>
              <a:rPr lang="en-US" b="1" dirty="0" err="1"/>
              <a:t>kimia</a:t>
            </a:r>
            <a:r>
              <a:rPr lang="en-US" b="1" dirty="0"/>
              <a:t>, </a:t>
            </a:r>
            <a:r>
              <a:rPr lang="en-US" b="1" dirty="0" err="1"/>
              <a:t>biologi</a:t>
            </a:r>
            <a:r>
              <a:rPr lang="en-US" b="1" dirty="0"/>
              <a:t>, farmasi, dan </a:t>
            </a:r>
            <a:r>
              <a:rPr lang="en-US" b="1" dirty="0" err="1"/>
              <a:t>teknologi</a:t>
            </a:r>
            <a:r>
              <a:rPr lang="en-US" b="1" dirty="0"/>
              <a:t> </a:t>
            </a:r>
            <a:r>
              <a:rPr lang="en-US" b="1" dirty="0" err="1"/>
              <a:t>analitik</a:t>
            </a:r>
            <a:r>
              <a:rPr lang="en-US" b="1" dirty="0"/>
              <a:t> modern</a:t>
            </a:r>
            <a:r>
              <a:rPr lang="en-US" dirty="0"/>
              <a:t>.</a:t>
            </a:r>
          </a:p>
          <a:p>
            <a:r>
              <a:rPr lang="en-US" dirty="0" err="1"/>
              <a:t>Metabolit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tumbuhan</a:t>
            </a:r>
            <a:r>
              <a:rPr lang="en-US" dirty="0"/>
              <a:t> </a:t>
            </a:r>
            <a:r>
              <a:rPr lang="en-US" dirty="0" err="1"/>
              <a:t>dibedakan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b="1" dirty="0" err="1"/>
              <a:t>metabolit</a:t>
            </a:r>
            <a:r>
              <a:rPr lang="en-US" b="1" dirty="0"/>
              <a:t> primer</a:t>
            </a:r>
            <a:r>
              <a:rPr lang="en-US" dirty="0"/>
              <a:t> (</a:t>
            </a:r>
            <a:r>
              <a:rPr lang="en-US" dirty="0" err="1"/>
              <a:t>penting</a:t>
            </a:r>
            <a:r>
              <a:rPr lang="en-US" dirty="0"/>
              <a:t> untuk </a:t>
            </a:r>
            <a:r>
              <a:rPr lang="en-US" dirty="0" err="1"/>
              <a:t>pertumbuhan</a:t>
            </a:r>
            <a:r>
              <a:rPr lang="en-US" dirty="0"/>
              <a:t> dan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) dan </a:t>
            </a:r>
            <a:r>
              <a:rPr lang="en-US" b="1" dirty="0" err="1"/>
              <a:t>metabolit</a:t>
            </a:r>
            <a:r>
              <a:rPr lang="en-US" b="1" dirty="0"/>
              <a:t> </a:t>
            </a:r>
            <a:r>
              <a:rPr lang="en-US" b="1" dirty="0" err="1"/>
              <a:t>sekunder</a:t>
            </a:r>
            <a:r>
              <a:rPr lang="en-US" dirty="0"/>
              <a:t> (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pertahanan</a:t>
            </a:r>
            <a:r>
              <a:rPr lang="en-US" dirty="0"/>
              <a:t>, </a:t>
            </a:r>
            <a:r>
              <a:rPr lang="en-US" dirty="0" err="1"/>
              <a:t>adaptasi</a:t>
            </a:r>
            <a:r>
              <a:rPr lang="en-US" dirty="0"/>
              <a:t>, dan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). </a:t>
            </a:r>
            <a:r>
              <a:rPr lang="en-US" dirty="0" err="1"/>
              <a:t>Metabolit</a:t>
            </a:r>
            <a:r>
              <a:rPr lang="en-US" dirty="0"/>
              <a:t> </a:t>
            </a:r>
            <a:r>
              <a:rPr lang="en-US" dirty="0" err="1"/>
              <a:t>sekunder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b="1" dirty="0"/>
              <a:t>alkaloid, flavonoid, terpenoid, dan </a:t>
            </a:r>
            <a:r>
              <a:rPr lang="en-US" b="1" dirty="0" err="1"/>
              <a:t>fenolik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farmakologisnya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antioksidan</a:t>
            </a:r>
            <a:r>
              <a:rPr lang="en-US" dirty="0"/>
              <a:t>, </a:t>
            </a:r>
            <a:r>
              <a:rPr lang="en-US" dirty="0" err="1"/>
              <a:t>antidiabetes</a:t>
            </a:r>
            <a:r>
              <a:rPr lang="en-US" dirty="0"/>
              <a:t>, dan </a:t>
            </a:r>
            <a:r>
              <a:rPr lang="en-US" dirty="0" err="1"/>
              <a:t>antikanker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5291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F24B7C-FE05-4985-900B-DF39236835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338" r="8732" b="-2"/>
          <a:stretch/>
        </p:blipFill>
        <p:spPr>
          <a:xfrm>
            <a:off x="20" y="-2"/>
            <a:ext cx="1219198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155D9F-CF2F-4C4C-8267-E02341EF565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63025-C833-452B-82AA-4BB775FBA8F2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id-ID" b="1" dirty="0">
                <a:solidFill>
                  <a:schemeClr val="accent6">
                    <a:lumMod val="50000"/>
                  </a:schemeClr>
                </a:solidFill>
                <a:latin typeface="AR CENA" panose="02000000000000000000" pitchFamily="2" charset="0"/>
              </a:rPr>
              <a:t>FITOKIMIA </a:t>
            </a:r>
          </a:p>
          <a:p>
            <a:pPr marL="0" indent="0">
              <a:buNone/>
            </a:pPr>
            <a:r>
              <a:rPr lang="id-ID" dirty="0"/>
              <a:t>Berasal dari bahasa Yunani:</a:t>
            </a:r>
          </a:p>
          <a:p>
            <a:pPr marL="0" indent="0">
              <a:buNone/>
            </a:pPr>
            <a:r>
              <a:rPr lang="id-ID" b="1" i="1" dirty="0"/>
              <a:t>Phyto </a:t>
            </a:r>
            <a:r>
              <a:rPr lang="id-ID" b="1" dirty="0">
                <a:sym typeface="Wingdings" panose="05000000000000000000" pitchFamily="2" charset="2"/>
              </a:rPr>
              <a:t> Tumbuhan </a:t>
            </a:r>
          </a:p>
          <a:p>
            <a:pPr marL="0" indent="0">
              <a:buNone/>
            </a:pPr>
            <a:endParaRPr lang="id-ID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id-ID" dirty="0">
                <a:sym typeface="Wingdings" panose="05000000000000000000" pitchFamily="2" charset="2"/>
              </a:rPr>
              <a:t>Secara biologis aktif dan secara alamiah terdapat </a:t>
            </a:r>
            <a:r>
              <a:rPr lang="id-ID" b="1" dirty="0">
                <a:solidFill>
                  <a:srgbClr val="FF0000"/>
                </a:solidFill>
                <a:sym typeface="Wingdings" panose="05000000000000000000" pitchFamily="2" charset="2"/>
              </a:rPr>
              <a:t>Komponen Kimiawi </a:t>
            </a:r>
            <a:r>
              <a:rPr lang="id-ID" dirty="0">
                <a:sym typeface="Wingdings" panose="05000000000000000000" pitchFamily="2" charset="2"/>
              </a:rPr>
              <a:t>yang dapat memberikan manfaat kesehatan untuk manusia melalui makronutrien dan mikronutrien.</a:t>
            </a:r>
          </a:p>
        </p:txBody>
      </p:sp>
    </p:spTree>
    <p:extLst>
      <p:ext uri="{BB962C8B-B14F-4D97-AF65-F5344CB8AC3E}">
        <p14:creationId xmlns:p14="http://schemas.microsoft.com/office/powerpoint/2010/main" val="1314657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9420E-E269-4977-B535-AB1240FF7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RENCANA TINDAK LANJUT (RTL)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C2CE2-F287-4ECF-9A15-18DA6673B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err="1"/>
              <a:t>Biosintesis</a:t>
            </a:r>
            <a:r>
              <a:rPr lang="en-US" sz="1800" dirty="0"/>
              <a:t> </a:t>
            </a:r>
            <a:r>
              <a:rPr lang="en-US" sz="1800" dirty="0" err="1"/>
              <a:t>senyawa</a:t>
            </a:r>
            <a:r>
              <a:rPr lang="en-US" sz="1800" dirty="0"/>
              <a:t> </a:t>
            </a:r>
            <a:r>
              <a:rPr lang="en-US" sz="1800" dirty="0" err="1"/>
              <a:t>fitokimia</a:t>
            </a:r>
            <a:r>
              <a:rPr lang="en-US" sz="1800" dirty="0"/>
              <a:t> </a:t>
            </a:r>
            <a:r>
              <a:rPr lang="en-US" sz="1800" dirty="0" err="1"/>
              <a:t>terjadi</a:t>
            </a:r>
            <a:r>
              <a:rPr lang="en-US" sz="1800" dirty="0"/>
              <a:t> </a:t>
            </a:r>
            <a:r>
              <a:rPr lang="en-US" sz="1800" dirty="0" err="1"/>
              <a:t>melalui</a:t>
            </a:r>
            <a:r>
              <a:rPr lang="en-US" sz="1800" dirty="0"/>
              <a:t> </a:t>
            </a:r>
            <a:r>
              <a:rPr lang="en-US" sz="1800" dirty="0" err="1"/>
              <a:t>beberapa</a:t>
            </a:r>
            <a:r>
              <a:rPr lang="en-US" sz="1800" dirty="0"/>
              <a:t> </a:t>
            </a:r>
            <a:r>
              <a:rPr lang="en-US" sz="1800" dirty="0" err="1"/>
              <a:t>jalur</a:t>
            </a:r>
            <a:r>
              <a:rPr lang="en-US" sz="1800" dirty="0"/>
              <a:t> </a:t>
            </a:r>
            <a:r>
              <a:rPr lang="en-US" sz="1800" dirty="0" err="1"/>
              <a:t>utama</a:t>
            </a:r>
            <a:r>
              <a:rPr lang="en-US" sz="1800" dirty="0"/>
              <a:t>, </a:t>
            </a:r>
            <a:r>
              <a:rPr lang="en-US" sz="1800" dirty="0" err="1"/>
              <a:t>yaitu</a:t>
            </a:r>
            <a:r>
              <a:rPr lang="en-US" sz="1800" dirty="0"/>
              <a:t> </a:t>
            </a:r>
            <a:r>
              <a:rPr lang="en-US" sz="1800" b="1" dirty="0" err="1"/>
              <a:t>jalur</a:t>
            </a:r>
            <a:r>
              <a:rPr lang="en-US" sz="1800" b="1" dirty="0"/>
              <a:t> </a:t>
            </a:r>
            <a:r>
              <a:rPr lang="en-US" sz="1800" b="1" dirty="0" err="1"/>
              <a:t>asetat</a:t>
            </a:r>
            <a:r>
              <a:rPr lang="en-US" sz="1800" b="1" dirty="0"/>
              <a:t>–</a:t>
            </a:r>
            <a:r>
              <a:rPr lang="en-US" sz="1800" b="1" dirty="0" err="1"/>
              <a:t>mevalonat</a:t>
            </a:r>
            <a:r>
              <a:rPr lang="en-US" sz="1800" b="1" dirty="0"/>
              <a:t>, </a:t>
            </a:r>
            <a:r>
              <a:rPr lang="en-US" sz="1800" b="1" dirty="0" err="1"/>
              <a:t>jalur</a:t>
            </a:r>
            <a:r>
              <a:rPr lang="en-US" sz="1800" b="1" dirty="0"/>
              <a:t> </a:t>
            </a:r>
            <a:r>
              <a:rPr lang="en-US" sz="1800" b="1" dirty="0" err="1"/>
              <a:t>shikimat</a:t>
            </a:r>
            <a:r>
              <a:rPr lang="en-US" sz="1800" b="1" dirty="0"/>
              <a:t>, dan </a:t>
            </a:r>
            <a:r>
              <a:rPr lang="en-US" sz="1800" b="1" dirty="0" err="1"/>
              <a:t>jalur</a:t>
            </a:r>
            <a:r>
              <a:rPr lang="en-US" sz="1800" b="1" dirty="0"/>
              <a:t> </a:t>
            </a:r>
            <a:r>
              <a:rPr lang="en-US" sz="1800" b="1" dirty="0" err="1"/>
              <a:t>campuran</a:t>
            </a:r>
            <a:r>
              <a:rPr lang="en-US" sz="1800" b="1" dirty="0"/>
              <a:t> </a:t>
            </a:r>
            <a:r>
              <a:rPr lang="en-US" sz="1800" b="1" dirty="0" err="1"/>
              <a:t>serta</a:t>
            </a:r>
            <a:r>
              <a:rPr lang="en-US" sz="1800" b="1" dirty="0"/>
              <a:t> </a:t>
            </a:r>
            <a:r>
              <a:rPr lang="en-US" sz="1800" b="1" dirty="0" err="1"/>
              <a:t>senyawa-senaywa</a:t>
            </a:r>
            <a:r>
              <a:rPr lang="en-US" sz="1800" b="1" dirty="0"/>
              <a:t> </a:t>
            </a:r>
            <a:r>
              <a:rPr lang="en-US" sz="1800" b="1" dirty="0" err="1"/>
              <a:t>metabolit</a:t>
            </a:r>
            <a:r>
              <a:rPr lang="en-US" sz="1800" b="1" dirty="0"/>
              <a:t> </a:t>
            </a:r>
            <a:r>
              <a:rPr lang="en-US" sz="1800" b="1" dirty="0" err="1"/>
              <a:t>sekunder</a:t>
            </a:r>
            <a:r>
              <a:rPr lang="en-US" sz="1800" b="1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447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D8FB1-D6C9-4815-A527-D9C39A781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DAFTAR PUSTAKA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E4DAA-4432-47C8-839D-258305282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id-ID" dirty="0"/>
              <a:t>Gati, Endang. 2019. Pemanfaatan SDG untuk mendukung Pertanian Berkelanjutan. IAARD Press: Jakarta</a:t>
            </a:r>
          </a:p>
          <a:p>
            <a:pPr lvl="0" fontAlgn="base"/>
            <a:r>
              <a:rPr lang="id-ID" dirty="0"/>
              <a:t>Hanani, Endang. 2014. Analisis Fitokimia. Jakarta: EGC.</a:t>
            </a:r>
          </a:p>
          <a:p>
            <a:pPr lvl="0" fontAlgn="base"/>
            <a:r>
              <a:rPr lang="id-ID" dirty="0"/>
              <a:t>Harborne, JB. 1987. Metode Fitokimia. Bandung: Penerbit ITB Bandung.</a:t>
            </a:r>
          </a:p>
          <a:p>
            <a:pPr fontAlgn="base"/>
            <a:r>
              <a:rPr lang="id-ID" dirty="0"/>
              <a:t>Jadhav, M., Ghanghav, S., and Singh, N. 2015. </a:t>
            </a:r>
            <a:r>
              <a:rPr lang="id-ID" i="1" dirty="0"/>
              <a:t>Digitalis purpurea</a:t>
            </a:r>
            <a:r>
              <a:rPr lang="id-ID" dirty="0"/>
              <a:t>: An Overview On Phytochemical And Pharmacological Profile. </a:t>
            </a:r>
            <a:r>
              <a:rPr lang="en-US" dirty="0"/>
              <a:t>ICV (2015): 69.75, </a:t>
            </a:r>
            <a:r>
              <a:rPr lang="en-US" dirty="0">
                <a:hlinkClick r:id="rId2"/>
              </a:rPr>
              <a:t>Projected Impact Factor (2018) : 0.51</a:t>
            </a:r>
            <a:r>
              <a:rPr lang="id-ID" dirty="0"/>
              <a:t> </a:t>
            </a:r>
            <a:r>
              <a:rPr lang="en-US" dirty="0"/>
              <a:t>DOI: 10.13040/IJPSR.0975-8232.IJP</a:t>
            </a:r>
            <a:r>
              <a:rPr lang="id-ID" dirty="0"/>
              <a:t>.</a:t>
            </a:r>
          </a:p>
          <a:p>
            <a:pPr lvl="0" fontAlgn="base"/>
            <a:r>
              <a:rPr lang="id-ID" dirty="0"/>
              <a:t>Shah, Biren &amp; Seth, AK. 2010. Text Book of Pharmacognosy and Phytochemistry. India: Elsevier.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153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D5D07-91E6-45F3-82CF-FF49E154E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656" y="448056"/>
            <a:ext cx="10206229" cy="1371600"/>
          </a:xfrm>
        </p:spPr>
        <p:txBody>
          <a:bodyPr/>
          <a:lstStyle/>
          <a:p>
            <a:r>
              <a:rPr lang="en-US" dirty="0" err="1"/>
              <a:t>Pengertian</a:t>
            </a:r>
            <a:r>
              <a:rPr lang="en-US" dirty="0"/>
              <a:t>, Sejarah, dan Ruang </a:t>
            </a:r>
            <a:r>
              <a:rPr lang="en-US" dirty="0" err="1"/>
              <a:t>Lingkup</a:t>
            </a:r>
            <a:r>
              <a:rPr lang="en-US" dirty="0"/>
              <a:t> </a:t>
            </a:r>
            <a:r>
              <a:rPr lang="en-US" dirty="0" err="1"/>
              <a:t>Fitokimia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28DFC-0966-4430-B428-60AAE8D3A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57401"/>
            <a:ext cx="10781336" cy="1730828"/>
          </a:xfrm>
          <a:solidFill>
            <a:schemeClr val="bg2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b="1" dirty="0" err="1"/>
              <a:t>Fitokimia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cabang</a:t>
            </a:r>
            <a:r>
              <a:rPr lang="en-US" sz="2800" dirty="0"/>
              <a:t> </a:t>
            </a:r>
            <a:r>
              <a:rPr lang="en-US" sz="2800" dirty="0" err="1"/>
              <a:t>ilmu</a:t>
            </a:r>
            <a:r>
              <a:rPr lang="en-US" sz="2800" dirty="0"/>
              <a:t> yang </a:t>
            </a:r>
            <a:r>
              <a:rPr lang="en-US" sz="2800" dirty="0" err="1"/>
              <a:t>mempelajari</a:t>
            </a:r>
            <a:r>
              <a:rPr lang="en-US" sz="2800" dirty="0"/>
              <a:t> </a:t>
            </a:r>
            <a:r>
              <a:rPr lang="en-US" sz="2800" dirty="0" err="1"/>
              <a:t>senyawa</a:t>
            </a:r>
            <a:r>
              <a:rPr lang="en-US" sz="2800" dirty="0"/>
              <a:t> </a:t>
            </a:r>
            <a:r>
              <a:rPr lang="en-US" sz="2800" dirty="0" err="1"/>
              <a:t>kimia</a:t>
            </a:r>
            <a:r>
              <a:rPr lang="en-US" sz="2800" dirty="0"/>
              <a:t> yang </a:t>
            </a:r>
            <a:r>
              <a:rPr lang="en-US" sz="2800" dirty="0" err="1"/>
              <a:t>berasal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tumbuhan</a:t>
            </a:r>
            <a:r>
              <a:rPr lang="en-US" sz="2800" dirty="0"/>
              <a:t>, </a:t>
            </a:r>
            <a:r>
              <a:rPr lang="en-US" sz="2800" dirty="0" err="1"/>
              <a:t>terutama</a:t>
            </a:r>
            <a:r>
              <a:rPr lang="en-US" sz="2800" dirty="0"/>
              <a:t> </a:t>
            </a:r>
            <a:r>
              <a:rPr lang="en-US" sz="2800" b="1" dirty="0" err="1"/>
              <a:t>metabolit</a:t>
            </a:r>
            <a:r>
              <a:rPr lang="en-US" sz="2800" b="1" dirty="0"/>
              <a:t> </a:t>
            </a:r>
            <a:r>
              <a:rPr lang="en-US" sz="2800" b="1" dirty="0" err="1"/>
              <a:t>sekunder</a:t>
            </a:r>
            <a:r>
              <a:rPr lang="en-US" sz="2800" dirty="0"/>
              <a:t> yang </a:t>
            </a:r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aktivitas</a:t>
            </a:r>
            <a:r>
              <a:rPr lang="en-US" sz="2800" dirty="0"/>
              <a:t> </a:t>
            </a:r>
            <a:r>
              <a:rPr lang="en-US" sz="2800" dirty="0" err="1"/>
              <a:t>biologis</a:t>
            </a:r>
            <a:r>
              <a:rPr lang="en-US" sz="28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9FACE0-A01F-43C3-BBAF-DCA7FB4E458D}"/>
              </a:ext>
            </a:extLst>
          </p:cNvPr>
          <p:cNvSpPr txBox="1"/>
          <p:nvPr/>
        </p:nvSpPr>
        <p:spPr>
          <a:xfrm>
            <a:off x="676656" y="4025974"/>
            <a:ext cx="6096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Ruang </a:t>
            </a:r>
            <a:r>
              <a:rPr lang="en-US" sz="2400" b="1" dirty="0" err="1"/>
              <a:t>Lingkup</a:t>
            </a:r>
            <a:endParaRPr lang="en-US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Identifikasi</a:t>
            </a:r>
            <a:r>
              <a:rPr lang="en-US" sz="2400" dirty="0"/>
              <a:t> </a:t>
            </a:r>
            <a:r>
              <a:rPr lang="en-US" sz="2400" dirty="0" err="1"/>
              <a:t>senyawa</a:t>
            </a:r>
            <a:r>
              <a:rPr lang="en-US" sz="2400" dirty="0"/>
              <a:t> </a:t>
            </a:r>
            <a:r>
              <a:rPr lang="en-US" sz="2400" dirty="0" err="1"/>
              <a:t>tumbuhan</a:t>
            </a:r>
            <a:r>
              <a:rPr lang="en-US" sz="24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Biosintesis</a:t>
            </a:r>
            <a:r>
              <a:rPr lang="en-US" sz="2400" dirty="0"/>
              <a:t> </a:t>
            </a:r>
            <a:r>
              <a:rPr lang="en-US" sz="2400" dirty="0" err="1"/>
              <a:t>metabolit</a:t>
            </a:r>
            <a:r>
              <a:rPr lang="en-US" sz="24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Isolasi</a:t>
            </a:r>
            <a:r>
              <a:rPr lang="en-US" sz="2400" dirty="0"/>
              <a:t> dan </a:t>
            </a:r>
            <a:r>
              <a:rPr lang="en-US" sz="2400" dirty="0" err="1"/>
              <a:t>karakterisasi</a:t>
            </a:r>
            <a:r>
              <a:rPr lang="en-US" sz="24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Aktivitas</a:t>
            </a:r>
            <a:r>
              <a:rPr lang="en-US" sz="2400" dirty="0"/>
              <a:t> </a:t>
            </a:r>
            <a:r>
              <a:rPr lang="en-US" sz="2400" dirty="0" err="1"/>
              <a:t>biologis</a:t>
            </a:r>
            <a:r>
              <a:rPr lang="en-US" sz="24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Standarisasi</a:t>
            </a:r>
            <a:r>
              <a:rPr lang="en-US" sz="2400" dirty="0"/>
              <a:t> </a:t>
            </a:r>
            <a:r>
              <a:rPr lang="en-US" sz="2400" dirty="0" err="1"/>
              <a:t>bahan</a:t>
            </a:r>
            <a:r>
              <a:rPr lang="en-US" sz="2400" dirty="0"/>
              <a:t> </a:t>
            </a:r>
            <a:r>
              <a:rPr lang="en-US" sz="2400" dirty="0" err="1"/>
              <a:t>alam</a:t>
            </a:r>
            <a:r>
              <a:rPr lang="en-US" sz="24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Pengembangan</a:t>
            </a:r>
            <a:r>
              <a:rPr lang="en-US" sz="2400" dirty="0"/>
              <a:t> </a:t>
            </a:r>
            <a:r>
              <a:rPr lang="en-US" sz="2400" dirty="0" err="1"/>
              <a:t>obat</a:t>
            </a:r>
            <a:r>
              <a:rPr lang="en-US" sz="2400" dirty="0"/>
              <a:t> herbal &amp; </a:t>
            </a:r>
            <a:r>
              <a:rPr lang="en-US" sz="2400" dirty="0" err="1"/>
              <a:t>fitofarmaka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47563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6555BF-043B-418D-AFCE-37FD76F2C6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31" r="24060"/>
          <a:stretch/>
        </p:blipFill>
        <p:spPr>
          <a:xfrm>
            <a:off x="7791628" y="3429000"/>
            <a:ext cx="4267021" cy="3317933"/>
          </a:xfrm>
          <a:prstGeom prst="rect">
            <a:avLst/>
          </a:prstGeom>
        </p:spPr>
      </p:pic>
      <p:pic>
        <p:nvPicPr>
          <p:cNvPr id="3076" name="Picture 4" descr="Graphic representation of plant response to stress. Plants exposed to... |  Download Scientific Diagram">
            <a:extLst>
              <a:ext uri="{FF2B5EF4-FFF2-40B4-BE49-F238E27FC236}">
                <a16:creationId xmlns:a16="http://schemas.microsoft.com/office/drawing/2014/main" id="{2F92DAC4-70F4-4A4A-B4CD-0E08F023C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23" y="398687"/>
            <a:ext cx="6497363" cy="373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38D14C-765F-4845-AF72-6643471EC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723" y="4456625"/>
            <a:ext cx="6771915" cy="2022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811B2B-806D-4F69-AE14-F3875A91D60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1333"/>
          <a:stretch/>
        </p:blipFill>
        <p:spPr>
          <a:xfrm>
            <a:off x="7219638" y="768691"/>
            <a:ext cx="2191842" cy="266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4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ytochemistry - an overview | ScienceDirect Topics">
            <a:extLst>
              <a:ext uri="{FF2B5EF4-FFF2-40B4-BE49-F238E27FC236}">
                <a16:creationId xmlns:a16="http://schemas.microsoft.com/office/drawing/2014/main" id="{A4BB20D6-4A26-437B-8DED-ADD233FAD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393" y="602673"/>
            <a:ext cx="9000886" cy="548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981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0">
            <a:extLst>
              <a:ext uri="{FF2B5EF4-FFF2-40B4-BE49-F238E27FC236}">
                <a16:creationId xmlns:a16="http://schemas.microsoft.com/office/drawing/2014/main" id="{4C89D2CB-A562-48A2-9C91-E0376695B6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20511" b="16446"/>
          <a:stretch/>
        </p:blipFill>
        <p:spPr>
          <a:xfrm>
            <a:off x="1760972" y="450556"/>
            <a:ext cx="9035183" cy="29784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06661A-D394-481B-B217-EF026405AB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1333"/>
          <a:stretch/>
        </p:blipFill>
        <p:spPr>
          <a:xfrm>
            <a:off x="2406410" y="3376384"/>
            <a:ext cx="2549104" cy="30939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F2BE69-C5A1-4D46-B5A4-C161333592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2221" y="3384746"/>
            <a:ext cx="7066986" cy="297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67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914400" y="1660359"/>
          <a:ext cx="10711543" cy="52512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48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26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003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7814">
                <a:tc>
                  <a:txBody>
                    <a:bodyPr/>
                    <a:lstStyle/>
                    <a:p>
                      <a:pPr algn="ctr"/>
                      <a:r>
                        <a:rPr lang="id-ID" b="1" dirty="0"/>
                        <a:t>Klasifikasi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/>
                        <a:t>Komponen Utama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/>
                        <a:t>Fungsi Biologis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589">
                <a:tc>
                  <a:txBody>
                    <a:bodyPr/>
                    <a:lstStyle/>
                    <a:p>
                      <a:r>
                        <a:rPr lang="id-ID" dirty="0"/>
                        <a:t>Non Starch Polisakarida (NSA)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Selulosa, hemiselulosa, gum, pektin dan lignin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Memperlambat penyerapan</a:t>
                      </a:r>
                      <a:r>
                        <a:rPr lang="id-ID" baseline="0" dirty="0"/>
                        <a:t> nutrisi, mengikat toksin dan asam empedu.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589">
                <a:tc>
                  <a:txBody>
                    <a:bodyPr/>
                    <a:lstStyle/>
                    <a:p>
                      <a:r>
                        <a:rPr lang="id-ID" dirty="0"/>
                        <a:t>Antibacterial</a:t>
                      </a:r>
                      <a:r>
                        <a:rPr lang="id-ID" baseline="0" dirty="0"/>
                        <a:t> dan Antifungal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Terpenoid, alkaloid dan fenolik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Inhibitor mikroorganisme,</a:t>
                      </a:r>
                      <a:r>
                        <a:rPr lang="id-ID" baseline="0" dirty="0"/>
                        <a:t> mengurangi resiko infeksi jamur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3698">
                <a:tc>
                  <a:txBody>
                    <a:bodyPr/>
                    <a:lstStyle/>
                    <a:p>
                      <a:r>
                        <a:rPr lang="id-ID" dirty="0"/>
                        <a:t>Antioksidan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Senyawa Polifenol, flavonoid, karotenoid,</a:t>
                      </a:r>
                      <a:r>
                        <a:rPr lang="id-ID" baseline="0" dirty="0"/>
                        <a:t> tokoferol dan asam askorbat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Mengurangi radikal</a:t>
                      </a:r>
                      <a:r>
                        <a:rPr lang="id-ID" baseline="0" dirty="0"/>
                        <a:t> bebas dari oksigen dan menghambat peroksidasi lipid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3698">
                <a:tc>
                  <a:txBody>
                    <a:bodyPr/>
                    <a:lstStyle/>
                    <a:p>
                      <a:r>
                        <a:rPr lang="id-ID" dirty="0"/>
                        <a:t>Antikanker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Karotenoid,</a:t>
                      </a:r>
                      <a:r>
                        <a:rPr lang="id-ID" baseline="0" dirty="0"/>
                        <a:t> polifenol, kurkumin dan flavonoid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Menghambat tumor, menghambat perkembangan kanker</a:t>
                      </a:r>
                      <a:r>
                        <a:rPr lang="id-ID" baseline="0" dirty="0"/>
                        <a:t> dan aktivitas anti metastatik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3698">
                <a:tc>
                  <a:txBody>
                    <a:bodyPr/>
                    <a:lstStyle/>
                    <a:p>
                      <a:r>
                        <a:rPr lang="id-ID" dirty="0"/>
                        <a:t>Agen detoksifikasi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Asam reduksi, tokoferol, fenol indol, aromatik,</a:t>
                      </a:r>
                      <a:r>
                        <a:rPr lang="id-ID" baseline="0" dirty="0"/>
                        <a:t> kumarin, flavon, retinoid, fitosterol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Menghambat karsinogen dan tumorgenesis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2937">
                <a:tc>
                  <a:txBody>
                    <a:bodyPr/>
                    <a:lstStyle/>
                    <a:p>
                      <a:r>
                        <a:rPr lang="id-ID" dirty="0"/>
                        <a:t>Lainnya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Alkaloid, terpenoid,</a:t>
                      </a:r>
                      <a:r>
                        <a:rPr lang="id-ID" baseline="0" dirty="0"/>
                        <a:t> komponen volatil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Neurofarmalogis</a:t>
                      </a:r>
                      <a:r>
                        <a:rPr lang="id-ID" baseline="0" dirty="0"/>
                        <a:t> agen dan antioksidan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" name="Diagram 10"/>
          <p:cNvGraphicFramePr/>
          <p:nvPr/>
        </p:nvGraphicFramePr>
        <p:xfrm>
          <a:off x="-1" y="172620"/>
          <a:ext cx="11625943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8303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hytochemistry, Pharmacology and Traditional Uses of Plants from ...">
            <a:extLst>
              <a:ext uri="{FF2B5EF4-FFF2-40B4-BE49-F238E27FC236}">
                <a16:creationId xmlns:a16="http://schemas.microsoft.com/office/drawing/2014/main" id="{F54756EC-6115-4473-AF9A-AF5FDB06D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458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C4856-B300-4597-8B95-FE04D353F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SMALL GROUP DISCUSSION </a:t>
            </a:r>
            <a:r>
              <a:rPr lang="en-US" dirty="0"/>
              <a:t>(15 min)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75D29-71EC-4AF5-A5C8-5C74FDC8D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750" y="2057400"/>
            <a:ext cx="9505952" cy="4137259"/>
          </a:xfrm>
        </p:spPr>
        <p:txBody>
          <a:bodyPr>
            <a:noAutofit/>
          </a:bodyPr>
          <a:lstStyle/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</a:t>
            </a:r>
            <a:r>
              <a:rPr lang="id-ID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efinisi dan terminologi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fitokimia</a:t>
            </a:r>
            <a:endParaRPr lang="en-US" sz="2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id-ID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Sejarah 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fitokimia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pemanfaatannya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farmasi.</a:t>
            </a:r>
            <a:endParaRPr lang="en-US" sz="2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fitokimia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dengan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cabang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lain</a:t>
            </a:r>
            <a:endParaRPr lang="en-US" sz="2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Definisi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senyawa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metabolit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Aplikasi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fitokimia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obat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tradisional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obat</a:t>
            </a:r>
            <a:r>
              <a:rPr lang="en-US" sz="2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herbal.</a:t>
            </a:r>
            <a:endParaRPr lang="en-US" sz="2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79618591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10</TotalTime>
  <Words>923</Words>
  <Application>Microsoft Office PowerPoint</Application>
  <PresentationFormat>Widescreen</PresentationFormat>
  <Paragraphs>105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 CENA</vt:lpstr>
      <vt:lpstr>Arial</vt:lpstr>
      <vt:lpstr>Calibri</vt:lpstr>
      <vt:lpstr>Courier New</vt:lpstr>
      <vt:lpstr>Gill Sans MT</vt:lpstr>
      <vt:lpstr>Google Sans</vt:lpstr>
      <vt:lpstr>Times New Roman</vt:lpstr>
      <vt:lpstr>Wingdings 2</vt:lpstr>
      <vt:lpstr>Dividend</vt:lpstr>
      <vt:lpstr>PENDAHULUAN FITOKIMIA</vt:lpstr>
      <vt:lpstr>INTRODUCTION</vt:lpstr>
      <vt:lpstr>Pengertian, Sejarah, dan Ruang Lingkup Fitokimia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SMALL GROUP DISCUSSION (15 min)</vt:lpstr>
      <vt:lpstr>PowerPoint Presentation</vt:lpstr>
      <vt:lpstr>PowerPoint Presentation</vt:lpstr>
      <vt:lpstr>PowerPoint Presentation</vt:lpstr>
      <vt:lpstr>Pendahuluan: Kimia Bahan Alam</vt:lpstr>
      <vt:lpstr>Metabolit Primer dan sekunder</vt:lpstr>
      <vt:lpstr>Metabolit Primer</vt:lpstr>
      <vt:lpstr>Metabolit Sekunder</vt:lpstr>
      <vt:lpstr>PowerPoint Presentation</vt:lpstr>
      <vt:lpstr>Metabolit Primer dan Sekunder</vt:lpstr>
      <vt:lpstr>Kesimpulan</vt:lpstr>
      <vt:lpstr>RENCANA TINDAK LANJUT (RTL)</vt:lpstr>
      <vt:lpstr>DAFTAR PUSTAKA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Meiliza Ekayanti</dc:creator>
  <cp:lastModifiedBy>Meiliza Ekayanti</cp:lastModifiedBy>
  <cp:revision>4</cp:revision>
  <dcterms:created xsi:type="dcterms:W3CDTF">2026-04-07T13:38:26Z</dcterms:created>
  <dcterms:modified xsi:type="dcterms:W3CDTF">2026-04-07T13:49:24Z</dcterms:modified>
</cp:coreProperties>
</file>