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8" r:id="rId5"/>
    <p:sldId id="288" r:id="rId6"/>
    <p:sldId id="290" r:id="rId7"/>
    <p:sldId id="291" r:id="rId8"/>
    <p:sldId id="263" r:id="rId9"/>
    <p:sldId id="280" r:id="rId10"/>
    <p:sldId id="294" r:id="rId11"/>
    <p:sldId id="264" r:id="rId12"/>
    <p:sldId id="295" r:id="rId13"/>
    <p:sldId id="299" r:id="rId14"/>
    <p:sldId id="300" r:id="rId15"/>
    <p:sldId id="269" r:id="rId16"/>
    <p:sldId id="266" r:id="rId17"/>
    <p:sldId id="267" r:id="rId18"/>
    <p:sldId id="268" r:id="rId19"/>
    <p:sldId id="270" r:id="rId20"/>
    <p:sldId id="271" r:id="rId21"/>
    <p:sldId id="272" r:id="rId22"/>
    <p:sldId id="273" r:id="rId23"/>
    <p:sldId id="274" r:id="rId24"/>
    <p:sldId id="265" r:id="rId25"/>
    <p:sldId id="276" r:id="rId26"/>
    <p:sldId id="277" r:id="rId27"/>
    <p:sldId id="278" r:id="rId28"/>
    <p:sldId id="279" r:id="rId29"/>
    <p:sldId id="296" r:id="rId30"/>
    <p:sldId id="297" r:id="rId31"/>
    <p:sldId id="28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19" autoAdjust="0"/>
  </p:normalViewPr>
  <p:slideViewPr>
    <p:cSldViewPr snapToGrid="0">
      <p:cViewPr varScale="1">
        <p:scale>
          <a:sx n="94" d="100"/>
          <a:sy n="94" d="100"/>
        </p:scale>
        <p:origin x="114"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4/8/2026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4/8/2026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4/8/2026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4/8/2026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4/8/2026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4/8/2026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4/8/2026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4/8/2026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4/8/2026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4/8/2026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ijpjournal.com/articles/?order=cite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3500" dirty="0">
                <a:solidFill>
                  <a:schemeClr val="tx1"/>
                </a:solidFill>
              </a:rPr>
              <a:t>BIOSINTESIS SENYAWA FITOKIMIA</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a:t>Meiliza Ekayanti, m.SI</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CA361-BF45-4337-A3C2-300D34C699A0}"/>
              </a:ext>
            </a:extLst>
          </p:cNvPr>
          <p:cNvSpPr>
            <a:spLocks noGrp="1"/>
          </p:cNvSpPr>
          <p:nvPr>
            <p:ph type="title"/>
          </p:nvPr>
        </p:nvSpPr>
        <p:spPr/>
        <p:txBody>
          <a:bodyPr/>
          <a:lstStyle/>
          <a:p>
            <a:r>
              <a:rPr lang="en-US" dirty="0"/>
              <a:t>SMALL GROUP DISCUSSION</a:t>
            </a:r>
          </a:p>
        </p:txBody>
      </p:sp>
      <p:sp>
        <p:nvSpPr>
          <p:cNvPr id="3" name="Content Placeholder 2">
            <a:extLst>
              <a:ext uri="{FF2B5EF4-FFF2-40B4-BE49-F238E27FC236}">
                <a16:creationId xmlns:a16="http://schemas.microsoft.com/office/drawing/2014/main" id="{2666CF71-1EFE-4287-8842-7F02291492EE}"/>
              </a:ext>
            </a:extLst>
          </p:cNvPr>
          <p:cNvSpPr>
            <a:spLocks noGrp="1"/>
          </p:cNvSpPr>
          <p:nvPr>
            <p:ph idx="1"/>
          </p:nvPr>
        </p:nvSpPr>
        <p:spPr/>
        <p:txBody>
          <a:bodyPr/>
          <a:lstStyle/>
          <a:p>
            <a:r>
              <a:rPr lang="en-US" dirty="0"/>
              <a:t>a. </a:t>
            </a:r>
            <a:r>
              <a:rPr lang="en-US" dirty="0" err="1"/>
              <a:t>Pengertian</a:t>
            </a:r>
            <a:r>
              <a:rPr lang="en-US" dirty="0"/>
              <a:t> </a:t>
            </a:r>
            <a:r>
              <a:rPr lang="en-US" dirty="0" err="1"/>
              <a:t>secara</a:t>
            </a:r>
            <a:r>
              <a:rPr lang="en-US" dirty="0"/>
              <a:t> </a:t>
            </a:r>
            <a:r>
              <a:rPr lang="en-US" dirty="0" err="1"/>
              <a:t>harfiah</a:t>
            </a:r>
            <a:r>
              <a:rPr lang="en-US" dirty="0"/>
              <a:t> dan </a:t>
            </a:r>
            <a:r>
              <a:rPr lang="en-US" dirty="0" err="1"/>
              <a:t>terminologi</a:t>
            </a:r>
            <a:r>
              <a:rPr lang="en-US" dirty="0"/>
              <a:t>. </a:t>
            </a:r>
          </a:p>
          <a:p>
            <a:r>
              <a:rPr lang="en-US" dirty="0"/>
              <a:t>b. </a:t>
            </a:r>
            <a:r>
              <a:rPr lang="en-US" dirty="0" err="1"/>
              <a:t>Konsep</a:t>
            </a:r>
            <a:r>
              <a:rPr lang="en-US" dirty="0"/>
              <a:t> </a:t>
            </a:r>
            <a:r>
              <a:rPr lang="en-US" dirty="0" err="1"/>
              <a:t>pembentukan</a:t>
            </a:r>
            <a:r>
              <a:rPr lang="en-US" dirty="0"/>
              <a:t> </a:t>
            </a:r>
            <a:r>
              <a:rPr lang="en-US" dirty="0" err="1"/>
              <a:t>metabolit</a:t>
            </a:r>
            <a:r>
              <a:rPr lang="en-US" dirty="0"/>
              <a:t> primer </a:t>
            </a:r>
            <a:r>
              <a:rPr lang="en-US" dirty="0" err="1"/>
              <a:t>melalui</a:t>
            </a:r>
            <a:r>
              <a:rPr lang="en-US" dirty="0"/>
              <a:t> </a:t>
            </a:r>
            <a:r>
              <a:rPr lang="en-US" dirty="0" err="1"/>
              <a:t>jalur</a:t>
            </a:r>
            <a:r>
              <a:rPr lang="en-US" dirty="0"/>
              <a:t> </a:t>
            </a:r>
            <a:r>
              <a:rPr lang="en-US" dirty="0" err="1"/>
              <a:t>biosintesis</a:t>
            </a:r>
            <a:r>
              <a:rPr lang="en-US" dirty="0"/>
              <a:t> </a:t>
            </a:r>
            <a:r>
              <a:rPr lang="en-US" dirty="0" err="1"/>
              <a:t>umum</a:t>
            </a:r>
            <a:r>
              <a:rPr lang="en-US" dirty="0"/>
              <a:t>. </a:t>
            </a:r>
          </a:p>
          <a:p>
            <a:r>
              <a:rPr lang="en-US" dirty="0"/>
              <a:t>c. </a:t>
            </a:r>
            <a:r>
              <a:rPr lang="en-US" dirty="0" err="1"/>
              <a:t>Penjelasan</a:t>
            </a:r>
            <a:r>
              <a:rPr lang="en-US" dirty="0"/>
              <a:t> </a:t>
            </a:r>
            <a:r>
              <a:rPr lang="en-US" dirty="0" err="1"/>
              <a:t>secara</a:t>
            </a:r>
            <a:r>
              <a:rPr lang="en-US" dirty="0"/>
              <a:t> </a:t>
            </a:r>
            <a:r>
              <a:rPr lang="en-US" dirty="0" err="1"/>
              <a:t>umum</a:t>
            </a:r>
            <a:r>
              <a:rPr lang="en-US" dirty="0"/>
              <a:t> </a:t>
            </a:r>
            <a:r>
              <a:rPr lang="en-US" dirty="0" err="1"/>
              <a:t>jalur-jalur</a:t>
            </a:r>
            <a:r>
              <a:rPr lang="en-US" dirty="0"/>
              <a:t> </a:t>
            </a:r>
            <a:r>
              <a:rPr lang="en-US" dirty="0" err="1"/>
              <a:t>biosintesis</a:t>
            </a:r>
            <a:r>
              <a:rPr lang="en-US" dirty="0"/>
              <a:t> </a:t>
            </a:r>
            <a:r>
              <a:rPr lang="en-US" dirty="0" err="1"/>
              <a:t>metabolit</a:t>
            </a:r>
            <a:r>
              <a:rPr lang="en-US" dirty="0"/>
              <a:t> </a:t>
            </a:r>
            <a:r>
              <a:rPr lang="en-US" dirty="0" err="1"/>
              <a:t>sekunder</a:t>
            </a:r>
            <a:r>
              <a:rPr lang="en-US" dirty="0"/>
              <a:t> (</a:t>
            </a:r>
            <a:r>
              <a:rPr lang="en-US" dirty="0" err="1"/>
              <a:t>jalur</a:t>
            </a:r>
            <a:r>
              <a:rPr lang="en-US" dirty="0"/>
              <a:t> </a:t>
            </a:r>
            <a:r>
              <a:rPr lang="en-US" dirty="0" err="1"/>
              <a:t>asam</a:t>
            </a:r>
            <a:r>
              <a:rPr lang="en-US" dirty="0"/>
              <a:t> </a:t>
            </a:r>
            <a:r>
              <a:rPr lang="en-US" dirty="0" err="1"/>
              <a:t>sikimah</a:t>
            </a:r>
            <a:r>
              <a:rPr lang="en-US" dirty="0"/>
              <a:t>, </a:t>
            </a:r>
            <a:r>
              <a:rPr lang="en-US" dirty="0" err="1"/>
              <a:t>jalur</a:t>
            </a:r>
            <a:r>
              <a:rPr lang="en-US" dirty="0"/>
              <a:t> mevalonate, </a:t>
            </a:r>
            <a:r>
              <a:rPr lang="en-US" dirty="0" err="1"/>
              <a:t>jalur</a:t>
            </a:r>
            <a:r>
              <a:rPr lang="en-US" dirty="0"/>
              <a:t> malonate. </a:t>
            </a:r>
          </a:p>
          <a:p>
            <a:r>
              <a:rPr lang="en-US" dirty="0"/>
              <a:t>d. </a:t>
            </a:r>
            <a:r>
              <a:rPr lang="en-US" dirty="0" err="1"/>
              <a:t>Pengelompokkan</a:t>
            </a:r>
            <a:r>
              <a:rPr lang="en-US" dirty="0"/>
              <a:t> </a:t>
            </a:r>
            <a:r>
              <a:rPr lang="en-US" dirty="0" err="1"/>
              <a:t>senyawa</a:t>
            </a:r>
            <a:r>
              <a:rPr lang="en-US" dirty="0"/>
              <a:t> </a:t>
            </a:r>
            <a:r>
              <a:rPr lang="en-US" dirty="0" err="1"/>
              <a:t>metabollit</a:t>
            </a:r>
            <a:r>
              <a:rPr lang="en-US" dirty="0"/>
              <a:t> </a:t>
            </a:r>
            <a:r>
              <a:rPr lang="en-US" dirty="0" err="1"/>
              <a:t>sekunder</a:t>
            </a:r>
            <a:r>
              <a:rPr lang="en-US" dirty="0"/>
              <a:t> (alkaloid, flavonoid, terpenoid, saponin, </a:t>
            </a:r>
            <a:r>
              <a:rPr lang="en-US" dirty="0" err="1"/>
              <a:t>tanin</a:t>
            </a:r>
            <a:r>
              <a:rPr lang="en-US" dirty="0"/>
              <a:t>, </a:t>
            </a:r>
            <a:r>
              <a:rPr lang="en-US" dirty="0" err="1"/>
              <a:t>antrakuinon</a:t>
            </a:r>
            <a:r>
              <a:rPr lang="en-US" dirty="0"/>
              <a:t>). </a:t>
            </a:r>
          </a:p>
          <a:p>
            <a:r>
              <a:rPr lang="en-US" dirty="0"/>
              <a:t>e. </a:t>
            </a:r>
            <a:r>
              <a:rPr lang="en-US" dirty="0" err="1"/>
              <a:t>Maanfaat</a:t>
            </a:r>
            <a:r>
              <a:rPr lang="en-US" dirty="0"/>
              <a:t> </a:t>
            </a:r>
            <a:r>
              <a:rPr lang="en-US" dirty="0" err="1"/>
              <a:t>metabolit</a:t>
            </a:r>
            <a:r>
              <a:rPr lang="en-US" dirty="0"/>
              <a:t> </a:t>
            </a:r>
            <a:r>
              <a:rPr lang="en-US" dirty="0" err="1"/>
              <a:t>sekunder</a:t>
            </a:r>
            <a:r>
              <a:rPr lang="en-US" dirty="0"/>
              <a:t> (</a:t>
            </a:r>
            <a:r>
              <a:rPr lang="en-US" dirty="0" err="1"/>
              <a:t>pertahanan</a:t>
            </a:r>
            <a:r>
              <a:rPr lang="en-US" dirty="0"/>
              <a:t>, pigmen, </a:t>
            </a:r>
            <a:r>
              <a:rPr lang="en-US" dirty="0" err="1"/>
              <a:t>atraktan</a:t>
            </a:r>
            <a:r>
              <a:rPr lang="en-US" dirty="0"/>
              <a:t> pollinator dan </a:t>
            </a:r>
            <a:r>
              <a:rPr lang="en-US" dirty="0" err="1"/>
              <a:t>aktivitas</a:t>
            </a:r>
            <a:r>
              <a:rPr lang="en-US" dirty="0"/>
              <a:t> </a:t>
            </a:r>
            <a:r>
              <a:rPr lang="en-US" dirty="0" err="1"/>
              <a:t>farmakologis</a:t>
            </a:r>
            <a:r>
              <a:rPr lang="en-US" dirty="0"/>
              <a:t>). </a:t>
            </a:r>
          </a:p>
        </p:txBody>
      </p:sp>
    </p:spTree>
    <p:extLst>
      <p:ext uri="{BB962C8B-B14F-4D97-AF65-F5344CB8AC3E}">
        <p14:creationId xmlns:p14="http://schemas.microsoft.com/office/powerpoint/2010/main" val="3130777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DD5B18-93AA-48AF-BCF6-F5347F0F6107}"/>
              </a:ext>
            </a:extLst>
          </p:cNvPr>
          <p:cNvPicPr>
            <a:picLocks noChangeAspect="1"/>
          </p:cNvPicPr>
          <p:nvPr/>
        </p:nvPicPr>
        <p:blipFill>
          <a:blip r:embed="rId2"/>
          <a:stretch>
            <a:fillRect/>
          </a:stretch>
        </p:blipFill>
        <p:spPr>
          <a:xfrm>
            <a:off x="2055971" y="599439"/>
            <a:ext cx="8358029" cy="5434847"/>
          </a:xfrm>
          <a:prstGeom prst="rect">
            <a:avLst/>
          </a:prstGeom>
        </p:spPr>
      </p:pic>
    </p:spTree>
    <p:extLst>
      <p:ext uri="{BB962C8B-B14F-4D97-AF65-F5344CB8AC3E}">
        <p14:creationId xmlns:p14="http://schemas.microsoft.com/office/powerpoint/2010/main" val="604637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4123" t="15453" r="36201" b="6293"/>
          <a:stretch/>
        </p:blipFill>
        <p:spPr>
          <a:xfrm>
            <a:off x="2594976" y="275573"/>
            <a:ext cx="6761966" cy="5988796"/>
          </a:xfrm>
          <a:prstGeom prst="rect">
            <a:avLst/>
          </a:prstGeom>
        </p:spPr>
      </p:pic>
      <p:sp>
        <p:nvSpPr>
          <p:cNvPr id="4" name="Oval 3"/>
          <p:cNvSpPr/>
          <p:nvPr/>
        </p:nvSpPr>
        <p:spPr>
          <a:xfrm>
            <a:off x="5260932" y="1102289"/>
            <a:ext cx="1741117" cy="7784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Oval 4"/>
          <p:cNvSpPr/>
          <p:nvPr/>
        </p:nvSpPr>
        <p:spPr>
          <a:xfrm>
            <a:off x="5087655" y="3831156"/>
            <a:ext cx="1776608" cy="8285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p:cNvSpPr/>
          <p:nvPr/>
        </p:nvSpPr>
        <p:spPr>
          <a:xfrm>
            <a:off x="2594976" y="2937352"/>
            <a:ext cx="2102284" cy="8938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402773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32029" t="25043" r="33794" b="9718"/>
          <a:stretch/>
        </p:blipFill>
        <p:spPr>
          <a:xfrm>
            <a:off x="889349" y="441047"/>
            <a:ext cx="5873402" cy="6303565"/>
          </a:xfrm>
          <a:prstGeom prst="rect">
            <a:avLst/>
          </a:prstGeom>
        </p:spPr>
      </p:pic>
      <p:sp>
        <p:nvSpPr>
          <p:cNvPr id="6" name="Content Placeholder 2"/>
          <p:cNvSpPr txBox="1">
            <a:spLocks/>
          </p:cNvSpPr>
          <p:nvPr/>
        </p:nvSpPr>
        <p:spPr>
          <a:xfrm>
            <a:off x="7408986" y="524696"/>
            <a:ext cx="4267200" cy="5785337"/>
          </a:xfrm>
          <a:prstGeom prst="rect">
            <a:avLst/>
          </a:prstGeom>
        </p:spPr>
        <p:txBody>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id-ID" dirty="0"/>
              <a:t>Selain Asetil-CoA, Asam sikimat, Asam mevalonat dan Deoksiselulosa fosfat, building block lainnya yang sering digunakan sintesis alami adalah Asam amino.</a:t>
            </a:r>
          </a:p>
          <a:p>
            <a:r>
              <a:rPr lang="id-ID" dirty="0"/>
              <a:t>Peptida, protein, alkaloid dan kebanyakan antibiotik berasal dari asam amino.</a:t>
            </a:r>
          </a:p>
          <a:p>
            <a:r>
              <a:rPr lang="id-ID" dirty="0"/>
              <a:t>Gambar menunjukkan kebanyakan penyusunnya adalah dari intermediet jalur glikolisis dan siklus kreb.</a:t>
            </a:r>
          </a:p>
          <a:p>
            <a:r>
              <a:rPr lang="id-ID" dirty="0"/>
              <a:t>Secara struktural dapat dilihat pada gambar berikut </a:t>
            </a:r>
            <a:r>
              <a:rPr lang="id-ID" dirty="0">
                <a:sym typeface="Wingdings" panose="05000000000000000000" pitchFamily="2" charset="2"/>
              </a:rPr>
              <a:t></a:t>
            </a:r>
            <a:endParaRPr lang="id-ID" dirty="0"/>
          </a:p>
          <a:p>
            <a:pPr marL="0" indent="0">
              <a:buNone/>
            </a:pPr>
            <a:endParaRPr lang="id-ID" dirty="0"/>
          </a:p>
        </p:txBody>
      </p:sp>
    </p:spTree>
    <p:extLst>
      <p:ext uri="{BB962C8B-B14F-4D97-AF65-F5344CB8AC3E}">
        <p14:creationId xmlns:p14="http://schemas.microsoft.com/office/powerpoint/2010/main" val="24576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784" y="216877"/>
            <a:ext cx="9601200" cy="1485900"/>
          </a:xfrm>
        </p:spPr>
        <p:txBody>
          <a:bodyPr/>
          <a:lstStyle/>
          <a:p>
            <a:r>
              <a:rPr lang="id-ID" i="1" dirty="0"/>
              <a:t>Building Blocks</a:t>
            </a:r>
            <a:br>
              <a:rPr lang="id-ID" i="1" dirty="0"/>
            </a:br>
            <a:endParaRPr lang="id-ID" dirty="0"/>
          </a:p>
        </p:txBody>
      </p:sp>
      <p:sp>
        <p:nvSpPr>
          <p:cNvPr id="3" name="Rectangle 2"/>
          <p:cNvSpPr/>
          <p:nvPr/>
        </p:nvSpPr>
        <p:spPr>
          <a:xfrm>
            <a:off x="518160" y="1973433"/>
            <a:ext cx="11199843" cy="1938992"/>
          </a:xfrm>
          <a:prstGeom prst="rect">
            <a:avLst/>
          </a:prstGeom>
        </p:spPr>
        <p:txBody>
          <a:bodyPr wrap="square">
            <a:spAutoFit/>
          </a:bodyPr>
          <a:lstStyle/>
          <a:p>
            <a:r>
              <a:rPr lang="id-ID" sz="2400" dirty="0"/>
              <a:t>C1:</a:t>
            </a:r>
          </a:p>
          <a:p>
            <a:r>
              <a:rPr lang="id-ID" sz="2400" dirty="0"/>
              <a:t>Blok yang paling sederhana terdiri dari atom karbon tunggal, biasanya dalam bentuk kelompok metil dan paling sering melekat pada Oksigen, Nitrogen atau Karbon. Diturunkan dari S-methyl pada L-methionine. Gugus Metilen-Oksi (OCH</a:t>
            </a:r>
            <a:r>
              <a:rPr lang="id-ID" sz="2400" baseline="-25000" dirty="0"/>
              <a:t>2</a:t>
            </a:r>
            <a:r>
              <a:rPr lang="id-ID" sz="2400" dirty="0"/>
              <a:t>O) adalah contoh dari C1.</a:t>
            </a:r>
          </a:p>
        </p:txBody>
      </p:sp>
      <p:pic>
        <p:nvPicPr>
          <p:cNvPr id="4" name="Picture 3"/>
          <p:cNvPicPr>
            <a:picLocks noChangeAspect="1"/>
          </p:cNvPicPr>
          <p:nvPr/>
        </p:nvPicPr>
        <p:blipFill rotWithShape="1">
          <a:blip r:embed="rId2"/>
          <a:srcRect l="14124" t="18022" r="9725" b="57320"/>
          <a:stretch/>
        </p:blipFill>
        <p:spPr>
          <a:xfrm>
            <a:off x="1302982" y="4183081"/>
            <a:ext cx="10191423" cy="1855329"/>
          </a:xfrm>
          <a:prstGeom prst="rect">
            <a:avLst/>
          </a:prstGeom>
        </p:spPr>
      </p:pic>
      <p:sp>
        <p:nvSpPr>
          <p:cNvPr id="5" name="Oval 4"/>
          <p:cNvSpPr/>
          <p:nvPr/>
        </p:nvSpPr>
        <p:spPr>
          <a:xfrm>
            <a:off x="1384262" y="3912425"/>
            <a:ext cx="1382464" cy="16336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337173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784" y="216877"/>
            <a:ext cx="9601200" cy="1485900"/>
          </a:xfrm>
        </p:spPr>
        <p:txBody>
          <a:bodyPr/>
          <a:lstStyle/>
          <a:p>
            <a:r>
              <a:rPr lang="id-ID" i="1" dirty="0"/>
              <a:t>Building Blocks </a:t>
            </a:r>
            <a:r>
              <a:rPr lang="id-ID" dirty="0"/>
              <a:t>(Lanj.)</a:t>
            </a:r>
            <a:br>
              <a:rPr lang="id-ID" i="1" dirty="0"/>
            </a:br>
            <a:endParaRPr lang="id-ID" dirty="0"/>
          </a:p>
        </p:txBody>
      </p:sp>
      <p:sp>
        <p:nvSpPr>
          <p:cNvPr id="3" name="Rectangle 2"/>
          <p:cNvSpPr/>
          <p:nvPr/>
        </p:nvSpPr>
        <p:spPr>
          <a:xfrm>
            <a:off x="1285395" y="1210408"/>
            <a:ext cx="10638621" cy="2308324"/>
          </a:xfrm>
          <a:prstGeom prst="rect">
            <a:avLst/>
          </a:prstGeom>
        </p:spPr>
        <p:txBody>
          <a:bodyPr wrap="square">
            <a:spAutoFit/>
          </a:bodyPr>
          <a:lstStyle/>
          <a:p>
            <a:r>
              <a:rPr lang="id-ID" sz="2400" dirty="0"/>
              <a:t>C2:</a:t>
            </a:r>
          </a:p>
          <a:p>
            <a:r>
              <a:rPr lang="id-ID" sz="2400" dirty="0"/>
              <a:t>Unit dua karbon dapat diperoleh dari Asetil-KoA yang dapat menjadi gugus asetil seperti pada ester. Dapat juga membentuk bagian rantai alkil yang panjang (seperti pada asam lemak) atau menjadi bagian dari sistem aromatik (fenol). Relevansi khususnya adalah Asetil-KoA dapat diubah menjadi </a:t>
            </a:r>
            <a:r>
              <a:rPr lang="id-ID" sz="2400" b="1" dirty="0">
                <a:solidFill>
                  <a:srgbClr val="FF0000"/>
                </a:solidFill>
              </a:rPr>
              <a:t>Malonil-KoA</a:t>
            </a:r>
            <a:r>
              <a:rPr lang="id-ID" sz="2400" dirty="0"/>
              <a:t> yang mana lebih reaktif.</a:t>
            </a:r>
          </a:p>
        </p:txBody>
      </p:sp>
      <p:pic>
        <p:nvPicPr>
          <p:cNvPr id="5" name="Picture 4"/>
          <p:cNvPicPr>
            <a:picLocks noChangeAspect="1"/>
          </p:cNvPicPr>
          <p:nvPr/>
        </p:nvPicPr>
        <p:blipFill rotWithShape="1">
          <a:blip r:embed="rId2"/>
          <a:srcRect l="19321" t="51241" r="12614" b="10232"/>
          <a:stretch/>
        </p:blipFill>
        <p:spPr>
          <a:xfrm>
            <a:off x="1891431" y="3686053"/>
            <a:ext cx="9081370" cy="2890111"/>
          </a:xfrm>
          <a:prstGeom prst="rect">
            <a:avLst/>
          </a:prstGeom>
        </p:spPr>
      </p:pic>
    </p:spTree>
    <p:extLst>
      <p:ext uri="{BB962C8B-B14F-4D97-AF65-F5344CB8AC3E}">
        <p14:creationId xmlns:p14="http://schemas.microsoft.com/office/powerpoint/2010/main" val="3905297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784" y="216877"/>
            <a:ext cx="9601200" cy="1485900"/>
          </a:xfrm>
        </p:spPr>
        <p:txBody>
          <a:bodyPr/>
          <a:lstStyle/>
          <a:p>
            <a:r>
              <a:rPr lang="id-ID" i="1" dirty="0"/>
              <a:t>Building Blocks </a:t>
            </a:r>
            <a:r>
              <a:rPr lang="id-ID" dirty="0"/>
              <a:t>(Lanj.)</a:t>
            </a:r>
            <a:br>
              <a:rPr lang="id-ID" i="1" dirty="0"/>
            </a:br>
            <a:endParaRPr lang="id-ID" dirty="0"/>
          </a:p>
        </p:txBody>
      </p:sp>
      <p:sp>
        <p:nvSpPr>
          <p:cNvPr id="3" name="Rectangle 2"/>
          <p:cNvSpPr/>
          <p:nvPr/>
        </p:nvSpPr>
        <p:spPr>
          <a:xfrm>
            <a:off x="1285395" y="1210408"/>
            <a:ext cx="10638621" cy="2677656"/>
          </a:xfrm>
          <a:prstGeom prst="rect">
            <a:avLst/>
          </a:prstGeom>
        </p:spPr>
        <p:txBody>
          <a:bodyPr wrap="square">
            <a:spAutoFit/>
          </a:bodyPr>
          <a:lstStyle/>
          <a:p>
            <a:r>
              <a:rPr lang="id-ID" sz="2400" dirty="0"/>
              <a:t>C5:</a:t>
            </a:r>
          </a:p>
          <a:p>
            <a:r>
              <a:rPr lang="id-ID" sz="2400" dirty="0"/>
              <a:t>Unit C5 adalah komponen prekurson dari senyawa yang terbentuk dari Mevalonat atau Deoksiselulosa fosfat. Mevalonat itu sendiri adalah produk dari 3 (tiga) molekul Asetil-KoA. Hanya 6 (enam) dari karbon Mevalonat yang digunakan, gugus karboksil hilang. Prekursor Deoksiselulosa fosfat, rantai lurus derivat glukosa mengalami penataan ulang (</a:t>
            </a:r>
            <a:r>
              <a:rPr lang="id-ID" sz="2400" i="1" dirty="0"/>
              <a:t>rearrangement reaction</a:t>
            </a:r>
            <a:r>
              <a:rPr lang="id-ID" sz="2400" dirty="0"/>
              <a:t>) untuk membentuk unit </a:t>
            </a:r>
            <a:r>
              <a:rPr lang="id-ID" sz="2400" b="1" dirty="0">
                <a:solidFill>
                  <a:srgbClr val="FF0000"/>
                </a:solidFill>
              </a:rPr>
              <a:t>Isopren</a:t>
            </a:r>
            <a:r>
              <a:rPr lang="id-ID" sz="2400" dirty="0"/>
              <a:t> rantai cabang. </a:t>
            </a:r>
          </a:p>
        </p:txBody>
      </p:sp>
      <p:pic>
        <p:nvPicPr>
          <p:cNvPr id="4" name="Picture 3"/>
          <p:cNvPicPr>
            <a:picLocks noChangeAspect="1"/>
          </p:cNvPicPr>
          <p:nvPr/>
        </p:nvPicPr>
        <p:blipFill rotWithShape="1">
          <a:blip r:embed="rId2"/>
          <a:srcRect l="20572" t="18536" r="17429" b="33690"/>
          <a:stretch/>
        </p:blipFill>
        <p:spPr>
          <a:xfrm>
            <a:off x="3244242" y="3888064"/>
            <a:ext cx="6338169" cy="2745884"/>
          </a:xfrm>
          <a:prstGeom prst="rect">
            <a:avLst/>
          </a:prstGeom>
        </p:spPr>
      </p:pic>
    </p:spTree>
    <p:extLst>
      <p:ext uri="{BB962C8B-B14F-4D97-AF65-F5344CB8AC3E}">
        <p14:creationId xmlns:p14="http://schemas.microsoft.com/office/powerpoint/2010/main" val="4128714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784" y="216877"/>
            <a:ext cx="9601200" cy="1485900"/>
          </a:xfrm>
        </p:spPr>
        <p:txBody>
          <a:bodyPr/>
          <a:lstStyle/>
          <a:p>
            <a:r>
              <a:rPr lang="id-ID" i="1" dirty="0"/>
              <a:t>Building Blocks </a:t>
            </a:r>
            <a:r>
              <a:rPr lang="id-ID" dirty="0"/>
              <a:t>(Lanj.)</a:t>
            </a:r>
            <a:br>
              <a:rPr lang="id-ID" i="1" dirty="0"/>
            </a:br>
            <a:endParaRPr lang="id-ID" dirty="0"/>
          </a:p>
        </p:txBody>
      </p:sp>
      <p:sp>
        <p:nvSpPr>
          <p:cNvPr id="3" name="Rectangle 2"/>
          <p:cNvSpPr/>
          <p:nvPr/>
        </p:nvSpPr>
        <p:spPr>
          <a:xfrm>
            <a:off x="1285395" y="1210408"/>
            <a:ext cx="10638621" cy="2677656"/>
          </a:xfrm>
          <a:prstGeom prst="rect">
            <a:avLst/>
          </a:prstGeom>
        </p:spPr>
        <p:txBody>
          <a:bodyPr wrap="square">
            <a:spAutoFit/>
          </a:bodyPr>
          <a:lstStyle/>
          <a:p>
            <a:r>
              <a:rPr lang="id-ID" sz="2400" dirty="0"/>
              <a:t>C6C3:</a:t>
            </a:r>
          </a:p>
          <a:p>
            <a:r>
              <a:rPr lang="id-ID" sz="2400" dirty="0"/>
              <a:t>Mengacu pada Fenilpropil dan diperoleh dari kerangka karbon L-Phenilalanin atau L-Tirosin (2 amino aromatik yang diturunkan dari Asam sikimat). Dalam hal ini melepaskan gugus Asam amino. Rantai samping C3 jenuh atau tidak jenuh, dan kemungkinan teroksigenasi. Terkadang rantai samping terputus, menghilangkan 1 atau 2 karbon (C6C2). Unit C6C1 merupakan bentuk modifikasi singkat dari C6C3.</a:t>
            </a:r>
          </a:p>
        </p:txBody>
      </p:sp>
      <p:pic>
        <p:nvPicPr>
          <p:cNvPr id="5" name="Picture 4"/>
          <p:cNvPicPr>
            <a:picLocks noChangeAspect="1"/>
          </p:cNvPicPr>
          <p:nvPr/>
        </p:nvPicPr>
        <p:blipFill rotWithShape="1">
          <a:blip r:embed="rId2"/>
          <a:srcRect l="15856" t="33948" r="11170" b="24101"/>
          <a:stretch/>
        </p:blipFill>
        <p:spPr>
          <a:xfrm>
            <a:off x="2217107" y="4048040"/>
            <a:ext cx="8054235" cy="2603282"/>
          </a:xfrm>
          <a:prstGeom prst="rect">
            <a:avLst/>
          </a:prstGeom>
        </p:spPr>
      </p:pic>
      <p:sp>
        <p:nvSpPr>
          <p:cNvPr id="6" name="Oval 5"/>
          <p:cNvSpPr/>
          <p:nvPr/>
        </p:nvSpPr>
        <p:spPr>
          <a:xfrm>
            <a:off x="3870543" y="4208744"/>
            <a:ext cx="626301" cy="6728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Oval 6"/>
          <p:cNvSpPr/>
          <p:nvPr/>
        </p:nvSpPr>
        <p:spPr>
          <a:xfrm>
            <a:off x="3972839" y="5349681"/>
            <a:ext cx="626301" cy="6728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385928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784" y="216877"/>
            <a:ext cx="9601200" cy="1485900"/>
          </a:xfrm>
        </p:spPr>
        <p:txBody>
          <a:bodyPr/>
          <a:lstStyle/>
          <a:p>
            <a:r>
              <a:rPr lang="id-ID" i="1" dirty="0"/>
              <a:t>Building Blocks </a:t>
            </a:r>
            <a:r>
              <a:rPr lang="id-ID" dirty="0"/>
              <a:t>(Lanj.)</a:t>
            </a:r>
            <a:br>
              <a:rPr lang="id-ID" i="1" dirty="0"/>
            </a:br>
            <a:endParaRPr lang="id-ID" dirty="0"/>
          </a:p>
        </p:txBody>
      </p:sp>
      <p:sp>
        <p:nvSpPr>
          <p:cNvPr id="3" name="Rectangle 2"/>
          <p:cNvSpPr/>
          <p:nvPr/>
        </p:nvSpPr>
        <p:spPr>
          <a:xfrm>
            <a:off x="1285395" y="1210408"/>
            <a:ext cx="10638621" cy="3046988"/>
          </a:xfrm>
          <a:prstGeom prst="rect">
            <a:avLst/>
          </a:prstGeom>
        </p:spPr>
        <p:txBody>
          <a:bodyPr wrap="square">
            <a:spAutoFit/>
          </a:bodyPr>
          <a:lstStyle/>
          <a:p>
            <a:r>
              <a:rPr lang="id-ID" sz="2400" dirty="0"/>
              <a:t>C6C2N:</a:t>
            </a:r>
          </a:p>
          <a:p>
            <a:r>
              <a:rPr lang="id-ID" sz="2400" dirty="0"/>
              <a:t>Dibentuk dari L-Phenylalanin dan L-tirosin. Gugus karboksil dari asam amino dihilangkan. </a:t>
            </a:r>
          </a:p>
          <a:p>
            <a:r>
              <a:rPr lang="id-ID" sz="2400" dirty="0"/>
              <a:t>C2N:</a:t>
            </a:r>
          </a:p>
          <a:p>
            <a:r>
              <a:rPr lang="id-ID" sz="2400" dirty="0"/>
              <a:t>L-Triptofan mengandung Indol yang dapat mengalami dekarboksilasi dengan cara yang serupa seperti L-fenilalanin dan L-tirosin sehingga memberikan sisa kerangka sebagai Indol (C2N)</a:t>
            </a:r>
          </a:p>
          <a:p>
            <a:endParaRPr lang="id-ID" sz="2400" dirty="0"/>
          </a:p>
        </p:txBody>
      </p:sp>
      <p:pic>
        <p:nvPicPr>
          <p:cNvPr id="4" name="Picture 3"/>
          <p:cNvPicPr>
            <a:picLocks noChangeAspect="1"/>
          </p:cNvPicPr>
          <p:nvPr/>
        </p:nvPicPr>
        <p:blipFill rotWithShape="1">
          <a:blip r:embed="rId2"/>
          <a:srcRect l="8828" t="25214" r="10112" b="42081"/>
          <a:stretch/>
        </p:blipFill>
        <p:spPr>
          <a:xfrm>
            <a:off x="1164921" y="4334006"/>
            <a:ext cx="10546915" cy="2392471"/>
          </a:xfrm>
          <a:prstGeom prst="rect">
            <a:avLst/>
          </a:prstGeom>
        </p:spPr>
      </p:pic>
      <p:sp>
        <p:nvSpPr>
          <p:cNvPr id="8" name="Oval 7"/>
          <p:cNvSpPr/>
          <p:nvPr/>
        </p:nvSpPr>
        <p:spPr>
          <a:xfrm>
            <a:off x="2862358" y="3997580"/>
            <a:ext cx="626301" cy="6728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Oval 8"/>
          <p:cNvSpPr/>
          <p:nvPr/>
        </p:nvSpPr>
        <p:spPr>
          <a:xfrm>
            <a:off x="2964654" y="5279193"/>
            <a:ext cx="626301" cy="6728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501467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784" y="216877"/>
            <a:ext cx="9601200" cy="1485900"/>
          </a:xfrm>
        </p:spPr>
        <p:txBody>
          <a:bodyPr/>
          <a:lstStyle/>
          <a:p>
            <a:r>
              <a:rPr lang="id-ID" i="1" dirty="0"/>
              <a:t>Building Blocks </a:t>
            </a:r>
            <a:r>
              <a:rPr lang="id-ID" dirty="0"/>
              <a:t>(Lanj.)</a:t>
            </a:r>
            <a:br>
              <a:rPr lang="id-ID" i="1" dirty="0"/>
            </a:br>
            <a:endParaRPr lang="id-ID" dirty="0"/>
          </a:p>
        </p:txBody>
      </p:sp>
      <p:sp>
        <p:nvSpPr>
          <p:cNvPr id="3" name="Rectangle 2"/>
          <p:cNvSpPr/>
          <p:nvPr/>
        </p:nvSpPr>
        <p:spPr>
          <a:xfrm>
            <a:off x="1285395" y="1210408"/>
            <a:ext cx="10638621" cy="1938992"/>
          </a:xfrm>
          <a:prstGeom prst="rect">
            <a:avLst/>
          </a:prstGeom>
        </p:spPr>
        <p:txBody>
          <a:bodyPr wrap="square">
            <a:spAutoFit/>
          </a:bodyPr>
          <a:lstStyle/>
          <a:p>
            <a:r>
              <a:rPr lang="id-ID" sz="2400" dirty="0"/>
              <a:t>C4N:</a:t>
            </a:r>
          </a:p>
          <a:p>
            <a:pPr lvl="0"/>
            <a:r>
              <a:rPr lang="id-ID" sz="2400" dirty="0"/>
              <a:t>Ditemukan sebagai heterosiklik sistem Pirolidin dan diproduksi dari L-Orithin (asam amino non protein). Berbeda dengan C6C2N dan Indol (C2N). Terbentuk bukan dari </a:t>
            </a:r>
            <a:r>
              <a:rPr lang="id-ID" sz="2400" dirty="0">
                <a:solidFill>
                  <a:srgbClr val="222222"/>
                </a:solidFill>
                <a:latin typeface="inherit"/>
              </a:rPr>
              <a:t>α-amino nitrogen, tetapi δ-amino nitrogen sehingga fungsi asam karboksilat dan asam amino menjadi hilang.</a:t>
            </a:r>
            <a:endParaRPr lang="id-ID" sz="2400" dirty="0"/>
          </a:p>
        </p:txBody>
      </p:sp>
      <p:sp>
        <p:nvSpPr>
          <p:cNvPr id="5"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rotWithShape="1">
          <a:blip r:embed="rId2"/>
          <a:srcRect l="26638" t="59632" r="12614" b="21875"/>
          <a:stretch/>
        </p:blipFill>
        <p:spPr>
          <a:xfrm>
            <a:off x="1377864" y="3732756"/>
            <a:ext cx="10172642" cy="1741118"/>
          </a:xfrm>
          <a:prstGeom prst="rect">
            <a:avLst/>
          </a:prstGeom>
        </p:spPr>
      </p:pic>
    </p:spTree>
    <p:extLst>
      <p:ext uri="{BB962C8B-B14F-4D97-AF65-F5344CB8AC3E}">
        <p14:creationId xmlns:p14="http://schemas.microsoft.com/office/powerpoint/2010/main" val="3709101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272" y="243474"/>
            <a:ext cx="9601200" cy="1485900"/>
          </a:xfrm>
        </p:spPr>
        <p:txBody>
          <a:bodyPr/>
          <a:lstStyle/>
          <a:p>
            <a:r>
              <a:rPr lang="id-ID" dirty="0"/>
              <a:t>Pendahuluan:</a:t>
            </a:r>
            <a:br>
              <a:rPr lang="id-ID" dirty="0"/>
            </a:br>
            <a:r>
              <a:rPr lang="id-ID" dirty="0"/>
              <a:t>Kimia Bahan Alam</a:t>
            </a:r>
          </a:p>
        </p:txBody>
      </p:sp>
      <p:sp>
        <p:nvSpPr>
          <p:cNvPr id="3" name="Content Placeholder 2"/>
          <p:cNvSpPr>
            <a:spLocks noGrp="1"/>
          </p:cNvSpPr>
          <p:nvPr>
            <p:ph idx="1"/>
          </p:nvPr>
        </p:nvSpPr>
        <p:spPr>
          <a:xfrm>
            <a:off x="792272" y="2286000"/>
            <a:ext cx="5057620" cy="3989540"/>
          </a:xfrm>
        </p:spPr>
        <p:txBody>
          <a:bodyPr>
            <a:normAutofit lnSpcReduction="10000"/>
          </a:bodyPr>
          <a:lstStyle/>
          <a:p>
            <a:r>
              <a:rPr lang="id-ID" sz="2400" dirty="0"/>
              <a:t>Bahan Alam (</a:t>
            </a:r>
            <a:r>
              <a:rPr lang="id-ID" sz="2400" i="1" dirty="0">
                <a:solidFill>
                  <a:srgbClr val="FF0000"/>
                </a:solidFill>
              </a:rPr>
              <a:t>Natural product</a:t>
            </a:r>
            <a:r>
              <a:rPr lang="id-ID" sz="2400" dirty="0"/>
              <a:t>): bahan kimia yang terdapat di alam, baik yang berasal dari tumbuhan, hewan maupun mineral (Hanani, 2014).</a:t>
            </a:r>
          </a:p>
          <a:p>
            <a:r>
              <a:rPr lang="id-ID" sz="2400" dirty="0"/>
              <a:t>Pemanfaatan bahan alam tidak terlepas dari kandungan kimia (</a:t>
            </a:r>
            <a:r>
              <a:rPr lang="id-ID" sz="2400" i="1" dirty="0"/>
              <a:t>chemical compound</a:t>
            </a:r>
            <a:r>
              <a:rPr lang="id-ID" sz="2400" dirty="0"/>
              <a:t>) yang terdapat didalamnya </a:t>
            </a:r>
            <a:r>
              <a:rPr lang="id-ID" sz="2400" dirty="0">
                <a:sym typeface="Wingdings" panose="05000000000000000000" pitchFamily="2" charset="2"/>
              </a:rPr>
              <a:t> bioaktif, sehingga dikembangkan melalui proses sintesis. </a:t>
            </a:r>
            <a:endParaRPr lang="id-ID" sz="2400" i="1" dirty="0"/>
          </a:p>
        </p:txBody>
      </p:sp>
      <p:pic>
        <p:nvPicPr>
          <p:cNvPr id="1028" name="Picture 4" descr="https://images-na.ssl-images-amazon.com/images/I/51ZjimsMXW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9611" y="305868"/>
            <a:ext cx="1145253" cy="166831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484735" y="1900672"/>
            <a:ext cx="2115003" cy="400110"/>
          </a:xfrm>
          <a:prstGeom prst="rect">
            <a:avLst/>
          </a:prstGeom>
        </p:spPr>
        <p:txBody>
          <a:bodyPr wrap="none">
            <a:spAutoFit/>
          </a:bodyPr>
          <a:lstStyle/>
          <a:p>
            <a:r>
              <a:rPr lang="id-ID" sz="2000" i="1" dirty="0">
                <a:sym typeface="Wingdings" panose="05000000000000000000" pitchFamily="2" charset="2"/>
              </a:rPr>
              <a:t>Digitalis purpurea</a:t>
            </a:r>
            <a:endParaRPr lang="id-ID" sz="2000" i="1" dirty="0"/>
          </a:p>
        </p:txBody>
      </p:sp>
      <p:pic>
        <p:nvPicPr>
          <p:cNvPr id="10" name="Picture 9"/>
          <p:cNvPicPr>
            <a:picLocks noChangeAspect="1"/>
          </p:cNvPicPr>
          <p:nvPr/>
        </p:nvPicPr>
        <p:blipFill>
          <a:blip r:embed="rId3"/>
          <a:stretch>
            <a:fillRect/>
          </a:stretch>
        </p:blipFill>
        <p:spPr>
          <a:xfrm>
            <a:off x="8175745" y="476499"/>
            <a:ext cx="3729558" cy="1295091"/>
          </a:xfrm>
          <a:prstGeom prst="rect">
            <a:avLst/>
          </a:prstGeom>
        </p:spPr>
      </p:pic>
      <p:pic>
        <p:nvPicPr>
          <p:cNvPr id="1030" name="Picture 6" descr="https://sc01.alicdn.com/kf/HTB16NUEKpXXXXb2XVXXq6xXFXXXU/Cephaelis-Ipecacuanha-Tincture-0-2-B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4350" y="2400300"/>
            <a:ext cx="1515777" cy="153678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311773" y="3892034"/>
            <a:ext cx="2460930" cy="369332"/>
          </a:xfrm>
          <a:prstGeom prst="rect">
            <a:avLst/>
          </a:prstGeom>
        </p:spPr>
        <p:txBody>
          <a:bodyPr wrap="none">
            <a:spAutoFit/>
          </a:bodyPr>
          <a:lstStyle/>
          <a:p>
            <a:r>
              <a:rPr lang="id-ID" i="1" dirty="0">
                <a:sym typeface="Wingdings" panose="05000000000000000000" pitchFamily="2" charset="2"/>
              </a:rPr>
              <a:t>Cephaelis ipecacuanha</a:t>
            </a:r>
            <a:endParaRPr lang="id-ID" i="1" dirty="0"/>
          </a:p>
        </p:txBody>
      </p:sp>
      <p:pic>
        <p:nvPicPr>
          <p:cNvPr id="13" name="Picture 12"/>
          <p:cNvPicPr>
            <a:picLocks noChangeAspect="1"/>
          </p:cNvPicPr>
          <p:nvPr/>
        </p:nvPicPr>
        <p:blipFill>
          <a:blip r:embed="rId5"/>
          <a:stretch>
            <a:fillRect/>
          </a:stretch>
        </p:blipFill>
        <p:spPr>
          <a:xfrm>
            <a:off x="8409339" y="2286000"/>
            <a:ext cx="3262370" cy="2174098"/>
          </a:xfrm>
          <a:prstGeom prst="rect">
            <a:avLst/>
          </a:prstGeom>
        </p:spPr>
      </p:pic>
      <p:pic>
        <p:nvPicPr>
          <p:cNvPr id="15" name="Picture 14"/>
          <p:cNvPicPr>
            <a:picLocks noChangeAspect="1"/>
          </p:cNvPicPr>
          <p:nvPr/>
        </p:nvPicPr>
        <p:blipFill>
          <a:blip r:embed="rId6"/>
          <a:stretch>
            <a:fillRect/>
          </a:stretch>
        </p:blipFill>
        <p:spPr>
          <a:xfrm>
            <a:off x="8772703" y="4460098"/>
            <a:ext cx="3360888" cy="2239752"/>
          </a:xfrm>
          <a:prstGeom prst="rect">
            <a:avLst/>
          </a:prstGeom>
        </p:spPr>
      </p:pic>
      <p:pic>
        <p:nvPicPr>
          <p:cNvPr id="16" name="Picture 15"/>
          <p:cNvPicPr>
            <a:picLocks noChangeAspect="1"/>
          </p:cNvPicPr>
          <p:nvPr/>
        </p:nvPicPr>
        <p:blipFill>
          <a:blip r:embed="rId7"/>
          <a:stretch>
            <a:fillRect/>
          </a:stretch>
        </p:blipFill>
        <p:spPr>
          <a:xfrm>
            <a:off x="6237855" y="4559616"/>
            <a:ext cx="2488902" cy="1866677"/>
          </a:xfrm>
          <a:prstGeom prst="rect">
            <a:avLst/>
          </a:prstGeom>
        </p:spPr>
      </p:pic>
      <p:sp>
        <p:nvSpPr>
          <p:cNvPr id="17" name="Rectangle 16"/>
          <p:cNvSpPr/>
          <p:nvPr/>
        </p:nvSpPr>
        <p:spPr>
          <a:xfrm>
            <a:off x="6311773" y="6369993"/>
            <a:ext cx="2255939" cy="369332"/>
          </a:xfrm>
          <a:prstGeom prst="rect">
            <a:avLst/>
          </a:prstGeom>
        </p:spPr>
        <p:txBody>
          <a:bodyPr wrap="none">
            <a:spAutoFit/>
          </a:bodyPr>
          <a:lstStyle/>
          <a:p>
            <a:r>
              <a:rPr lang="id-ID" i="1" dirty="0">
                <a:solidFill>
                  <a:schemeClr val="bg1"/>
                </a:solidFill>
                <a:sym typeface="Wingdings" panose="05000000000000000000" pitchFamily="2" charset="2"/>
              </a:rPr>
              <a:t>Rauwolfia serpentina</a:t>
            </a:r>
            <a:endParaRPr lang="id-ID" i="1" dirty="0">
              <a:solidFill>
                <a:schemeClr val="bg1"/>
              </a:solidFill>
            </a:endParaRPr>
          </a:p>
        </p:txBody>
      </p:sp>
    </p:spTree>
    <p:extLst>
      <p:ext uri="{BB962C8B-B14F-4D97-AF65-F5344CB8AC3E}">
        <p14:creationId xmlns:p14="http://schemas.microsoft.com/office/powerpoint/2010/main" val="2812732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784" y="216877"/>
            <a:ext cx="9601200" cy="1485900"/>
          </a:xfrm>
        </p:spPr>
        <p:txBody>
          <a:bodyPr/>
          <a:lstStyle/>
          <a:p>
            <a:r>
              <a:rPr lang="id-ID" i="1" dirty="0"/>
              <a:t>Building Blocks </a:t>
            </a:r>
            <a:r>
              <a:rPr lang="id-ID" dirty="0"/>
              <a:t>(Lanj.)</a:t>
            </a:r>
            <a:br>
              <a:rPr lang="id-ID" i="1" dirty="0"/>
            </a:br>
            <a:endParaRPr lang="id-ID" dirty="0"/>
          </a:p>
        </p:txBody>
      </p:sp>
      <p:sp>
        <p:nvSpPr>
          <p:cNvPr id="3" name="Rectangle 2"/>
          <p:cNvSpPr/>
          <p:nvPr/>
        </p:nvSpPr>
        <p:spPr>
          <a:xfrm>
            <a:off x="1285395" y="1210408"/>
            <a:ext cx="10638621" cy="1569660"/>
          </a:xfrm>
          <a:prstGeom prst="rect">
            <a:avLst/>
          </a:prstGeom>
        </p:spPr>
        <p:txBody>
          <a:bodyPr wrap="square">
            <a:spAutoFit/>
          </a:bodyPr>
          <a:lstStyle/>
          <a:p>
            <a:r>
              <a:rPr lang="id-ID" sz="2400" dirty="0"/>
              <a:t>C5N:</a:t>
            </a:r>
          </a:p>
          <a:p>
            <a:pPr lvl="0"/>
            <a:r>
              <a:rPr lang="id-ID" sz="2400" dirty="0"/>
              <a:t>Diproduksi serupa dengan C4N, tetapi menggunakan L-Lisin sebagai prekursor. </a:t>
            </a:r>
            <a:r>
              <a:rPr lang="el-GR" sz="2400" dirty="0"/>
              <a:t>ε-</a:t>
            </a:r>
            <a:r>
              <a:rPr lang="id-ID" sz="2400" dirty="0"/>
              <a:t>amino nitrogen dipertahankan dan cenderung ditemukan sebagai sistem cincin Piperidin.</a:t>
            </a:r>
          </a:p>
        </p:txBody>
      </p:sp>
      <p:sp>
        <p:nvSpPr>
          <p:cNvPr id="5"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rotWithShape="1">
          <a:blip r:embed="rId2"/>
          <a:srcRect l="7672" t="54837" r="8475" b="20848"/>
          <a:stretch/>
        </p:blipFill>
        <p:spPr>
          <a:xfrm>
            <a:off x="1013846" y="4233797"/>
            <a:ext cx="10910170" cy="1778696"/>
          </a:xfrm>
          <a:prstGeom prst="rect">
            <a:avLst/>
          </a:prstGeom>
        </p:spPr>
      </p:pic>
    </p:spTree>
    <p:extLst>
      <p:ext uri="{BB962C8B-B14F-4D97-AF65-F5344CB8AC3E}">
        <p14:creationId xmlns:p14="http://schemas.microsoft.com/office/powerpoint/2010/main" val="3419787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7260" y="185057"/>
            <a:ext cx="8915402" cy="1371600"/>
          </a:xfrm>
        </p:spPr>
        <p:txBody>
          <a:bodyPr/>
          <a:lstStyle/>
          <a:p>
            <a:r>
              <a:rPr lang="id-ID" dirty="0"/>
              <a:t>Kombinasi </a:t>
            </a:r>
            <a:r>
              <a:rPr lang="id-ID" i="1" dirty="0"/>
              <a:t>Building Block</a:t>
            </a:r>
            <a:endParaRPr lang="id-ID" dirty="0"/>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6614" t="17166" r="11459" b="7833"/>
          <a:stretch/>
        </p:blipFill>
        <p:spPr>
          <a:xfrm>
            <a:off x="1371600" y="1383343"/>
            <a:ext cx="9933140" cy="5112474"/>
          </a:xfrm>
          <a:prstGeom prst="rect">
            <a:avLst/>
          </a:prstGeom>
        </p:spPr>
      </p:pic>
    </p:spTree>
    <p:extLst>
      <p:ext uri="{BB962C8B-B14F-4D97-AF65-F5344CB8AC3E}">
        <p14:creationId xmlns:p14="http://schemas.microsoft.com/office/powerpoint/2010/main" val="2859798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195" y="109603"/>
            <a:ext cx="9601200" cy="1485900"/>
          </a:xfrm>
        </p:spPr>
        <p:txBody>
          <a:bodyPr/>
          <a:lstStyle/>
          <a:p>
            <a:r>
              <a:rPr lang="id-ID" dirty="0"/>
              <a:t>Jalur Asam Sikimat</a:t>
            </a:r>
            <a:r>
              <a:rPr lang="en-US" dirty="0"/>
              <a:t> </a:t>
            </a:r>
            <a:r>
              <a:rPr lang="en-US" dirty="0">
                <a:sym typeface="Wingdings" panose="05000000000000000000" pitchFamily="2" charset="2"/>
              </a:rPr>
              <a:t> </a:t>
            </a:r>
            <a:r>
              <a:rPr lang="en-US" dirty="0" err="1">
                <a:sym typeface="Wingdings" panose="05000000000000000000" pitchFamily="2" charset="2"/>
              </a:rPr>
              <a:t>terjadi</a:t>
            </a:r>
            <a:r>
              <a:rPr lang="en-US" dirty="0">
                <a:sym typeface="Wingdings" panose="05000000000000000000" pitchFamily="2" charset="2"/>
              </a:rPr>
              <a:t> di </a:t>
            </a:r>
            <a:r>
              <a:rPr lang="en-US" dirty="0" err="1">
                <a:sym typeface="Wingdings" panose="05000000000000000000" pitchFamily="2" charset="2"/>
              </a:rPr>
              <a:t>Plastida</a:t>
            </a:r>
            <a:endParaRPr lang="id-ID" dirty="0"/>
          </a:p>
        </p:txBody>
      </p:sp>
      <p:sp>
        <p:nvSpPr>
          <p:cNvPr id="3" name="Rectangle 1"/>
          <p:cNvSpPr>
            <a:spLocks noChangeArrowheads="1"/>
          </p:cNvSpPr>
          <p:nvPr/>
        </p:nvSpPr>
        <p:spPr bwMode="auto">
          <a:xfrm>
            <a:off x="1063895" y="1551007"/>
            <a:ext cx="10000346" cy="488917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id-ID" sz="3200" b="0" i="0" u="none" strike="noStrike" cap="none" normalizeH="0" baseline="0" dirty="0">
                <a:ln>
                  <a:noFill/>
                </a:ln>
                <a:solidFill>
                  <a:srgbClr val="222222"/>
                </a:solidFill>
                <a:effectLst/>
                <a:latin typeface="inherit"/>
              </a:rPr>
              <a:t>Jalur shikimat</a:t>
            </a:r>
            <a:r>
              <a:rPr kumimoji="0" lang="id-ID" sz="3200" b="0" i="0" u="none" strike="noStrike" cap="none" normalizeH="0" dirty="0">
                <a:ln>
                  <a:noFill/>
                </a:ln>
                <a:solidFill>
                  <a:srgbClr val="222222"/>
                </a:solidFill>
                <a:effectLst/>
                <a:latin typeface="inherit"/>
              </a:rPr>
              <a:t> </a:t>
            </a:r>
            <a:r>
              <a:rPr kumimoji="0" lang="id-ID" sz="3200" b="0" i="0" u="none" strike="noStrike" cap="none" normalizeH="0" baseline="0" dirty="0">
                <a:ln>
                  <a:noFill/>
                </a:ln>
                <a:solidFill>
                  <a:srgbClr val="222222"/>
                </a:solidFill>
                <a:effectLst/>
                <a:latin typeface="inherit"/>
              </a:rPr>
              <a:t>menyediakan rute alternatif ke senyawa aromatik, terutama amino aromatik asam L-fenilalanin, L-tirosin, dan L-triptofan.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id-ID" sz="3200" dirty="0">
                <a:solidFill>
                  <a:srgbClr val="222222"/>
                </a:solidFill>
                <a:latin typeface="inherit"/>
              </a:rPr>
              <a:t>Fenilalanin dan Tirosin membentuk dasar unit Fenilpropana C6C3 ditemukan dalam beberapa bahan alam seperti Cinnamic acid, Coumarin, Lignan dan Flavonoid.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id-ID" sz="3200" b="0" i="0" u="none" strike="noStrike" cap="none" normalizeH="0" baseline="0" dirty="0">
                <a:ln>
                  <a:noFill/>
                </a:ln>
                <a:solidFill>
                  <a:srgbClr val="222222"/>
                </a:solidFill>
                <a:effectLst/>
                <a:latin typeface="inherit"/>
              </a:rPr>
              <a:t>Triptofan sebagai prekursor</a:t>
            </a:r>
            <a:r>
              <a:rPr kumimoji="0" lang="id-ID" sz="3200" b="0" i="0" u="none" strike="noStrike" cap="none" normalizeH="0" dirty="0">
                <a:ln>
                  <a:noFill/>
                </a:ln>
                <a:solidFill>
                  <a:srgbClr val="222222"/>
                </a:solidFill>
                <a:effectLst/>
                <a:latin typeface="inherit"/>
              </a:rPr>
              <a:t> alkaloid, ditemukan Asam benzoat turunannya seperti, Asam galat dan p-aminobenzoat.</a:t>
            </a:r>
            <a:endParaRPr kumimoji="0" lang="id-ID" sz="3200" b="0" i="0" u="none" strike="noStrike" cap="none" normalizeH="0" baseline="0" dirty="0">
              <a:ln>
                <a:noFill/>
              </a:ln>
              <a:solidFill>
                <a:srgbClr val="222222"/>
              </a:solidFill>
              <a:effectLst/>
              <a:latin typeface="inherit"/>
            </a:endParaRPr>
          </a:p>
        </p:txBody>
      </p:sp>
    </p:spTree>
    <p:extLst>
      <p:ext uri="{BB962C8B-B14F-4D97-AF65-F5344CB8AC3E}">
        <p14:creationId xmlns:p14="http://schemas.microsoft.com/office/powerpoint/2010/main" val="3309439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Jalur Asam Sikhimat</a:t>
            </a:r>
          </a:p>
        </p:txBody>
      </p:sp>
      <p:sp>
        <p:nvSpPr>
          <p:cNvPr id="6" name="Text Placeholder 5"/>
          <p:cNvSpPr>
            <a:spLocks noGrp="1"/>
          </p:cNvSpPr>
          <p:nvPr>
            <p:ph type="body" sz="half" idx="2"/>
          </p:nvPr>
        </p:nvSpPr>
        <p:spPr/>
        <p:txBody>
          <a:bodyPr/>
          <a:lstStyle/>
          <a:p>
            <a:pPr marL="285750" indent="-285750">
              <a:buFont typeface="Arial" panose="020B0604020202020204" pitchFamily="34" charset="0"/>
              <a:buChar char="•"/>
            </a:pPr>
            <a:r>
              <a:rPr lang="en-US" dirty="0" err="1"/>
              <a:t>Fosfoenolpiruvat</a:t>
            </a:r>
            <a:r>
              <a:rPr lang="en-US" dirty="0"/>
              <a:t> + eritrosa-4-fosfat → </a:t>
            </a:r>
            <a:r>
              <a:rPr lang="en-US" dirty="0" err="1"/>
              <a:t>asam</a:t>
            </a:r>
            <a:r>
              <a:rPr lang="en-US" dirty="0"/>
              <a:t> </a:t>
            </a:r>
            <a:r>
              <a:rPr lang="en-US" dirty="0" err="1"/>
              <a:t>shikimat</a:t>
            </a:r>
            <a:r>
              <a:rPr lang="en-US" dirty="0"/>
              <a:t> → </a:t>
            </a:r>
            <a:r>
              <a:rPr lang="en-US" dirty="0" err="1"/>
              <a:t>asam</a:t>
            </a:r>
            <a:r>
              <a:rPr lang="en-US" dirty="0"/>
              <a:t> aromatic</a:t>
            </a:r>
          </a:p>
          <a:p>
            <a:pPr marL="285750" indent="-285750">
              <a:buFont typeface="Arial" panose="020B0604020202020204" pitchFamily="34" charset="0"/>
              <a:buChar char="•"/>
            </a:pPr>
            <a:r>
              <a:rPr lang="en-US" dirty="0" err="1"/>
              <a:t>Produk</a:t>
            </a:r>
            <a:r>
              <a:rPr lang="en-US" dirty="0"/>
              <a:t>: </a:t>
            </a:r>
            <a:r>
              <a:rPr lang="en-US" dirty="0" err="1"/>
              <a:t>fenol</a:t>
            </a:r>
            <a:r>
              <a:rPr lang="en-US" dirty="0"/>
              <a:t>, </a:t>
            </a:r>
            <a:r>
              <a:rPr lang="en-US" dirty="0" err="1"/>
              <a:t>flanonoid</a:t>
            </a:r>
            <a:r>
              <a:rPr lang="en-US" dirty="0"/>
              <a:t>, lignin.</a:t>
            </a:r>
            <a:endParaRPr lang="id-ID" dirty="0"/>
          </a:p>
        </p:txBody>
      </p:sp>
      <p:pic>
        <p:nvPicPr>
          <p:cNvPr id="4" name="Picture 3"/>
          <p:cNvPicPr>
            <a:picLocks noChangeAspect="1"/>
          </p:cNvPicPr>
          <p:nvPr/>
        </p:nvPicPr>
        <p:blipFill rotWithShape="1">
          <a:blip r:embed="rId2"/>
          <a:srcRect l="32897" t="18022" r="32350" b="7663"/>
          <a:stretch/>
        </p:blipFill>
        <p:spPr>
          <a:xfrm>
            <a:off x="6452832" y="0"/>
            <a:ext cx="5398717" cy="6490424"/>
          </a:xfrm>
          <a:prstGeom prst="rect">
            <a:avLst/>
          </a:prstGeom>
        </p:spPr>
      </p:pic>
    </p:spTree>
    <p:extLst>
      <p:ext uri="{BB962C8B-B14F-4D97-AF65-F5344CB8AC3E}">
        <p14:creationId xmlns:p14="http://schemas.microsoft.com/office/powerpoint/2010/main" val="4261280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869" y="287216"/>
            <a:ext cx="4117732" cy="1460304"/>
          </a:xfrm>
        </p:spPr>
        <p:txBody>
          <a:bodyPr>
            <a:normAutofit fontScale="90000"/>
          </a:bodyPr>
          <a:lstStyle/>
          <a:p>
            <a:pPr algn="r"/>
            <a:r>
              <a:rPr lang="id-ID" b="1" dirty="0"/>
              <a:t>Jalur Mevalonat</a:t>
            </a:r>
            <a:r>
              <a:rPr lang="en-US" b="1" dirty="0"/>
              <a:t> </a:t>
            </a:r>
            <a:r>
              <a:rPr lang="en-US" b="1" dirty="0">
                <a:sym typeface="Wingdings" panose="05000000000000000000" pitchFamily="2" charset="2"/>
              </a:rPr>
              <a:t>  </a:t>
            </a:r>
            <a:r>
              <a:rPr lang="en-US" b="1" dirty="0" err="1">
                <a:sym typeface="Wingdings" panose="05000000000000000000" pitchFamily="2" charset="2"/>
              </a:rPr>
              <a:t>terjadi</a:t>
            </a:r>
            <a:r>
              <a:rPr lang="en-US" b="1" dirty="0">
                <a:sym typeface="Wingdings" panose="05000000000000000000" pitchFamily="2" charset="2"/>
              </a:rPr>
              <a:t> di </a:t>
            </a:r>
            <a:r>
              <a:rPr lang="en-US" b="1" dirty="0" err="1">
                <a:sym typeface="Wingdings" panose="05000000000000000000" pitchFamily="2" charset="2"/>
              </a:rPr>
              <a:t>sitosol</a:t>
            </a:r>
            <a:endParaRPr lang="id-ID" b="1" dirty="0"/>
          </a:p>
        </p:txBody>
      </p:sp>
      <p:pic>
        <p:nvPicPr>
          <p:cNvPr id="5" name="Content Placeholder 4"/>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5845" t="17798" r="27770" b="4401"/>
          <a:stretch/>
        </p:blipFill>
        <p:spPr>
          <a:xfrm>
            <a:off x="5662711" y="1037492"/>
            <a:ext cx="5761973" cy="5433569"/>
          </a:xfrm>
          <a:prstGeom prst="rect">
            <a:avLst/>
          </a:prstGeom>
        </p:spPr>
      </p:pic>
      <p:sp>
        <p:nvSpPr>
          <p:cNvPr id="4" name="Text Placeholder 3"/>
          <p:cNvSpPr>
            <a:spLocks noGrp="1"/>
          </p:cNvSpPr>
          <p:nvPr>
            <p:ph type="body" sz="half" idx="2"/>
          </p:nvPr>
        </p:nvSpPr>
        <p:spPr>
          <a:xfrm>
            <a:off x="876300" y="1991360"/>
            <a:ext cx="3855720" cy="3829148"/>
          </a:xfrm>
        </p:spPr>
        <p:txBody>
          <a:bodyPr>
            <a:noAutofit/>
          </a:bodyPr>
          <a:lstStyle/>
          <a:p>
            <a:pPr marL="285750" indent="-285750">
              <a:buFont typeface="Arial" panose="020B0604020202020204" pitchFamily="34" charset="0"/>
              <a:buChar char="•"/>
            </a:pPr>
            <a:r>
              <a:rPr lang="id-ID" sz="2400" dirty="0"/>
              <a:t>Dimulai melaluui IPP (Isopentil Piroposfat) dan DMAPP (dimetil alil pirofosfat) melalui squalen untuk menghasilkan 2 kerangka yang berbeda yaitu Steroid dan Triterpenoid.</a:t>
            </a:r>
          </a:p>
          <a:p>
            <a:pPr marL="285750" indent="-285750">
              <a:buFont typeface="Arial" panose="020B0604020202020204" pitchFamily="34" charset="0"/>
              <a:buChar char="•"/>
            </a:pPr>
            <a:r>
              <a:rPr lang="id-ID" sz="2400" dirty="0"/>
              <a:t>Dapat menghasilkan juga senyawa seperti glikosida dan alkaloid.</a:t>
            </a:r>
          </a:p>
        </p:txBody>
      </p:sp>
    </p:spTree>
    <p:extLst>
      <p:ext uri="{BB962C8B-B14F-4D97-AF65-F5344CB8AC3E}">
        <p14:creationId xmlns:p14="http://schemas.microsoft.com/office/powerpoint/2010/main" val="4179675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588" y="386862"/>
            <a:ext cx="3855720" cy="650631"/>
          </a:xfrm>
        </p:spPr>
        <p:txBody>
          <a:bodyPr>
            <a:normAutofit/>
          </a:bodyPr>
          <a:lstStyle/>
          <a:p>
            <a:r>
              <a:rPr lang="id-ID" b="1" dirty="0"/>
              <a:t>Jalur Malonat</a:t>
            </a:r>
          </a:p>
        </p:txBody>
      </p:sp>
      <p:sp>
        <p:nvSpPr>
          <p:cNvPr id="5" name="Text Placeholder 4"/>
          <p:cNvSpPr>
            <a:spLocks noGrp="1"/>
          </p:cNvSpPr>
          <p:nvPr>
            <p:ph type="body" sz="half" idx="2"/>
          </p:nvPr>
        </p:nvSpPr>
        <p:spPr>
          <a:xfrm>
            <a:off x="582303" y="64239"/>
            <a:ext cx="3855720" cy="4970584"/>
          </a:xfrm>
        </p:spPr>
        <p:txBody>
          <a:bodyPr>
            <a:noAutofit/>
          </a:bodyPr>
          <a:lstStyle/>
          <a:p>
            <a:pPr marL="285750" indent="-285750">
              <a:buFont typeface="Arial" panose="020B0604020202020204" pitchFamily="34" charset="0"/>
              <a:buChar char="•"/>
            </a:pPr>
            <a:r>
              <a:rPr lang="id-ID" sz="2000" dirty="0">
                <a:solidFill>
                  <a:schemeClr val="tx1"/>
                </a:solidFill>
              </a:rPr>
              <a:t>Jalur ini berfungsi dengan melibatkan ACP (</a:t>
            </a:r>
            <a:r>
              <a:rPr lang="id-ID" sz="2000" i="1" dirty="0">
                <a:solidFill>
                  <a:schemeClr val="tx1"/>
                </a:solidFill>
              </a:rPr>
              <a:t>Acyl carrier protein</a:t>
            </a:r>
            <a:r>
              <a:rPr lang="id-ID" sz="2000" dirty="0">
                <a:solidFill>
                  <a:schemeClr val="tx1"/>
                </a:solidFill>
              </a:rPr>
              <a:t>) untuk menghasilkan Asil tioester dari ACP.</a:t>
            </a:r>
          </a:p>
          <a:p>
            <a:pPr marL="285750" indent="-285750">
              <a:buFont typeface="Arial" panose="020B0604020202020204" pitchFamily="34" charset="0"/>
              <a:buChar char="•"/>
            </a:pPr>
            <a:r>
              <a:rPr lang="id-ID" sz="2000" dirty="0">
                <a:solidFill>
                  <a:schemeClr val="tx1"/>
                </a:solidFill>
              </a:rPr>
              <a:t>Asil tioester membentuk seny. Intermediet yang penting dalam sintesis asam lemak.</a:t>
            </a:r>
          </a:p>
          <a:p>
            <a:pPr marL="285750" indent="-285750">
              <a:buFont typeface="Arial" panose="020B0604020202020204" pitchFamily="34" charset="0"/>
              <a:buChar char="•"/>
            </a:pPr>
            <a:r>
              <a:rPr lang="id-ID" sz="2000" dirty="0">
                <a:solidFill>
                  <a:schemeClr val="tx1"/>
                </a:solidFill>
              </a:rPr>
              <a:t>C2 asetil-KoA pada tahapan selanjutnya menghasilkan jumlah lemak yang genap dari Asam n-tetrenoat (butirat) sampai Asam n-ekosanoat (Asam arakidonat)</a:t>
            </a:r>
          </a:p>
        </p:txBody>
      </p:sp>
      <p:sp>
        <p:nvSpPr>
          <p:cNvPr id="6" name="Picture Placeholder 3"/>
          <p:cNvSpPr txBox="1">
            <a:spLocks/>
          </p:cNvSpPr>
          <p:nvPr/>
        </p:nvSpPr>
        <p:spPr>
          <a:xfrm>
            <a:off x="5532120" y="1"/>
            <a:ext cx="6659880" cy="6857999"/>
          </a:xfrm>
          <a:prstGeom prst="rect">
            <a:avLst/>
          </a:prstGeom>
        </p:spPr>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9647" t="16572" r="20990" b="4833"/>
          <a:stretch/>
        </p:blipFill>
        <p:spPr>
          <a:xfrm>
            <a:off x="6626216" y="64239"/>
            <a:ext cx="4471687" cy="6729521"/>
          </a:xfrm>
          <a:prstGeom prst="rect">
            <a:avLst/>
          </a:prstGeom>
        </p:spPr>
      </p:pic>
    </p:spTree>
    <p:extLst>
      <p:ext uri="{BB962C8B-B14F-4D97-AF65-F5344CB8AC3E}">
        <p14:creationId xmlns:p14="http://schemas.microsoft.com/office/powerpoint/2010/main" val="1051740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5E10D-D780-412C-BFD0-9FF1B068BEFC}"/>
              </a:ext>
            </a:extLst>
          </p:cNvPr>
          <p:cNvSpPr>
            <a:spLocks noGrp="1"/>
          </p:cNvSpPr>
          <p:nvPr>
            <p:ph type="title"/>
          </p:nvPr>
        </p:nvSpPr>
        <p:spPr/>
        <p:txBody>
          <a:bodyPr/>
          <a:lstStyle/>
          <a:p>
            <a:r>
              <a:rPr lang="en-US" dirty="0"/>
              <a:t>Kesimpulan</a:t>
            </a:r>
          </a:p>
        </p:txBody>
      </p:sp>
      <p:sp>
        <p:nvSpPr>
          <p:cNvPr id="3" name="Content Placeholder 2">
            <a:extLst>
              <a:ext uri="{FF2B5EF4-FFF2-40B4-BE49-F238E27FC236}">
                <a16:creationId xmlns:a16="http://schemas.microsoft.com/office/drawing/2014/main" id="{024B232F-D3A4-4BB9-985F-76BFDE84A7E0}"/>
              </a:ext>
            </a:extLst>
          </p:cNvPr>
          <p:cNvSpPr>
            <a:spLocks noGrp="1"/>
          </p:cNvSpPr>
          <p:nvPr>
            <p:ph idx="1"/>
          </p:nvPr>
        </p:nvSpPr>
        <p:spPr/>
        <p:txBody>
          <a:bodyPr/>
          <a:lstStyle/>
          <a:p>
            <a:r>
              <a:rPr lang="en-US" dirty="0" err="1"/>
              <a:t>Fitokimia</a:t>
            </a:r>
            <a:r>
              <a:rPr lang="en-US" dirty="0"/>
              <a:t> </a:t>
            </a:r>
            <a:r>
              <a:rPr lang="en-US" dirty="0" err="1"/>
              <a:t>merupakan</a:t>
            </a:r>
            <a:r>
              <a:rPr lang="en-US" dirty="0"/>
              <a:t> </a:t>
            </a:r>
            <a:r>
              <a:rPr lang="en-US" dirty="0" err="1"/>
              <a:t>cabang</a:t>
            </a:r>
            <a:r>
              <a:rPr lang="en-US" dirty="0"/>
              <a:t> </a:t>
            </a:r>
            <a:r>
              <a:rPr lang="en-US" dirty="0" err="1"/>
              <a:t>ilmu</a:t>
            </a:r>
            <a:r>
              <a:rPr lang="en-US" dirty="0"/>
              <a:t> yang </a:t>
            </a:r>
            <a:r>
              <a:rPr lang="en-US" dirty="0" err="1"/>
              <a:t>mempelajari</a:t>
            </a:r>
            <a:r>
              <a:rPr lang="en-US" dirty="0"/>
              <a:t> </a:t>
            </a:r>
            <a:r>
              <a:rPr lang="en-US" b="1" dirty="0" err="1"/>
              <a:t>senyawa</a:t>
            </a:r>
            <a:r>
              <a:rPr lang="en-US" b="1" dirty="0"/>
              <a:t> </a:t>
            </a:r>
            <a:r>
              <a:rPr lang="en-US" b="1" dirty="0" err="1"/>
              <a:t>kimia</a:t>
            </a:r>
            <a:r>
              <a:rPr lang="en-US" b="1" dirty="0"/>
              <a:t> yang </a:t>
            </a:r>
            <a:r>
              <a:rPr lang="en-US" b="1" dirty="0" err="1"/>
              <a:t>berasal</a:t>
            </a:r>
            <a:r>
              <a:rPr lang="en-US" b="1" dirty="0"/>
              <a:t> </a:t>
            </a:r>
            <a:r>
              <a:rPr lang="en-US" b="1" dirty="0" err="1"/>
              <a:t>dari</a:t>
            </a:r>
            <a:r>
              <a:rPr lang="en-US" b="1" dirty="0"/>
              <a:t> </a:t>
            </a:r>
            <a:r>
              <a:rPr lang="en-US" b="1" dirty="0" err="1"/>
              <a:t>tumbuhan</a:t>
            </a:r>
            <a:r>
              <a:rPr lang="en-US" dirty="0"/>
              <a:t>, </a:t>
            </a:r>
            <a:r>
              <a:rPr lang="en-US" dirty="0" err="1"/>
              <a:t>terutama</a:t>
            </a:r>
            <a:r>
              <a:rPr lang="en-US" dirty="0"/>
              <a:t> </a:t>
            </a:r>
            <a:r>
              <a:rPr lang="en-US" b="1" dirty="0" err="1"/>
              <a:t>metabolit</a:t>
            </a:r>
            <a:r>
              <a:rPr lang="en-US" b="1" dirty="0"/>
              <a:t> </a:t>
            </a:r>
            <a:r>
              <a:rPr lang="en-US" b="1" dirty="0" err="1"/>
              <a:t>sekunder</a:t>
            </a:r>
            <a:r>
              <a:rPr lang="en-US" dirty="0"/>
              <a:t> yang </a:t>
            </a:r>
            <a:r>
              <a:rPr lang="en-US" dirty="0" err="1"/>
              <a:t>berperan</a:t>
            </a:r>
            <a:r>
              <a:rPr lang="en-US" dirty="0"/>
              <a:t> </a:t>
            </a:r>
            <a:r>
              <a:rPr lang="en-US" dirty="0" err="1"/>
              <a:t>penting</a:t>
            </a:r>
            <a:r>
              <a:rPr lang="en-US" dirty="0"/>
              <a:t> </a:t>
            </a:r>
            <a:r>
              <a:rPr lang="en-US" dirty="0" err="1"/>
              <a:t>dalam</a:t>
            </a:r>
            <a:r>
              <a:rPr lang="en-US" dirty="0"/>
              <a:t> </a:t>
            </a:r>
            <a:r>
              <a:rPr lang="en-US" dirty="0" err="1"/>
              <a:t>aktivitas</a:t>
            </a:r>
            <a:r>
              <a:rPr lang="en-US" dirty="0"/>
              <a:t> </a:t>
            </a:r>
            <a:r>
              <a:rPr lang="en-US" dirty="0" err="1"/>
              <a:t>biologis</a:t>
            </a:r>
            <a:r>
              <a:rPr lang="en-US" dirty="0"/>
              <a:t> dan </a:t>
            </a:r>
            <a:r>
              <a:rPr lang="en-US" dirty="0" err="1"/>
              <a:t>memiliki</a:t>
            </a:r>
            <a:r>
              <a:rPr lang="en-US" dirty="0"/>
              <a:t> </a:t>
            </a:r>
            <a:r>
              <a:rPr lang="en-US" dirty="0" err="1"/>
              <a:t>potensi</a:t>
            </a:r>
            <a:r>
              <a:rPr lang="en-US" dirty="0"/>
              <a:t> </a:t>
            </a:r>
            <a:r>
              <a:rPr lang="en-US" dirty="0" err="1"/>
              <a:t>sebagai</a:t>
            </a:r>
            <a:r>
              <a:rPr lang="en-US" dirty="0"/>
              <a:t> </a:t>
            </a:r>
            <a:r>
              <a:rPr lang="en-US" dirty="0" err="1"/>
              <a:t>obat</a:t>
            </a:r>
            <a:r>
              <a:rPr lang="en-US" dirty="0"/>
              <a:t>. </a:t>
            </a:r>
            <a:r>
              <a:rPr lang="en-US" dirty="0" err="1"/>
              <a:t>Ilmu</a:t>
            </a:r>
            <a:r>
              <a:rPr lang="en-US" dirty="0"/>
              <a:t> ini </a:t>
            </a:r>
            <a:r>
              <a:rPr lang="en-US" dirty="0" err="1"/>
              <a:t>berkembang</a:t>
            </a:r>
            <a:r>
              <a:rPr lang="en-US" dirty="0"/>
              <a:t> </a:t>
            </a:r>
            <a:r>
              <a:rPr lang="en-US" dirty="0" err="1"/>
              <a:t>dari</a:t>
            </a:r>
            <a:r>
              <a:rPr lang="en-US" dirty="0"/>
              <a:t> </a:t>
            </a:r>
            <a:r>
              <a:rPr lang="en-US" dirty="0" err="1"/>
              <a:t>pendekatan</a:t>
            </a:r>
            <a:r>
              <a:rPr lang="en-US" dirty="0"/>
              <a:t> </a:t>
            </a:r>
            <a:r>
              <a:rPr lang="en-US" dirty="0" err="1"/>
              <a:t>deskriptif</a:t>
            </a:r>
            <a:r>
              <a:rPr lang="en-US" dirty="0"/>
              <a:t> </a:t>
            </a:r>
            <a:r>
              <a:rPr lang="en-US" dirty="0" err="1"/>
              <a:t>menjadi</a:t>
            </a:r>
            <a:r>
              <a:rPr lang="en-US" dirty="0"/>
              <a:t> </a:t>
            </a:r>
            <a:r>
              <a:rPr lang="en-US" dirty="0" err="1"/>
              <a:t>disiplin</a:t>
            </a:r>
            <a:r>
              <a:rPr lang="en-US" dirty="0"/>
              <a:t> </a:t>
            </a:r>
            <a:r>
              <a:rPr lang="en-US" dirty="0" err="1"/>
              <a:t>multidisiplin</a:t>
            </a:r>
            <a:r>
              <a:rPr lang="en-US" dirty="0"/>
              <a:t> yang </a:t>
            </a:r>
            <a:r>
              <a:rPr lang="en-US" dirty="0" err="1"/>
              <a:t>mengintegrasikan</a:t>
            </a:r>
            <a:r>
              <a:rPr lang="en-US" dirty="0"/>
              <a:t> </a:t>
            </a:r>
            <a:r>
              <a:rPr lang="en-US" b="1" dirty="0" err="1"/>
              <a:t>kimia</a:t>
            </a:r>
            <a:r>
              <a:rPr lang="en-US" b="1" dirty="0"/>
              <a:t>, </a:t>
            </a:r>
            <a:r>
              <a:rPr lang="en-US" b="1" dirty="0" err="1"/>
              <a:t>biologi</a:t>
            </a:r>
            <a:r>
              <a:rPr lang="en-US" b="1" dirty="0"/>
              <a:t>, farmasi, dan </a:t>
            </a:r>
            <a:r>
              <a:rPr lang="en-US" b="1" dirty="0" err="1"/>
              <a:t>teknologi</a:t>
            </a:r>
            <a:r>
              <a:rPr lang="en-US" b="1" dirty="0"/>
              <a:t> </a:t>
            </a:r>
            <a:r>
              <a:rPr lang="en-US" b="1" dirty="0" err="1"/>
              <a:t>analitik</a:t>
            </a:r>
            <a:r>
              <a:rPr lang="en-US" b="1" dirty="0"/>
              <a:t> modern</a:t>
            </a:r>
            <a:r>
              <a:rPr lang="en-US" dirty="0"/>
              <a:t>.</a:t>
            </a:r>
          </a:p>
          <a:p>
            <a:r>
              <a:rPr lang="en-US" dirty="0" err="1"/>
              <a:t>Metabolit</a:t>
            </a:r>
            <a:r>
              <a:rPr lang="en-US" dirty="0"/>
              <a:t> </a:t>
            </a:r>
            <a:r>
              <a:rPr lang="en-US" dirty="0" err="1"/>
              <a:t>dalam</a:t>
            </a:r>
            <a:r>
              <a:rPr lang="en-US" dirty="0"/>
              <a:t> </a:t>
            </a:r>
            <a:r>
              <a:rPr lang="en-US" dirty="0" err="1"/>
              <a:t>tumbuhan</a:t>
            </a:r>
            <a:r>
              <a:rPr lang="en-US" dirty="0"/>
              <a:t> </a:t>
            </a:r>
            <a:r>
              <a:rPr lang="en-US" dirty="0" err="1"/>
              <a:t>dibedakan</a:t>
            </a:r>
            <a:r>
              <a:rPr lang="en-US" dirty="0"/>
              <a:t> </a:t>
            </a:r>
            <a:r>
              <a:rPr lang="en-US" dirty="0" err="1"/>
              <a:t>menjadi</a:t>
            </a:r>
            <a:r>
              <a:rPr lang="en-US" dirty="0"/>
              <a:t> </a:t>
            </a:r>
            <a:r>
              <a:rPr lang="en-US" b="1" dirty="0" err="1"/>
              <a:t>metabolit</a:t>
            </a:r>
            <a:r>
              <a:rPr lang="en-US" b="1" dirty="0"/>
              <a:t> primer</a:t>
            </a:r>
            <a:r>
              <a:rPr lang="en-US" dirty="0"/>
              <a:t> (</a:t>
            </a:r>
            <a:r>
              <a:rPr lang="en-US" dirty="0" err="1"/>
              <a:t>penting</a:t>
            </a:r>
            <a:r>
              <a:rPr lang="en-US" dirty="0"/>
              <a:t> untuk </a:t>
            </a:r>
            <a:r>
              <a:rPr lang="en-US" dirty="0" err="1"/>
              <a:t>pertumbuhan</a:t>
            </a:r>
            <a:r>
              <a:rPr lang="en-US" dirty="0"/>
              <a:t> dan </a:t>
            </a:r>
            <a:r>
              <a:rPr lang="en-US" dirty="0" err="1"/>
              <a:t>kehidupan</a:t>
            </a:r>
            <a:r>
              <a:rPr lang="en-US" dirty="0"/>
              <a:t> </a:t>
            </a:r>
            <a:r>
              <a:rPr lang="en-US" dirty="0" err="1"/>
              <a:t>tanaman</a:t>
            </a:r>
            <a:r>
              <a:rPr lang="en-US" dirty="0"/>
              <a:t>) dan </a:t>
            </a:r>
            <a:r>
              <a:rPr lang="en-US" b="1" dirty="0" err="1"/>
              <a:t>metabolit</a:t>
            </a:r>
            <a:r>
              <a:rPr lang="en-US" b="1" dirty="0"/>
              <a:t> </a:t>
            </a:r>
            <a:r>
              <a:rPr lang="en-US" b="1" dirty="0" err="1"/>
              <a:t>sekunder</a:t>
            </a:r>
            <a:r>
              <a:rPr lang="en-US" dirty="0"/>
              <a:t> (</a:t>
            </a:r>
            <a:r>
              <a:rPr lang="en-US" dirty="0" err="1"/>
              <a:t>berperan</a:t>
            </a:r>
            <a:r>
              <a:rPr lang="en-US" dirty="0"/>
              <a:t> </a:t>
            </a:r>
            <a:r>
              <a:rPr lang="en-US" dirty="0" err="1"/>
              <a:t>dalam</a:t>
            </a:r>
            <a:r>
              <a:rPr lang="en-US" dirty="0"/>
              <a:t> </a:t>
            </a:r>
            <a:r>
              <a:rPr lang="en-US" dirty="0" err="1"/>
              <a:t>pertahanan</a:t>
            </a:r>
            <a:r>
              <a:rPr lang="en-US" dirty="0"/>
              <a:t>, </a:t>
            </a:r>
            <a:r>
              <a:rPr lang="en-US" dirty="0" err="1"/>
              <a:t>adaptasi</a:t>
            </a:r>
            <a:r>
              <a:rPr lang="en-US" dirty="0"/>
              <a:t>, dan </a:t>
            </a:r>
            <a:r>
              <a:rPr lang="en-US" dirty="0" err="1"/>
              <a:t>interaksi</a:t>
            </a:r>
            <a:r>
              <a:rPr lang="en-US" dirty="0"/>
              <a:t> </a:t>
            </a:r>
            <a:r>
              <a:rPr lang="en-US" dirty="0" err="1"/>
              <a:t>lingkungan</a:t>
            </a:r>
            <a:r>
              <a:rPr lang="en-US" dirty="0"/>
              <a:t>). </a:t>
            </a:r>
            <a:r>
              <a:rPr lang="en-US" dirty="0" err="1"/>
              <a:t>Metabolit</a:t>
            </a:r>
            <a:r>
              <a:rPr lang="en-US" dirty="0"/>
              <a:t> </a:t>
            </a:r>
            <a:r>
              <a:rPr lang="en-US" dirty="0" err="1"/>
              <a:t>sekunder</a:t>
            </a:r>
            <a:r>
              <a:rPr lang="en-US" dirty="0"/>
              <a:t> </a:t>
            </a:r>
            <a:r>
              <a:rPr lang="en-US" dirty="0" err="1"/>
              <a:t>seperti</a:t>
            </a:r>
            <a:r>
              <a:rPr lang="en-US" dirty="0"/>
              <a:t> </a:t>
            </a:r>
            <a:r>
              <a:rPr lang="en-US" b="1" dirty="0"/>
              <a:t>alkaloid, flavonoid, terpenoid, dan </a:t>
            </a:r>
            <a:r>
              <a:rPr lang="en-US" b="1" dirty="0" err="1"/>
              <a:t>fenolik</a:t>
            </a:r>
            <a:r>
              <a:rPr lang="en-US" dirty="0"/>
              <a:t> </a:t>
            </a:r>
            <a:r>
              <a:rPr lang="en-US" dirty="0" err="1"/>
              <a:t>menjadi</a:t>
            </a:r>
            <a:r>
              <a:rPr lang="en-US" dirty="0"/>
              <a:t> </a:t>
            </a:r>
            <a:r>
              <a:rPr lang="en-US" dirty="0" err="1"/>
              <a:t>fokus</a:t>
            </a:r>
            <a:r>
              <a:rPr lang="en-US" dirty="0"/>
              <a:t> </a:t>
            </a:r>
            <a:r>
              <a:rPr lang="en-US" dirty="0" err="1"/>
              <a:t>utama</a:t>
            </a:r>
            <a:r>
              <a:rPr lang="en-US" dirty="0"/>
              <a:t> </a:t>
            </a:r>
            <a:r>
              <a:rPr lang="en-US" dirty="0" err="1"/>
              <a:t>karena</a:t>
            </a:r>
            <a:r>
              <a:rPr lang="en-US" dirty="0"/>
              <a:t> </a:t>
            </a:r>
            <a:r>
              <a:rPr lang="en-US" dirty="0" err="1"/>
              <a:t>aktivitas</a:t>
            </a:r>
            <a:r>
              <a:rPr lang="en-US" dirty="0"/>
              <a:t> </a:t>
            </a:r>
            <a:r>
              <a:rPr lang="en-US" dirty="0" err="1"/>
              <a:t>farmakologisnya</a:t>
            </a:r>
            <a:r>
              <a:rPr lang="en-US" dirty="0"/>
              <a:t>, </a:t>
            </a:r>
            <a:r>
              <a:rPr lang="en-US" dirty="0" err="1"/>
              <a:t>seperti</a:t>
            </a:r>
            <a:r>
              <a:rPr lang="en-US" dirty="0"/>
              <a:t> </a:t>
            </a:r>
            <a:r>
              <a:rPr lang="en-US" dirty="0" err="1"/>
              <a:t>antioksidan</a:t>
            </a:r>
            <a:r>
              <a:rPr lang="en-US" dirty="0"/>
              <a:t>, </a:t>
            </a:r>
            <a:r>
              <a:rPr lang="en-US" dirty="0" err="1"/>
              <a:t>antidiabetes</a:t>
            </a:r>
            <a:r>
              <a:rPr lang="en-US" dirty="0"/>
              <a:t>, dan </a:t>
            </a:r>
            <a:r>
              <a:rPr lang="en-US" dirty="0" err="1"/>
              <a:t>antikanker</a:t>
            </a:r>
            <a:r>
              <a:rPr lang="en-US" dirty="0"/>
              <a:t>.</a:t>
            </a:r>
          </a:p>
        </p:txBody>
      </p:sp>
    </p:spTree>
    <p:extLst>
      <p:ext uri="{BB962C8B-B14F-4D97-AF65-F5344CB8AC3E}">
        <p14:creationId xmlns:p14="http://schemas.microsoft.com/office/powerpoint/2010/main" val="1857583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E88E-AE1A-4478-87B7-D6C9B9D1F3B5}"/>
              </a:ext>
            </a:extLst>
          </p:cNvPr>
          <p:cNvSpPr>
            <a:spLocks noGrp="1"/>
          </p:cNvSpPr>
          <p:nvPr>
            <p:ph type="title"/>
          </p:nvPr>
        </p:nvSpPr>
        <p:spPr/>
        <p:txBody>
          <a:bodyPr/>
          <a:lstStyle/>
          <a:p>
            <a:r>
              <a:rPr lang="en-US" dirty="0"/>
              <a:t>RENCANA TINDAK LANJUT</a:t>
            </a:r>
          </a:p>
        </p:txBody>
      </p:sp>
      <p:sp>
        <p:nvSpPr>
          <p:cNvPr id="3" name="Content Placeholder 2">
            <a:extLst>
              <a:ext uri="{FF2B5EF4-FFF2-40B4-BE49-F238E27FC236}">
                <a16:creationId xmlns:a16="http://schemas.microsoft.com/office/drawing/2014/main" id="{843D673B-3044-432F-A091-86496CEB64B8}"/>
              </a:ext>
            </a:extLst>
          </p:cNvPr>
          <p:cNvSpPr>
            <a:spLocks noGrp="1"/>
          </p:cNvSpPr>
          <p:nvPr>
            <p:ph idx="1"/>
          </p:nvPr>
        </p:nvSpPr>
        <p:spPr/>
        <p:txBody>
          <a:bodyPr>
            <a:normAutofit/>
          </a:bodyPr>
          <a:lstStyle/>
          <a:p>
            <a:pPr marL="0" indent="0" algn="just">
              <a:buNone/>
            </a:pPr>
            <a:r>
              <a:rPr lang="en-US" sz="2800" dirty="0" err="1"/>
              <a:t>Biosintesis</a:t>
            </a:r>
            <a:r>
              <a:rPr lang="en-US" sz="2800" dirty="0"/>
              <a:t> </a:t>
            </a:r>
            <a:r>
              <a:rPr lang="en-US" sz="2800" dirty="0" err="1"/>
              <a:t>senyawa</a:t>
            </a:r>
            <a:r>
              <a:rPr lang="en-US" sz="2800" dirty="0"/>
              <a:t> </a:t>
            </a:r>
            <a:r>
              <a:rPr lang="en-US" sz="2800" dirty="0" err="1"/>
              <a:t>fitokimia</a:t>
            </a:r>
            <a:r>
              <a:rPr lang="en-US" sz="2800" dirty="0"/>
              <a:t> </a:t>
            </a:r>
            <a:r>
              <a:rPr lang="en-US" sz="2800" dirty="0" err="1"/>
              <a:t>terjadi</a:t>
            </a:r>
            <a:r>
              <a:rPr lang="en-US" sz="2800" dirty="0"/>
              <a:t> </a:t>
            </a:r>
            <a:r>
              <a:rPr lang="en-US" sz="2800" dirty="0" err="1"/>
              <a:t>melalui</a:t>
            </a:r>
            <a:r>
              <a:rPr lang="en-US" sz="2800" dirty="0"/>
              <a:t> </a:t>
            </a:r>
            <a:r>
              <a:rPr lang="en-US" sz="2800" dirty="0" err="1"/>
              <a:t>beberapa</a:t>
            </a:r>
            <a:r>
              <a:rPr lang="en-US" sz="2800" dirty="0"/>
              <a:t> </a:t>
            </a:r>
            <a:r>
              <a:rPr lang="en-US" sz="2800" dirty="0" err="1"/>
              <a:t>jalur</a:t>
            </a:r>
            <a:r>
              <a:rPr lang="en-US" sz="2800" dirty="0"/>
              <a:t> </a:t>
            </a:r>
            <a:r>
              <a:rPr lang="en-US" sz="2800" dirty="0" err="1"/>
              <a:t>utama</a:t>
            </a:r>
            <a:r>
              <a:rPr lang="en-US" sz="2800" dirty="0"/>
              <a:t>, </a:t>
            </a:r>
            <a:r>
              <a:rPr lang="en-US" sz="2800" dirty="0" err="1"/>
              <a:t>yaitu</a:t>
            </a:r>
            <a:r>
              <a:rPr lang="en-US" sz="2800" dirty="0"/>
              <a:t> </a:t>
            </a:r>
            <a:r>
              <a:rPr lang="en-US" sz="2800" b="1" dirty="0" err="1"/>
              <a:t>jalur</a:t>
            </a:r>
            <a:r>
              <a:rPr lang="en-US" sz="2800" b="1" dirty="0"/>
              <a:t> </a:t>
            </a:r>
            <a:r>
              <a:rPr lang="en-US" sz="2800" b="1" dirty="0" err="1"/>
              <a:t>asetat</a:t>
            </a:r>
            <a:r>
              <a:rPr lang="en-US" sz="2800" b="1" dirty="0"/>
              <a:t>–</a:t>
            </a:r>
            <a:r>
              <a:rPr lang="en-US" sz="2800" b="1" dirty="0" err="1"/>
              <a:t>mevalonat</a:t>
            </a:r>
            <a:r>
              <a:rPr lang="en-US" sz="2800" b="1" dirty="0"/>
              <a:t>, </a:t>
            </a:r>
            <a:r>
              <a:rPr lang="en-US" sz="2800" b="1" dirty="0" err="1"/>
              <a:t>jalur</a:t>
            </a:r>
            <a:r>
              <a:rPr lang="en-US" sz="2800" b="1" dirty="0"/>
              <a:t> </a:t>
            </a:r>
            <a:r>
              <a:rPr lang="en-US" sz="2800" b="1" dirty="0" err="1"/>
              <a:t>shikimat</a:t>
            </a:r>
            <a:r>
              <a:rPr lang="en-US" sz="2800" b="1" dirty="0"/>
              <a:t>, dan </a:t>
            </a:r>
            <a:r>
              <a:rPr lang="en-US" sz="2800" b="1" dirty="0" err="1"/>
              <a:t>jalur</a:t>
            </a:r>
            <a:r>
              <a:rPr lang="en-US" sz="2800" b="1" dirty="0"/>
              <a:t> </a:t>
            </a:r>
            <a:r>
              <a:rPr lang="en-US" sz="2800" b="1" dirty="0" err="1"/>
              <a:t>campuran</a:t>
            </a:r>
            <a:r>
              <a:rPr lang="en-US" sz="2800" b="1" dirty="0"/>
              <a:t> </a:t>
            </a:r>
            <a:r>
              <a:rPr lang="en-US" sz="2800" b="1" dirty="0" err="1"/>
              <a:t>serta</a:t>
            </a:r>
            <a:r>
              <a:rPr lang="en-US" sz="2800" b="1" dirty="0"/>
              <a:t> </a:t>
            </a:r>
            <a:r>
              <a:rPr lang="en-US" sz="2800" b="1" dirty="0" err="1"/>
              <a:t>senyawa-senaywa</a:t>
            </a:r>
            <a:r>
              <a:rPr lang="en-US" sz="2800" b="1" dirty="0"/>
              <a:t> </a:t>
            </a:r>
            <a:r>
              <a:rPr lang="en-US" sz="2800" b="1" dirty="0" err="1"/>
              <a:t>metabolit</a:t>
            </a:r>
            <a:r>
              <a:rPr lang="en-US" sz="2800" b="1" dirty="0"/>
              <a:t> </a:t>
            </a:r>
            <a:r>
              <a:rPr lang="en-US" sz="2800" b="1" dirty="0" err="1"/>
              <a:t>sekunder</a:t>
            </a:r>
            <a:r>
              <a:rPr lang="en-US" sz="2800" b="1" dirty="0"/>
              <a:t>.</a:t>
            </a:r>
          </a:p>
        </p:txBody>
      </p:sp>
    </p:spTree>
    <p:extLst>
      <p:ext uri="{BB962C8B-B14F-4D97-AF65-F5344CB8AC3E}">
        <p14:creationId xmlns:p14="http://schemas.microsoft.com/office/powerpoint/2010/main" val="515058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Referensi</a:t>
            </a:r>
          </a:p>
        </p:txBody>
      </p:sp>
      <p:sp>
        <p:nvSpPr>
          <p:cNvPr id="3" name="Content Placeholder 2"/>
          <p:cNvSpPr>
            <a:spLocks noGrp="1"/>
          </p:cNvSpPr>
          <p:nvPr>
            <p:ph idx="1"/>
          </p:nvPr>
        </p:nvSpPr>
        <p:spPr/>
        <p:txBody>
          <a:bodyPr/>
          <a:lstStyle/>
          <a:p>
            <a:pPr fontAlgn="base"/>
            <a:r>
              <a:rPr lang="id-ID" dirty="0"/>
              <a:t>Gati, Endang. 2019. Pemanfaatan SDG untuk mendukung Pertanian Berkelanjutan. IAARD Press: Jakarta</a:t>
            </a:r>
          </a:p>
          <a:p>
            <a:pPr lvl="0" fontAlgn="base"/>
            <a:r>
              <a:rPr lang="id-ID" dirty="0"/>
              <a:t>Hanani, Endang. 2014. Analisis Fitokimia. Jakarta: EGC.</a:t>
            </a:r>
          </a:p>
          <a:p>
            <a:pPr lvl="0" fontAlgn="base"/>
            <a:r>
              <a:rPr lang="id-ID" dirty="0"/>
              <a:t>Harborne, JB. 1987. Metode Fitokimia. Bandung: Penerbit ITB Bandung.</a:t>
            </a:r>
          </a:p>
          <a:p>
            <a:pPr fontAlgn="base"/>
            <a:r>
              <a:rPr lang="id-ID" dirty="0"/>
              <a:t>Jadhav, M., Ghanghav, S., and Singh, N. 2015. </a:t>
            </a:r>
            <a:r>
              <a:rPr lang="id-ID" i="1" dirty="0"/>
              <a:t>Digitalis purpurea</a:t>
            </a:r>
            <a:r>
              <a:rPr lang="id-ID" dirty="0"/>
              <a:t>: An Overview On Phytochemical And Pharmacological Profile. </a:t>
            </a:r>
            <a:r>
              <a:rPr lang="en-US" dirty="0"/>
              <a:t>ICV (2015): 69.75, </a:t>
            </a:r>
            <a:r>
              <a:rPr lang="en-US" dirty="0">
                <a:hlinkClick r:id="rId2"/>
              </a:rPr>
              <a:t>Projected Impact Factor (2018) : 0.51</a:t>
            </a:r>
            <a:r>
              <a:rPr lang="id-ID" dirty="0"/>
              <a:t> </a:t>
            </a:r>
            <a:r>
              <a:rPr lang="en-US" dirty="0"/>
              <a:t>DOI: 10.13040/IJPSR.0975-8232.IJP</a:t>
            </a:r>
            <a:r>
              <a:rPr lang="id-ID" dirty="0"/>
              <a:t>.</a:t>
            </a:r>
          </a:p>
          <a:p>
            <a:pPr lvl="0" fontAlgn="base"/>
            <a:r>
              <a:rPr lang="id-ID" dirty="0"/>
              <a:t>Shah, Biren &amp; Seth, AK. 2010. Text Book of Pharmacognosy and Phytochemistry. India: Elsevier.</a:t>
            </a:r>
          </a:p>
          <a:p>
            <a:endParaRPr lang="id-ID" dirty="0"/>
          </a:p>
        </p:txBody>
      </p:sp>
    </p:spTree>
    <p:extLst>
      <p:ext uri="{BB962C8B-B14F-4D97-AF65-F5344CB8AC3E}">
        <p14:creationId xmlns:p14="http://schemas.microsoft.com/office/powerpoint/2010/main" val="3859155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025" y="825371"/>
            <a:ext cx="9612971" cy="2005511"/>
          </a:xfrm>
        </p:spPr>
        <p:txBody>
          <a:bodyPr>
            <a:normAutofit fontScale="90000"/>
          </a:bodyPr>
          <a:lstStyle/>
          <a:p>
            <a:r>
              <a:rPr lang="id-ID" dirty="0"/>
              <a:t>Metabolit Primer dan sekunder</a:t>
            </a:r>
          </a:p>
        </p:txBody>
      </p:sp>
      <p:sp>
        <p:nvSpPr>
          <p:cNvPr id="3" name="Text Placeholder 2"/>
          <p:cNvSpPr>
            <a:spLocks noGrp="1"/>
          </p:cNvSpPr>
          <p:nvPr>
            <p:ph type="body" idx="1"/>
          </p:nvPr>
        </p:nvSpPr>
        <p:spPr>
          <a:xfrm>
            <a:off x="765025" y="2830882"/>
            <a:ext cx="9612971" cy="1789734"/>
          </a:xfrm>
        </p:spPr>
        <p:txBody>
          <a:bodyPr>
            <a:normAutofit/>
          </a:bodyPr>
          <a:lstStyle/>
          <a:p>
            <a:pPr marL="457200" indent="-457200">
              <a:buAutoNum type="arabicPeriod"/>
            </a:pPr>
            <a:r>
              <a:rPr lang="id-ID" dirty="0"/>
              <a:t>Definisi</a:t>
            </a:r>
          </a:p>
          <a:p>
            <a:pPr marL="457200" indent="-457200">
              <a:buAutoNum type="arabicPeriod"/>
            </a:pPr>
            <a:r>
              <a:rPr lang="id-ID" dirty="0"/>
              <a:t>Biosintesis</a:t>
            </a:r>
          </a:p>
          <a:p>
            <a:pPr marL="457200" indent="-457200">
              <a:buAutoNum type="arabicPeriod"/>
            </a:pPr>
            <a:r>
              <a:rPr lang="id-ID" dirty="0"/>
              <a:t>Penggolongan</a:t>
            </a:r>
          </a:p>
        </p:txBody>
      </p:sp>
    </p:spTree>
    <p:extLst>
      <p:ext uri="{BB962C8B-B14F-4D97-AF65-F5344CB8AC3E}">
        <p14:creationId xmlns:p14="http://schemas.microsoft.com/office/powerpoint/2010/main" val="273625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466" y="786384"/>
            <a:ext cx="3517567" cy="1317990"/>
          </a:xfrm>
        </p:spPr>
        <p:txBody>
          <a:bodyPr/>
          <a:lstStyle/>
          <a:p>
            <a:r>
              <a:rPr lang="id-ID" dirty="0"/>
              <a:t>Metabolit Primer</a:t>
            </a:r>
          </a:p>
        </p:txBody>
      </p:sp>
      <p:sp>
        <p:nvSpPr>
          <p:cNvPr id="3" name="Content Placeholder 2"/>
          <p:cNvSpPr>
            <a:spLocks noGrp="1"/>
          </p:cNvSpPr>
          <p:nvPr>
            <p:ph idx="1"/>
          </p:nvPr>
        </p:nvSpPr>
        <p:spPr>
          <a:xfrm>
            <a:off x="4876800" y="252054"/>
            <a:ext cx="6772404" cy="4728374"/>
          </a:xfrm>
        </p:spPr>
        <p:txBody>
          <a:bodyPr>
            <a:normAutofit/>
          </a:bodyPr>
          <a:lstStyle/>
          <a:p>
            <a:r>
              <a:rPr lang="id-ID" sz="2000" dirty="0"/>
              <a:t>Senyawa metabolit primer adalah senyawa yang dihasilkan oleh makhluk hidup yang bersifat esensial pada proses metabolisme sel dan keseluruhan proses sintesis dan perombakan zat-zat ini yang dilakukan oleh organisme untuk kelangsungan hidupnya.</a:t>
            </a:r>
          </a:p>
          <a:p>
            <a:r>
              <a:rPr lang="id-ID" sz="2000" dirty="0"/>
              <a:t>Biosintesis metabolit primer melalui jalur umum metabolisme.</a:t>
            </a:r>
          </a:p>
        </p:txBody>
      </p:sp>
      <p:sp>
        <p:nvSpPr>
          <p:cNvPr id="4" name="Text Placeholder 3"/>
          <p:cNvSpPr>
            <a:spLocks noGrp="1"/>
          </p:cNvSpPr>
          <p:nvPr>
            <p:ph type="body" sz="half" idx="2"/>
          </p:nvPr>
        </p:nvSpPr>
        <p:spPr>
          <a:xfrm>
            <a:off x="723900" y="2104373"/>
            <a:ext cx="3855720" cy="3763027"/>
          </a:xfrm>
        </p:spPr>
        <p:txBody>
          <a:bodyPr>
            <a:normAutofit/>
          </a:bodyPr>
          <a:lstStyle/>
          <a:p>
            <a:r>
              <a:rPr lang="id-ID" dirty="0"/>
              <a:t>Senyawa pembangun (</a:t>
            </a:r>
            <a:r>
              <a:rPr lang="id-ID" i="1" dirty="0"/>
              <a:t>fundamental building</a:t>
            </a:r>
            <a:r>
              <a:rPr lang="id-ID" dirty="0"/>
              <a:t> </a:t>
            </a:r>
            <a:r>
              <a:rPr lang="id-ID" i="1" dirty="0"/>
              <a:t>block</a:t>
            </a:r>
            <a:r>
              <a:rPr lang="id-ID" dirty="0"/>
              <a:t>), contohnya:</a:t>
            </a:r>
          </a:p>
          <a:p>
            <a:pPr marL="285750" indent="-285750">
              <a:buFont typeface="Arial" panose="020B0604020202020204" pitchFamily="34" charset="0"/>
              <a:buChar char="•"/>
            </a:pPr>
            <a:r>
              <a:rPr lang="id-ID" dirty="0"/>
              <a:t>Lemak</a:t>
            </a:r>
          </a:p>
          <a:p>
            <a:pPr marL="285750" indent="-285750">
              <a:buFont typeface="Arial" panose="020B0604020202020204" pitchFamily="34" charset="0"/>
              <a:buChar char="•"/>
            </a:pPr>
            <a:r>
              <a:rPr lang="id-ID" dirty="0"/>
              <a:t>Karbohidrat</a:t>
            </a:r>
          </a:p>
          <a:p>
            <a:pPr marL="285750" indent="-285750">
              <a:buFont typeface="Arial" panose="020B0604020202020204" pitchFamily="34" charset="0"/>
              <a:buChar char="•"/>
            </a:pPr>
            <a:r>
              <a:rPr lang="id-ID" dirty="0"/>
              <a:t>Asam Amino</a:t>
            </a:r>
          </a:p>
          <a:p>
            <a:pPr marL="285750" indent="-285750">
              <a:buFont typeface="Arial" panose="020B0604020202020204" pitchFamily="34" charset="0"/>
              <a:buChar char="•"/>
            </a:pPr>
            <a:r>
              <a:rPr lang="id-ID" dirty="0"/>
              <a:t>Asam Nukleat</a:t>
            </a:r>
          </a:p>
          <a:p>
            <a:pPr marL="285750" indent="-285750">
              <a:buFont typeface="Arial" panose="020B0604020202020204" pitchFamily="34" charset="0"/>
              <a:buChar char="•"/>
            </a:pPr>
            <a:r>
              <a:rPr lang="id-ID" dirty="0"/>
              <a:t>Polipeptida</a:t>
            </a:r>
          </a:p>
          <a:p>
            <a:pPr marL="285750" indent="-285750">
              <a:buFont typeface="Arial" panose="020B0604020202020204" pitchFamily="34" charset="0"/>
              <a:buChar char="•"/>
            </a:pPr>
            <a:r>
              <a:rPr lang="id-ID" dirty="0"/>
              <a:t>Klorofil</a:t>
            </a:r>
          </a:p>
        </p:txBody>
      </p:sp>
      <p:pic>
        <p:nvPicPr>
          <p:cNvPr id="7" name="Picture 6"/>
          <p:cNvPicPr>
            <a:picLocks noChangeAspect="1"/>
          </p:cNvPicPr>
          <p:nvPr/>
        </p:nvPicPr>
        <p:blipFill>
          <a:blip r:embed="rId2"/>
          <a:stretch>
            <a:fillRect/>
          </a:stretch>
        </p:blipFill>
        <p:spPr>
          <a:xfrm>
            <a:off x="5368131" y="2743200"/>
            <a:ext cx="5490705" cy="3570356"/>
          </a:xfrm>
          <a:prstGeom prst="rect">
            <a:avLst/>
          </a:prstGeom>
        </p:spPr>
      </p:pic>
    </p:spTree>
    <p:extLst>
      <p:ext uri="{BB962C8B-B14F-4D97-AF65-F5344CB8AC3E}">
        <p14:creationId xmlns:p14="http://schemas.microsoft.com/office/powerpoint/2010/main" val="2658830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Metabolit Sekunder</a:t>
            </a:r>
          </a:p>
        </p:txBody>
      </p:sp>
      <p:sp>
        <p:nvSpPr>
          <p:cNvPr id="3" name="Content Placeholder 2"/>
          <p:cNvSpPr>
            <a:spLocks noGrp="1"/>
          </p:cNvSpPr>
          <p:nvPr>
            <p:ph idx="1"/>
          </p:nvPr>
        </p:nvSpPr>
        <p:spPr>
          <a:xfrm>
            <a:off x="5814646" y="281354"/>
            <a:ext cx="6096000" cy="5579697"/>
          </a:xfrm>
        </p:spPr>
        <p:txBody>
          <a:bodyPr>
            <a:normAutofit/>
          </a:bodyPr>
          <a:lstStyle/>
          <a:p>
            <a:r>
              <a:rPr lang="id-ID" sz="1800" dirty="0"/>
              <a:t>Fungsi sebagai mekanisme pertahanan seperti racun untuk predator, volatil untuk penarik spesies yang sama atau lain, zat warna (pigmen) untuk menarik atau memperingatkan spesies lain.</a:t>
            </a:r>
          </a:p>
          <a:p>
            <a:r>
              <a:rPr lang="id-ID" sz="1800" dirty="0"/>
              <a:t>Metabolit sekunder </a:t>
            </a:r>
            <a:r>
              <a:rPr lang="id-ID" sz="1800" dirty="0">
                <a:sym typeface="Wingdings" panose="05000000000000000000" pitchFamily="2" charset="2"/>
              </a:rPr>
              <a:t> menyediakan sebagian besar bahan aktif yang memiliki fungsi farmakologis.</a:t>
            </a:r>
          </a:p>
          <a:p>
            <a:r>
              <a:rPr lang="id-ID" sz="1800" dirty="0">
                <a:sym typeface="Wingdings" panose="05000000000000000000" pitchFamily="2" charset="2"/>
              </a:rPr>
              <a:t>Building block dari metabolit sekunder adalah derivat dari matabolit primer.</a:t>
            </a:r>
            <a:endParaRPr lang="id-ID" sz="1800" dirty="0"/>
          </a:p>
        </p:txBody>
      </p:sp>
      <p:sp>
        <p:nvSpPr>
          <p:cNvPr id="4" name="Text Placeholder 3"/>
          <p:cNvSpPr>
            <a:spLocks noGrp="1"/>
          </p:cNvSpPr>
          <p:nvPr>
            <p:ph type="body" sz="half" idx="2"/>
          </p:nvPr>
        </p:nvSpPr>
        <p:spPr/>
        <p:txBody>
          <a:bodyPr>
            <a:normAutofit/>
          </a:bodyPr>
          <a:lstStyle/>
          <a:p>
            <a:r>
              <a:rPr lang="id-ID" sz="2400" dirty="0"/>
              <a:t>Metabolit sekunder ditemukan hanya pada organisme tertentu dan diproduksi tidak dalam setiap kondisi (berbeda dengan metabolit primer).</a:t>
            </a:r>
          </a:p>
        </p:txBody>
      </p:sp>
      <p:pic>
        <p:nvPicPr>
          <p:cNvPr id="6" name="Picture 5"/>
          <p:cNvPicPr>
            <a:picLocks noChangeAspect="1"/>
          </p:cNvPicPr>
          <p:nvPr/>
        </p:nvPicPr>
        <p:blipFill>
          <a:blip r:embed="rId2"/>
          <a:stretch>
            <a:fillRect/>
          </a:stretch>
        </p:blipFill>
        <p:spPr>
          <a:xfrm>
            <a:off x="5494021" y="4149969"/>
            <a:ext cx="3967612" cy="2671643"/>
          </a:xfrm>
          <a:prstGeom prst="rect">
            <a:avLst/>
          </a:prstGeom>
        </p:spPr>
      </p:pic>
      <p:pic>
        <p:nvPicPr>
          <p:cNvPr id="7" name="Picture 6"/>
          <p:cNvPicPr>
            <a:picLocks noChangeAspect="1"/>
          </p:cNvPicPr>
          <p:nvPr/>
        </p:nvPicPr>
        <p:blipFill>
          <a:blip r:embed="rId3"/>
          <a:stretch>
            <a:fillRect/>
          </a:stretch>
        </p:blipFill>
        <p:spPr>
          <a:xfrm>
            <a:off x="9696450" y="4149969"/>
            <a:ext cx="1771650" cy="2581275"/>
          </a:xfrm>
          <a:prstGeom prst="rect">
            <a:avLst/>
          </a:prstGeom>
        </p:spPr>
      </p:pic>
    </p:spTree>
    <p:extLst>
      <p:ext uri="{BB962C8B-B14F-4D97-AF65-F5344CB8AC3E}">
        <p14:creationId xmlns:p14="http://schemas.microsoft.com/office/powerpoint/2010/main" val="2603707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152900" y="908050"/>
            <a:ext cx="7556618" cy="5840530"/>
          </a:xfrm>
          <a:prstGeom prst="rect">
            <a:avLst/>
          </a:prstGeom>
        </p:spPr>
      </p:pic>
      <p:pic>
        <p:nvPicPr>
          <p:cNvPr id="11" name="Picture 10"/>
          <p:cNvPicPr>
            <a:picLocks noChangeAspect="1"/>
          </p:cNvPicPr>
          <p:nvPr/>
        </p:nvPicPr>
        <p:blipFill>
          <a:blip r:embed="rId3"/>
          <a:stretch>
            <a:fillRect/>
          </a:stretch>
        </p:blipFill>
        <p:spPr>
          <a:xfrm>
            <a:off x="1178861" y="1765300"/>
            <a:ext cx="2504946" cy="2763748"/>
          </a:xfrm>
          <a:prstGeom prst="rect">
            <a:avLst/>
          </a:prstGeom>
        </p:spPr>
      </p:pic>
    </p:spTree>
    <p:extLst>
      <p:ext uri="{BB962C8B-B14F-4D97-AF65-F5344CB8AC3E}">
        <p14:creationId xmlns:p14="http://schemas.microsoft.com/office/powerpoint/2010/main" val="3623694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82D5F-B13B-4E1D-829F-0ADD17BCA822}"/>
              </a:ext>
            </a:extLst>
          </p:cNvPr>
          <p:cNvSpPr>
            <a:spLocks noGrp="1"/>
          </p:cNvSpPr>
          <p:nvPr>
            <p:ph type="title"/>
          </p:nvPr>
        </p:nvSpPr>
        <p:spPr/>
        <p:txBody>
          <a:bodyPr/>
          <a:lstStyle/>
          <a:p>
            <a:r>
              <a:rPr lang="en-US" dirty="0" err="1"/>
              <a:t>Metabolit</a:t>
            </a:r>
            <a:r>
              <a:rPr lang="en-US" dirty="0"/>
              <a:t> Primer dan </a:t>
            </a:r>
            <a:r>
              <a:rPr lang="en-US" dirty="0" err="1"/>
              <a:t>Sekunder</a:t>
            </a:r>
            <a:endParaRPr lang="en-US" dirty="0"/>
          </a:p>
        </p:txBody>
      </p:sp>
      <p:graphicFrame>
        <p:nvGraphicFramePr>
          <p:cNvPr id="5" name="Table 5">
            <a:extLst>
              <a:ext uri="{FF2B5EF4-FFF2-40B4-BE49-F238E27FC236}">
                <a16:creationId xmlns:a16="http://schemas.microsoft.com/office/drawing/2014/main" id="{7015B4FF-4037-408C-9BFE-F1586FBF5320}"/>
              </a:ext>
            </a:extLst>
          </p:cNvPr>
          <p:cNvGraphicFramePr>
            <a:graphicFrameLocks noGrp="1"/>
          </p:cNvGraphicFramePr>
          <p:nvPr>
            <p:ph idx="1"/>
            <p:extLst>
              <p:ext uri="{D42A27DB-BD31-4B8C-83A1-F6EECF244321}">
                <p14:modId xmlns:p14="http://schemas.microsoft.com/office/powerpoint/2010/main" val="1020580671"/>
              </p:ext>
            </p:extLst>
          </p:nvPr>
        </p:nvGraphicFramePr>
        <p:xfrm>
          <a:off x="971550" y="2228850"/>
          <a:ext cx="8915400" cy="293624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1567452187"/>
                    </a:ext>
                  </a:extLst>
                </a:gridCol>
                <a:gridCol w="4457700">
                  <a:extLst>
                    <a:ext uri="{9D8B030D-6E8A-4147-A177-3AD203B41FA5}">
                      <a16:colId xmlns:a16="http://schemas.microsoft.com/office/drawing/2014/main" val="3964266167"/>
                    </a:ext>
                  </a:extLst>
                </a:gridCol>
              </a:tblGrid>
              <a:tr h="370840">
                <a:tc>
                  <a:txBody>
                    <a:bodyPr/>
                    <a:lstStyle/>
                    <a:p>
                      <a:r>
                        <a:rPr lang="en-US" dirty="0" err="1"/>
                        <a:t>Metabolit</a:t>
                      </a:r>
                      <a:r>
                        <a:rPr lang="en-US" dirty="0"/>
                        <a:t> Primer</a:t>
                      </a:r>
                    </a:p>
                  </a:txBody>
                  <a:tcPr/>
                </a:tc>
                <a:tc>
                  <a:txBody>
                    <a:bodyPr/>
                    <a:lstStyle/>
                    <a:p>
                      <a:r>
                        <a:rPr lang="en-US" dirty="0" err="1"/>
                        <a:t>Metabolit</a:t>
                      </a:r>
                      <a:r>
                        <a:rPr lang="en-US" dirty="0"/>
                        <a:t> </a:t>
                      </a:r>
                      <a:r>
                        <a:rPr lang="en-US" dirty="0" err="1"/>
                        <a:t>Sekunder</a:t>
                      </a:r>
                      <a:endParaRPr lang="en-US" dirty="0"/>
                    </a:p>
                  </a:txBody>
                  <a:tcPr/>
                </a:tc>
                <a:extLst>
                  <a:ext uri="{0D108BD9-81ED-4DB2-BD59-A6C34878D82A}">
                    <a16:rowId xmlns:a16="http://schemas.microsoft.com/office/drawing/2014/main" val="3905611874"/>
                  </a:ext>
                </a:extLst>
              </a:tr>
              <a:tr h="370840">
                <a:tc>
                  <a:txBody>
                    <a:bodyPr/>
                    <a:lstStyle/>
                    <a:p>
                      <a:r>
                        <a:rPr lang="en-US" dirty="0" err="1"/>
                        <a:t>Karbohidrat</a:t>
                      </a:r>
                      <a:r>
                        <a:rPr lang="en-US" dirty="0"/>
                        <a:t>, Protein, Lipid dan </a:t>
                      </a:r>
                      <a:r>
                        <a:rPr lang="en-US" dirty="0" err="1"/>
                        <a:t>Asam</a:t>
                      </a:r>
                      <a:r>
                        <a:rPr lang="en-US" dirty="0"/>
                        <a:t> </a:t>
                      </a:r>
                      <a:r>
                        <a:rPr lang="en-US" dirty="0" err="1"/>
                        <a:t>Nukleat</a:t>
                      </a:r>
                      <a:endParaRPr lang="en-US" dirty="0"/>
                    </a:p>
                  </a:txBody>
                  <a:tcPr/>
                </a:tc>
                <a:tc>
                  <a:txBody>
                    <a:bodyPr/>
                    <a:lstStyle/>
                    <a:p>
                      <a:r>
                        <a:rPr lang="en-US" dirty="0"/>
                        <a:t>Alkaloid, </a:t>
                      </a:r>
                      <a:r>
                        <a:rPr lang="en-US" dirty="0" err="1"/>
                        <a:t>polifenol</a:t>
                      </a:r>
                      <a:r>
                        <a:rPr lang="en-US" dirty="0"/>
                        <a:t>, flavonoid, terpenoid, saponin, </a:t>
                      </a:r>
                      <a:r>
                        <a:rPr lang="en-US" dirty="0" err="1"/>
                        <a:t>tanin</a:t>
                      </a:r>
                      <a:r>
                        <a:rPr lang="en-US" dirty="0"/>
                        <a:t> dan </a:t>
                      </a:r>
                      <a:r>
                        <a:rPr lang="en-US" dirty="0" err="1"/>
                        <a:t>antrakuinon</a:t>
                      </a:r>
                      <a:r>
                        <a:rPr lang="en-US" dirty="0"/>
                        <a:t>.</a:t>
                      </a:r>
                    </a:p>
                  </a:txBody>
                  <a:tcPr/>
                </a:tc>
                <a:extLst>
                  <a:ext uri="{0D108BD9-81ED-4DB2-BD59-A6C34878D82A}">
                    <a16:rowId xmlns:a16="http://schemas.microsoft.com/office/drawing/2014/main" val="31250586"/>
                  </a:ext>
                </a:extLst>
              </a:tr>
              <a:tr h="370840">
                <a:tc>
                  <a:txBody>
                    <a:bodyPr/>
                    <a:lstStyle/>
                    <a:p>
                      <a:r>
                        <a:rPr lang="en-US" dirty="0" err="1"/>
                        <a:t>Fungsi</a:t>
                      </a:r>
                      <a:r>
                        <a:rPr lang="en-US" dirty="0"/>
                        <a:t>: </a:t>
                      </a:r>
                      <a:r>
                        <a:rPr lang="en-US" dirty="0" err="1"/>
                        <a:t>Energi</a:t>
                      </a:r>
                      <a:r>
                        <a:rPr lang="en-US" dirty="0"/>
                        <a:t>, </a:t>
                      </a:r>
                      <a:r>
                        <a:rPr lang="en-US" dirty="0" err="1"/>
                        <a:t>struktur</a:t>
                      </a:r>
                      <a:r>
                        <a:rPr lang="en-US" dirty="0"/>
                        <a:t> </a:t>
                      </a:r>
                      <a:r>
                        <a:rPr lang="en-US" dirty="0" err="1"/>
                        <a:t>sel</a:t>
                      </a:r>
                      <a:r>
                        <a:rPr lang="en-US" dirty="0"/>
                        <a:t>, </a:t>
                      </a:r>
                      <a:r>
                        <a:rPr lang="en-US" dirty="0" err="1"/>
                        <a:t>pertumbuhan</a:t>
                      </a:r>
                      <a:endParaRPr lang="en-US" dirty="0"/>
                    </a:p>
                  </a:txBody>
                  <a:tcPr/>
                </a:tc>
                <a:tc>
                  <a:txBody>
                    <a:bodyPr/>
                    <a:lstStyle/>
                    <a:p>
                      <a:r>
                        <a:rPr lang="en-US" dirty="0" err="1"/>
                        <a:t>Fungsi</a:t>
                      </a:r>
                      <a:r>
                        <a:rPr lang="en-US" dirty="0"/>
                        <a:t>: </a:t>
                      </a:r>
                      <a:r>
                        <a:rPr lang="en-US" dirty="0" err="1"/>
                        <a:t>pertahanan</a:t>
                      </a:r>
                      <a:r>
                        <a:rPr lang="en-US" dirty="0"/>
                        <a:t> (antiherbivore/</a:t>
                      </a:r>
                      <a:r>
                        <a:rPr lang="en-US" dirty="0" err="1"/>
                        <a:t>antimikroba</a:t>
                      </a:r>
                      <a:r>
                        <a:rPr lang="en-US" dirty="0"/>
                        <a:t>), pigmen, </a:t>
                      </a:r>
                      <a:r>
                        <a:rPr lang="en-US" dirty="0" err="1"/>
                        <a:t>atraktan</a:t>
                      </a:r>
                      <a:r>
                        <a:rPr lang="en-US" dirty="0"/>
                        <a:t> pollinator, </a:t>
                      </a:r>
                      <a:r>
                        <a:rPr lang="en-US" dirty="0" err="1"/>
                        <a:t>aktivitas</a:t>
                      </a:r>
                      <a:r>
                        <a:rPr lang="en-US" dirty="0"/>
                        <a:t> </a:t>
                      </a:r>
                      <a:r>
                        <a:rPr lang="en-US" dirty="0" err="1"/>
                        <a:t>farmakologis</a:t>
                      </a:r>
                      <a:r>
                        <a:rPr lang="en-US" dirty="0"/>
                        <a:t>.</a:t>
                      </a:r>
                    </a:p>
                  </a:txBody>
                  <a:tcPr/>
                </a:tc>
                <a:extLst>
                  <a:ext uri="{0D108BD9-81ED-4DB2-BD59-A6C34878D82A}">
                    <a16:rowId xmlns:a16="http://schemas.microsoft.com/office/drawing/2014/main" val="4130747566"/>
                  </a:ext>
                </a:extLst>
              </a:tr>
              <a:tr h="370840">
                <a:tc>
                  <a:txBody>
                    <a:bodyPr/>
                    <a:lstStyle/>
                    <a:p>
                      <a:r>
                        <a:rPr lang="en-US" dirty="0"/>
                        <a:t>Jalur </a:t>
                      </a:r>
                      <a:r>
                        <a:rPr lang="en-US" dirty="0" err="1"/>
                        <a:t>metabolisme</a:t>
                      </a:r>
                      <a:r>
                        <a:rPr lang="en-US" dirty="0"/>
                        <a:t> </a:t>
                      </a:r>
                      <a:r>
                        <a:rPr lang="en-US" dirty="0" err="1"/>
                        <a:t>umum</a:t>
                      </a:r>
                      <a:r>
                        <a:rPr lang="en-US" dirty="0"/>
                        <a:t>.</a:t>
                      </a:r>
                    </a:p>
                  </a:txBody>
                  <a:tcPr/>
                </a:tc>
                <a:tc>
                  <a:txBody>
                    <a:bodyPr/>
                    <a:lstStyle/>
                    <a:p>
                      <a:r>
                        <a:rPr lang="en-US" dirty="0"/>
                        <a:t>Jalur </a:t>
                      </a:r>
                      <a:r>
                        <a:rPr lang="en-US" dirty="0" err="1"/>
                        <a:t>metabolisme</a:t>
                      </a:r>
                      <a:r>
                        <a:rPr lang="en-US" dirty="0"/>
                        <a:t> </a:t>
                      </a:r>
                      <a:r>
                        <a:rPr lang="en-US" dirty="0" err="1"/>
                        <a:t>dari</a:t>
                      </a:r>
                      <a:r>
                        <a:rPr lang="en-US" dirty="0"/>
                        <a:t> </a:t>
                      </a:r>
                      <a:r>
                        <a:rPr lang="en-US" dirty="0" err="1"/>
                        <a:t>jalur</a:t>
                      </a:r>
                      <a:r>
                        <a:rPr lang="en-US" dirty="0"/>
                        <a:t> </a:t>
                      </a:r>
                      <a:r>
                        <a:rPr lang="en-US" dirty="0" err="1"/>
                        <a:t>metabolisme</a:t>
                      </a:r>
                      <a:r>
                        <a:rPr lang="en-US" dirty="0"/>
                        <a:t> </a:t>
                      </a:r>
                      <a:r>
                        <a:rPr lang="en-US" dirty="0" err="1"/>
                        <a:t>umum</a:t>
                      </a:r>
                      <a:r>
                        <a:rPr lang="en-US" dirty="0"/>
                        <a:t> yang </a:t>
                      </a:r>
                      <a:r>
                        <a:rPr lang="en-US" dirty="0" err="1"/>
                        <a:t>mengalami</a:t>
                      </a:r>
                      <a:r>
                        <a:rPr lang="en-US" dirty="0"/>
                        <a:t> </a:t>
                      </a:r>
                      <a:r>
                        <a:rPr lang="en-US" dirty="0" err="1"/>
                        <a:t>modifikasi</a:t>
                      </a:r>
                      <a:r>
                        <a:rPr lang="en-US" dirty="0"/>
                        <a:t>.</a:t>
                      </a:r>
                    </a:p>
                  </a:txBody>
                  <a:tcPr/>
                </a:tc>
                <a:extLst>
                  <a:ext uri="{0D108BD9-81ED-4DB2-BD59-A6C34878D82A}">
                    <a16:rowId xmlns:a16="http://schemas.microsoft.com/office/drawing/2014/main" val="3748307042"/>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3660748731"/>
                  </a:ext>
                </a:extLst>
              </a:tr>
            </a:tbl>
          </a:graphicData>
        </a:graphic>
      </p:graphicFrame>
    </p:spTree>
    <p:extLst>
      <p:ext uri="{BB962C8B-B14F-4D97-AF65-F5344CB8AC3E}">
        <p14:creationId xmlns:p14="http://schemas.microsoft.com/office/powerpoint/2010/main" val="1627972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241" y="266661"/>
            <a:ext cx="9601200" cy="1485900"/>
          </a:xfrm>
        </p:spPr>
        <p:txBody>
          <a:bodyPr/>
          <a:lstStyle/>
          <a:p>
            <a:r>
              <a:rPr lang="id-ID" b="1" dirty="0"/>
              <a:t>Biosintesis</a:t>
            </a:r>
          </a:p>
        </p:txBody>
      </p:sp>
      <p:sp>
        <p:nvSpPr>
          <p:cNvPr id="3" name="Text Placeholder 2"/>
          <p:cNvSpPr>
            <a:spLocks noGrp="1"/>
          </p:cNvSpPr>
          <p:nvPr>
            <p:ph type="body" idx="1"/>
          </p:nvPr>
        </p:nvSpPr>
        <p:spPr>
          <a:xfrm>
            <a:off x="569934" y="1744960"/>
            <a:ext cx="9989507" cy="823912"/>
          </a:xfrm>
        </p:spPr>
        <p:txBody>
          <a:bodyPr/>
          <a:lstStyle/>
          <a:p>
            <a:r>
              <a:rPr lang="id-ID" dirty="0"/>
              <a:t>Proses metabolisme dilakukan oleh makhluk hidup </a:t>
            </a:r>
            <a:r>
              <a:rPr lang="id-ID" dirty="0">
                <a:sym typeface="Wingdings" panose="05000000000000000000" pitchFamily="2" charset="2"/>
              </a:rPr>
              <a:t> </a:t>
            </a:r>
            <a:r>
              <a:rPr lang="id-ID" b="1" dirty="0">
                <a:solidFill>
                  <a:srgbClr val="FF0000"/>
                </a:solidFill>
                <a:sym typeface="Wingdings" panose="05000000000000000000" pitchFamily="2" charset="2"/>
              </a:rPr>
              <a:t>bertahan hidup</a:t>
            </a:r>
            <a:endParaRPr lang="id-ID" b="1" dirty="0">
              <a:solidFill>
                <a:srgbClr val="FF0000"/>
              </a:solidFill>
            </a:endParaRPr>
          </a:p>
        </p:txBody>
      </p:sp>
      <p:sp>
        <p:nvSpPr>
          <p:cNvPr id="4" name="Content Placeholder 3"/>
          <p:cNvSpPr>
            <a:spLocks noGrp="1"/>
          </p:cNvSpPr>
          <p:nvPr>
            <p:ph sz="half" idx="2"/>
          </p:nvPr>
        </p:nvSpPr>
        <p:spPr>
          <a:xfrm>
            <a:off x="618559" y="2377624"/>
            <a:ext cx="10693922" cy="1342655"/>
          </a:xfrm>
        </p:spPr>
        <p:txBody>
          <a:bodyPr/>
          <a:lstStyle/>
          <a:p>
            <a:pPr marL="0" indent="0">
              <a:buNone/>
            </a:pPr>
            <a:r>
              <a:rPr lang="id-ID" dirty="0"/>
              <a:t>Metabolisme terdiri atas tahapan-tahapan yang melibatkan enzim yang dikenal sebagai </a:t>
            </a:r>
            <a:r>
              <a:rPr lang="id-ID" b="1" dirty="0"/>
              <a:t>jalur metabolisme</a:t>
            </a:r>
            <a:r>
              <a:rPr lang="id-ID" dirty="0"/>
              <a:t> atau </a:t>
            </a:r>
            <a:r>
              <a:rPr lang="id-ID" b="1" i="1" dirty="0"/>
              <a:t>metabolic pathway</a:t>
            </a:r>
            <a:r>
              <a:rPr lang="id-ID" dirty="0"/>
              <a:t>. </a:t>
            </a:r>
          </a:p>
        </p:txBody>
      </p:sp>
      <p:sp>
        <p:nvSpPr>
          <p:cNvPr id="6" name="Content Placeholder 5"/>
          <p:cNvSpPr>
            <a:spLocks noGrp="1"/>
          </p:cNvSpPr>
          <p:nvPr>
            <p:ph sz="quarter" idx="4"/>
          </p:nvPr>
        </p:nvSpPr>
        <p:spPr>
          <a:xfrm>
            <a:off x="6858119" y="3429000"/>
            <a:ext cx="3958187" cy="2601073"/>
          </a:xfrm>
          <a:solidFill>
            <a:schemeClr val="tx2">
              <a:lumMod val="10000"/>
              <a:lumOff val="90000"/>
            </a:schemeClr>
          </a:solidFill>
        </p:spPr>
        <p:txBody>
          <a:bodyPr/>
          <a:lstStyle/>
          <a:p>
            <a:r>
              <a:rPr lang="id-ID" dirty="0"/>
              <a:t>Biosintesis digunakan untuk proses metabolisme berdasarkan hasil penelitian, sedangkan biogenesis hanya berdasarkan asumsi atau hipotesis.</a:t>
            </a:r>
          </a:p>
        </p:txBody>
      </p:sp>
      <p:pic>
        <p:nvPicPr>
          <p:cNvPr id="8" name="Picture 7"/>
          <p:cNvPicPr>
            <a:picLocks noChangeAspect="1"/>
          </p:cNvPicPr>
          <p:nvPr/>
        </p:nvPicPr>
        <p:blipFill>
          <a:blip r:embed="rId2"/>
          <a:stretch>
            <a:fillRect/>
          </a:stretch>
        </p:blipFill>
        <p:spPr>
          <a:xfrm>
            <a:off x="1215576" y="3022724"/>
            <a:ext cx="4951426" cy="1812709"/>
          </a:xfrm>
          <a:prstGeom prst="rect">
            <a:avLst/>
          </a:prstGeom>
        </p:spPr>
      </p:pic>
      <p:sp>
        <p:nvSpPr>
          <p:cNvPr id="9" name="Text Placeholder 2"/>
          <p:cNvSpPr>
            <a:spLocks noGrp="1"/>
          </p:cNvSpPr>
          <p:nvPr>
            <p:ph type="body" idx="1"/>
          </p:nvPr>
        </p:nvSpPr>
        <p:spPr>
          <a:xfrm>
            <a:off x="6858119" y="2842865"/>
            <a:ext cx="4684734" cy="702139"/>
          </a:xfrm>
        </p:spPr>
        <p:txBody>
          <a:bodyPr/>
          <a:lstStyle/>
          <a:p>
            <a:r>
              <a:rPr lang="id-ID" b="1" dirty="0"/>
              <a:t>Biosintesis Vs Biogenesis</a:t>
            </a:r>
            <a:endParaRPr lang="id-ID" b="1" dirty="0">
              <a:solidFill>
                <a:srgbClr val="FF0000"/>
              </a:solidFill>
            </a:endParaRPr>
          </a:p>
        </p:txBody>
      </p:sp>
      <p:cxnSp>
        <p:nvCxnSpPr>
          <p:cNvPr id="11" name="Straight Arrow Connector 10"/>
          <p:cNvCxnSpPr/>
          <p:nvPr/>
        </p:nvCxnSpPr>
        <p:spPr>
          <a:xfrm>
            <a:off x="2467627" y="4328128"/>
            <a:ext cx="0" cy="1014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538527" y="4650766"/>
            <a:ext cx="929100" cy="369332"/>
          </a:xfrm>
          <a:prstGeom prst="rect">
            <a:avLst/>
          </a:prstGeom>
        </p:spPr>
        <p:txBody>
          <a:bodyPr wrap="none">
            <a:spAutoFit/>
          </a:bodyPr>
          <a:lstStyle/>
          <a:p>
            <a:r>
              <a:rPr lang="id-ID" dirty="0"/>
              <a:t>Produk </a:t>
            </a:r>
          </a:p>
        </p:txBody>
      </p:sp>
      <p:sp>
        <p:nvSpPr>
          <p:cNvPr id="15" name="Rectangle 14"/>
          <p:cNvSpPr/>
          <p:nvPr/>
        </p:nvSpPr>
        <p:spPr>
          <a:xfrm>
            <a:off x="1915809" y="5437698"/>
            <a:ext cx="1103635" cy="369332"/>
          </a:xfrm>
          <a:prstGeom prst="rect">
            <a:avLst/>
          </a:prstGeom>
        </p:spPr>
        <p:txBody>
          <a:bodyPr wrap="none">
            <a:spAutoFit/>
          </a:bodyPr>
          <a:lstStyle/>
          <a:p>
            <a:r>
              <a:rPr lang="id-ID" b="1" dirty="0">
                <a:solidFill>
                  <a:srgbClr val="FF0000"/>
                </a:solidFill>
              </a:rPr>
              <a:t>Metabolit</a:t>
            </a:r>
          </a:p>
        </p:txBody>
      </p:sp>
    </p:spTree>
    <p:extLst>
      <p:ext uri="{BB962C8B-B14F-4D97-AF65-F5344CB8AC3E}">
        <p14:creationId xmlns:p14="http://schemas.microsoft.com/office/powerpoint/2010/main" val="54735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DD7A-5F8A-4419-9CF9-401A071B5463}"/>
              </a:ext>
            </a:extLst>
          </p:cNvPr>
          <p:cNvSpPr>
            <a:spLocks noGrp="1"/>
          </p:cNvSpPr>
          <p:nvPr>
            <p:ph type="title"/>
          </p:nvPr>
        </p:nvSpPr>
        <p:spPr/>
        <p:txBody>
          <a:bodyPr/>
          <a:lstStyle/>
          <a:p>
            <a:r>
              <a:rPr lang="en-US" dirty="0" err="1"/>
              <a:t>Pengelompokan</a:t>
            </a:r>
            <a:r>
              <a:rPr lang="en-US" dirty="0"/>
              <a:t> </a:t>
            </a:r>
            <a:r>
              <a:rPr lang="en-US" dirty="0" err="1"/>
              <a:t>Metabolit</a:t>
            </a:r>
            <a:r>
              <a:rPr lang="en-US" dirty="0"/>
              <a:t> </a:t>
            </a:r>
            <a:r>
              <a:rPr lang="en-US" dirty="0" err="1"/>
              <a:t>Sekunder</a:t>
            </a:r>
            <a:r>
              <a:rPr lang="en-US" dirty="0"/>
              <a:t> (</a:t>
            </a:r>
            <a:r>
              <a:rPr lang="en-US" dirty="0" err="1"/>
              <a:t>Biosintesis</a:t>
            </a:r>
            <a:r>
              <a:rPr lang="en-US" dirty="0"/>
              <a:t>)</a:t>
            </a:r>
          </a:p>
        </p:txBody>
      </p:sp>
      <p:sp>
        <p:nvSpPr>
          <p:cNvPr id="7" name="Content Placeholder 6">
            <a:extLst>
              <a:ext uri="{FF2B5EF4-FFF2-40B4-BE49-F238E27FC236}">
                <a16:creationId xmlns:a16="http://schemas.microsoft.com/office/drawing/2014/main" id="{3031E9C9-915F-4062-AD4B-8DE6A814EFD2}"/>
              </a:ext>
            </a:extLst>
          </p:cNvPr>
          <p:cNvSpPr>
            <a:spLocks noGrp="1"/>
          </p:cNvSpPr>
          <p:nvPr>
            <p:ph idx="1"/>
          </p:nvPr>
        </p:nvSpPr>
        <p:spPr/>
        <p:txBody>
          <a:bodyPr/>
          <a:lstStyle/>
          <a:p>
            <a:pPr marL="0" indent="0">
              <a:buNone/>
            </a:pPr>
            <a:r>
              <a:rPr lang="en-US" b="1" dirty="0" err="1"/>
              <a:t>Berdasarkan</a:t>
            </a:r>
            <a:r>
              <a:rPr lang="en-US" b="1" dirty="0"/>
              <a:t> </a:t>
            </a:r>
            <a:r>
              <a:rPr lang="en-US" b="1" dirty="0" err="1"/>
              <a:t>jalur</a:t>
            </a:r>
            <a:r>
              <a:rPr lang="en-US" b="1" dirty="0"/>
              <a:t> </a:t>
            </a:r>
            <a:r>
              <a:rPr lang="en-US" b="1" dirty="0" err="1"/>
              <a:t>biosintesis</a:t>
            </a:r>
            <a:r>
              <a:rPr lang="en-US" b="1" dirty="0"/>
              <a:t>:</a:t>
            </a:r>
          </a:p>
          <a:p>
            <a:pPr>
              <a:buFont typeface="+mj-lt"/>
              <a:buAutoNum type="arabicPeriod"/>
            </a:pPr>
            <a:r>
              <a:rPr lang="en-US" dirty="0"/>
              <a:t>Jalur </a:t>
            </a:r>
            <a:r>
              <a:rPr lang="en-US" dirty="0" err="1"/>
              <a:t>asetat-mevalonat</a:t>
            </a:r>
            <a:r>
              <a:rPr lang="en-US" dirty="0"/>
              <a:t> → terpenoid, steroid </a:t>
            </a:r>
          </a:p>
          <a:p>
            <a:pPr>
              <a:buFont typeface="+mj-lt"/>
              <a:buAutoNum type="arabicPeriod"/>
            </a:pPr>
            <a:r>
              <a:rPr lang="en-US" dirty="0"/>
              <a:t>Jalur </a:t>
            </a:r>
            <a:r>
              <a:rPr lang="en-US" dirty="0" err="1"/>
              <a:t>shikimat</a:t>
            </a:r>
            <a:r>
              <a:rPr lang="en-US" dirty="0"/>
              <a:t> → </a:t>
            </a:r>
            <a:r>
              <a:rPr lang="en-US" dirty="0" err="1"/>
              <a:t>fenolik</a:t>
            </a:r>
            <a:r>
              <a:rPr lang="en-US" dirty="0"/>
              <a:t>, flavonoid </a:t>
            </a:r>
          </a:p>
          <a:p>
            <a:pPr>
              <a:buFont typeface="+mj-lt"/>
              <a:buAutoNum type="arabicPeriod"/>
            </a:pPr>
            <a:r>
              <a:rPr lang="en-US" dirty="0"/>
              <a:t>Jalur </a:t>
            </a:r>
            <a:r>
              <a:rPr lang="en-US" dirty="0" err="1"/>
              <a:t>campuran</a:t>
            </a:r>
            <a:r>
              <a:rPr lang="en-US" dirty="0"/>
              <a:t> → alkaloid </a:t>
            </a:r>
            <a:r>
              <a:rPr lang="en-US" dirty="0" err="1"/>
              <a:t>tertentu</a:t>
            </a:r>
            <a:r>
              <a:rPr lang="en-US" dirty="0"/>
              <a:t> </a:t>
            </a:r>
          </a:p>
          <a:p>
            <a:endParaRPr lang="en-US" dirty="0"/>
          </a:p>
        </p:txBody>
      </p:sp>
    </p:spTree>
    <p:extLst>
      <p:ext uri="{BB962C8B-B14F-4D97-AF65-F5344CB8AC3E}">
        <p14:creationId xmlns:p14="http://schemas.microsoft.com/office/powerpoint/2010/main" val="731789324"/>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F7EDC-E5B4-4BBC-9D2A-CBE6D46C37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{F6AB8EB3-6DFE-4F62-B53A-697D535E5234}TFb63a7776-4452-49b2-8055-21efce632b726e3c8758_win32-7d1db0309ca7</Template>
  <TotalTime>104</TotalTime>
  <Words>1310</Words>
  <Application>Microsoft Office PowerPoint</Application>
  <PresentationFormat>Widescreen</PresentationFormat>
  <Paragraphs>107</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Bookman Old Style</vt:lpstr>
      <vt:lpstr>Calibri</vt:lpstr>
      <vt:lpstr>Franklin Gothic Book</vt:lpstr>
      <vt:lpstr>inherit</vt:lpstr>
      <vt:lpstr>Custom</vt:lpstr>
      <vt:lpstr>BIOSINTESIS SENYAWA FITOKIMIA</vt:lpstr>
      <vt:lpstr>Pendahuluan: Kimia Bahan Alam</vt:lpstr>
      <vt:lpstr>Metabolit Primer dan sekunder</vt:lpstr>
      <vt:lpstr>Metabolit Primer</vt:lpstr>
      <vt:lpstr>Metabolit Sekunder</vt:lpstr>
      <vt:lpstr>PowerPoint Presentation</vt:lpstr>
      <vt:lpstr>Metabolit Primer dan Sekunder</vt:lpstr>
      <vt:lpstr>Biosintesis</vt:lpstr>
      <vt:lpstr>Pengelompokan Metabolit Sekunder (Biosintesis)</vt:lpstr>
      <vt:lpstr>SMALL GROUP DISCUSSION</vt:lpstr>
      <vt:lpstr>PowerPoint Presentation</vt:lpstr>
      <vt:lpstr>PowerPoint Presentation</vt:lpstr>
      <vt:lpstr>PowerPoint Presentation</vt:lpstr>
      <vt:lpstr>Building Blocks </vt:lpstr>
      <vt:lpstr>Building Blocks (Lanj.) </vt:lpstr>
      <vt:lpstr>Building Blocks (Lanj.) </vt:lpstr>
      <vt:lpstr>Building Blocks (Lanj.) </vt:lpstr>
      <vt:lpstr>Building Blocks (Lanj.) </vt:lpstr>
      <vt:lpstr>Building Blocks (Lanj.) </vt:lpstr>
      <vt:lpstr>Building Blocks (Lanj.) </vt:lpstr>
      <vt:lpstr>Kombinasi Building Block</vt:lpstr>
      <vt:lpstr>Jalur Asam Sikimat  terjadi di Plastida</vt:lpstr>
      <vt:lpstr>Jalur Asam Sikhimat</vt:lpstr>
      <vt:lpstr>Jalur Mevalonat   terjadi di sitosol</vt:lpstr>
      <vt:lpstr>Jalur Malonat</vt:lpstr>
      <vt:lpstr>Kesimpulan</vt:lpstr>
      <vt:lpstr>RENCANA TINDAK LANJUT</vt:lpstr>
      <vt:lpstr>Referensi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BIOSINTESIS SENYAWA FITOKIMIA</dc:title>
  <dc:creator>Meiliza Ekayanti</dc:creator>
  <cp:lastModifiedBy>Meiliza Ekayanti</cp:lastModifiedBy>
  <cp:revision>4</cp:revision>
  <dcterms:created xsi:type="dcterms:W3CDTF">2026-04-08T01:19:47Z</dcterms:created>
  <dcterms:modified xsi:type="dcterms:W3CDTF">2026-04-08T05:24:19Z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