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7" r:id="rId3"/>
    <p:sldId id="258" r:id="rId4"/>
    <p:sldId id="262" r:id="rId5"/>
    <p:sldId id="260" r:id="rId6"/>
    <p:sldId id="263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66" r:id="rId19"/>
    <p:sldId id="25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3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2FEA5-7750-47B0-B79C-B58D2D8A45E2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554AB-B506-485E-AA20-7944E9DE50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582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2FEA5-7750-47B0-B79C-B58D2D8A45E2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554AB-B506-485E-AA20-7944E9DE50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02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2FEA5-7750-47B0-B79C-B58D2D8A45E2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554AB-B506-485E-AA20-7944E9DE50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541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2FEA5-7750-47B0-B79C-B58D2D8A45E2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554AB-B506-485E-AA20-7944E9DE50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014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2FEA5-7750-47B0-B79C-B58D2D8A45E2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554AB-B506-485E-AA20-7944E9DE50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507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2FEA5-7750-47B0-B79C-B58D2D8A45E2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554AB-B506-485E-AA20-7944E9DE50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804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2FEA5-7750-47B0-B79C-B58D2D8A45E2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554AB-B506-485E-AA20-7944E9DE50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007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2FEA5-7750-47B0-B79C-B58D2D8A45E2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554AB-B506-485E-AA20-7944E9DE50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374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2FEA5-7750-47B0-B79C-B58D2D8A45E2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554AB-B506-485E-AA20-7944E9DE50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661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2FEA5-7750-47B0-B79C-B58D2D8A45E2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554AB-B506-485E-AA20-7944E9DE50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108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2FEA5-7750-47B0-B79C-B58D2D8A45E2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554AB-B506-485E-AA20-7944E9DE50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550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2FEA5-7750-47B0-B79C-B58D2D8A45E2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C554AB-B506-485E-AA20-7944E9DE50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626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3095B-8B22-291C-0E20-99FF737293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71145"/>
            <a:ext cx="9144000" cy="1174169"/>
          </a:xfrm>
        </p:spPr>
        <p:txBody>
          <a:bodyPr>
            <a:normAutofit/>
          </a:bodyPr>
          <a:lstStyle/>
          <a:p>
            <a:r>
              <a:rPr lang="en-US" sz="7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Kimia </a:t>
            </a:r>
            <a:r>
              <a:rPr lang="en-US" sz="7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Analitik</a:t>
            </a:r>
            <a:endParaRPr lang="en-US" sz="7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CB754CD-A1DD-3526-30F1-71F94DC18C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1005" y="2493873"/>
            <a:ext cx="10249989" cy="1655762"/>
          </a:xfrm>
        </p:spPr>
        <p:txBody>
          <a:bodyPr>
            <a:noAutofit/>
          </a:bodyPr>
          <a:lstStyle/>
          <a:p>
            <a:r>
              <a:rPr lang="en-US" sz="75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Titrimetri</a:t>
            </a:r>
            <a:endParaRPr lang="en-US" sz="75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3DAB948-E2D2-F664-9EB8-6CA858FE3F2E}"/>
              </a:ext>
            </a:extLst>
          </p:cNvPr>
          <p:cNvSpPr txBox="1">
            <a:spLocks/>
          </p:cNvSpPr>
          <p:nvPr/>
        </p:nvSpPr>
        <p:spPr>
          <a:xfrm>
            <a:off x="121920" y="2127954"/>
            <a:ext cx="11965578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Pendahuluan</a:t>
            </a:r>
            <a:endParaRPr lang="en-US" sz="7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7676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13D2F-9E9D-7D66-F865-3833B75C8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4563B48-7449-B2E8-FD0E-6560CF8F2CA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b="1" dirty="0">
                    <a:solidFill>
                      <a:srgbClr val="00B0F0"/>
                    </a:solidFill>
                  </a:rPr>
                  <a:t>Normalitas</a:t>
                </a:r>
              </a:p>
              <a:p>
                <a:pPr marL="0" indent="0">
                  <a:buNone/>
                </a:pPr>
                <a:r>
                  <a:rPr lang="en-US" dirty="0" err="1"/>
                  <a:t>Banyaknya</a:t>
                </a:r>
                <a:r>
                  <a:rPr lang="en-US" dirty="0"/>
                  <a:t> </a:t>
                </a:r>
                <a:r>
                  <a:rPr lang="en-US" b="1" dirty="0" err="1">
                    <a:solidFill>
                      <a:srgbClr val="00B0F0"/>
                    </a:solidFill>
                  </a:rPr>
                  <a:t>ekivalen</a:t>
                </a:r>
                <a:r>
                  <a:rPr lang="en-US" b="1" dirty="0">
                    <a:solidFill>
                      <a:srgbClr val="00B0F0"/>
                    </a:solidFill>
                  </a:rPr>
                  <a:t> (ek) </a:t>
                </a:r>
                <a:r>
                  <a:rPr lang="en-US" b="1" dirty="0" err="1">
                    <a:solidFill>
                      <a:srgbClr val="00B0F0"/>
                    </a:solidFill>
                  </a:rPr>
                  <a:t>zat</a:t>
                </a:r>
                <a:r>
                  <a:rPr lang="en-US" b="1" dirty="0">
                    <a:solidFill>
                      <a:srgbClr val="00B0F0"/>
                    </a:solidFill>
                  </a:rPr>
                  <a:t> </a:t>
                </a:r>
                <a:r>
                  <a:rPr lang="en-US" b="1" dirty="0" err="1">
                    <a:solidFill>
                      <a:srgbClr val="00B0F0"/>
                    </a:solidFill>
                  </a:rPr>
                  <a:t>terlarut</a:t>
                </a:r>
                <a:r>
                  <a:rPr lang="en-US" b="1" dirty="0">
                    <a:solidFill>
                      <a:srgbClr val="00B0F0"/>
                    </a:solidFill>
                  </a:rPr>
                  <a:t> </a:t>
                </a:r>
                <a:r>
                  <a:rPr lang="en-US" b="1" dirty="0" err="1">
                    <a:solidFill>
                      <a:srgbClr val="00B0F0"/>
                    </a:solidFill>
                  </a:rPr>
                  <a:t>tiap</a:t>
                </a:r>
                <a:r>
                  <a:rPr lang="en-US" b="1" dirty="0">
                    <a:solidFill>
                      <a:srgbClr val="00B0F0"/>
                    </a:solidFill>
                  </a:rPr>
                  <a:t> liter </a:t>
                </a:r>
                <a:r>
                  <a:rPr lang="en-US" b="1" dirty="0" err="1">
                    <a:solidFill>
                      <a:srgbClr val="00B0F0"/>
                    </a:solidFill>
                  </a:rPr>
                  <a:t>larutan</a:t>
                </a:r>
                <a:endParaRPr lang="en-US" b="1" dirty="0">
                  <a:solidFill>
                    <a:srgbClr val="00B0F0"/>
                  </a:solidFill>
                </a:endParaRPr>
              </a:p>
              <a:p>
                <a:pPr marL="0" indent="0" algn="ctr">
                  <a:buNone/>
                </a:pPr>
                <a:r>
                  <a:rPr lang="en-US" b="1" dirty="0">
                    <a:solidFill>
                      <a:srgbClr val="0070C0"/>
                    </a:solidFill>
                  </a:rPr>
                  <a:t>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ek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L</m:t>
                        </m:r>
                      </m:den>
                    </m:f>
                  </m:oMath>
                </a14:m>
                <a:r>
                  <a:rPr lang="en-US" b="1" dirty="0">
                    <a:solidFill>
                      <a:srgbClr val="0070C0"/>
                    </a:solidFill>
                  </a:rPr>
                  <a:t> ; ek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g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BE</m:t>
                        </m:r>
                      </m:den>
                    </m:f>
                  </m:oMath>
                </a14:m>
                <a:r>
                  <a:rPr lang="en-US" b="1" dirty="0">
                    <a:solidFill>
                      <a:srgbClr val="0070C0"/>
                    </a:solidFill>
                  </a:rPr>
                  <a:t> ; BE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BM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den>
                    </m:f>
                  </m:oMath>
                </a14:m>
                <a:endParaRPr lang="en-US" b="1" dirty="0"/>
              </a:p>
              <a:p>
                <a:pPr marL="0" indent="0">
                  <a:buNone/>
                </a:pPr>
                <a:r>
                  <a:rPr lang="en-US" dirty="0" err="1"/>
                  <a:t>dimana</a:t>
                </a:r>
                <a:r>
                  <a:rPr lang="en-US" dirty="0"/>
                  <a:t> :</a:t>
                </a:r>
              </a:p>
              <a:p>
                <a:pPr marL="0" indent="0">
                  <a:buNone/>
                </a:pPr>
                <a:r>
                  <a:rPr lang="en-US" b="1" dirty="0">
                    <a:solidFill>
                      <a:srgbClr val="00B0F0"/>
                    </a:solidFill>
                  </a:rPr>
                  <a:t>N</a:t>
                </a:r>
                <a:r>
                  <a:rPr lang="en-US" dirty="0"/>
                  <a:t> = </a:t>
                </a:r>
                <a:r>
                  <a:rPr lang="en-US" dirty="0" err="1"/>
                  <a:t>normalitas</a:t>
                </a:r>
                <a:r>
                  <a:rPr lang="en-US" dirty="0"/>
                  <a:t> </a:t>
                </a:r>
                <a:r>
                  <a:rPr lang="en-US" b="1" dirty="0">
                    <a:solidFill>
                      <a:srgbClr val="00B0F0"/>
                    </a:solidFill>
                  </a:rPr>
                  <a:t>(ek/L)</a:t>
                </a:r>
              </a:p>
              <a:p>
                <a:pPr marL="0" indent="0">
                  <a:buNone/>
                </a:pPr>
                <a:r>
                  <a:rPr lang="en-US" b="1" dirty="0">
                    <a:solidFill>
                      <a:srgbClr val="00B0F0"/>
                    </a:solidFill>
                  </a:rPr>
                  <a:t>Ek</a:t>
                </a:r>
                <a:r>
                  <a:rPr lang="en-US" dirty="0"/>
                  <a:t> = </a:t>
                </a:r>
                <a:r>
                  <a:rPr lang="en-US" dirty="0" err="1"/>
                  <a:t>banyaknya</a:t>
                </a:r>
                <a:r>
                  <a:rPr lang="en-US" dirty="0"/>
                  <a:t> </a:t>
                </a:r>
                <a:r>
                  <a:rPr lang="en-US" dirty="0" err="1"/>
                  <a:t>ekivalen</a:t>
                </a:r>
                <a:endParaRPr lang="en-US" dirty="0"/>
              </a:p>
              <a:p>
                <a:pPr marL="0" indent="0">
                  <a:buNone/>
                </a:pPr>
                <a:r>
                  <a:rPr lang="en-US" b="1" dirty="0">
                    <a:solidFill>
                      <a:srgbClr val="00B0F0"/>
                    </a:solidFill>
                  </a:rPr>
                  <a:t>BE</a:t>
                </a:r>
                <a:r>
                  <a:rPr lang="en-US" dirty="0"/>
                  <a:t> = </a:t>
                </a:r>
                <a:r>
                  <a:rPr lang="en-US" dirty="0" err="1"/>
                  <a:t>bobot</a:t>
                </a:r>
                <a:r>
                  <a:rPr lang="en-US" dirty="0"/>
                  <a:t> </a:t>
                </a:r>
                <a:r>
                  <a:rPr lang="en-US" dirty="0" err="1"/>
                  <a:t>molekul</a:t>
                </a:r>
                <a:r>
                  <a:rPr lang="en-US" dirty="0"/>
                  <a:t> </a:t>
                </a:r>
                <a:r>
                  <a:rPr lang="en-US" dirty="0" err="1"/>
                  <a:t>ekivalen</a:t>
                </a:r>
                <a:endParaRPr lang="en-US" dirty="0"/>
              </a:p>
              <a:p>
                <a:pPr marL="0" indent="0">
                  <a:buNone/>
                </a:pPr>
                <a:r>
                  <a:rPr lang="en-US" b="1" dirty="0">
                    <a:solidFill>
                      <a:srgbClr val="00B0F0"/>
                    </a:solidFill>
                  </a:rPr>
                  <a:t>L</a:t>
                </a:r>
                <a:r>
                  <a:rPr lang="en-US" dirty="0"/>
                  <a:t> = volume </a:t>
                </a:r>
                <a:r>
                  <a:rPr lang="en-US" dirty="0" err="1"/>
                  <a:t>larutan</a:t>
                </a:r>
                <a:r>
                  <a:rPr lang="en-US" dirty="0"/>
                  <a:t> </a:t>
                </a:r>
                <a:r>
                  <a:rPr lang="en-US" b="1" dirty="0">
                    <a:solidFill>
                      <a:srgbClr val="00B0F0"/>
                    </a:solidFill>
                  </a:rPr>
                  <a:t>(L)</a:t>
                </a:r>
              </a:p>
              <a:p>
                <a:pPr marL="0" indent="0">
                  <a:buNone/>
                </a:pPr>
                <a:r>
                  <a:rPr lang="en-US" b="1" dirty="0">
                    <a:solidFill>
                      <a:srgbClr val="00B0F0"/>
                    </a:solidFill>
                  </a:rPr>
                  <a:t>N</a:t>
                </a:r>
                <a:r>
                  <a:rPr lang="en-US" dirty="0"/>
                  <a:t> = </a:t>
                </a:r>
                <a:r>
                  <a:rPr lang="en-US" dirty="0" err="1"/>
                  <a:t>valensi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4563B48-7449-B2E8-FD0E-6560CF8F2CA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8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32692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1195B-4343-4673-1859-9BB90D540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50"/>
                </a:solidFill>
              </a:rPr>
              <a:t>Cara </a:t>
            </a:r>
            <a:r>
              <a:rPr lang="en-US" b="1" dirty="0" err="1">
                <a:solidFill>
                  <a:srgbClr val="00B050"/>
                </a:solidFill>
              </a:rPr>
              <a:t>penentuan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valensi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C0CE63-3AD1-4331-F081-061060EC13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dirty="0" err="1">
                <a:solidFill>
                  <a:srgbClr val="00B0F0"/>
                </a:solidFill>
              </a:rPr>
              <a:t>Reaksi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asam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basa</a:t>
            </a:r>
            <a:endParaRPr lang="en-US" b="1" dirty="0">
              <a:solidFill>
                <a:srgbClr val="00B0F0"/>
              </a:solidFill>
            </a:endParaRPr>
          </a:p>
          <a:p>
            <a:pPr marL="0" indent="0" algn="just">
              <a:buNone/>
            </a:pPr>
            <a:r>
              <a:rPr lang="en-US" b="1" dirty="0" err="1">
                <a:solidFill>
                  <a:srgbClr val="00B0F0"/>
                </a:solidFill>
              </a:rPr>
              <a:t>Valensi</a:t>
            </a:r>
            <a:r>
              <a:rPr lang="en-US" dirty="0"/>
              <a:t> </a:t>
            </a:r>
            <a:r>
              <a:rPr lang="en-US" dirty="0" err="1"/>
              <a:t>ditentukan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banyaknya</a:t>
            </a:r>
            <a:r>
              <a:rPr lang="en-US" b="1" dirty="0">
                <a:solidFill>
                  <a:srgbClr val="00B0F0"/>
                </a:solidFill>
              </a:rPr>
              <a:t> mol H</a:t>
            </a:r>
            <a:r>
              <a:rPr lang="en-US" b="1" baseline="30000" dirty="0">
                <a:solidFill>
                  <a:srgbClr val="00B0F0"/>
                </a:solidFill>
              </a:rPr>
              <a:t>+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atau</a:t>
            </a:r>
            <a:r>
              <a:rPr lang="en-US" b="1" dirty="0">
                <a:solidFill>
                  <a:srgbClr val="00B0F0"/>
                </a:solidFill>
              </a:rPr>
              <a:t> OH</a:t>
            </a:r>
            <a:r>
              <a:rPr lang="en-US" b="1" baseline="30000" dirty="0">
                <a:solidFill>
                  <a:srgbClr val="00B0F0"/>
                </a:solidFill>
              </a:rPr>
              <a:t>-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/>
              <a:t>yang </a:t>
            </a:r>
            <a:r>
              <a:rPr lang="en-US" dirty="0" err="1"/>
              <a:t>dihasilkan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tiap</a:t>
            </a:r>
            <a:r>
              <a:rPr lang="en-US" b="1" dirty="0">
                <a:solidFill>
                  <a:srgbClr val="00B0F0"/>
                </a:solidFill>
              </a:rPr>
              <a:t> mol </a:t>
            </a:r>
            <a:r>
              <a:rPr lang="en-US" b="1" dirty="0" err="1">
                <a:solidFill>
                  <a:srgbClr val="00B0F0"/>
                </a:solidFill>
              </a:rPr>
              <a:t>asam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atau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basa</a:t>
            </a:r>
            <a:endParaRPr lang="en-US" b="1" dirty="0">
              <a:solidFill>
                <a:srgbClr val="00B0F0"/>
              </a:solidFill>
            </a:endParaRPr>
          </a:p>
          <a:p>
            <a:pPr algn="just"/>
            <a:r>
              <a:rPr lang="en-US" dirty="0"/>
              <a:t>HCl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terurai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b="1" dirty="0">
                <a:solidFill>
                  <a:srgbClr val="00B0F0"/>
                </a:solidFill>
              </a:rPr>
              <a:t>HCl </a:t>
            </a:r>
            <a:r>
              <a:rPr lang="en-US" b="1" dirty="0">
                <a:solidFill>
                  <a:srgbClr val="00B0F0"/>
                </a:solidFill>
                <a:sym typeface="Wingdings" panose="05000000000000000000" pitchFamily="2" charset="2"/>
              </a:rPr>
              <a:t> H</a:t>
            </a:r>
            <a:r>
              <a:rPr lang="en-US" b="1" baseline="30000" dirty="0">
                <a:solidFill>
                  <a:srgbClr val="00B0F0"/>
                </a:solidFill>
                <a:sym typeface="Wingdings" panose="05000000000000000000" pitchFamily="2" charset="2"/>
              </a:rPr>
              <a:t>+</a:t>
            </a:r>
            <a:r>
              <a:rPr lang="en-US" b="1" dirty="0">
                <a:solidFill>
                  <a:srgbClr val="00B0F0"/>
                </a:solidFill>
                <a:sym typeface="Wingdings" panose="05000000000000000000" pitchFamily="2" charset="2"/>
              </a:rPr>
              <a:t> + Cl</a:t>
            </a:r>
            <a:r>
              <a:rPr lang="en-US" b="1" baseline="30000" dirty="0">
                <a:solidFill>
                  <a:srgbClr val="00B0F0"/>
                </a:solidFill>
                <a:sym typeface="Wingdings" panose="05000000000000000000" pitchFamily="2" charset="2"/>
              </a:rPr>
              <a:t>-</a:t>
            </a:r>
            <a:r>
              <a:rPr lang="en-US" b="1" dirty="0">
                <a:solidFill>
                  <a:srgbClr val="00B0F0"/>
                </a:solidFill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maka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b="1" dirty="0" err="1">
                <a:solidFill>
                  <a:srgbClr val="00B0F0"/>
                </a:solidFill>
                <a:sym typeface="Wingdings" panose="05000000000000000000" pitchFamily="2" charset="2"/>
              </a:rPr>
              <a:t>valensi</a:t>
            </a:r>
            <a:r>
              <a:rPr lang="en-US" b="1" dirty="0">
                <a:solidFill>
                  <a:srgbClr val="00B0F0"/>
                </a:solidFill>
                <a:sym typeface="Wingdings" panose="05000000000000000000" pitchFamily="2" charset="2"/>
              </a:rPr>
              <a:t> HCl </a:t>
            </a:r>
            <a:r>
              <a:rPr lang="en-US" b="1" dirty="0" err="1">
                <a:solidFill>
                  <a:srgbClr val="00B0F0"/>
                </a:solidFill>
                <a:sym typeface="Wingdings" panose="05000000000000000000" pitchFamily="2" charset="2"/>
              </a:rPr>
              <a:t>adalah</a:t>
            </a:r>
            <a:r>
              <a:rPr lang="en-US" b="1" dirty="0">
                <a:solidFill>
                  <a:srgbClr val="00B0F0"/>
                </a:solidFill>
                <a:sym typeface="Wingdings" panose="05000000000000000000" pitchFamily="2" charset="2"/>
              </a:rPr>
              <a:t> 1 </a:t>
            </a:r>
            <a:r>
              <a:rPr lang="en-US" dirty="0" err="1">
                <a:sym typeface="Wingdings" panose="05000000000000000000" pitchFamily="2" charset="2"/>
              </a:rPr>
              <a:t>sebab</a:t>
            </a:r>
            <a:r>
              <a:rPr lang="en-US" dirty="0">
                <a:sym typeface="Wingdings" panose="05000000000000000000" pitchFamily="2" charset="2"/>
              </a:rPr>
              <a:t> 1 mol HCl </a:t>
            </a:r>
            <a:r>
              <a:rPr lang="en-US" dirty="0" err="1">
                <a:sym typeface="Wingdings" panose="05000000000000000000" pitchFamily="2" charset="2"/>
              </a:rPr>
              <a:t>ekivalen</a:t>
            </a:r>
            <a:r>
              <a:rPr lang="en-US" dirty="0">
                <a:sym typeface="Wingdings" panose="05000000000000000000" pitchFamily="2" charset="2"/>
              </a:rPr>
              <a:t> (</a:t>
            </a:r>
            <a:r>
              <a:rPr lang="en-US" dirty="0" err="1">
                <a:sym typeface="Wingdings" panose="05000000000000000000" pitchFamily="2" charset="2"/>
              </a:rPr>
              <a:t>setara</a:t>
            </a:r>
            <a:r>
              <a:rPr lang="en-US" dirty="0">
                <a:sym typeface="Wingdings" panose="05000000000000000000" pitchFamily="2" charset="2"/>
              </a:rPr>
              <a:t>) </a:t>
            </a:r>
            <a:r>
              <a:rPr lang="en-US" dirty="0" err="1">
                <a:sym typeface="Wingdings" panose="05000000000000000000" pitchFamily="2" charset="2"/>
              </a:rPr>
              <a:t>dengan</a:t>
            </a:r>
            <a:r>
              <a:rPr lang="en-US" dirty="0">
                <a:sym typeface="Wingdings" panose="05000000000000000000" pitchFamily="2" charset="2"/>
              </a:rPr>
              <a:t> 1 mol H</a:t>
            </a:r>
            <a:r>
              <a:rPr lang="en-US" baseline="30000" dirty="0">
                <a:sym typeface="Wingdings" panose="05000000000000000000" pitchFamily="2" charset="2"/>
              </a:rPr>
              <a:t>+</a:t>
            </a:r>
          </a:p>
          <a:p>
            <a:pPr algn="just"/>
            <a:r>
              <a:rPr lang="en-US" dirty="0">
                <a:sym typeface="Wingdings" panose="05000000000000000000" pitchFamily="2" charset="2"/>
              </a:rPr>
              <a:t>H</a:t>
            </a:r>
            <a:r>
              <a:rPr lang="en-US" baseline="-25000" dirty="0">
                <a:sym typeface="Wingdings" panose="05000000000000000000" pitchFamily="2" charset="2"/>
              </a:rPr>
              <a:t>2</a:t>
            </a:r>
            <a:r>
              <a:rPr lang="en-US" dirty="0">
                <a:sym typeface="Wingdings" panose="05000000000000000000" pitchFamily="2" charset="2"/>
              </a:rPr>
              <a:t>SO</a:t>
            </a:r>
            <a:r>
              <a:rPr lang="en-US" baseline="-25000" dirty="0">
                <a:sym typeface="Wingdings" panose="05000000000000000000" pitchFamily="2" charset="2"/>
              </a:rPr>
              <a:t>4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akan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terurai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menjadi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b="1" dirty="0">
                <a:solidFill>
                  <a:srgbClr val="00B0F0"/>
                </a:solidFill>
                <a:sym typeface="Wingdings" panose="05000000000000000000" pitchFamily="2" charset="2"/>
              </a:rPr>
              <a:t>H</a:t>
            </a:r>
            <a:r>
              <a:rPr lang="en-US" b="1" baseline="-25000" dirty="0">
                <a:solidFill>
                  <a:srgbClr val="00B0F0"/>
                </a:solidFill>
                <a:sym typeface="Wingdings" panose="05000000000000000000" pitchFamily="2" charset="2"/>
              </a:rPr>
              <a:t>2</a:t>
            </a:r>
            <a:r>
              <a:rPr lang="en-US" b="1" dirty="0">
                <a:solidFill>
                  <a:srgbClr val="00B0F0"/>
                </a:solidFill>
                <a:sym typeface="Wingdings" panose="05000000000000000000" pitchFamily="2" charset="2"/>
              </a:rPr>
              <a:t>SO</a:t>
            </a:r>
            <a:r>
              <a:rPr lang="en-US" b="1" baseline="-25000" dirty="0">
                <a:solidFill>
                  <a:srgbClr val="00B0F0"/>
                </a:solidFill>
                <a:sym typeface="Wingdings" panose="05000000000000000000" pitchFamily="2" charset="2"/>
              </a:rPr>
              <a:t>4</a:t>
            </a:r>
            <a:r>
              <a:rPr lang="en-US" b="1" dirty="0">
                <a:solidFill>
                  <a:srgbClr val="00B0F0"/>
                </a:solidFill>
                <a:sym typeface="Wingdings" panose="05000000000000000000" pitchFamily="2" charset="2"/>
              </a:rPr>
              <a:t>  2H</a:t>
            </a:r>
            <a:r>
              <a:rPr lang="en-US" b="1" baseline="30000" dirty="0">
                <a:solidFill>
                  <a:srgbClr val="00B0F0"/>
                </a:solidFill>
                <a:sym typeface="Wingdings" panose="05000000000000000000" pitchFamily="2" charset="2"/>
              </a:rPr>
              <a:t>+</a:t>
            </a:r>
            <a:r>
              <a:rPr lang="en-US" b="1" dirty="0">
                <a:solidFill>
                  <a:srgbClr val="00B0F0"/>
                </a:solidFill>
                <a:sym typeface="Wingdings" panose="05000000000000000000" pitchFamily="2" charset="2"/>
              </a:rPr>
              <a:t> + SO</a:t>
            </a:r>
            <a:r>
              <a:rPr lang="en-US" b="1" baseline="-25000" dirty="0">
                <a:solidFill>
                  <a:srgbClr val="00B0F0"/>
                </a:solidFill>
                <a:sym typeface="Wingdings" panose="05000000000000000000" pitchFamily="2" charset="2"/>
              </a:rPr>
              <a:t>4</a:t>
            </a:r>
            <a:r>
              <a:rPr lang="en-US" b="1" baseline="30000" dirty="0">
                <a:solidFill>
                  <a:srgbClr val="00B0F0"/>
                </a:solidFill>
                <a:sym typeface="Wingdings" panose="05000000000000000000" pitchFamily="2" charset="2"/>
              </a:rPr>
              <a:t>2-</a:t>
            </a:r>
            <a:r>
              <a:rPr lang="en-US" b="1" dirty="0">
                <a:solidFill>
                  <a:srgbClr val="00B0F0"/>
                </a:solidFill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maka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b="1" dirty="0" err="1">
                <a:solidFill>
                  <a:srgbClr val="00B0F0"/>
                </a:solidFill>
                <a:sym typeface="Wingdings" panose="05000000000000000000" pitchFamily="2" charset="2"/>
              </a:rPr>
              <a:t>valensi</a:t>
            </a:r>
            <a:r>
              <a:rPr lang="en-US" b="1" dirty="0">
                <a:solidFill>
                  <a:srgbClr val="00B0F0"/>
                </a:solidFill>
                <a:sym typeface="Wingdings" panose="05000000000000000000" pitchFamily="2" charset="2"/>
              </a:rPr>
              <a:t> H</a:t>
            </a:r>
            <a:r>
              <a:rPr lang="en-US" b="1" baseline="-25000" dirty="0">
                <a:solidFill>
                  <a:srgbClr val="00B0F0"/>
                </a:solidFill>
                <a:sym typeface="Wingdings" panose="05000000000000000000" pitchFamily="2" charset="2"/>
              </a:rPr>
              <a:t>2</a:t>
            </a:r>
            <a:r>
              <a:rPr lang="en-US" b="1" dirty="0">
                <a:solidFill>
                  <a:srgbClr val="00B0F0"/>
                </a:solidFill>
                <a:sym typeface="Wingdings" panose="05000000000000000000" pitchFamily="2" charset="2"/>
              </a:rPr>
              <a:t>SO</a:t>
            </a:r>
            <a:r>
              <a:rPr lang="en-US" b="1" baseline="-25000" dirty="0">
                <a:solidFill>
                  <a:srgbClr val="00B0F0"/>
                </a:solidFill>
                <a:sym typeface="Wingdings" panose="05000000000000000000" pitchFamily="2" charset="2"/>
              </a:rPr>
              <a:t>4</a:t>
            </a:r>
            <a:r>
              <a:rPr lang="en-US" b="1" dirty="0">
                <a:solidFill>
                  <a:srgbClr val="00B0F0"/>
                </a:solidFill>
                <a:sym typeface="Wingdings" panose="05000000000000000000" pitchFamily="2" charset="2"/>
              </a:rPr>
              <a:t> </a:t>
            </a:r>
            <a:r>
              <a:rPr lang="en-US" b="1" dirty="0" err="1">
                <a:solidFill>
                  <a:srgbClr val="00B0F0"/>
                </a:solidFill>
                <a:sym typeface="Wingdings" panose="05000000000000000000" pitchFamily="2" charset="2"/>
              </a:rPr>
              <a:t>adalah</a:t>
            </a:r>
            <a:r>
              <a:rPr lang="en-US" b="1" dirty="0">
                <a:solidFill>
                  <a:srgbClr val="00B0F0"/>
                </a:solidFill>
                <a:sym typeface="Wingdings" panose="05000000000000000000" pitchFamily="2" charset="2"/>
              </a:rPr>
              <a:t> 2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sebab</a:t>
            </a:r>
            <a:r>
              <a:rPr lang="en-US" dirty="0">
                <a:sym typeface="Wingdings" panose="05000000000000000000" pitchFamily="2" charset="2"/>
              </a:rPr>
              <a:t> 1 mol H</a:t>
            </a:r>
            <a:r>
              <a:rPr lang="en-US" baseline="-25000" dirty="0">
                <a:sym typeface="Wingdings" panose="05000000000000000000" pitchFamily="2" charset="2"/>
              </a:rPr>
              <a:t>2</a:t>
            </a:r>
            <a:r>
              <a:rPr lang="en-US" dirty="0">
                <a:sym typeface="Wingdings" panose="05000000000000000000" pitchFamily="2" charset="2"/>
              </a:rPr>
              <a:t>SO</a:t>
            </a:r>
            <a:r>
              <a:rPr lang="en-US" baseline="-25000" dirty="0">
                <a:sym typeface="Wingdings" panose="05000000000000000000" pitchFamily="2" charset="2"/>
              </a:rPr>
              <a:t>4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setara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dengan</a:t>
            </a:r>
            <a:r>
              <a:rPr lang="en-US" dirty="0">
                <a:sym typeface="Wingdings" panose="05000000000000000000" pitchFamily="2" charset="2"/>
              </a:rPr>
              <a:t> 2 mol H</a:t>
            </a:r>
            <a:r>
              <a:rPr lang="en-US" baseline="30000" dirty="0">
                <a:sym typeface="Wingdings" panose="05000000000000000000" pitchFamily="2" charset="2"/>
              </a:rPr>
              <a:t>+</a:t>
            </a:r>
          </a:p>
          <a:p>
            <a:pPr algn="just"/>
            <a:r>
              <a:rPr lang="en-US" dirty="0">
                <a:sym typeface="Wingdings" panose="05000000000000000000" pitchFamily="2" charset="2"/>
              </a:rPr>
              <a:t>Mg(OH)</a:t>
            </a:r>
            <a:r>
              <a:rPr lang="en-US" baseline="-25000" dirty="0">
                <a:sym typeface="Wingdings" panose="05000000000000000000" pitchFamily="2" charset="2"/>
              </a:rPr>
              <a:t>2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akan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terurai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menjadi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b="1" dirty="0">
                <a:solidFill>
                  <a:srgbClr val="00B0F0"/>
                </a:solidFill>
                <a:sym typeface="Wingdings" panose="05000000000000000000" pitchFamily="2" charset="2"/>
              </a:rPr>
              <a:t>Mg(OH)</a:t>
            </a:r>
            <a:r>
              <a:rPr lang="en-US" b="1" baseline="-25000" dirty="0">
                <a:solidFill>
                  <a:srgbClr val="00B0F0"/>
                </a:solidFill>
                <a:sym typeface="Wingdings" panose="05000000000000000000" pitchFamily="2" charset="2"/>
              </a:rPr>
              <a:t>2</a:t>
            </a:r>
            <a:r>
              <a:rPr lang="en-US" b="1" dirty="0">
                <a:solidFill>
                  <a:srgbClr val="00B0F0"/>
                </a:solidFill>
                <a:sym typeface="Wingdings" panose="05000000000000000000" pitchFamily="2" charset="2"/>
              </a:rPr>
              <a:t>  Mg</a:t>
            </a:r>
            <a:r>
              <a:rPr lang="en-US" b="1" baseline="30000" dirty="0">
                <a:solidFill>
                  <a:srgbClr val="00B0F0"/>
                </a:solidFill>
                <a:sym typeface="Wingdings" panose="05000000000000000000" pitchFamily="2" charset="2"/>
              </a:rPr>
              <a:t>2+ </a:t>
            </a:r>
            <a:r>
              <a:rPr lang="en-US" b="1" dirty="0">
                <a:solidFill>
                  <a:srgbClr val="00B0F0"/>
                </a:solidFill>
                <a:sym typeface="Wingdings" panose="05000000000000000000" pitchFamily="2" charset="2"/>
              </a:rPr>
              <a:t>+ 2OH</a:t>
            </a:r>
            <a:r>
              <a:rPr lang="en-US" b="1" baseline="30000" dirty="0">
                <a:solidFill>
                  <a:srgbClr val="00B0F0"/>
                </a:solidFill>
                <a:sym typeface="Wingdings" panose="05000000000000000000" pitchFamily="2" charset="2"/>
              </a:rPr>
              <a:t>-</a:t>
            </a:r>
            <a:r>
              <a:rPr lang="en-US" b="1" dirty="0">
                <a:solidFill>
                  <a:srgbClr val="00B0F0"/>
                </a:solidFill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maka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b="1" dirty="0" err="1">
                <a:solidFill>
                  <a:srgbClr val="00B0F0"/>
                </a:solidFill>
                <a:sym typeface="Wingdings" panose="05000000000000000000" pitchFamily="2" charset="2"/>
              </a:rPr>
              <a:t>valensi</a:t>
            </a:r>
            <a:r>
              <a:rPr lang="en-US" b="1" dirty="0">
                <a:solidFill>
                  <a:srgbClr val="00B0F0"/>
                </a:solidFill>
                <a:sym typeface="Wingdings" panose="05000000000000000000" pitchFamily="2" charset="2"/>
              </a:rPr>
              <a:t> Mg(OH)</a:t>
            </a:r>
            <a:r>
              <a:rPr lang="en-US" b="1" baseline="-25000" dirty="0">
                <a:solidFill>
                  <a:srgbClr val="00B0F0"/>
                </a:solidFill>
                <a:sym typeface="Wingdings" panose="05000000000000000000" pitchFamily="2" charset="2"/>
              </a:rPr>
              <a:t>2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adalah</a:t>
            </a:r>
            <a:r>
              <a:rPr lang="en-US" dirty="0">
                <a:sym typeface="Wingdings" panose="05000000000000000000" pitchFamily="2" charset="2"/>
              </a:rPr>
              <a:t> 2 </a:t>
            </a:r>
            <a:r>
              <a:rPr lang="en-US" dirty="0" err="1">
                <a:sym typeface="Wingdings" panose="05000000000000000000" pitchFamily="2" charset="2"/>
              </a:rPr>
              <a:t>sebab</a:t>
            </a:r>
            <a:r>
              <a:rPr lang="en-US" dirty="0">
                <a:sym typeface="Wingdings" panose="05000000000000000000" pitchFamily="2" charset="2"/>
              </a:rPr>
              <a:t> 1 mol Mg(OH)</a:t>
            </a:r>
            <a:r>
              <a:rPr lang="en-US" baseline="-25000" dirty="0">
                <a:sym typeface="Wingdings" panose="05000000000000000000" pitchFamily="2" charset="2"/>
              </a:rPr>
              <a:t>2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setara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dengan</a:t>
            </a:r>
            <a:r>
              <a:rPr lang="en-US" dirty="0">
                <a:sym typeface="Wingdings" panose="05000000000000000000" pitchFamily="2" charset="2"/>
              </a:rPr>
              <a:t> 2 mol OH</a:t>
            </a:r>
            <a:r>
              <a:rPr lang="en-US" baseline="30000" dirty="0">
                <a:sym typeface="Wingdings" panose="05000000000000000000" pitchFamily="2" charset="2"/>
              </a:rPr>
              <a:t>-</a:t>
            </a:r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40630782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4A747-1818-EC3B-C791-EB272CA76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F8FF1-774D-CDDD-2392-CE9D2992D1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 err="1">
                <a:solidFill>
                  <a:srgbClr val="00B0F0"/>
                </a:solidFill>
              </a:rPr>
              <a:t>Reaksi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reduksi-oksidasi</a:t>
            </a:r>
            <a:r>
              <a:rPr lang="en-US" b="1" dirty="0">
                <a:solidFill>
                  <a:srgbClr val="00B0F0"/>
                </a:solidFill>
              </a:rPr>
              <a:t> (</a:t>
            </a:r>
            <a:r>
              <a:rPr lang="en-US" b="1" dirty="0" err="1">
                <a:solidFill>
                  <a:srgbClr val="00B0F0"/>
                </a:solidFill>
              </a:rPr>
              <a:t>redoks</a:t>
            </a:r>
            <a:r>
              <a:rPr lang="en-US" b="1" dirty="0">
                <a:solidFill>
                  <a:srgbClr val="00B0F0"/>
                </a:solidFill>
              </a:rPr>
              <a:t>)</a:t>
            </a:r>
          </a:p>
          <a:p>
            <a:pPr marL="0" indent="0" algn="just">
              <a:buNone/>
            </a:pPr>
            <a:r>
              <a:rPr lang="en-US" b="1" dirty="0" err="1">
                <a:solidFill>
                  <a:srgbClr val="00B0F0"/>
                </a:solidFill>
              </a:rPr>
              <a:t>Valensi</a:t>
            </a:r>
            <a:r>
              <a:rPr lang="en-US" dirty="0"/>
              <a:t> </a:t>
            </a:r>
            <a:r>
              <a:rPr lang="en-US" dirty="0" err="1"/>
              <a:t>ditentukan</a:t>
            </a:r>
            <a:r>
              <a:rPr lang="en-US" dirty="0"/>
              <a:t> oleh </a:t>
            </a:r>
            <a:r>
              <a:rPr lang="en-US" b="1" dirty="0" err="1">
                <a:solidFill>
                  <a:srgbClr val="00B0F0"/>
                </a:solidFill>
              </a:rPr>
              <a:t>banyaknya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elektron</a:t>
            </a:r>
            <a:r>
              <a:rPr lang="en-US" b="1" dirty="0">
                <a:solidFill>
                  <a:srgbClr val="00B0F0"/>
                </a:solidFill>
              </a:rPr>
              <a:t> yang </a:t>
            </a:r>
            <a:r>
              <a:rPr lang="en-US" b="1" dirty="0" err="1">
                <a:solidFill>
                  <a:srgbClr val="00B0F0"/>
                </a:solidFill>
              </a:rPr>
              <a:t>hilang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atau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timbul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/>
              <a:t>pada </a:t>
            </a:r>
            <a:r>
              <a:rPr lang="en-US" dirty="0" err="1"/>
              <a:t>reaksi</a:t>
            </a:r>
            <a:r>
              <a:rPr lang="en-US" dirty="0"/>
              <a:t> </a:t>
            </a:r>
            <a:r>
              <a:rPr lang="en-US" dirty="0" err="1"/>
              <a:t>oksidasi-reduksi</a:t>
            </a:r>
            <a:endParaRPr lang="en-US" dirty="0"/>
          </a:p>
          <a:p>
            <a:pPr algn="just"/>
            <a:r>
              <a:rPr lang="en-US" dirty="0"/>
              <a:t>MnO</a:t>
            </a:r>
            <a:r>
              <a:rPr lang="en-US" baseline="-25000" dirty="0"/>
              <a:t>4</a:t>
            </a:r>
            <a:r>
              <a:rPr lang="en-US" baseline="30000" dirty="0"/>
              <a:t>-</a:t>
            </a:r>
            <a:r>
              <a:rPr lang="en-US" dirty="0"/>
              <a:t> + e</a:t>
            </a:r>
            <a:r>
              <a:rPr lang="en-US" baseline="30000" dirty="0"/>
              <a:t>-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 MnO</a:t>
            </a:r>
            <a:r>
              <a:rPr lang="en-US" baseline="-25000" dirty="0">
                <a:sym typeface="Wingdings" panose="05000000000000000000" pitchFamily="2" charset="2"/>
              </a:rPr>
              <a:t>4</a:t>
            </a:r>
            <a:r>
              <a:rPr lang="en-US" baseline="30000" dirty="0">
                <a:sym typeface="Wingdings" panose="05000000000000000000" pitchFamily="2" charset="2"/>
              </a:rPr>
              <a:t>2-</a:t>
            </a:r>
            <a:r>
              <a:rPr lang="en-US" dirty="0">
                <a:sym typeface="Wingdings" panose="05000000000000000000" pitchFamily="2" charset="2"/>
              </a:rPr>
              <a:t> ; </a:t>
            </a:r>
            <a:r>
              <a:rPr lang="en-US" b="1" dirty="0">
                <a:solidFill>
                  <a:srgbClr val="00B0F0"/>
                </a:solidFill>
                <a:sym typeface="Wingdings" panose="05000000000000000000" pitchFamily="2" charset="2"/>
              </a:rPr>
              <a:t>MnO</a:t>
            </a:r>
            <a:r>
              <a:rPr lang="en-US" b="1" baseline="-25000" dirty="0">
                <a:solidFill>
                  <a:srgbClr val="00B0F0"/>
                </a:solidFill>
                <a:sym typeface="Wingdings" panose="05000000000000000000" pitchFamily="2" charset="2"/>
              </a:rPr>
              <a:t>4</a:t>
            </a:r>
            <a:r>
              <a:rPr lang="en-US" b="1" baseline="30000" dirty="0">
                <a:solidFill>
                  <a:srgbClr val="00B0F0"/>
                </a:solidFill>
                <a:sym typeface="Wingdings" panose="05000000000000000000" pitchFamily="2" charset="2"/>
              </a:rPr>
              <a:t>-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memiliki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b="1" dirty="0" err="1">
                <a:solidFill>
                  <a:srgbClr val="00B0F0"/>
                </a:solidFill>
                <a:sym typeface="Wingdings" panose="05000000000000000000" pitchFamily="2" charset="2"/>
              </a:rPr>
              <a:t>valensi</a:t>
            </a:r>
            <a:r>
              <a:rPr lang="en-US" b="1" dirty="0">
                <a:solidFill>
                  <a:srgbClr val="00B0F0"/>
                </a:solidFill>
                <a:sym typeface="Wingdings" panose="05000000000000000000" pitchFamily="2" charset="2"/>
              </a:rPr>
              <a:t> 1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sebab</a:t>
            </a:r>
            <a:r>
              <a:rPr lang="en-US" dirty="0">
                <a:sym typeface="Wingdings" panose="05000000000000000000" pitchFamily="2" charset="2"/>
              </a:rPr>
              <a:t> 1 mol MnO</a:t>
            </a:r>
            <a:r>
              <a:rPr lang="en-US" baseline="-25000" dirty="0">
                <a:sym typeface="Wingdings" panose="05000000000000000000" pitchFamily="2" charset="2"/>
              </a:rPr>
              <a:t>4</a:t>
            </a:r>
            <a:r>
              <a:rPr lang="en-US" baseline="30000" dirty="0">
                <a:sym typeface="Wingdings" panose="05000000000000000000" pitchFamily="2" charset="2"/>
              </a:rPr>
              <a:t>-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setara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dengan</a:t>
            </a:r>
            <a:r>
              <a:rPr lang="en-US" dirty="0">
                <a:sym typeface="Wingdings" panose="05000000000000000000" pitchFamily="2" charset="2"/>
              </a:rPr>
              <a:t> 1 mol </a:t>
            </a:r>
            <a:r>
              <a:rPr lang="en-US" dirty="0" err="1">
                <a:sym typeface="Wingdings" panose="05000000000000000000" pitchFamily="2" charset="2"/>
              </a:rPr>
              <a:t>elektron</a:t>
            </a:r>
            <a:r>
              <a:rPr lang="en-US" dirty="0">
                <a:sym typeface="Wingdings" panose="05000000000000000000" pitchFamily="2" charset="2"/>
              </a:rPr>
              <a:t> (e</a:t>
            </a:r>
            <a:r>
              <a:rPr lang="en-US" baseline="30000" dirty="0">
                <a:sym typeface="Wingdings" panose="05000000000000000000" pitchFamily="2" charset="2"/>
              </a:rPr>
              <a:t>-</a:t>
            </a:r>
            <a:r>
              <a:rPr lang="en-US" dirty="0">
                <a:sym typeface="Wingdings" panose="05000000000000000000" pitchFamily="2" charset="2"/>
              </a:rPr>
              <a:t>)</a:t>
            </a:r>
          </a:p>
          <a:p>
            <a:pPr algn="just"/>
            <a:r>
              <a:rPr lang="en-US" dirty="0">
                <a:sym typeface="Wingdings" panose="05000000000000000000" pitchFamily="2" charset="2"/>
              </a:rPr>
              <a:t>C</a:t>
            </a:r>
            <a:r>
              <a:rPr lang="en-US" baseline="-25000" dirty="0">
                <a:sym typeface="Wingdings" panose="05000000000000000000" pitchFamily="2" charset="2"/>
              </a:rPr>
              <a:t>2</a:t>
            </a:r>
            <a:r>
              <a:rPr lang="en-US" dirty="0">
                <a:sym typeface="Wingdings" panose="05000000000000000000" pitchFamily="2" charset="2"/>
              </a:rPr>
              <a:t>O</a:t>
            </a:r>
            <a:r>
              <a:rPr lang="en-US" baseline="-25000" dirty="0">
                <a:sym typeface="Wingdings" panose="05000000000000000000" pitchFamily="2" charset="2"/>
              </a:rPr>
              <a:t>4</a:t>
            </a:r>
            <a:r>
              <a:rPr lang="en-US" baseline="30000" dirty="0">
                <a:sym typeface="Wingdings" panose="05000000000000000000" pitchFamily="2" charset="2"/>
              </a:rPr>
              <a:t>2-</a:t>
            </a:r>
            <a:r>
              <a:rPr lang="en-US" dirty="0">
                <a:sym typeface="Wingdings" panose="05000000000000000000" pitchFamily="2" charset="2"/>
              </a:rPr>
              <a:t>  2CO</a:t>
            </a:r>
            <a:r>
              <a:rPr lang="en-US" baseline="-25000" dirty="0">
                <a:sym typeface="Wingdings" panose="05000000000000000000" pitchFamily="2" charset="2"/>
              </a:rPr>
              <a:t>2</a:t>
            </a:r>
            <a:r>
              <a:rPr lang="en-US" dirty="0">
                <a:sym typeface="Wingdings" panose="05000000000000000000" pitchFamily="2" charset="2"/>
              </a:rPr>
              <a:t> + 2e</a:t>
            </a:r>
            <a:r>
              <a:rPr lang="en-US" baseline="30000" dirty="0">
                <a:sym typeface="Wingdings" panose="05000000000000000000" pitchFamily="2" charset="2"/>
              </a:rPr>
              <a:t>-</a:t>
            </a:r>
            <a:r>
              <a:rPr lang="en-US" dirty="0">
                <a:sym typeface="Wingdings" panose="05000000000000000000" pitchFamily="2" charset="2"/>
              </a:rPr>
              <a:t> ; </a:t>
            </a:r>
            <a:r>
              <a:rPr lang="en-US" b="1" dirty="0">
                <a:solidFill>
                  <a:srgbClr val="00B0F0"/>
                </a:solidFill>
                <a:sym typeface="Wingdings" panose="05000000000000000000" pitchFamily="2" charset="2"/>
              </a:rPr>
              <a:t>C</a:t>
            </a:r>
            <a:r>
              <a:rPr lang="en-US" b="1" baseline="-25000" dirty="0">
                <a:solidFill>
                  <a:srgbClr val="00B0F0"/>
                </a:solidFill>
                <a:sym typeface="Wingdings" panose="05000000000000000000" pitchFamily="2" charset="2"/>
              </a:rPr>
              <a:t>2</a:t>
            </a:r>
            <a:r>
              <a:rPr lang="en-US" b="1" dirty="0">
                <a:solidFill>
                  <a:srgbClr val="00B0F0"/>
                </a:solidFill>
                <a:sym typeface="Wingdings" panose="05000000000000000000" pitchFamily="2" charset="2"/>
              </a:rPr>
              <a:t>O</a:t>
            </a:r>
            <a:r>
              <a:rPr lang="en-US" b="1" baseline="-25000" dirty="0">
                <a:solidFill>
                  <a:srgbClr val="00B0F0"/>
                </a:solidFill>
                <a:sym typeface="Wingdings" panose="05000000000000000000" pitchFamily="2" charset="2"/>
              </a:rPr>
              <a:t>4</a:t>
            </a:r>
            <a:r>
              <a:rPr lang="en-US" b="1" baseline="30000" dirty="0">
                <a:solidFill>
                  <a:srgbClr val="00B0F0"/>
                </a:solidFill>
                <a:sym typeface="Wingdings" panose="05000000000000000000" pitchFamily="2" charset="2"/>
              </a:rPr>
              <a:t>2-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memiliki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b="1" dirty="0" err="1">
                <a:solidFill>
                  <a:srgbClr val="00B0F0"/>
                </a:solidFill>
                <a:sym typeface="Wingdings" panose="05000000000000000000" pitchFamily="2" charset="2"/>
              </a:rPr>
              <a:t>valensi</a:t>
            </a:r>
            <a:r>
              <a:rPr lang="en-US" b="1" dirty="0">
                <a:solidFill>
                  <a:srgbClr val="00B0F0"/>
                </a:solidFill>
                <a:sym typeface="Wingdings" panose="05000000000000000000" pitchFamily="2" charset="2"/>
              </a:rPr>
              <a:t> 2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sebab</a:t>
            </a:r>
            <a:r>
              <a:rPr lang="en-US" dirty="0">
                <a:sym typeface="Wingdings" panose="05000000000000000000" pitchFamily="2" charset="2"/>
              </a:rPr>
              <a:t> 1 mol C</a:t>
            </a:r>
            <a:r>
              <a:rPr lang="en-US" baseline="-25000" dirty="0">
                <a:sym typeface="Wingdings" panose="05000000000000000000" pitchFamily="2" charset="2"/>
              </a:rPr>
              <a:t>2</a:t>
            </a:r>
            <a:r>
              <a:rPr lang="en-US" dirty="0">
                <a:sym typeface="Wingdings" panose="05000000000000000000" pitchFamily="2" charset="2"/>
              </a:rPr>
              <a:t>O</a:t>
            </a:r>
            <a:r>
              <a:rPr lang="en-US" baseline="-25000" dirty="0">
                <a:sym typeface="Wingdings" panose="05000000000000000000" pitchFamily="2" charset="2"/>
              </a:rPr>
              <a:t>4</a:t>
            </a:r>
            <a:r>
              <a:rPr lang="en-US" baseline="30000" dirty="0">
                <a:sym typeface="Wingdings" panose="05000000000000000000" pitchFamily="2" charset="2"/>
              </a:rPr>
              <a:t>2-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setara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dengan</a:t>
            </a:r>
            <a:r>
              <a:rPr lang="en-US" dirty="0">
                <a:sym typeface="Wingdings" panose="05000000000000000000" pitchFamily="2" charset="2"/>
              </a:rPr>
              <a:t> 2 mol </a:t>
            </a:r>
            <a:r>
              <a:rPr lang="en-US" dirty="0" err="1">
                <a:sym typeface="Wingdings" panose="05000000000000000000" pitchFamily="2" charset="2"/>
              </a:rPr>
              <a:t>elektron</a:t>
            </a:r>
            <a:endParaRPr lang="en-US" dirty="0">
              <a:sym typeface="Wingdings" panose="05000000000000000000" pitchFamily="2" charset="2"/>
            </a:endParaRPr>
          </a:p>
          <a:p>
            <a:pPr algn="just"/>
            <a:r>
              <a:rPr lang="en-US" dirty="0">
                <a:sym typeface="Wingdings" panose="05000000000000000000" pitchFamily="2" charset="2"/>
              </a:rPr>
              <a:t>Cr</a:t>
            </a:r>
            <a:r>
              <a:rPr lang="en-US" baseline="-25000" dirty="0">
                <a:sym typeface="Wingdings" panose="05000000000000000000" pitchFamily="2" charset="2"/>
              </a:rPr>
              <a:t>2</a:t>
            </a:r>
            <a:r>
              <a:rPr lang="en-US" dirty="0">
                <a:sym typeface="Wingdings" panose="05000000000000000000" pitchFamily="2" charset="2"/>
              </a:rPr>
              <a:t>O</a:t>
            </a:r>
            <a:r>
              <a:rPr lang="en-US" baseline="-25000" dirty="0">
                <a:sym typeface="Wingdings" panose="05000000000000000000" pitchFamily="2" charset="2"/>
              </a:rPr>
              <a:t>7</a:t>
            </a:r>
            <a:r>
              <a:rPr lang="en-US" baseline="30000" dirty="0">
                <a:sym typeface="Wingdings" panose="05000000000000000000" pitchFamily="2" charset="2"/>
              </a:rPr>
              <a:t>2-</a:t>
            </a:r>
            <a:r>
              <a:rPr lang="en-US" dirty="0">
                <a:sym typeface="Wingdings" panose="05000000000000000000" pitchFamily="2" charset="2"/>
              </a:rPr>
              <a:t> + 14H</a:t>
            </a:r>
            <a:r>
              <a:rPr lang="en-US" baseline="30000" dirty="0">
                <a:sym typeface="Wingdings" panose="05000000000000000000" pitchFamily="2" charset="2"/>
              </a:rPr>
              <a:t>+</a:t>
            </a:r>
            <a:r>
              <a:rPr lang="en-US" dirty="0">
                <a:sym typeface="Wingdings" panose="05000000000000000000" pitchFamily="2" charset="2"/>
              </a:rPr>
              <a:t> + 6e</a:t>
            </a:r>
            <a:r>
              <a:rPr lang="en-US" baseline="30000" dirty="0">
                <a:sym typeface="Wingdings" panose="05000000000000000000" pitchFamily="2" charset="2"/>
              </a:rPr>
              <a:t>-</a:t>
            </a:r>
            <a:r>
              <a:rPr lang="en-US" dirty="0">
                <a:sym typeface="Wingdings" panose="05000000000000000000" pitchFamily="2" charset="2"/>
              </a:rPr>
              <a:t>  2Cr</a:t>
            </a:r>
            <a:r>
              <a:rPr lang="en-US" baseline="30000" dirty="0">
                <a:sym typeface="Wingdings" panose="05000000000000000000" pitchFamily="2" charset="2"/>
              </a:rPr>
              <a:t>3+ </a:t>
            </a:r>
            <a:r>
              <a:rPr lang="en-US" dirty="0">
                <a:sym typeface="Wingdings" panose="05000000000000000000" pitchFamily="2" charset="2"/>
              </a:rPr>
              <a:t>+ 7 H</a:t>
            </a:r>
            <a:r>
              <a:rPr lang="en-US" baseline="-25000" dirty="0">
                <a:sym typeface="Wingdings" panose="05000000000000000000" pitchFamily="2" charset="2"/>
              </a:rPr>
              <a:t>2</a:t>
            </a:r>
            <a:r>
              <a:rPr lang="en-US" dirty="0">
                <a:sym typeface="Wingdings" panose="05000000000000000000" pitchFamily="2" charset="2"/>
              </a:rPr>
              <a:t>O ; </a:t>
            </a:r>
            <a:r>
              <a:rPr lang="en-US" b="1" dirty="0">
                <a:solidFill>
                  <a:srgbClr val="00B0F0"/>
                </a:solidFill>
                <a:sym typeface="Wingdings" panose="05000000000000000000" pitchFamily="2" charset="2"/>
              </a:rPr>
              <a:t>Cr</a:t>
            </a:r>
            <a:r>
              <a:rPr lang="en-US" b="1" baseline="-25000" dirty="0">
                <a:solidFill>
                  <a:srgbClr val="00B0F0"/>
                </a:solidFill>
                <a:sym typeface="Wingdings" panose="05000000000000000000" pitchFamily="2" charset="2"/>
              </a:rPr>
              <a:t>2</a:t>
            </a:r>
            <a:r>
              <a:rPr lang="en-US" b="1" dirty="0">
                <a:solidFill>
                  <a:srgbClr val="00B0F0"/>
                </a:solidFill>
                <a:sym typeface="Wingdings" panose="05000000000000000000" pitchFamily="2" charset="2"/>
              </a:rPr>
              <a:t>O</a:t>
            </a:r>
            <a:r>
              <a:rPr lang="en-US" b="1" baseline="-25000" dirty="0">
                <a:solidFill>
                  <a:srgbClr val="00B0F0"/>
                </a:solidFill>
                <a:sym typeface="Wingdings" panose="05000000000000000000" pitchFamily="2" charset="2"/>
              </a:rPr>
              <a:t>7</a:t>
            </a:r>
            <a:r>
              <a:rPr lang="en-US" b="1" baseline="30000" dirty="0">
                <a:solidFill>
                  <a:srgbClr val="00B0F0"/>
                </a:solidFill>
                <a:sym typeface="Wingdings" panose="05000000000000000000" pitchFamily="2" charset="2"/>
              </a:rPr>
              <a:t>2-</a:t>
            </a:r>
            <a:r>
              <a:rPr lang="en-US" b="1" dirty="0">
                <a:solidFill>
                  <a:srgbClr val="00B0F0"/>
                </a:solidFill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memiliki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b="1" dirty="0" err="1">
                <a:solidFill>
                  <a:srgbClr val="00B0F0"/>
                </a:solidFill>
                <a:sym typeface="Wingdings" panose="05000000000000000000" pitchFamily="2" charset="2"/>
              </a:rPr>
              <a:t>valensi</a:t>
            </a:r>
            <a:r>
              <a:rPr lang="en-US" b="1" dirty="0">
                <a:solidFill>
                  <a:srgbClr val="00B0F0"/>
                </a:solidFill>
                <a:sym typeface="Wingdings" panose="05000000000000000000" pitchFamily="2" charset="2"/>
              </a:rPr>
              <a:t> 6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sebab</a:t>
            </a:r>
            <a:r>
              <a:rPr lang="en-US" dirty="0">
                <a:sym typeface="Wingdings" panose="05000000000000000000" pitchFamily="2" charset="2"/>
              </a:rPr>
              <a:t> 1 mol Cr</a:t>
            </a:r>
            <a:r>
              <a:rPr lang="en-US" baseline="-25000" dirty="0">
                <a:sym typeface="Wingdings" panose="05000000000000000000" pitchFamily="2" charset="2"/>
              </a:rPr>
              <a:t>2</a:t>
            </a:r>
            <a:r>
              <a:rPr lang="en-US" dirty="0">
                <a:sym typeface="Wingdings" panose="05000000000000000000" pitchFamily="2" charset="2"/>
              </a:rPr>
              <a:t>O</a:t>
            </a:r>
            <a:r>
              <a:rPr lang="en-US" baseline="-25000" dirty="0">
                <a:sym typeface="Wingdings" panose="05000000000000000000" pitchFamily="2" charset="2"/>
              </a:rPr>
              <a:t>7</a:t>
            </a:r>
            <a:r>
              <a:rPr lang="en-US" baseline="30000" dirty="0">
                <a:sym typeface="Wingdings" panose="05000000000000000000" pitchFamily="2" charset="2"/>
              </a:rPr>
              <a:t>2-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setara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dengan</a:t>
            </a:r>
            <a:r>
              <a:rPr lang="en-US" dirty="0">
                <a:sym typeface="Wingdings" panose="05000000000000000000" pitchFamily="2" charset="2"/>
              </a:rPr>
              <a:t> 6 mol </a:t>
            </a:r>
            <a:r>
              <a:rPr lang="en-US" dirty="0" err="1">
                <a:sym typeface="Wingdings" panose="05000000000000000000" pitchFamily="2" charset="2"/>
              </a:rPr>
              <a:t>elektron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8376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6AA1D-E088-75B3-E1DB-A622C9DE5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50"/>
                </a:solidFill>
              </a:rPr>
              <a:t>Larutan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baku</a:t>
            </a:r>
            <a:r>
              <a:rPr lang="en-US" b="1" dirty="0">
                <a:solidFill>
                  <a:srgbClr val="00B050"/>
                </a:solidFill>
              </a:rPr>
              <a:t> (</a:t>
            </a:r>
            <a:r>
              <a:rPr lang="en-US" b="1" dirty="0" err="1">
                <a:solidFill>
                  <a:srgbClr val="00B050"/>
                </a:solidFill>
              </a:rPr>
              <a:t>standar</a:t>
            </a:r>
            <a:r>
              <a:rPr lang="en-US" b="1" dirty="0">
                <a:solidFill>
                  <a:srgbClr val="00B050"/>
                </a:solidFill>
              </a:rPr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0FF6ED-FC10-3978-8AE6-C22F05BED8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/>
              <a:t>Ada </a:t>
            </a:r>
            <a:r>
              <a:rPr lang="en-US" b="1" dirty="0">
                <a:solidFill>
                  <a:srgbClr val="00B0F0"/>
                </a:solidFill>
              </a:rPr>
              <a:t>dua </a:t>
            </a:r>
            <a:r>
              <a:rPr lang="en-US" b="1" dirty="0" err="1">
                <a:solidFill>
                  <a:srgbClr val="00B0F0"/>
                </a:solidFill>
              </a:rPr>
              <a:t>jenis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 err="1"/>
              <a:t>larutan</a:t>
            </a:r>
            <a:r>
              <a:rPr lang="en-US" dirty="0"/>
              <a:t> </a:t>
            </a:r>
            <a:r>
              <a:rPr lang="en-US" dirty="0" err="1"/>
              <a:t>baku</a:t>
            </a:r>
            <a:r>
              <a:rPr lang="en-US" dirty="0"/>
              <a:t> </a:t>
            </a:r>
            <a:r>
              <a:rPr lang="en-US" dirty="0" err="1"/>
              <a:t>standar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titrimetri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larutan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baku</a:t>
            </a:r>
            <a:r>
              <a:rPr lang="en-US" b="1" dirty="0">
                <a:solidFill>
                  <a:srgbClr val="00B0F0"/>
                </a:solidFill>
              </a:rPr>
              <a:t> primer </a:t>
            </a:r>
            <a:r>
              <a:rPr lang="en-US" dirty="0"/>
              <a:t>dan </a:t>
            </a:r>
            <a:r>
              <a:rPr lang="en-US" b="1" dirty="0" err="1">
                <a:solidFill>
                  <a:srgbClr val="00B0F0"/>
                </a:solidFill>
              </a:rPr>
              <a:t>larutan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baku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sekunder</a:t>
            </a:r>
            <a:endParaRPr lang="en-US" b="1" dirty="0">
              <a:solidFill>
                <a:srgbClr val="00B0F0"/>
              </a:solidFill>
            </a:endParaRPr>
          </a:p>
          <a:p>
            <a:pPr algn="just"/>
            <a:r>
              <a:rPr lang="en-US" dirty="0" err="1"/>
              <a:t>Larutan</a:t>
            </a:r>
            <a:r>
              <a:rPr lang="en-US" dirty="0"/>
              <a:t> </a:t>
            </a:r>
            <a:r>
              <a:rPr lang="en-US" dirty="0" err="1"/>
              <a:t>baku</a:t>
            </a:r>
            <a:r>
              <a:rPr lang="en-US" dirty="0"/>
              <a:t> primer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larutan</a:t>
            </a:r>
            <a:r>
              <a:rPr lang="en-US" dirty="0"/>
              <a:t> </a:t>
            </a:r>
            <a:r>
              <a:rPr lang="en-US" dirty="0" err="1"/>
              <a:t>baku</a:t>
            </a:r>
            <a:r>
              <a:rPr lang="en-US" dirty="0"/>
              <a:t> yang </a:t>
            </a:r>
            <a:r>
              <a:rPr lang="en-US" b="1" dirty="0" err="1">
                <a:solidFill>
                  <a:srgbClr val="00B0F0"/>
                </a:solidFill>
              </a:rPr>
              <a:t>mempunyai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kemurnian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tinggi</a:t>
            </a:r>
            <a:r>
              <a:rPr lang="en-US" b="1" dirty="0">
                <a:solidFill>
                  <a:srgbClr val="00B0F0"/>
                </a:solidFill>
              </a:rPr>
              <a:t> dan </a:t>
            </a:r>
            <a:r>
              <a:rPr lang="en-US" b="1" dirty="0" err="1">
                <a:solidFill>
                  <a:srgbClr val="00B0F0"/>
                </a:solidFill>
              </a:rPr>
              <a:t>dijadikan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standar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proses </a:t>
            </a:r>
            <a:r>
              <a:rPr lang="en-US" dirty="0" err="1"/>
              <a:t>standardisasi</a:t>
            </a:r>
            <a:endParaRPr lang="en-US" dirty="0"/>
          </a:p>
          <a:p>
            <a:pPr algn="just"/>
            <a:r>
              <a:rPr lang="en-US" dirty="0" err="1"/>
              <a:t>Larutan</a:t>
            </a:r>
            <a:r>
              <a:rPr lang="en-US" dirty="0"/>
              <a:t> </a:t>
            </a:r>
            <a:r>
              <a:rPr lang="en-US" dirty="0" err="1"/>
              <a:t>baku</a:t>
            </a:r>
            <a:r>
              <a:rPr lang="en-US" dirty="0"/>
              <a:t> </a:t>
            </a:r>
            <a:r>
              <a:rPr lang="en-US" dirty="0" err="1"/>
              <a:t>sekunder</a:t>
            </a:r>
            <a:r>
              <a:rPr lang="en-US" dirty="0"/>
              <a:t> </a:t>
            </a:r>
            <a:r>
              <a:rPr lang="en-US" dirty="0" err="1"/>
              <a:t>ialah</a:t>
            </a:r>
            <a:r>
              <a:rPr lang="en-US" dirty="0"/>
              <a:t> </a:t>
            </a:r>
            <a:r>
              <a:rPr lang="en-US" dirty="0" err="1"/>
              <a:t>larutan</a:t>
            </a:r>
            <a:r>
              <a:rPr lang="en-US" dirty="0"/>
              <a:t> </a:t>
            </a:r>
            <a:r>
              <a:rPr lang="en-US" dirty="0" err="1"/>
              <a:t>baku</a:t>
            </a:r>
            <a:r>
              <a:rPr lang="en-US" dirty="0"/>
              <a:t> yang </a:t>
            </a:r>
            <a:r>
              <a:rPr lang="en-US" b="1" dirty="0" err="1">
                <a:solidFill>
                  <a:srgbClr val="00B0F0"/>
                </a:solidFill>
              </a:rPr>
              <a:t>harus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selalu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dibakukan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larutan</a:t>
            </a:r>
            <a:r>
              <a:rPr lang="en-US" dirty="0"/>
              <a:t> </a:t>
            </a:r>
            <a:r>
              <a:rPr lang="en-US" dirty="0" err="1"/>
              <a:t>baku</a:t>
            </a:r>
            <a:r>
              <a:rPr lang="en-US" dirty="0"/>
              <a:t> primer</a:t>
            </a:r>
          </a:p>
        </p:txBody>
      </p:sp>
    </p:spTree>
    <p:extLst>
      <p:ext uri="{BB962C8B-B14F-4D97-AF65-F5344CB8AC3E}">
        <p14:creationId xmlns:p14="http://schemas.microsoft.com/office/powerpoint/2010/main" val="15534160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A15AF-C0D0-5476-0D14-80A6ABFD8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9778A3-A2AB-14E7-2DAF-3E45630F6F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syarat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senyawa</a:t>
            </a:r>
            <a:r>
              <a:rPr lang="en-US" b="1" dirty="0">
                <a:solidFill>
                  <a:srgbClr val="00B0F0"/>
                </a:solidFill>
              </a:rPr>
              <a:t>/</a:t>
            </a:r>
            <a:r>
              <a:rPr lang="en-US" b="1" dirty="0" err="1">
                <a:solidFill>
                  <a:srgbClr val="00B0F0"/>
                </a:solidFill>
              </a:rPr>
              <a:t>zat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/>
              <a:t>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baku</a:t>
            </a:r>
            <a:r>
              <a:rPr lang="en-US" b="1" dirty="0">
                <a:solidFill>
                  <a:srgbClr val="00B0F0"/>
                </a:solidFill>
              </a:rPr>
              <a:t> primer </a:t>
            </a:r>
            <a:r>
              <a:rPr lang="en-US" dirty="0"/>
              <a:t>:</a:t>
            </a:r>
          </a:p>
          <a:p>
            <a:pPr algn="just"/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didapat</a:t>
            </a:r>
            <a:r>
              <a:rPr lang="en-US" dirty="0"/>
              <a:t>, </a:t>
            </a:r>
            <a:r>
              <a:rPr lang="en-US" dirty="0" err="1"/>
              <a:t>dimurnikan</a:t>
            </a:r>
            <a:r>
              <a:rPr lang="en-US" dirty="0"/>
              <a:t>, </a:t>
            </a:r>
            <a:r>
              <a:rPr lang="en-US" dirty="0" err="1"/>
              <a:t>dikeringkan</a:t>
            </a:r>
            <a:r>
              <a:rPr lang="en-US" dirty="0"/>
              <a:t>, dan </a:t>
            </a:r>
            <a:r>
              <a:rPr lang="en-US" dirty="0" err="1"/>
              <a:t>disimpan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keadaan</a:t>
            </a:r>
            <a:r>
              <a:rPr lang="en-US" dirty="0"/>
              <a:t> </a:t>
            </a:r>
            <a:r>
              <a:rPr lang="en-US" dirty="0" err="1"/>
              <a:t>murni</a:t>
            </a:r>
            <a:endParaRPr lang="en-US" dirty="0"/>
          </a:p>
          <a:p>
            <a:pPr algn="just"/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kemurnian</a:t>
            </a:r>
            <a:r>
              <a:rPr lang="en-US" b="1" dirty="0">
                <a:solidFill>
                  <a:srgbClr val="00B0F0"/>
                </a:solidFill>
              </a:rPr>
              <a:t> yang sangat </a:t>
            </a:r>
            <a:r>
              <a:rPr lang="en-US" b="1" dirty="0" err="1">
                <a:solidFill>
                  <a:srgbClr val="00B0F0"/>
                </a:solidFill>
              </a:rPr>
              <a:t>tinggi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/>
              <a:t>(100 ± 2)%</a:t>
            </a:r>
          </a:p>
          <a:p>
            <a:pPr algn="just"/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berubah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penimbangan</a:t>
            </a:r>
            <a:r>
              <a:rPr lang="en-US" dirty="0"/>
              <a:t> </a:t>
            </a:r>
            <a:r>
              <a:rPr lang="en-US" b="1" dirty="0">
                <a:solidFill>
                  <a:srgbClr val="00B0F0"/>
                </a:solidFill>
              </a:rPr>
              <a:t>(</a:t>
            </a:r>
            <a:r>
              <a:rPr lang="en-US" b="1" dirty="0" err="1">
                <a:solidFill>
                  <a:srgbClr val="00B0F0"/>
                </a:solidFill>
              </a:rPr>
              <a:t>tidak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higroskopis</a:t>
            </a:r>
            <a:r>
              <a:rPr lang="en-US" b="1" dirty="0">
                <a:solidFill>
                  <a:srgbClr val="00B0F0"/>
                </a:solidFill>
              </a:rPr>
              <a:t>)</a:t>
            </a:r>
          </a:p>
          <a:p>
            <a:pPr algn="just"/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teroksidasi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/>
              <a:t>oleh O</a:t>
            </a:r>
            <a:r>
              <a:rPr lang="en-US" baseline="-25000" dirty="0"/>
              <a:t>2</a:t>
            </a:r>
            <a:r>
              <a:rPr lang="en-US" dirty="0"/>
              <a:t> dan </a:t>
            </a:r>
            <a:r>
              <a:rPr lang="en-US" b="1" dirty="0" err="1">
                <a:solidFill>
                  <a:srgbClr val="00B0F0"/>
                </a:solidFill>
              </a:rPr>
              <a:t>tidak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berubah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/>
              <a:t>oleh CO</a:t>
            </a:r>
            <a:r>
              <a:rPr lang="en-US" baseline="-25000" dirty="0"/>
              <a:t>2</a:t>
            </a:r>
          </a:p>
          <a:p>
            <a:pPr algn="just"/>
            <a:r>
              <a:rPr lang="en-US" dirty="0" err="1"/>
              <a:t>Susunan</a:t>
            </a:r>
            <a:r>
              <a:rPr lang="en-US" dirty="0"/>
              <a:t> </a:t>
            </a:r>
            <a:r>
              <a:rPr lang="en-US" dirty="0" err="1"/>
              <a:t>kimianya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tepat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sesuai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 err="1"/>
              <a:t>jumlahnya</a:t>
            </a:r>
            <a:endParaRPr lang="en-US" dirty="0"/>
          </a:p>
          <a:p>
            <a:pPr algn="just"/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bobot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molekul</a:t>
            </a:r>
            <a:r>
              <a:rPr lang="en-US" b="1" dirty="0">
                <a:solidFill>
                  <a:srgbClr val="00B0F0"/>
                </a:solidFill>
              </a:rPr>
              <a:t> (</a:t>
            </a:r>
            <a:r>
              <a:rPr lang="en-US" b="1" dirty="0" err="1">
                <a:solidFill>
                  <a:srgbClr val="00B0F0"/>
                </a:solidFill>
              </a:rPr>
              <a:t>Mr</a:t>
            </a:r>
            <a:r>
              <a:rPr lang="en-US" b="1" dirty="0">
                <a:solidFill>
                  <a:srgbClr val="00B0F0"/>
                </a:solidFill>
              </a:rPr>
              <a:t>) </a:t>
            </a:r>
            <a:r>
              <a:rPr lang="en-US" dirty="0"/>
              <a:t>yang </a:t>
            </a:r>
            <a:r>
              <a:rPr lang="en-US" dirty="0" err="1"/>
              <a:t>tinggi</a:t>
            </a:r>
            <a:endParaRPr lang="en-US" dirty="0"/>
          </a:p>
          <a:p>
            <a:pPr algn="just"/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larut</a:t>
            </a:r>
            <a:endParaRPr lang="en-US" b="1" dirty="0">
              <a:solidFill>
                <a:srgbClr val="00B0F0"/>
              </a:solidFill>
            </a:endParaRPr>
          </a:p>
          <a:p>
            <a:pPr algn="just"/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bereaksi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secara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stoikiometri</a:t>
            </a:r>
            <a:endParaRPr lang="en-US" b="1" dirty="0">
              <a:solidFill>
                <a:srgbClr val="00B0F0"/>
              </a:solidFill>
            </a:endParaRP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2807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33027-F236-484C-3562-5AF9784C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5E0B29-0A89-132A-3FE7-750CD52BFB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000" dirty="0" err="1"/>
              <a:t>Pembakuan</a:t>
            </a:r>
            <a:r>
              <a:rPr lang="en-US" sz="2000" dirty="0"/>
              <a:t> HCl </a:t>
            </a:r>
            <a:r>
              <a:rPr lang="en-US" sz="2000" dirty="0" err="1"/>
              <a:t>dilakukan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menggunakan</a:t>
            </a:r>
            <a:r>
              <a:rPr lang="en-US" sz="2000" dirty="0"/>
              <a:t> </a:t>
            </a:r>
            <a:r>
              <a:rPr lang="en-US" sz="2000" dirty="0" err="1"/>
              <a:t>baku</a:t>
            </a:r>
            <a:r>
              <a:rPr lang="en-US" sz="2000" dirty="0"/>
              <a:t> primer natrium </a:t>
            </a:r>
            <a:r>
              <a:rPr lang="en-US" sz="2000" dirty="0" err="1"/>
              <a:t>karbonat</a:t>
            </a:r>
            <a:r>
              <a:rPr lang="en-US" sz="2000" dirty="0"/>
              <a:t>. </a:t>
            </a:r>
            <a:r>
              <a:rPr lang="en-US" sz="2000" dirty="0" err="1"/>
              <a:t>Sebanyak</a:t>
            </a:r>
            <a:r>
              <a:rPr lang="en-US" sz="2000" dirty="0"/>
              <a:t> 354,2 mg Na</a:t>
            </a:r>
            <a:r>
              <a:rPr lang="en-US" sz="2000" baseline="-25000" dirty="0"/>
              <a:t>2</a:t>
            </a:r>
            <a:r>
              <a:rPr lang="en-US" sz="2000" dirty="0"/>
              <a:t>CO</a:t>
            </a:r>
            <a:r>
              <a:rPr lang="en-US" sz="2000" baseline="-25000" dirty="0"/>
              <a:t>3 </a:t>
            </a:r>
            <a:r>
              <a:rPr lang="en-US" sz="2000" dirty="0" err="1"/>
              <a:t>dilarutkan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air dan </a:t>
            </a:r>
            <a:r>
              <a:rPr lang="en-US" sz="2000" dirty="0" err="1"/>
              <a:t>dititrasi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HCl </a:t>
            </a:r>
            <a:r>
              <a:rPr lang="en-US" sz="2000" dirty="0" err="1"/>
              <a:t>sebanyak</a:t>
            </a:r>
            <a:r>
              <a:rPr lang="en-US" sz="2000" dirty="0"/>
              <a:t> 30,23 mL </a:t>
            </a:r>
            <a:r>
              <a:rPr lang="en-US" sz="2000" dirty="0" err="1"/>
              <a:t>menggunakan</a:t>
            </a:r>
            <a:r>
              <a:rPr lang="en-US" sz="2000" dirty="0"/>
              <a:t> </a:t>
            </a:r>
            <a:r>
              <a:rPr lang="en-US" sz="2000" dirty="0" err="1"/>
              <a:t>indikator</a:t>
            </a:r>
            <a:r>
              <a:rPr lang="en-US" sz="2000" dirty="0"/>
              <a:t> </a:t>
            </a:r>
            <a:r>
              <a:rPr lang="en-US" sz="2000" dirty="0" err="1"/>
              <a:t>metil</a:t>
            </a:r>
            <a:r>
              <a:rPr lang="en-US" sz="2000" dirty="0"/>
              <a:t> </a:t>
            </a:r>
            <a:r>
              <a:rPr lang="en-US" sz="2000" dirty="0" err="1"/>
              <a:t>jingga</a:t>
            </a:r>
            <a:r>
              <a:rPr lang="en-US" sz="2000" dirty="0"/>
              <a:t>. </a:t>
            </a:r>
            <a:r>
              <a:rPr lang="en-US" sz="2000" dirty="0" err="1"/>
              <a:t>Hitung</a:t>
            </a:r>
            <a:r>
              <a:rPr lang="en-US" sz="2000" dirty="0"/>
              <a:t> </a:t>
            </a:r>
            <a:r>
              <a:rPr lang="en-US" sz="2000" dirty="0" err="1"/>
              <a:t>konsentrasi</a:t>
            </a:r>
            <a:r>
              <a:rPr lang="en-US" sz="2000" dirty="0"/>
              <a:t> HCl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molaritas</a:t>
            </a:r>
            <a:r>
              <a:rPr lang="en-US" sz="2000" dirty="0"/>
              <a:t> (</a:t>
            </a:r>
            <a:r>
              <a:rPr lang="en-US" sz="2000" dirty="0" err="1"/>
              <a:t>Mr</a:t>
            </a:r>
            <a:r>
              <a:rPr lang="en-US" sz="2000" dirty="0"/>
              <a:t> Na</a:t>
            </a:r>
            <a:r>
              <a:rPr lang="en-US" sz="2000" baseline="-25000" dirty="0"/>
              <a:t>2</a:t>
            </a:r>
            <a:r>
              <a:rPr lang="en-US" sz="2000" dirty="0"/>
              <a:t>CO</a:t>
            </a:r>
            <a:r>
              <a:rPr lang="en-US" sz="2000" baseline="-25000" dirty="0"/>
              <a:t>3</a:t>
            </a:r>
            <a:r>
              <a:rPr lang="en-US" sz="2000" dirty="0"/>
              <a:t> : 106 g/mol)</a:t>
            </a:r>
          </a:p>
          <a:p>
            <a:pPr marL="0" indent="0" algn="ctr">
              <a:buNone/>
            </a:pPr>
            <a:r>
              <a:rPr lang="en-US" sz="2000" b="1" dirty="0">
                <a:solidFill>
                  <a:srgbClr val="00B0F0"/>
                </a:solidFill>
              </a:rPr>
              <a:t>Na</a:t>
            </a:r>
            <a:r>
              <a:rPr lang="en-US" sz="2000" b="1" baseline="-25000" dirty="0">
                <a:solidFill>
                  <a:srgbClr val="00B0F0"/>
                </a:solidFill>
              </a:rPr>
              <a:t>2</a:t>
            </a:r>
            <a:r>
              <a:rPr lang="en-US" sz="2000" b="1" dirty="0">
                <a:solidFill>
                  <a:srgbClr val="00B0F0"/>
                </a:solidFill>
              </a:rPr>
              <a:t>CO</a:t>
            </a:r>
            <a:r>
              <a:rPr lang="en-US" sz="2000" b="1" baseline="-25000" dirty="0">
                <a:solidFill>
                  <a:srgbClr val="00B0F0"/>
                </a:solidFill>
              </a:rPr>
              <a:t>3</a:t>
            </a:r>
            <a:r>
              <a:rPr lang="en-US" sz="2000" b="1" dirty="0">
                <a:solidFill>
                  <a:srgbClr val="00B0F0"/>
                </a:solidFill>
              </a:rPr>
              <a:t> + 2HCl </a:t>
            </a:r>
            <a:r>
              <a:rPr lang="en-US" sz="2000" b="1" dirty="0">
                <a:solidFill>
                  <a:srgbClr val="00B0F0"/>
                </a:solidFill>
                <a:sym typeface="Wingdings" panose="05000000000000000000" pitchFamily="2" charset="2"/>
              </a:rPr>
              <a:t> 2NaCl + H</a:t>
            </a:r>
            <a:r>
              <a:rPr lang="en-US" sz="2000" b="1" baseline="-25000" dirty="0">
                <a:solidFill>
                  <a:srgbClr val="00B0F0"/>
                </a:solidFill>
                <a:sym typeface="Wingdings" panose="05000000000000000000" pitchFamily="2" charset="2"/>
              </a:rPr>
              <a:t>2</a:t>
            </a:r>
            <a:r>
              <a:rPr lang="en-US" sz="2000" b="1" dirty="0">
                <a:solidFill>
                  <a:srgbClr val="00B0F0"/>
                </a:solidFill>
                <a:sym typeface="Wingdings" panose="05000000000000000000" pitchFamily="2" charset="2"/>
              </a:rPr>
              <a:t>O + CO</a:t>
            </a:r>
            <a:r>
              <a:rPr lang="en-US" sz="2000" b="1" baseline="-25000" dirty="0">
                <a:solidFill>
                  <a:srgbClr val="00B0F0"/>
                </a:solidFill>
                <a:sym typeface="Wingdings" panose="05000000000000000000" pitchFamily="2" charset="2"/>
              </a:rPr>
              <a:t>2</a:t>
            </a:r>
            <a:endParaRPr lang="en-US" sz="2000" b="1" baseline="-250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1431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4600-EB07-635D-9636-CA6DB03C7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50"/>
                </a:solidFill>
              </a:rPr>
              <a:t>Perhitungan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kadar</a:t>
            </a:r>
            <a:endParaRPr lang="en-US" b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B6B35EE-DC2C-5242-E01E-CB6D3C4B9CF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just">
                  <a:buNone/>
                </a:pPr>
                <a:r>
                  <a:rPr lang="en-US" dirty="0"/>
                  <a:t>Secara </a:t>
                </a:r>
                <a:r>
                  <a:rPr lang="en-US" dirty="0" err="1"/>
                  <a:t>umum</a:t>
                </a:r>
                <a:r>
                  <a:rPr lang="en-US" dirty="0"/>
                  <a:t> </a:t>
                </a:r>
                <a:r>
                  <a:rPr lang="en-US" dirty="0" err="1"/>
                  <a:t>kadar</a:t>
                </a:r>
                <a:r>
                  <a:rPr lang="en-US" dirty="0"/>
                  <a:t> </a:t>
                </a:r>
                <a:r>
                  <a:rPr lang="en-US" dirty="0" err="1"/>
                  <a:t>dituliskan</a:t>
                </a:r>
                <a:r>
                  <a:rPr lang="en-US" dirty="0"/>
                  <a:t> </a:t>
                </a:r>
                <a:r>
                  <a:rPr lang="en-US" dirty="0" err="1"/>
                  <a:t>dalam</a:t>
                </a:r>
                <a:r>
                  <a:rPr lang="en-US" dirty="0"/>
                  <a:t> </a:t>
                </a:r>
                <a:r>
                  <a:rPr lang="en-US" b="1" dirty="0" err="1">
                    <a:solidFill>
                      <a:srgbClr val="00B0F0"/>
                    </a:solidFill>
                  </a:rPr>
                  <a:t>persentase</a:t>
                </a:r>
                <a:r>
                  <a:rPr lang="en-US" b="1" dirty="0">
                    <a:solidFill>
                      <a:srgbClr val="00B0F0"/>
                    </a:solidFill>
                  </a:rPr>
                  <a:t> (%) </a:t>
                </a:r>
                <a:r>
                  <a:rPr lang="en-US" dirty="0" err="1"/>
                  <a:t>dalam</a:t>
                </a:r>
                <a:r>
                  <a:rPr lang="en-US" dirty="0"/>
                  <a:t> </a:t>
                </a:r>
                <a:r>
                  <a:rPr lang="en-US" dirty="0" err="1"/>
                  <a:t>persen</a:t>
                </a:r>
                <a:r>
                  <a:rPr lang="en-US" dirty="0"/>
                  <a:t> </a:t>
                </a:r>
                <a:r>
                  <a:rPr lang="en-US" dirty="0" err="1"/>
                  <a:t>berat</a:t>
                </a:r>
                <a:r>
                  <a:rPr lang="en-US" dirty="0"/>
                  <a:t> (% b/b) </a:t>
                </a:r>
                <a:r>
                  <a:rPr lang="en-US" dirty="0" err="1"/>
                  <a:t>maupun</a:t>
                </a:r>
                <a:r>
                  <a:rPr lang="en-US" dirty="0"/>
                  <a:t> </a:t>
                </a:r>
                <a:r>
                  <a:rPr lang="en-US" dirty="0" err="1"/>
                  <a:t>persen</a:t>
                </a:r>
                <a:r>
                  <a:rPr lang="en-US" dirty="0"/>
                  <a:t> volume (% b/v). </a:t>
                </a:r>
                <a:r>
                  <a:rPr lang="en-US" b="1" dirty="0" err="1">
                    <a:solidFill>
                      <a:srgbClr val="00B0F0"/>
                    </a:solidFill>
                  </a:rPr>
                  <a:t>Rumus</a:t>
                </a:r>
                <a:r>
                  <a:rPr lang="en-US" b="1" dirty="0">
                    <a:solidFill>
                      <a:srgbClr val="00B0F0"/>
                    </a:solidFill>
                  </a:rPr>
                  <a:t> </a:t>
                </a:r>
                <a:r>
                  <a:rPr lang="en-US" b="1" dirty="0" err="1">
                    <a:solidFill>
                      <a:srgbClr val="00B0F0"/>
                    </a:solidFill>
                  </a:rPr>
                  <a:t>umum</a:t>
                </a:r>
                <a:r>
                  <a:rPr lang="en-US" b="1" dirty="0">
                    <a:solidFill>
                      <a:srgbClr val="00B0F0"/>
                    </a:solidFill>
                  </a:rPr>
                  <a:t> </a:t>
                </a:r>
                <a:r>
                  <a:rPr lang="en-US" dirty="0"/>
                  <a:t>yang </a:t>
                </a:r>
                <a:r>
                  <a:rPr lang="en-US" dirty="0" err="1"/>
                  <a:t>digunakan</a:t>
                </a:r>
                <a:r>
                  <a:rPr lang="en-US" dirty="0"/>
                  <a:t> </a:t>
                </a:r>
                <a:r>
                  <a:rPr lang="en-US" dirty="0" err="1"/>
                  <a:t>dalam</a:t>
                </a:r>
                <a:r>
                  <a:rPr lang="en-US" dirty="0"/>
                  <a:t> </a:t>
                </a:r>
                <a:r>
                  <a:rPr lang="en-US" b="1" dirty="0" err="1">
                    <a:solidFill>
                      <a:srgbClr val="00B0F0"/>
                    </a:solidFill>
                  </a:rPr>
                  <a:t>menghitung</a:t>
                </a:r>
                <a:r>
                  <a:rPr lang="en-US" b="1" dirty="0">
                    <a:solidFill>
                      <a:srgbClr val="00B0F0"/>
                    </a:solidFill>
                  </a:rPr>
                  <a:t> </a:t>
                </a:r>
                <a:r>
                  <a:rPr lang="en-US" b="1" dirty="0" err="1">
                    <a:solidFill>
                      <a:srgbClr val="00B0F0"/>
                    </a:solidFill>
                  </a:rPr>
                  <a:t>kadar</a:t>
                </a:r>
                <a:r>
                  <a:rPr lang="en-US" b="1" dirty="0">
                    <a:solidFill>
                      <a:srgbClr val="00B0F0"/>
                    </a:solidFill>
                  </a:rPr>
                  <a:t> </a:t>
                </a:r>
                <a:r>
                  <a:rPr lang="en-US" dirty="0" err="1"/>
                  <a:t>adalah</a:t>
                </a:r>
                <a:r>
                  <a:rPr lang="en-US" dirty="0"/>
                  <a:t> </a:t>
                </a:r>
                <a:r>
                  <a:rPr lang="en-US" dirty="0" err="1"/>
                  <a:t>sebagai</a:t>
                </a:r>
                <a:r>
                  <a:rPr lang="en-US" dirty="0"/>
                  <a:t> </a:t>
                </a:r>
                <a:r>
                  <a:rPr lang="en-US" dirty="0" err="1"/>
                  <a:t>berikut</a:t>
                </a:r>
                <a:r>
                  <a:rPr lang="en-US" dirty="0"/>
                  <a:t> :</a:t>
                </a:r>
              </a:p>
              <a:p>
                <a:pPr marL="0" indent="0" algn="just">
                  <a:buNone/>
                </a:pPr>
                <a:endParaRPr lang="en-US" dirty="0"/>
              </a:p>
              <a:p>
                <a:pPr marL="0" indent="0" algn="ctr">
                  <a:buNone/>
                </a:pPr>
                <a:r>
                  <a:rPr lang="en-US" b="1" dirty="0">
                    <a:solidFill>
                      <a:srgbClr val="0070C0"/>
                    </a:solidFill>
                  </a:rPr>
                  <a:t>Kadar (% b/b)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mL</m:t>
                        </m:r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titran</m:t>
                        </m:r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titran</m:t>
                        </m:r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Mr</m:t>
                        </m:r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titrat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mg</m:t>
                        </m:r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titrat</m:t>
                        </m:r>
                      </m:den>
                    </m:f>
                  </m:oMath>
                </a14:m>
                <a:r>
                  <a:rPr lang="en-US" b="1" dirty="0">
                    <a:solidFill>
                      <a:srgbClr val="0070C0"/>
                    </a:solidFill>
                  </a:rPr>
                  <a:t> x 100 %</a:t>
                </a:r>
              </a:p>
              <a:p>
                <a:pPr marL="0" indent="0" algn="ctr">
                  <a:buNone/>
                </a:pPr>
                <a:endParaRPr lang="en-US" dirty="0"/>
              </a:p>
              <a:p>
                <a:pPr marL="0" indent="0" algn="ctr">
                  <a:buNone/>
                </a:pPr>
                <a:r>
                  <a:rPr lang="en-US" b="1" dirty="0">
                    <a:solidFill>
                      <a:srgbClr val="0070C0"/>
                    </a:solidFill>
                  </a:rPr>
                  <a:t>Kadar (% b/v)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mL</m:t>
                        </m:r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titran</m:t>
                        </m:r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titran</m:t>
                        </m:r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Mr</m:t>
                        </m:r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titrat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mL</m:t>
                        </m:r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titrat</m:t>
                        </m:r>
                      </m:den>
                    </m:f>
                  </m:oMath>
                </a14:m>
                <a:r>
                  <a:rPr lang="en-US" b="1" dirty="0">
                    <a:solidFill>
                      <a:srgbClr val="0070C0"/>
                    </a:solidFill>
                  </a:rPr>
                  <a:t> x 100 %</a:t>
                </a:r>
              </a:p>
              <a:p>
                <a:pPr marL="0" indent="0" algn="ctr">
                  <a:buNone/>
                </a:pPr>
                <a:endParaRPr lang="en-US" dirty="0"/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B6B35EE-DC2C-5242-E01E-CB6D3C4B9CF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 r="-11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65985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C5841-9951-3B1D-E506-E8909796A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7EE3E-DFBA-53F5-7596-4EA2C6F50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000" dirty="0" err="1"/>
              <a:t>Sebanyak</a:t>
            </a:r>
            <a:r>
              <a:rPr lang="en-US" sz="2000" dirty="0"/>
              <a:t> 250 mg </a:t>
            </a:r>
            <a:r>
              <a:rPr lang="en-US" sz="2000" dirty="0" err="1"/>
              <a:t>sampel</a:t>
            </a:r>
            <a:r>
              <a:rPr lang="en-US" sz="2000" dirty="0"/>
              <a:t> yang </a:t>
            </a:r>
            <a:r>
              <a:rPr lang="en-US" sz="2000" dirty="0" err="1"/>
              <a:t>mengandung</a:t>
            </a:r>
            <a:r>
              <a:rPr lang="en-US" sz="2000" dirty="0"/>
              <a:t> </a:t>
            </a:r>
            <a:r>
              <a:rPr lang="en-US" sz="2000" dirty="0" err="1"/>
              <a:t>asam</a:t>
            </a:r>
            <a:r>
              <a:rPr lang="en-US" sz="2000" dirty="0"/>
              <a:t> </a:t>
            </a:r>
            <a:r>
              <a:rPr lang="en-US" sz="2000" dirty="0" err="1"/>
              <a:t>salisilat</a:t>
            </a:r>
            <a:r>
              <a:rPr lang="en-US" sz="2000" dirty="0"/>
              <a:t> (</a:t>
            </a:r>
            <a:r>
              <a:rPr lang="en-US" sz="2000" dirty="0" err="1"/>
              <a:t>Mr</a:t>
            </a:r>
            <a:r>
              <a:rPr lang="en-US" sz="2000" dirty="0"/>
              <a:t> : 138,12 g/mol) </a:t>
            </a:r>
            <a:r>
              <a:rPr lang="en-US" sz="2000" dirty="0" err="1"/>
              <a:t>dilarutkan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etanol</a:t>
            </a:r>
            <a:r>
              <a:rPr lang="en-US" sz="2000" dirty="0"/>
              <a:t> 95 % dan </a:t>
            </a:r>
            <a:r>
              <a:rPr lang="en-US" sz="2000" dirty="0" err="1"/>
              <a:t>dititrasi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NaOH 0,1 M dan </a:t>
            </a:r>
            <a:r>
              <a:rPr lang="en-US" sz="2000" dirty="0" err="1"/>
              <a:t>dibutuhkan</a:t>
            </a:r>
            <a:r>
              <a:rPr lang="en-US" sz="2000" dirty="0"/>
              <a:t> NaOH </a:t>
            </a:r>
            <a:r>
              <a:rPr lang="en-US" sz="2000" dirty="0" err="1"/>
              <a:t>sebanyak</a:t>
            </a:r>
            <a:r>
              <a:rPr lang="en-US" sz="2000" dirty="0"/>
              <a:t> 12,56 </a:t>
            </a:r>
            <a:r>
              <a:rPr lang="en-US" sz="2000" dirty="0" err="1"/>
              <a:t>mL.</a:t>
            </a:r>
            <a:r>
              <a:rPr lang="en-US" sz="2000" dirty="0"/>
              <a:t> </a:t>
            </a:r>
            <a:r>
              <a:rPr lang="en-US" sz="2000" dirty="0" err="1"/>
              <a:t>Berapa</a:t>
            </a:r>
            <a:r>
              <a:rPr lang="en-US" sz="2000" dirty="0"/>
              <a:t> </a:t>
            </a:r>
            <a:r>
              <a:rPr lang="en-US" sz="2000" dirty="0" err="1"/>
              <a:t>kadar</a:t>
            </a:r>
            <a:r>
              <a:rPr lang="en-US" sz="2000" dirty="0"/>
              <a:t> </a:t>
            </a:r>
            <a:r>
              <a:rPr lang="en-US" sz="2000" dirty="0" err="1"/>
              <a:t>asam</a:t>
            </a:r>
            <a:r>
              <a:rPr lang="en-US" sz="2000" dirty="0"/>
              <a:t> </a:t>
            </a:r>
            <a:r>
              <a:rPr lang="en-US" sz="2000" dirty="0" err="1"/>
              <a:t>salisilat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sampel</a:t>
            </a:r>
            <a:r>
              <a:rPr lang="en-US" sz="2000" dirty="0"/>
              <a:t>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CE7B70-5CF0-69E7-50AB-851598F267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207" y="3009841"/>
            <a:ext cx="4191585" cy="83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8937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FFE77-5181-FE81-65C7-3813A8400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50"/>
                </a:solidFill>
              </a:rPr>
              <a:t>Referensi</a:t>
            </a:r>
            <a:endParaRPr lang="en-ID" b="1" dirty="0">
              <a:solidFill>
                <a:srgbClr val="00B05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F8ACC6-4E2F-1FBA-A4CC-B29714DFCC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461" y="1825623"/>
            <a:ext cx="2493901" cy="378269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ADA51A6-FE59-35B3-7CAD-E1377B1399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2623" y="1825623"/>
            <a:ext cx="2478951" cy="378269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5FF331D-D719-ECA3-977A-1C448A7641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1835" y="1825623"/>
            <a:ext cx="2563627" cy="3782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066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50"/>
                </a:solidFill>
              </a:rPr>
              <a:t>Terima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kasih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020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solidFill>
                  <a:srgbClr val="00B050"/>
                </a:solidFill>
              </a:rPr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err="1"/>
              <a:t>Pendahuluan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Penggolongan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titrimetri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konsentrasi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Cara </a:t>
            </a:r>
            <a:r>
              <a:rPr lang="en-US" dirty="0" err="1"/>
              <a:t>penentuan</a:t>
            </a:r>
            <a:r>
              <a:rPr lang="en-US" dirty="0"/>
              <a:t> </a:t>
            </a:r>
            <a:r>
              <a:rPr lang="en-US" dirty="0" err="1"/>
              <a:t>valensi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Larutan</a:t>
            </a:r>
            <a:r>
              <a:rPr lang="en-US" dirty="0"/>
              <a:t> </a:t>
            </a:r>
            <a:r>
              <a:rPr lang="en-US" dirty="0" err="1"/>
              <a:t>standar</a:t>
            </a:r>
            <a:r>
              <a:rPr lang="en-US" dirty="0"/>
              <a:t> (</a:t>
            </a:r>
            <a:r>
              <a:rPr lang="en-US" dirty="0" err="1"/>
              <a:t>larutan</a:t>
            </a:r>
            <a:r>
              <a:rPr lang="en-US" dirty="0"/>
              <a:t> </a:t>
            </a:r>
            <a:r>
              <a:rPr lang="en-US" dirty="0" err="1"/>
              <a:t>baku</a:t>
            </a:r>
            <a:r>
              <a:rPr lang="en-US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Cara </a:t>
            </a:r>
            <a:r>
              <a:rPr lang="en-US" dirty="0" err="1"/>
              <a:t>perhitungan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79395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50"/>
                </a:solidFill>
              </a:rPr>
              <a:t>Pendahuluan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 err="1">
                <a:solidFill>
                  <a:srgbClr val="00B0F0"/>
                </a:solidFill>
              </a:rPr>
              <a:t>Metode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titrimetri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luas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yang </a:t>
            </a:r>
            <a:r>
              <a:rPr lang="en-US" b="1" dirty="0" err="1">
                <a:solidFill>
                  <a:srgbClr val="00B0F0"/>
                </a:solidFill>
              </a:rPr>
              <a:t>tahan</a:t>
            </a:r>
            <a:r>
              <a:rPr lang="en-US" dirty="0"/>
              <a:t>, </a:t>
            </a:r>
            <a:r>
              <a:rPr lang="en-US" b="1" dirty="0" err="1">
                <a:solidFill>
                  <a:srgbClr val="00B0F0"/>
                </a:solidFill>
              </a:rPr>
              <a:t>murah</a:t>
            </a:r>
            <a:r>
              <a:rPr lang="en-US" dirty="0"/>
              <a:t>, dan </a:t>
            </a:r>
            <a:r>
              <a:rPr lang="en-US" b="1" dirty="0" err="1">
                <a:solidFill>
                  <a:srgbClr val="00B0F0"/>
                </a:solidFill>
              </a:rPr>
              <a:t>mampu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memberikan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ketepatan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/>
              <a:t>yang </a:t>
            </a:r>
            <a:r>
              <a:rPr lang="en-US" dirty="0" err="1"/>
              <a:t>tinggi</a:t>
            </a:r>
            <a:endParaRPr lang="en-US" dirty="0"/>
          </a:p>
          <a:p>
            <a:pPr marL="0" indent="0" algn="ctr">
              <a:buNone/>
            </a:pPr>
            <a:r>
              <a:rPr lang="en-US" b="1" dirty="0" err="1">
                <a:solidFill>
                  <a:srgbClr val="0070C0"/>
                </a:solidFill>
              </a:rPr>
              <a:t>aA</a:t>
            </a:r>
            <a:r>
              <a:rPr lang="en-US" b="1" dirty="0">
                <a:solidFill>
                  <a:srgbClr val="0070C0"/>
                </a:solidFill>
              </a:rPr>
              <a:t> + </a:t>
            </a:r>
            <a:r>
              <a:rPr lang="en-US" b="1" dirty="0" err="1">
                <a:solidFill>
                  <a:srgbClr val="0070C0"/>
                </a:solidFill>
              </a:rPr>
              <a:t>tT</a:t>
            </a:r>
            <a:r>
              <a:rPr lang="en-US" b="1" dirty="0">
                <a:solidFill>
                  <a:srgbClr val="0070C0"/>
                </a:solidFill>
              </a:rPr>
              <a:t> → </a:t>
            </a:r>
            <a:r>
              <a:rPr lang="en-US" b="1" dirty="0" err="1">
                <a:solidFill>
                  <a:srgbClr val="0070C0"/>
                </a:solidFill>
              </a:rPr>
              <a:t>produk</a:t>
            </a:r>
            <a:endParaRPr lang="en-US" b="1" dirty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b="1" dirty="0">
                <a:solidFill>
                  <a:srgbClr val="00B0F0"/>
                </a:solidFill>
              </a:rPr>
              <a:t>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molekul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analit</a:t>
            </a:r>
            <a:r>
              <a:rPr lang="en-US" b="1" dirty="0">
                <a:solidFill>
                  <a:srgbClr val="00B0F0"/>
                </a:solidFill>
              </a:rPr>
              <a:t> A</a:t>
            </a:r>
            <a:r>
              <a:rPr lang="en-US" dirty="0"/>
              <a:t>, </a:t>
            </a:r>
            <a:r>
              <a:rPr lang="en-US" b="1" dirty="0">
                <a:solidFill>
                  <a:srgbClr val="00B0F0"/>
                </a:solidFill>
              </a:rPr>
              <a:t>t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molekul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reagensia</a:t>
            </a:r>
            <a:r>
              <a:rPr lang="en-US" b="1" dirty="0">
                <a:solidFill>
                  <a:srgbClr val="00B0F0"/>
                </a:solidFill>
              </a:rPr>
              <a:t>/</a:t>
            </a:r>
            <a:r>
              <a:rPr lang="en-US" b="1" dirty="0" err="1">
                <a:solidFill>
                  <a:srgbClr val="00B0F0"/>
                </a:solidFill>
              </a:rPr>
              <a:t>analit</a:t>
            </a:r>
            <a:r>
              <a:rPr lang="en-US" b="1" dirty="0">
                <a:solidFill>
                  <a:srgbClr val="00B0F0"/>
                </a:solidFill>
              </a:rPr>
              <a:t> T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087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13D020-DBF5-DA45-3DDB-93A9772E0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89CE6-BB03-45A4-F1E2-0BB68311B9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istilah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titrimetrik</a:t>
            </a:r>
            <a:r>
              <a:rPr lang="en-US" dirty="0"/>
              <a:t> 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/>
              <a:t>Titran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suatu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reagensia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/>
              <a:t>yang </a:t>
            </a:r>
            <a:r>
              <a:rPr lang="en-US" dirty="0" err="1"/>
              <a:t>ditambahkan</a:t>
            </a:r>
            <a:r>
              <a:rPr lang="en-US" dirty="0"/>
              <a:t> </a:t>
            </a:r>
            <a:r>
              <a:rPr lang="en-US" dirty="0" err="1"/>
              <a:t>sedikit</a:t>
            </a:r>
            <a:r>
              <a:rPr lang="en-US" dirty="0"/>
              <a:t> demi </a:t>
            </a:r>
            <a:r>
              <a:rPr lang="en-US" dirty="0" err="1"/>
              <a:t>sedikit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buret</a:t>
            </a:r>
            <a:endParaRPr lang="en-US" dirty="0"/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/>
              <a:t>Larutan</a:t>
            </a:r>
            <a:r>
              <a:rPr lang="en-US" dirty="0"/>
              <a:t> </a:t>
            </a:r>
            <a:r>
              <a:rPr lang="en-US" dirty="0" err="1"/>
              <a:t>standar</a:t>
            </a:r>
            <a:r>
              <a:rPr lang="en-US" dirty="0"/>
              <a:t> </a:t>
            </a:r>
            <a:r>
              <a:rPr lang="en-US" dirty="0" err="1"/>
              <a:t>ialah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larutan</a:t>
            </a:r>
            <a:r>
              <a:rPr lang="en-US" b="1" dirty="0">
                <a:solidFill>
                  <a:srgbClr val="00B0F0"/>
                </a:solidFill>
              </a:rPr>
              <a:t> yang </a:t>
            </a:r>
            <a:r>
              <a:rPr lang="en-US" b="1" dirty="0" err="1">
                <a:solidFill>
                  <a:srgbClr val="00B0F0"/>
                </a:solidFill>
              </a:rPr>
              <a:t>digunakan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sebagai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standar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/>
              <a:t>dan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diketahui</a:t>
            </a:r>
            <a:r>
              <a:rPr lang="en-US" dirty="0"/>
              <a:t> </a:t>
            </a:r>
            <a:r>
              <a:rPr lang="en-US" dirty="0" err="1"/>
              <a:t>konsentrasinya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b="1" dirty="0">
                <a:solidFill>
                  <a:srgbClr val="00B0F0"/>
                </a:solidFill>
              </a:rPr>
              <a:t>proses </a:t>
            </a:r>
            <a:r>
              <a:rPr lang="en-US" b="1" dirty="0" err="1">
                <a:solidFill>
                  <a:srgbClr val="00B0F0"/>
                </a:solidFill>
              </a:rPr>
              <a:t>standardisasi</a:t>
            </a:r>
            <a:endParaRPr lang="en-US" b="1" dirty="0">
              <a:solidFill>
                <a:srgbClr val="00B0F0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ekuivalen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titik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dimana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zat</a:t>
            </a:r>
            <a:r>
              <a:rPr lang="en-US" b="1" dirty="0">
                <a:solidFill>
                  <a:srgbClr val="00B0F0"/>
                </a:solidFill>
              </a:rPr>
              <a:t> A </a:t>
            </a:r>
            <a:r>
              <a:rPr lang="en-US" b="1" dirty="0" err="1">
                <a:solidFill>
                  <a:srgbClr val="00B0F0"/>
                </a:solidFill>
              </a:rPr>
              <a:t>telah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setara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 err="1"/>
              <a:t>secara</a:t>
            </a:r>
            <a:r>
              <a:rPr lang="en-US" dirty="0"/>
              <a:t> mol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zat</a:t>
            </a:r>
            <a:r>
              <a:rPr lang="en-US" dirty="0"/>
              <a:t> T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akhir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indikator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berubah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warna</a:t>
            </a:r>
            <a:endParaRPr lang="en-US" b="1" dirty="0">
              <a:solidFill>
                <a:srgbClr val="00B0F0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/>
              <a:t>Indikator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zat</a:t>
            </a:r>
            <a:r>
              <a:rPr lang="en-US" b="1" dirty="0">
                <a:solidFill>
                  <a:srgbClr val="00B0F0"/>
                </a:solidFill>
              </a:rPr>
              <a:t> yang </a:t>
            </a:r>
            <a:r>
              <a:rPr lang="en-US" b="1" dirty="0" err="1">
                <a:solidFill>
                  <a:srgbClr val="00B0F0"/>
                </a:solidFill>
              </a:rPr>
              <a:t>menanggapi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kelebihan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titran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warna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176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 err="1">
                <a:solidFill>
                  <a:srgbClr val="00B0F0"/>
                </a:solidFill>
              </a:rPr>
              <a:t>Syarat-syarat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analisis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 err="1"/>
              <a:t>volumetri</a:t>
            </a:r>
            <a:r>
              <a:rPr lang="en-US" dirty="0"/>
              <a:t>/</a:t>
            </a:r>
            <a:r>
              <a:rPr lang="en-US" dirty="0" err="1"/>
              <a:t>titrimetri</a:t>
            </a:r>
            <a:r>
              <a:rPr lang="en-US" dirty="0"/>
              <a:t> 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/>
              <a:t>Reaksinya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berlangsung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cepat</a:t>
            </a:r>
            <a:endParaRPr lang="en-US" b="1" dirty="0">
              <a:solidFill>
                <a:srgbClr val="00B0F0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/>
              <a:t>Reaksinya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bereaksi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sempurna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stoikiometris</a:t>
            </a:r>
            <a:endParaRPr lang="en-US" dirty="0"/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ada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perubahan</a:t>
            </a:r>
            <a:r>
              <a:rPr lang="en-US" b="1" dirty="0">
                <a:solidFill>
                  <a:srgbClr val="00B0F0"/>
                </a:solidFill>
              </a:rPr>
              <a:t> yang </a:t>
            </a:r>
            <a:r>
              <a:rPr lang="en-US" b="1" dirty="0" err="1">
                <a:solidFill>
                  <a:srgbClr val="00B0F0"/>
                </a:solidFill>
              </a:rPr>
              <a:t>terlihat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ekivalen</a:t>
            </a:r>
            <a:endParaRPr lang="en-US" dirty="0"/>
          </a:p>
          <a:p>
            <a:pPr marL="514350" indent="-514350" algn="just">
              <a:buFont typeface="+mj-lt"/>
              <a:buAutoNum type="arabicPeriod"/>
            </a:pPr>
            <a:r>
              <a:rPr lang="en-US" dirty="0"/>
              <a:t>Jika </a:t>
            </a:r>
            <a:r>
              <a:rPr lang="en-US" b="1" dirty="0" err="1">
                <a:solidFill>
                  <a:srgbClr val="00B0F0"/>
                </a:solidFill>
              </a:rPr>
              <a:t>syarat</a:t>
            </a:r>
            <a:r>
              <a:rPr lang="en-US" b="1" dirty="0">
                <a:solidFill>
                  <a:srgbClr val="00B0F0"/>
                </a:solidFill>
              </a:rPr>
              <a:t> no.3 </a:t>
            </a:r>
            <a:r>
              <a:rPr lang="en-US" b="1" dirty="0" err="1">
                <a:solidFill>
                  <a:srgbClr val="00B0F0"/>
                </a:solidFill>
              </a:rPr>
              <a:t>tidak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dipenuhi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indikator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atau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menggunakan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potensiometer</a:t>
            </a:r>
            <a:r>
              <a:rPr lang="en-US" dirty="0"/>
              <a:t> (</a:t>
            </a:r>
            <a:r>
              <a:rPr lang="en-US" dirty="0" err="1"/>
              <a:t>pengukuran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hantar</a:t>
            </a:r>
            <a:r>
              <a:rPr lang="en-US" dirty="0"/>
              <a:t> </a:t>
            </a:r>
            <a:r>
              <a:rPr lang="en-US" dirty="0" err="1"/>
              <a:t>listrik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78055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57266-F7C1-6FCE-84A7-512DD864D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50"/>
                </a:solidFill>
              </a:rPr>
              <a:t>Penggolongan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analisis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titrimetri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6FFC1-A74C-2EAF-A3CF-CE01D9437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B0F0"/>
                </a:solidFill>
              </a:rPr>
              <a:t>Asam-</a:t>
            </a:r>
            <a:r>
              <a:rPr lang="en-US" b="1" dirty="0" err="1">
                <a:solidFill>
                  <a:srgbClr val="00B0F0"/>
                </a:solidFill>
              </a:rPr>
              <a:t>basa</a:t>
            </a:r>
            <a:endParaRPr lang="en-US" b="1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dirty="0" err="1"/>
              <a:t>Berdasarkan</a:t>
            </a:r>
            <a:r>
              <a:rPr lang="en-US" dirty="0"/>
              <a:t> pada </a:t>
            </a:r>
            <a:r>
              <a:rPr lang="en-US" b="1" dirty="0" err="1">
                <a:solidFill>
                  <a:srgbClr val="00B0F0"/>
                </a:solidFill>
              </a:rPr>
              <a:t>perpindahan</a:t>
            </a:r>
            <a:r>
              <a:rPr lang="en-US" b="1" dirty="0">
                <a:solidFill>
                  <a:srgbClr val="00B0F0"/>
                </a:solidFill>
              </a:rPr>
              <a:t> proton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zat</a:t>
            </a:r>
            <a:r>
              <a:rPr lang="en-US" dirty="0"/>
              <a:t> yang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asam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basa</a:t>
            </a:r>
            <a:endParaRPr lang="en-US" dirty="0"/>
          </a:p>
          <a:p>
            <a:pPr marL="0" indent="0" algn="ctr">
              <a:buNone/>
            </a:pPr>
            <a:r>
              <a:rPr lang="en-US" b="1" dirty="0">
                <a:solidFill>
                  <a:srgbClr val="0070C0"/>
                </a:solidFill>
              </a:rPr>
              <a:t>HA + OH</a:t>
            </a:r>
            <a:r>
              <a:rPr lang="en-US" b="1" baseline="30000" dirty="0">
                <a:solidFill>
                  <a:srgbClr val="0070C0"/>
                </a:solidFill>
              </a:rPr>
              <a:t>-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>
                <a:solidFill>
                  <a:srgbClr val="0070C0"/>
                </a:solidFill>
                <a:sym typeface="Wingdings" panose="05000000000000000000" pitchFamily="2" charset="2"/>
              </a:rPr>
              <a:t> A</a:t>
            </a:r>
            <a:r>
              <a:rPr lang="en-US" b="1" baseline="30000" dirty="0">
                <a:solidFill>
                  <a:srgbClr val="0070C0"/>
                </a:solidFill>
                <a:sym typeface="Wingdings" panose="05000000000000000000" pitchFamily="2" charset="2"/>
              </a:rPr>
              <a:t>-</a:t>
            </a:r>
            <a:r>
              <a:rPr lang="en-US" b="1" dirty="0">
                <a:solidFill>
                  <a:srgbClr val="0070C0"/>
                </a:solidFill>
                <a:sym typeface="Wingdings" panose="05000000000000000000" pitchFamily="2" charset="2"/>
              </a:rPr>
              <a:t> + H</a:t>
            </a:r>
            <a:r>
              <a:rPr lang="en-US" b="1" baseline="-25000" dirty="0">
                <a:solidFill>
                  <a:srgbClr val="0070C0"/>
                </a:solidFill>
                <a:sym typeface="Wingdings" panose="05000000000000000000" pitchFamily="2" charset="2"/>
              </a:rPr>
              <a:t>2</a:t>
            </a:r>
            <a:r>
              <a:rPr lang="en-US" b="1" dirty="0">
                <a:solidFill>
                  <a:srgbClr val="0070C0"/>
                </a:solidFill>
                <a:sym typeface="Wingdings" panose="05000000000000000000" pitchFamily="2" charset="2"/>
              </a:rPr>
              <a:t>O </a:t>
            </a:r>
            <a:r>
              <a:rPr lang="en-US" dirty="0" err="1">
                <a:sym typeface="Wingdings" panose="05000000000000000000" pitchFamily="2" charset="2"/>
              </a:rPr>
              <a:t>atau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b="1" dirty="0">
                <a:solidFill>
                  <a:srgbClr val="0070C0"/>
                </a:solidFill>
                <a:sym typeface="Wingdings" panose="05000000000000000000" pitchFamily="2" charset="2"/>
              </a:rPr>
              <a:t>BOH + H</a:t>
            </a:r>
            <a:r>
              <a:rPr lang="en-US" b="1" baseline="-25000" dirty="0">
                <a:solidFill>
                  <a:srgbClr val="0070C0"/>
                </a:solidFill>
                <a:sym typeface="Wingdings" panose="05000000000000000000" pitchFamily="2" charset="2"/>
              </a:rPr>
              <a:t>3</a:t>
            </a:r>
            <a:r>
              <a:rPr lang="en-US" b="1" dirty="0">
                <a:solidFill>
                  <a:srgbClr val="0070C0"/>
                </a:solidFill>
                <a:sym typeface="Wingdings" panose="05000000000000000000" pitchFamily="2" charset="2"/>
              </a:rPr>
              <a:t>O</a:t>
            </a:r>
            <a:r>
              <a:rPr lang="en-US" b="1" baseline="30000" dirty="0">
                <a:solidFill>
                  <a:srgbClr val="0070C0"/>
                </a:solidFill>
                <a:sym typeface="Wingdings" panose="05000000000000000000" pitchFamily="2" charset="2"/>
              </a:rPr>
              <a:t>+</a:t>
            </a:r>
            <a:r>
              <a:rPr lang="en-US" b="1" dirty="0">
                <a:solidFill>
                  <a:srgbClr val="0070C0"/>
                </a:solidFill>
                <a:sym typeface="Wingdings" panose="05000000000000000000" pitchFamily="2" charset="2"/>
              </a:rPr>
              <a:t>  B</a:t>
            </a:r>
            <a:r>
              <a:rPr lang="en-US" b="1" baseline="30000" dirty="0">
                <a:solidFill>
                  <a:srgbClr val="0070C0"/>
                </a:solidFill>
                <a:sym typeface="Wingdings" panose="05000000000000000000" pitchFamily="2" charset="2"/>
              </a:rPr>
              <a:t>+</a:t>
            </a:r>
            <a:r>
              <a:rPr lang="en-US" b="1" dirty="0">
                <a:solidFill>
                  <a:srgbClr val="0070C0"/>
                </a:solidFill>
                <a:sym typeface="Wingdings" panose="05000000000000000000" pitchFamily="2" charset="2"/>
              </a:rPr>
              <a:t> + 2H</a:t>
            </a:r>
            <a:r>
              <a:rPr lang="en-US" b="1" baseline="-25000" dirty="0">
                <a:solidFill>
                  <a:srgbClr val="0070C0"/>
                </a:solidFill>
                <a:sym typeface="Wingdings" panose="05000000000000000000" pitchFamily="2" charset="2"/>
              </a:rPr>
              <a:t>2</a:t>
            </a:r>
            <a:r>
              <a:rPr lang="en-US" b="1" dirty="0">
                <a:solidFill>
                  <a:srgbClr val="0070C0"/>
                </a:solidFill>
                <a:sym typeface="Wingdings" panose="05000000000000000000" pitchFamily="2" charset="2"/>
              </a:rPr>
              <a:t>O</a:t>
            </a:r>
          </a:p>
          <a:p>
            <a:pPr marL="0" indent="0" algn="just">
              <a:buNone/>
            </a:pPr>
            <a:r>
              <a:rPr lang="en-US" b="1" dirty="0" err="1">
                <a:solidFill>
                  <a:srgbClr val="00B0F0"/>
                </a:solidFill>
                <a:sym typeface="Wingdings" panose="05000000000000000000" pitchFamily="2" charset="2"/>
              </a:rPr>
              <a:t>Oksidasi-reduksi</a:t>
            </a:r>
            <a:r>
              <a:rPr lang="en-US" b="1" dirty="0">
                <a:solidFill>
                  <a:srgbClr val="00B0F0"/>
                </a:solidFill>
                <a:sym typeface="Wingdings" panose="05000000000000000000" pitchFamily="2" charset="2"/>
              </a:rPr>
              <a:t> (</a:t>
            </a:r>
            <a:r>
              <a:rPr lang="en-US" b="1" dirty="0" err="1">
                <a:solidFill>
                  <a:srgbClr val="00B0F0"/>
                </a:solidFill>
                <a:sym typeface="Wingdings" panose="05000000000000000000" pitchFamily="2" charset="2"/>
              </a:rPr>
              <a:t>redoks</a:t>
            </a:r>
            <a:r>
              <a:rPr lang="en-US" b="1" dirty="0">
                <a:solidFill>
                  <a:srgbClr val="00B0F0"/>
                </a:solidFill>
                <a:sym typeface="Wingdings" panose="05000000000000000000" pitchFamily="2" charset="2"/>
              </a:rPr>
              <a:t>)</a:t>
            </a:r>
          </a:p>
          <a:p>
            <a:pPr marL="0" indent="0" algn="just">
              <a:buNone/>
            </a:pPr>
            <a:r>
              <a:rPr lang="en-US" dirty="0" err="1">
                <a:sym typeface="Wingdings" panose="05000000000000000000" pitchFamily="2" charset="2"/>
              </a:rPr>
              <a:t>Berdasarkan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perpindahan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elektron</a:t>
            </a:r>
            <a:r>
              <a:rPr lang="en-US" dirty="0">
                <a:sym typeface="Wingdings" panose="05000000000000000000" pitchFamily="2" charset="2"/>
              </a:rPr>
              <a:t> yang </a:t>
            </a:r>
            <a:r>
              <a:rPr lang="en-US" dirty="0" err="1">
                <a:sym typeface="Wingdings" panose="05000000000000000000" pitchFamily="2" charset="2"/>
              </a:rPr>
              <a:t>terlibat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dalam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reaksi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oksidasi-reduksi</a:t>
            </a:r>
            <a:endParaRPr lang="en-US" dirty="0">
              <a:sym typeface="Wingdings" panose="05000000000000000000" pitchFamily="2" charset="2"/>
            </a:endParaRPr>
          </a:p>
          <a:p>
            <a:pPr marL="0" indent="0" algn="ctr">
              <a:buNone/>
            </a:pPr>
            <a:r>
              <a:rPr lang="en-US" b="1" dirty="0">
                <a:solidFill>
                  <a:srgbClr val="0070C0"/>
                </a:solidFill>
                <a:sym typeface="Wingdings" panose="05000000000000000000" pitchFamily="2" charset="2"/>
              </a:rPr>
              <a:t>Fe</a:t>
            </a:r>
            <a:r>
              <a:rPr lang="en-US" b="1" baseline="30000" dirty="0">
                <a:solidFill>
                  <a:srgbClr val="0070C0"/>
                </a:solidFill>
                <a:sym typeface="Wingdings" panose="05000000000000000000" pitchFamily="2" charset="2"/>
              </a:rPr>
              <a:t>2+ </a:t>
            </a:r>
            <a:r>
              <a:rPr lang="en-US" b="1" dirty="0">
                <a:solidFill>
                  <a:srgbClr val="0070C0"/>
                </a:solidFill>
                <a:sym typeface="Wingdings" panose="05000000000000000000" pitchFamily="2" charset="2"/>
              </a:rPr>
              <a:t>+ Ce</a:t>
            </a:r>
            <a:r>
              <a:rPr lang="en-US" b="1" baseline="30000" dirty="0">
                <a:solidFill>
                  <a:srgbClr val="0070C0"/>
                </a:solidFill>
                <a:sym typeface="Wingdings" panose="05000000000000000000" pitchFamily="2" charset="2"/>
              </a:rPr>
              <a:t>4+ </a:t>
            </a:r>
            <a:r>
              <a:rPr lang="en-US" b="1" dirty="0">
                <a:solidFill>
                  <a:srgbClr val="0070C0"/>
                </a:solidFill>
                <a:sym typeface="Wingdings" panose="05000000000000000000" pitchFamily="2" charset="2"/>
              </a:rPr>
              <a:t> Fe</a:t>
            </a:r>
            <a:r>
              <a:rPr lang="en-US" b="1" baseline="30000" dirty="0">
                <a:solidFill>
                  <a:srgbClr val="0070C0"/>
                </a:solidFill>
                <a:sym typeface="Wingdings" panose="05000000000000000000" pitchFamily="2" charset="2"/>
              </a:rPr>
              <a:t>3+ </a:t>
            </a:r>
            <a:r>
              <a:rPr lang="en-US" b="1" dirty="0">
                <a:solidFill>
                  <a:srgbClr val="0070C0"/>
                </a:solidFill>
                <a:sym typeface="Wingdings" panose="05000000000000000000" pitchFamily="2" charset="2"/>
              </a:rPr>
              <a:t>+ Ce</a:t>
            </a:r>
            <a:r>
              <a:rPr lang="en-US" b="1" baseline="30000" dirty="0">
                <a:solidFill>
                  <a:srgbClr val="0070C0"/>
                </a:solidFill>
                <a:sym typeface="Wingdings" panose="05000000000000000000" pitchFamily="2" charset="2"/>
              </a:rPr>
              <a:t>3+</a:t>
            </a:r>
          </a:p>
          <a:p>
            <a:pPr marL="0" indent="0" algn="just">
              <a:buNone/>
            </a:pPr>
            <a:endParaRPr lang="en-US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375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DE2404-0684-DBB1-563E-430994272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B54940-A79D-42EA-3B8E-587AE79154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 err="1">
                <a:solidFill>
                  <a:srgbClr val="00B0F0"/>
                </a:solidFill>
              </a:rPr>
              <a:t>Pengendapan</a:t>
            </a:r>
            <a:endParaRPr lang="en-US" b="1" dirty="0">
              <a:solidFill>
                <a:srgbClr val="00B0F0"/>
              </a:solidFill>
            </a:endParaRPr>
          </a:p>
          <a:p>
            <a:pPr marL="0" indent="0" algn="just">
              <a:buNone/>
            </a:pPr>
            <a:r>
              <a:rPr lang="en-US" dirty="0" err="1"/>
              <a:t>Berdasarkan</a:t>
            </a:r>
            <a:r>
              <a:rPr lang="en-US" dirty="0"/>
              <a:t> pada </a:t>
            </a:r>
            <a:r>
              <a:rPr lang="en-US" b="1" dirty="0" err="1">
                <a:solidFill>
                  <a:srgbClr val="00B0F0"/>
                </a:solidFill>
              </a:rPr>
              <a:t>terjadinya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endapan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/>
              <a:t>yang </a:t>
            </a:r>
            <a:r>
              <a:rPr lang="en-US" dirty="0" err="1"/>
              <a:t>sukar</a:t>
            </a:r>
            <a:r>
              <a:rPr lang="en-US" dirty="0"/>
              <a:t> </a:t>
            </a:r>
            <a:r>
              <a:rPr lang="en-US" dirty="0" err="1"/>
              <a:t>larut</a:t>
            </a:r>
            <a:endParaRPr lang="en-US" dirty="0"/>
          </a:p>
          <a:p>
            <a:pPr marL="0" indent="0" algn="ctr">
              <a:buNone/>
            </a:pPr>
            <a:r>
              <a:rPr lang="en-US" b="1" dirty="0">
                <a:solidFill>
                  <a:srgbClr val="0070C0"/>
                </a:solidFill>
              </a:rPr>
              <a:t>Ag</a:t>
            </a:r>
            <a:r>
              <a:rPr lang="en-US" b="1" baseline="30000" dirty="0">
                <a:solidFill>
                  <a:srgbClr val="0070C0"/>
                </a:solidFill>
              </a:rPr>
              <a:t>+</a:t>
            </a:r>
            <a:r>
              <a:rPr lang="en-US" b="1" dirty="0">
                <a:solidFill>
                  <a:srgbClr val="0070C0"/>
                </a:solidFill>
              </a:rPr>
              <a:t> + Cl</a:t>
            </a:r>
            <a:r>
              <a:rPr lang="en-US" b="1" baseline="30000" dirty="0">
                <a:solidFill>
                  <a:srgbClr val="0070C0"/>
                </a:solidFill>
              </a:rPr>
              <a:t>-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>
                <a:solidFill>
                  <a:srgbClr val="0070C0"/>
                </a:solidFill>
                <a:sym typeface="Wingdings" panose="05000000000000000000" pitchFamily="2" charset="2"/>
              </a:rPr>
              <a:t> AgCl(s)</a:t>
            </a:r>
          </a:p>
          <a:p>
            <a:pPr marL="0" indent="0" algn="just">
              <a:buNone/>
            </a:pPr>
            <a:r>
              <a:rPr lang="en-US" b="1" dirty="0" err="1">
                <a:solidFill>
                  <a:srgbClr val="00B0F0"/>
                </a:solidFill>
                <a:sym typeface="Wingdings" panose="05000000000000000000" pitchFamily="2" charset="2"/>
              </a:rPr>
              <a:t>Pembentukan</a:t>
            </a:r>
            <a:r>
              <a:rPr lang="en-US" b="1" dirty="0">
                <a:solidFill>
                  <a:srgbClr val="00B0F0"/>
                </a:solidFill>
                <a:sym typeface="Wingdings" panose="05000000000000000000" pitchFamily="2" charset="2"/>
              </a:rPr>
              <a:t> </a:t>
            </a:r>
            <a:r>
              <a:rPr lang="en-US" b="1" dirty="0" err="1">
                <a:solidFill>
                  <a:srgbClr val="00B0F0"/>
                </a:solidFill>
                <a:sym typeface="Wingdings" panose="05000000000000000000" pitchFamily="2" charset="2"/>
              </a:rPr>
              <a:t>kompleks</a:t>
            </a:r>
            <a:endParaRPr lang="en-US" b="1" dirty="0">
              <a:solidFill>
                <a:srgbClr val="00B0F0"/>
              </a:solidFill>
              <a:sym typeface="Wingdings" panose="05000000000000000000" pitchFamily="2" charset="2"/>
            </a:endParaRPr>
          </a:p>
          <a:p>
            <a:pPr marL="0" indent="0" algn="just">
              <a:buNone/>
            </a:pPr>
            <a:r>
              <a:rPr lang="en-US" dirty="0" err="1">
                <a:sym typeface="Wingdings" panose="05000000000000000000" pitchFamily="2" charset="2"/>
              </a:rPr>
              <a:t>Berdasarkan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terjadinya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reaksi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antara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b="1" dirty="0" err="1">
                <a:solidFill>
                  <a:srgbClr val="00B0F0"/>
                </a:solidFill>
                <a:sym typeface="Wingdings" panose="05000000000000000000" pitchFamily="2" charset="2"/>
              </a:rPr>
              <a:t>zat</a:t>
            </a:r>
            <a:r>
              <a:rPr lang="en-US" b="1" dirty="0">
                <a:solidFill>
                  <a:srgbClr val="00B0F0"/>
                </a:solidFill>
                <a:sym typeface="Wingdings" panose="05000000000000000000" pitchFamily="2" charset="2"/>
              </a:rPr>
              <a:t> </a:t>
            </a:r>
            <a:r>
              <a:rPr lang="en-US" b="1" dirty="0" err="1">
                <a:solidFill>
                  <a:srgbClr val="00B0F0"/>
                </a:solidFill>
                <a:sym typeface="Wingdings" panose="05000000000000000000" pitchFamily="2" charset="2"/>
              </a:rPr>
              <a:t>pengompleks</a:t>
            </a:r>
            <a:r>
              <a:rPr lang="en-US" b="1" dirty="0">
                <a:solidFill>
                  <a:srgbClr val="00B0F0"/>
                </a:solidFill>
                <a:sym typeface="Wingdings" panose="05000000000000000000" pitchFamily="2" charset="2"/>
              </a:rPr>
              <a:t> </a:t>
            </a:r>
            <a:r>
              <a:rPr lang="en-US" b="1" dirty="0" err="1">
                <a:solidFill>
                  <a:srgbClr val="00B0F0"/>
                </a:solidFill>
                <a:sym typeface="Wingdings" panose="05000000000000000000" pitchFamily="2" charset="2"/>
              </a:rPr>
              <a:t>dengan</a:t>
            </a:r>
            <a:r>
              <a:rPr lang="en-US" b="1" dirty="0">
                <a:solidFill>
                  <a:srgbClr val="00B0F0"/>
                </a:solidFill>
                <a:sym typeface="Wingdings" panose="05000000000000000000" pitchFamily="2" charset="2"/>
              </a:rPr>
              <a:t> ion </a:t>
            </a:r>
            <a:r>
              <a:rPr lang="en-US" b="1" dirty="0" err="1">
                <a:solidFill>
                  <a:srgbClr val="00B0F0"/>
                </a:solidFill>
                <a:sym typeface="Wingdings" panose="05000000000000000000" pitchFamily="2" charset="2"/>
              </a:rPr>
              <a:t>logam</a:t>
            </a:r>
            <a:endParaRPr lang="en-US" b="1" dirty="0">
              <a:solidFill>
                <a:srgbClr val="00B0F0"/>
              </a:solidFill>
              <a:sym typeface="Wingdings" panose="05000000000000000000" pitchFamily="2" charset="2"/>
            </a:endParaRPr>
          </a:p>
          <a:p>
            <a:pPr marL="0" indent="0" algn="ctr">
              <a:buNone/>
            </a:pPr>
            <a:r>
              <a:rPr lang="en-US" b="1" dirty="0">
                <a:solidFill>
                  <a:srgbClr val="0070C0"/>
                </a:solidFill>
                <a:sym typeface="Wingdings" panose="05000000000000000000" pitchFamily="2" charset="2"/>
              </a:rPr>
              <a:t>Ag</a:t>
            </a:r>
            <a:r>
              <a:rPr lang="en-US" b="1" baseline="30000" dirty="0">
                <a:solidFill>
                  <a:srgbClr val="0070C0"/>
                </a:solidFill>
                <a:sym typeface="Wingdings" panose="05000000000000000000" pitchFamily="2" charset="2"/>
              </a:rPr>
              <a:t>+</a:t>
            </a:r>
            <a:r>
              <a:rPr lang="en-US" b="1" dirty="0">
                <a:solidFill>
                  <a:srgbClr val="0070C0"/>
                </a:solidFill>
                <a:sym typeface="Wingdings" panose="05000000000000000000" pitchFamily="2" charset="2"/>
              </a:rPr>
              <a:t> + 2CN</a:t>
            </a:r>
            <a:r>
              <a:rPr lang="en-US" b="1" baseline="30000" dirty="0">
                <a:solidFill>
                  <a:srgbClr val="0070C0"/>
                </a:solidFill>
                <a:sym typeface="Wingdings" panose="05000000000000000000" pitchFamily="2" charset="2"/>
              </a:rPr>
              <a:t>-</a:t>
            </a:r>
            <a:r>
              <a:rPr lang="en-US" b="1" dirty="0">
                <a:solidFill>
                  <a:srgbClr val="0070C0"/>
                </a:solidFill>
                <a:sym typeface="Wingdings" panose="05000000000000000000" pitchFamily="2" charset="2"/>
              </a:rPr>
              <a:t>  Ag(CN)</a:t>
            </a:r>
            <a:r>
              <a:rPr lang="en-US" b="1" baseline="-25000" dirty="0">
                <a:solidFill>
                  <a:srgbClr val="0070C0"/>
                </a:solidFill>
                <a:sym typeface="Wingdings" panose="05000000000000000000" pitchFamily="2" charset="2"/>
              </a:rPr>
              <a:t>2</a:t>
            </a:r>
            <a:r>
              <a:rPr lang="en-US" b="1" baseline="30000" dirty="0">
                <a:solidFill>
                  <a:srgbClr val="0070C0"/>
                </a:solidFill>
                <a:sym typeface="Wingdings" panose="05000000000000000000" pitchFamily="2" charset="2"/>
              </a:rPr>
              <a:t>-</a:t>
            </a:r>
            <a:endParaRPr lang="en-US" b="1" baseline="30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7594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CC8CE-9558-81E9-0967-3303047CA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0E0705-8064-54F6-1EF0-BEDA6F1B94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 err="1">
                <a:solidFill>
                  <a:srgbClr val="00B0F0"/>
                </a:solidFill>
              </a:rPr>
              <a:t>Titrasi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langsung</a:t>
            </a:r>
            <a:endParaRPr lang="en-US" b="1" dirty="0">
              <a:solidFill>
                <a:srgbClr val="00B0F0"/>
              </a:solidFill>
            </a:endParaRPr>
          </a:p>
          <a:p>
            <a:pPr marL="0" indent="0" algn="just">
              <a:buNone/>
            </a:pPr>
            <a:r>
              <a:rPr lang="en-US" dirty="0" err="1"/>
              <a:t>Titrasi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secara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langsung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zat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ditetapkan</a:t>
            </a:r>
            <a:endParaRPr lang="en-US" dirty="0"/>
          </a:p>
          <a:p>
            <a:pPr marL="0" indent="0" algn="just">
              <a:buNone/>
            </a:pPr>
            <a:r>
              <a:rPr lang="en-US" b="1" dirty="0" err="1">
                <a:solidFill>
                  <a:srgbClr val="00B0F0"/>
                </a:solidFill>
              </a:rPr>
              <a:t>Titrasi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kembali</a:t>
            </a:r>
            <a:endParaRPr lang="en-US" b="1" dirty="0">
              <a:solidFill>
                <a:srgbClr val="00B0F0"/>
              </a:solidFill>
            </a:endParaRPr>
          </a:p>
          <a:p>
            <a:pPr marL="0" indent="0" algn="just">
              <a:buNone/>
            </a:pPr>
            <a:r>
              <a:rPr lang="en-US" dirty="0" err="1"/>
              <a:t>Titrasi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penambahan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titran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dalam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jumlah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berlebihan</a:t>
            </a:r>
            <a:r>
              <a:rPr lang="en-US" dirty="0"/>
              <a:t>,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kelebihan</a:t>
            </a:r>
            <a:r>
              <a:rPr lang="en-US" dirty="0"/>
              <a:t> </a:t>
            </a:r>
            <a:r>
              <a:rPr lang="en-US" dirty="0" err="1"/>
              <a:t>titran</a:t>
            </a:r>
            <a:r>
              <a:rPr lang="en-US" dirty="0"/>
              <a:t> </a:t>
            </a:r>
            <a:r>
              <a:rPr lang="en-US" dirty="0" err="1"/>
              <a:t>dititrasi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titran</a:t>
            </a:r>
            <a:r>
              <a:rPr lang="en-US" dirty="0"/>
              <a:t> lain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0364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BF4AC-BEBC-A9E5-D2B8-742E8CC7D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50"/>
                </a:solidFill>
              </a:rPr>
              <a:t>Sistem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konsentrasi</a:t>
            </a:r>
            <a:endParaRPr lang="en-US" b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1315938-0254-2948-3C7D-41006F6CF83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b="1" dirty="0">
                    <a:solidFill>
                      <a:srgbClr val="00B0F0"/>
                    </a:solidFill>
                  </a:rPr>
                  <a:t>Molaritas</a:t>
                </a:r>
              </a:p>
              <a:p>
                <a:pPr marL="0" indent="0">
                  <a:buNone/>
                </a:pPr>
                <a:r>
                  <a:rPr lang="en-US" dirty="0" err="1"/>
                  <a:t>Merupakan</a:t>
                </a:r>
                <a:r>
                  <a:rPr lang="en-US" dirty="0"/>
                  <a:t> </a:t>
                </a:r>
                <a:r>
                  <a:rPr lang="en-US" dirty="0" err="1"/>
                  <a:t>banyaknya</a:t>
                </a:r>
                <a:r>
                  <a:rPr lang="en-US" dirty="0"/>
                  <a:t> </a:t>
                </a:r>
                <a:r>
                  <a:rPr lang="en-US" b="1" dirty="0">
                    <a:solidFill>
                      <a:srgbClr val="00B0F0"/>
                    </a:solidFill>
                  </a:rPr>
                  <a:t>mol </a:t>
                </a:r>
                <a:r>
                  <a:rPr lang="en-US" b="1" dirty="0" err="1">
                    <a:solidFill>
                      <a:srgbClr val="00B0F0"/>
                    </a:solidFill>
                  </a:rPr>
                  <a:t>zat</a:t>
                </a:r>
                <a:r>
                  <a:rPr lang="en-US" b="1" dirty="0">
                    <a:solidFill>
                      <a:srgbClr val="00B0F0"/>
                    </a:solidFill>
                  </a:rPr>
                  <a:t> </a:t>
                </a:r>
                <a:r>
                  <a:rPr lang="en-US" b="1" dirty="0" err="1">
                    <a:solidFill>
                      <a:srgbClr val="00B0F0"/>
                    </a:solidFill>
                  </a:rPr>
                  <a:t>terlarut</a:t>
                </a:r>
                <a:r>
                  <a:rPr lang="en-US" b="1" dirty="0">
                    <a:solidFill>
                      <a:srgbClr val="00B0F0"/>
                    </a:solidFill>
                  </a:rPr>
                  <a:t> </a:t>
                </a:r>
                <a:r>
                  <a:rPr lang="en-US" b="1" dirty="0" err="1">
                    <a:solidFill>
                      <a:srgbClr val="00B0F0"/>
                    </a:solidFill>
                  </a:rPr>
                  <a:t>tiap</a:t>
                </a:r>
                <a:r>
                  <a:rPr lang="en-US" b="1" dirty="0">
                    <a:solidFill>
                      <a:srgbClr val="00B0F0"/>
                    </a:solidFill>
                  </a:rPr>
                  <a:t> liter </a:t>
                </a:r>
                <a:r>
                  <a:rPr lang="en-US" b="1" dirty="0" err="1">
                    <a:solidFill>
                      <a:srgbClr val="00B0F0"/>
                    </a:solidFill>
                  </a:rPr>
                  <a:t>larutan</a:t>
                </a:r>
                <a:endParaRPr lang="en-US" b="1" dirty="0">
                  <a:solidFill>
                    <a:srgbClr val="00B0F0"/>
                  </a:solidFill>
                </a:endParaRPr>
              </a:p>
              <a:p>
                <a:pPr marL="0" indent="0" algn="ctr">
                  <a:buNone/>
                </a:pPr>
                <a:r>
                  <a:rPr lang="en-US" b="1" dirty="0">
                    <a:solidFill>
                      <a:srgbClr val="0070C0"/>
                    </a:solidFill>
                  </a:rPr>
                  <a:t>M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mol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L</m:t>
                        </m:r>
                      </m:den>
                    </m:f>
                  </m:oMath>
                </a14:m>
                <a:r>
                  <a:rPr lang="en-US" b="1" dirty="0">
                    <a:solidFill>
                      <a:srgbClr val="0070C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g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BM</m:t>
                        </m:r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L</m:t>
                        </m:r>
                      </m:den>
                    </m:f>
                  </m:oMath>
                </a14:m>
                <a:endParaRPr lang="en-US" b="1" dirty="0"/>
              </a:p>
              <a:p>
                <a:pPr marL="0" indent="0">
                  <a:buNone/>
                </a:pPr>
                <a:r>
                  <a:rPr lang="en-US" dirty="0" err="1"/>
                  <a:t>dimana</a:t>
                </a:r>
                <a:r>
                  <a:rPr lang="en-US" dirty="0"/>
                  <a:t> :</a:t>
                </a:r>
              </a:p>
              <a:p>
                <a:pPr marL="0" indent="0">
                  <a:buNone/>
                </a:pPr>
                <a:r>
                  <a:rPr lang="en-US" b="1" dirty="0">
                    <a:solidFill>
                      <a:srgbClr val="00B0F0"/>
                    </a:solidFill>
                  </a:rPr>
                  <a:t>M</a:t>
                </a:r>
                <a:r>
                  <a:rPr lang="en-US" dirty="0"/>
                  <a:t> = </a:t>
                </a:r>
                <a:r>
                  <a:rPr lang="en-US" dirty="0" err="1"/>
                  <a:t>molaritas</a:t>
                </a:r>
                <a:r>
                  <a:rPr lang="en-US" dirty="0"/>
                  <a:t> </a:t>
                </a:r>
                <a:r>
                  <a:rPr lang="en-US" b="1" dirty="0">
                    <a:solidFill>
                      <a:srgbClr val="00B0F0"/>
                    </a:solidFill>
                  </a:rPr>
                  <a:t>(mol/L)</a:t>
                </a:r>
              </a:p>
              <a:p>
                <a:pPr marL="0" indent="0">
                  <a:buNone/>
                </a:pPr>
                <a:r>
                  <a:rPr lang="en-US" b="1" dirty="0">
                    <a:solidFill>
                      <a:srgbClr val="00B0F0"/>
                    </a:solidFill>
                  </a:rPr>
                  <a:t>g</a:t>
                </a:r>
                <a:r>
                  <a:rPr lang="en-US" dirty="0"/>
                  <a:t> = </a:t>
                </a:r>
                <a:r>
                  <a:rPr lang="en-US" dirty="0" err="1"/>
                  <a:t>banyaknya</a:t>
                </a:r>
                <a:r>
                  <a:rPr lang="en-US" dirty="0"/>
                  <a:t> </a:t>
                </a:r>
                <a:r>
                  <a:rPr lang="en-US" dirty="0" err="1"/>
                  <a:t>zat</a:t>
                </a:r>
                <a:r>
                  <a:rPr lang="en-US" dirty="0"/>
                  <a:t> </a:t>
                </a:r>
                <a:r>
                  <a:rPr lang="en-US" dirty="0" err="1"/>
                  <a:t>terlarut</a:t>
                </a:r>
                <a:r>
                  <a:rPr lang="en-US" dirty="0"/>
                  <a:t> </a:t>
                </a:r>
                <a:r>
                  <a:rPr lang="en-US" b="1" dirty="0">
                    <a:solidFill>
                      <a:srgbClr val="00B0F0"/>
                    </a:solidFill>
                  </a:rPr>
                  <a:t>(gram)</a:t>
                </a:r>
              </a:p>
              <a:p>
                <a:pPr marL="0" indent="0">
                  <a:buNone/>
                </a:pPr>
                <a:r>
                  <a:rPr lang="en-US" b="1" dirty="0">
                    <a:solidFill>
                      <a:srgbClr val="00B0F0"/>
                    </a:solidFill>
                  </a:rPr>
                  <a:t>BM</a:t>
                </a:r>
                <a:r>
                  <a:rPr lang="en-US" dirty="0"/>
                  <a:t> = </a:t>
                </a:r>
                <a:r>
                  <a:rPr lang="en-US" dirty="0" err="1"/>
                  <a:t>berat</a:t>
                </a:r>
                <a:r>
                  <a:rPr lang="en-US" dirty="0"/>
                  <a:t> </a:t>
                </a:r>
                <a:r>
                  <a:rPr lang="en-US" dirty="0" err="1"/>
                  <a:t>molekul</a:t>
                </a:r>
                <a:r>
                  <a:rPr lang="en-US" dirty="0"/>
                  <a:t> </a:t>
                </a:r>
                <a:r>
                  <a:rPr lang="en-US" b="1" dirty="0">
                    <a:solidFill>
                      <a:srgbClr val="00B0F0"/>
                    </a:solidFill>
                  </a:rPr>
                  <a:t>(gram/mol)</a:t>
                </a:r>
              </a:p>
              <a:p>
                <a:pPr marL="0" indent="0">
                  <a:buNone/>
                </a:pPr>
                <a:r>
                  <a:rPr lang="en-US" b="1" dirty="0">
                    <a:solidFill>
                      <a:srgbClr val="00B0F0"/>
                    </a:solidFill>
                  </a:rPr>
                  <a:t>L</a:t>
                </a:r>
                <a:r>
                  <a:rPr lang="en-US" dirty="0"/>
                  <a:t> = volume </a:t>
                </a:r>
                <a:r>
                  <a:rPr lang="en-US" dirty="0" err="1"/>
                  <a:t>larutan</a:t>
                </a:r>
                <a:r>
                  <a:rPr lang="en-US" dirty="0"/>
                  <a:t> </a:t>
                </a:r>
                <a:r>
                  <a:rPr lang="en-US" b="1" dirty="0">
                    <a:solidFill>
                      <a:srgbClr val="00B0F0"/>
                    </a:solidFill>
                  </a:rPr>
                  <a:t>(liter)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1315938-0254-2948-3C7D-41006F6CF8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 b="-25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33685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680</TotalTime>
  <Words>873</Words>
  <Application>Microsoft Office PowerPoint</Application>
  <PresentationFormat>Widescreen</PresentationFormat>
  <Paragraphs>95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Cambria Math</vt:lpstr>
      <vt:lpstr>Times New Roman</vt:lpstr>
      <vt:lpstr>Wingdings</vt:lpstr>
      <vt:lpstr>Office Theme</vt:lpstr>
      <vt:lpstr>Kimia Analitik</vt:lpstr>
      <vt:lpstr>Outline</vt:lpstr>
      <vt:lpstr>Pendahuluan</vt:lpstr>
      <vt:lpstr>PowerPoint Presentation</vt:lpstr>
      <vt:lpstr>PowerPoint Presentation</vt:lpstr>
      <vt:lpstr>Penggolongan analisis titrimetri</vt:lpstr>
      <vt:lpstr>PowerPoint Presentation</vt:lpstr>
      <vt:lpstr>PowerPoint Presentation</vt:lpstr>
      <vt:lpstr>Sistem konsentrasi</vt:lpstr>
      <vt:lpstr>PowerPoint Presentation</vt:lpstr>
      <vt:lpstr>Cara penentuan valensi</vt:lpstr>
      <vt:lpstr>PowerPoint Presentation</vt:lpstr>
      <vt:lpstr>Larutan baku (standar)</vt:lpstr>
      <vt:lpstr>PowerPoint Presentation</vt:lpstr>
      <vt:lpstr>PowerPoint Presentation</vt:lpstr>
      <vt:lpstr>Perhitungan kadar</vt:lpstr>
      <vt:lpstr>PowerPoint Presentation</vt:lpstr>
      <vt:lpstr>Referensi</vt:lpstr>
      <vt:lpstr>Terima 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Titrimetri</dc:title>
  <dc:creator>USER</dc:creator>
  <cp:lastModifiedBy>Tunas Alam</cp:lastModifiedBy>
  <cp:revision>26</cp:revision>
  <dcterms:created xsi:type="dcterms:W3CDTF">2023-12-15T08:26:24Z</dcterms:created>
  <dcterms:modified xsi:type="dcterms:W3CDTF">2025-02-27T05:50:45Z</dcterms:modified>
</cp:coreProperties>
</file>