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87" r:id="rId5"/>
    <p:sldId id="260" r:id="rId6"/>
    <p:sldId id="261" r:id="rId7"/>
    <p:sldId id="267" r:id="rId8"/>
    <p:sldId id="286" r:id="rId9"/>
    <p:sldId id="263" r:id="rId10"/>
    <p:sldId id="288" r:id="rId11"/>
    <p:sldId id="269" r:id="rId12"/>
    <p:sldId id="292" r:id="rId13"/>
    <p:sldId id="293" r:id="rId14"/>
    <p:sldId id="289" r:id="rId15"/>
    <p:sldId id="271" r:id="rId16"/>
    <p:sldId id="290" r:id="rId17"/>
    <p:sldId id="265" r:id="rId18"/>
    <p:sldId id="294" r:id="rId19"/>
    <p:sldId id="272" r:id="rId20"/>
    <p:sldId id="274" r:id="rId21"/>
    <p:sldId id="276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7849" autoAdjust="0"/>
  </p:normalViewPr>
  <p:slideViewPr>
    <p:cSldViewPr snapToGrid="0" snapToObjects="1">
      <p:cViewPr varScale="1">
        <p:scale>
          <a:sx n="73" d="100"/>
          <a:sy n="73" d="100"/>
        </p:scale>
        <p:origin x="12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77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5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50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37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62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1728207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1208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2656450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1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1097280"/>
            <a:ext cx="5029200" cy="5029200"/>
          </a:xfrm>
          <a:prstGeom prst="ellipse">
            <a:avLst/>
          </a:prstGeom>
          <a:solidFill>
            <a:srgbClr val="7B2D8B">
              <a:alpha val="40000"/>
            </a:srgbClr>
          </a:solidFill>
          <a:ln w="12700">
            <a:solidFill>
              <a:srgbClr val="7B2D8B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182880"/>
            <a:ext cx="3200400" cy="3200400"/>
          </a:xfrm>
          <a:prstGeom prst="ellipse">
            <a:avLst/>
          </a:prstGeom>
          <a:solidFill>
            <a:srgbClr val="D94F8A">
              <a:alpha val="30000"/>
            </a:srgbClr>
          </a:solidFill>
          <a:ln w="12700">
            <a:solidFill>
              <a:srgbClr val="D94F8A">
                <a:alpha val="3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14400" y="3200400"/>
            <a:ext cx="3657600" cy="3657600"/>
          </a:xfrm>
          <a:prstGeom prst="ellipse">
            <a:avLst/>
          </a:prstGeom>
          <a:solidFill>
            <a:srgbClr val="1A8A8A">
              <a:alpha val="20000"/>
            </a:srgbClr>
          </a:solidFill>
          <a:ln w="12700">
            <a:solidFill>
              <a:srgbClr val="1A8A8A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73152"/>
            <a:ext cx="292608" cy="4997196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011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8890A0"/>
                </a:solidFill>
              </a:rPr>
              <a:t>STIKES PRIMA INDONESIA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6400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KONSEP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57200" y="111556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4C430"/>
                </a:solidFill>
              </a:rPr>
              <a:t>FERTILITAS &amp;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457200" y="1691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D94F8A"/>
                </a:solidFill>
              </a:rPr>
              <a:t>INFERTILITAS</a:t>
            </a:r>
            <a:endParaRPr lang="en-US" sz="4200" dirty="0"/>
          </a:p>
        </p:txBody>
      </p:sp>
      <p:sp>
        <p:nvSpPr>
          <p:cNvPr id="12" name="Shape 10"/>
          <p:cNvSpPr/>
          <p:nvPr/>
        </p:nvSpPr>
        <p:spPr>
          <a:xfrm>
            <a:off x="457200" y="2468880"/>
            <a:ext cx="347472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63347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90A0"/>
                </a:solidFill>
              </a:rPr>
              <a:t>Mata Kuliah: Asuhan Pranikah &amp; Pra Konsepsi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29077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90A0"/>
                </a:solidFill>
              </a:rPr>
              <a:t>Program Studi S1 Kebidanan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749040"/>
            <a:ext cx="4114800" cy="329184"/>
          </a:xfrm>
          <a:prstGeom prst="rect">
            <a:avLst/>
          </a:prstGeom>
          <a:solidFill>
            <a:srgbClr val="1A8A8A">
              <a:alpha val="75000"/>
            </a:srgbClr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749040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A. Konsep Fertilitas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4160520"/>
            <a:ext cx="4114800" cy="329184"/>
          </a:xfrm>
          <a:prstGeom prst="rect">
            <a:avLst/>
          </a:prstGeom>
          <a:solidFill>
            <a:srgbClr val="D94F8A">
              <a:alpha val="75000"/>
            </a:srgbClr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4160520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B. Konsep Infertilitas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4572000"/>
            <a:ext cx="4114800" cy="329184"/>
          </a:xfrm>
          <a:prstGeom prst="rect">
            <a:avLst/>
          </a:prstGeom>
          <a:solidFill>
            <a:srgbClr val="7B2D8B">
              <a:alpha val="75000"/>
            </a:srgbClr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572000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C. Penatalaksanaan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5574"/>
            <a:ext cx="7408739" cy="463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625"/>
              </a:lnSpc>
            </a:pPr>
            <a:r>
              <a:rPr lang="en-US" sz="2781" dirty="0" err="1">
                <a:solidFill>
                  <a:srgbClr val="532418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Masalah</a:t>
            </a:r>
            <a:r>
              <a:rPr lang="en-US" sz="2781" dirty="0">
                <a:solidFill>
                  <a:srgbClr val="532418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 Fertilitas Perempuan</a:t>
            </a:r>
            <a:endParaRPr lang="en-US" sz="278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969220"/>
            <a:ext cx="1114499" cy="6887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6119" y="2813001"/>
            <a:ext cx="1783110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Anovulasi</a:t>
            </a:r>
            <a:endParaRPr lang="en-US" sz="1375" dirty="0"/>
          </a:p>
        </p:txBody>
      </p:sp>
      <p:sp>
        <p:nvSpPr>
          <p:cNvPr id="8" name="Text 4"/>
          <p:cNvSpPr/>
          <p:nvPr/>
        </p:nvSpPr>
        <p:spPr>
          <a:xfrm>
            <a:off x="496119" y="3119140"/>
            <a:ext cx="1921669" cy="11287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Gangguan pelepasan sel telur dari ovarium. Penyebab utama meliputi ketidakseimbangan hormonal (PCOS, gangguan tiroid), stres berat, dan berat badan ekstrem (terlalu kurus atau obesitas).</a:t>
            </a:r>
            <a:endParaRPr lang="en-US" sz="969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792" y="1969220"/>
            <a:ext cx="1114499" cy="68877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572792" y="2813001"/>
            <a:ext cx="1783110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67534F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Masalah Tuba Falopi</a:t>
            </a:r>
            <a:endParaRPr lang="en-US" sz="13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2572792" y="3119140"/>
            <a:ext cx="1921669" cy="11287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Penyumbatan atau kerusakan tuba menghalangi pertemuan sperma dan sel telur. Penyebab: infeksi panggul (PID), endometriosis, atau riwayat operasi perut sebelumnya.</a:t>
            </a:r>
            <a:endParaRPr lang="en-US" sz="969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466" y="1969220"/>
            <a:ext cx="1114499" cy="68877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49465" y="2813001"/>
            <a:ext cx="1783110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Endometriosis</a:t>
            </a:r>
            <a:endParaRPr lang="en-US" sz="1375" dirty="0"/>
          </a:p>
        </p:txBody>
      </p:sp>
      <p:sp>
        <p:nvSpPr>
          <p:cNvPr id="14" name="Text 8"/>
          <p:cNvSpPr/>
          <p:nvPr/>
        </p:nvSpPr>
        <p:spPr>
          <a:xfrm>
            <a:off x="4649465" y="3119140"/>
            <a:ext cx="1921669" cy="11287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Jaringan mirip endometrium tumbuh di luar rahim, menyebabkan peradangan kronis dan perlengketan organ panggul yang mengganggu fungsi reproduksi secara signifikan.</a:t>
            </a:r>
            <a:endParaRPr lang="en-US" sz="969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6138" y="1969220"/>
            <a:ext cx="1114574" cy="688851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726138" y="2813075"/>
            <a:ext cx="1783110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Masalah Uterus</a:t>
            </a:r>
            <a:endParaRPr lang="en-US" sz="1375" dirty="0"/>
          </a:p>
        </p:txBody>
      </p:sp>
      <p:sp>
        <p:nvSpPr>
          <p:cNvPr id="17" name="Text 10"/>
          <p:cNvSpPr/>
          <p:nvPr/>
        </p:nvSpPr>
        <p:spPr>
          <a:xfrm>
            <a:off x="6726139" y="3119215"/>
            <a:ext cx="1921743" cy="9675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Kelainan bentuk rahim seperti mioma, polip, atau septum uteri, serta masalah pada lapisan endometrium yang mengganggu proses implantasi embrio.</a:t>
            </a:r>
            <a:endParaRPr lang="en-US" sz="969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ETIOLOGI INFERTILITAS WANITA — FAKTOR UTERUS, SERVIKS &amp; USIA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Kelainan Anatomi, Faktor Serviks &amp; Pengaruh Usia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56032" y="1143000"/>
            <a:ext cx="8631936" cy="658368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56032" y="1143000"/>
            <a:ext cx="109728" cy="65836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0624" y="1234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🔴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96112" y="1197864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4F8A"/>
                </a:solidFill>
              </a:rPr>
              <a:t>Mioma Uteri (Fibroid)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96112" y="1490472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Mioma submukosa &amp; intramural &gt; 4 cm mengganggu implantasi dan drainase kavum uteri. Prevalensi 20-40% wanita usia reproduksi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56032" y="1892808"/>
            <a:ext cx="8631936" cy="658368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56032" y="1892808"/>
            <a:ext cx="109728" cy="65836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0624" y="19842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🔶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96112" y="1947672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4F8A"/>
                </a:solidFill>
              </a:rPr>
              <a:t>Polip Endometrium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96112" y="224028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Polip kecil (&lt; 1 cm) umumnya asimtomatik; polip &gt; 1 cm menghalangi transport sperma &amp; implantasi. Angka implan membaik 2x pasca polipektomi histeroskopi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256032" y="2642616"/>
            <a:ext cx="8631936" cy="658368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56032" y="2642616"/>
            <a:ext cx="109728" cy="65836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0624" y="27340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🔷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96112" y="2697480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4F8A"/>
                </a:solidFill>
              </a:rPr>
              <a:t>Sindrom Asherman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96112" y="299008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Adhesi intrauterin (synechia) akibat kuretase agresif/endometritis TB → penurunan vaskularisasi endometrium → implantasi gagal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56032" y="3392424"/>
            <a:ext cx="8631936" cy="658368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56032" y="3392424"/>
            <a:ext cx="109728" cy="65836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0624" y="34838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🟣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896112" y="3447288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4F8A"/>
                </a:solidFill>
              </a:rPr>
              <a:t>Anomali Kongenital Uterus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896112" y="3739896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Uterus septus (tersering, 35% dari anomali), uterus bikornuata, uterus arkuata — diagnosis HSG/sonohisterografi/MRI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256032" y="4142232"/>
            <a:ext cx="8631936" cy="658368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256032" y="4142232"/>
            <a:ext cx="109728" cy="65836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20624" y="42336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🟢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896112" y="4197096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4F8A"/>
                </a:solidFill>
              </a:rPr>
              <a:t>Faktor Serviks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896112" y="4489704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Lendir serviks tidak adekuat (post-operasi konisasi, stenosis). Antibodi antisperma di mukus serviks (5% kasus infertilitas)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256032" y="4864608"/>
            <a:ext cx="8631936" cy="22860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0040" y="4873752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⏳ Usia &amp; Cadangan Ovarium: AMH menurun 50% tiap dekade. Wanita 38 th: cadangan 50% &lt; wanita 28 th. Siklus IVF sukses: 40% (usia 35) → 5% (usia 43).</a:t>
            </a: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3475336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PCOS (Sindrom Ovarium Polikistik) - RS ...">
            <a:extLst>
              <a:ext uri="{FF2B5EF4-FFF2-40B4-BE49-F238E27FC236}">
                <a16:creationId xmlns:a16="http://schemas.microsoft.com/office/drawing/2014/main" id="{AD1E906F-A9E4-43B3-9014-2B69A5328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0" y="633957"/>
            <a:ext cx="4281691" cy="371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2B9507-59B4-4597-BAD6-6E405CBE6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034" y="536937"/>
            <a:ext cx="3638753" cy="413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19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AA244F-45AF-4960-ADD5-E06D6643E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82" y="614770"/>
            <a:ext cx="3968524" cy="31081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B450A1-DD10-4C9D-B989-587D988FE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023" y="614771"/>
            <a:ext cx="3543708" cy="310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19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8" y="534368"/>
            <a:ext cx="7916361" cy="463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625"/>
              </a:lnSpc>
            </a:pPr>
            <a:r>
              <a:rPr lang="en-US" sz="2781" dirty="0" err="1">
                <a:solidFill>
                  <a:srgbClr val="532418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Masalah</a:t>
            </a:r>
            <a:r>
              <a:rPr lang="en-US" sz="2781" dirty="0">
                <a:solidFill>
                  <a:srgbClr val="532418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 Fertilitas Laki-Laki</a:t>
            </a:r>
            <a:endParaRPr lang="en-US" sz="278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307976"/>
            <a:ext cx="2149227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532418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Parameter Kualitas Sperma</a:t>
            </a:r>
            <a:endParaRPr lang="en-US" sz="13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96119" y="1679228"/>
            <a:ext cx="1900312" cy="1438498"/>
          </a:xfrm>
          <a:prstGeom prst="roundRect">
            <a:avLst>
              <a:gd name="adj" fmla="val 3622"/>
            </a:avLst>
          </a:prstGeom>
          <a:solidFill>
            <a:srgbClr val="FFFFF4"/>
          </a:solidFill>
          <a:ln w="22860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4381" y="1817490"/>
            <a:ext cx="1623789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67534F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Oligospermia</a:t>
            </a:r>
            <a:endParaRPr lang="en-US" sz="13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34381" y="2173188"/>
            <a:ext cx="1623789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Jumlah sperma di bawah normal (&lt;15 juta/mL), mengurangi peluang pembuahan secara drastis.</a:t>
            </a:r>
            <a:endParaRPr lang="en-US" sz="969" dirty="0"/>
          </a:p>
        </p:txBody>
      </p:sp>
      <p:sp>
        <p:nvSpPr>
          <p:cNvPr id="7" name="Shape 5"/>
          <p:cNvSpPr/>
          <p:nvPr/>
        </p:nvSpPr>
        <p:spPr>
          <a:xfrm>
            <a:off x="2520405" y="1679228"/>
            <a:ext cx="1900312" cy="1438498"/>
          </a:xfrm>
          <a:prstGeom prst="roundRect">
            <a:avLst>
              <a:gd name="adj" fmla="val 3622"/>
            </a:avLst>
          </a:prstGeom>
          <a:solidFill>
            <a:srgbClr val="FFFFF4"/>
          </a:solidFill>
          <a:ln w="22860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58666" y="1817490"/>
            <a:ext cx="1623789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67534F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Asthenospermia</a:t>
            </a:r>
            <a:endParaRPr lang="en-US" sz="13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2658666" y="2173188"/>
            <a:ext cx="1623789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Motilitas sperma rendah — sperma tidak mampu berenang dengan kecepatan dan arah yang tepat menuju sel telur.</a:t>
            </a:r>
            <a:endParaRPr lang="en-US" sz="969" dirty="0"/>
          </a:p>
        </p:txBody>
      </p:sp>
      <p:sp>
        <p:nvSpPr>
          <p:cNvPr id="10" name="Shape 8"/>
          <p:cNvSpPr/>
          <p:nvPr/>
        </p:nvSpPr>
        <p:spPr>
          <a:xfrm>
            <a:off x="496119" y="3241700"/>
            <a:ext cx="3924598" cy="1115988"/>
          </a:xfrm>
          <a:prstGeom prst="roundRect">
            <a:avLst>
              <a:gd name="adj" fmla="val 4668"/>
            </a:avLst>
          </a:prstGeom>
          <a:solidFill>
            <a:srgbClr val="FFFFF4"/>
          </a:solidFill>
          <a:ln w="22860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4380" y="3379961"/>
            <a:ext cx="1783110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67534F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Teratozoospermia</a:t>
            </a:r>
            <a:endParaRPr lang="en-US" sz="13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34380" y="3735661"/>
            <a:ext cx="364807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Morfologi abnormal — bentuk sperma tidak normal sehingga tidak mampu menembus dan membuahi sel telur.</a:t>
            </a:r>
            <a:endParaRPr lang="en-US" sz="969" dirty="0"/>
          </a:p>
        </p:txBody>
      </p:sp>
      <p:sp>
        <p:nvSpPr>
          <p:cNvPr id="13" name="Text 11"/>
          <p:cNvSpPr/>
          <p:nvPr/>
        </p:nvSpPr>
        <p:spPr>
          <a:xfrm>
            <a:off x="4728046" y="1307976"/>
            <a:ext cx="2905721" cy="23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375" dirty="0">
                <a:solidFill>
                  <a:srgbClr val="532418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Penyebab Umum Gangguan Sperma</a:t>
            </a:r>
            <a:endParaRPr lang="en-US" sz="13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1666801"/>
            <a:ext cx="186035" cy="186035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131073" y="1679228"/>
            <a:ext cx="3521571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Varikokel</a:t>
            </a: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pelebaran pembuluh darah di skrotum yang meningkatkan suhu testis</a:t>
            </a:r>
            <a:endParaRPr lang="en-US" sz="969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2274466"/>
            <a:ext cx="186035" cy="186035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131073" y="2286893"/>
            <a:ext cx="3521571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Infeksi</a:t>
            </a: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IMS, orkitis yang merusak jaringan testis</a:t>
            </a:r>
            <a:endParaRPr lang="en-US" sz="969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2882131"/>
            <a:ext cx="186035" cy="18603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131073" y="2894558"/>
            <a:ext cx="3521571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Gangguan hormonal</a:t>
            </a: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defisiensi testosteron, hiperprolaktinemia</a:t>
            </a:r>
            <a:endParaRPr lang="en-US" sz="969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3489796"/>
            <a:ext cx="186035" cy="18603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131073" y="3502224"/>
            <a:ext cx="3521571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Paparan panas</a:t>
            </a: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sering mandi air panas, pakaian ketat</a:t>
            </a:r>
            <a:endParaRPr lang="en-US" sz="969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4097461"/>
            <a:ext cx="186035" cy="18603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131073" y="4109889"/>
            <a:ext cx="3521571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50"/>
              </a:lnSpc>
            </a:pPr>
            <a:r>
              <a:rPr lang="en-US" sz="969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Gaya hidup</a:t>
            </a:r>
            <a:r>
              <a:rPr lang="en-US" sz="969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merokok, alkohol, stres, obesitas</a:t>
            </a:r>
            <a:endParaRPr lang="en-US" sz="969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FAKTOR RISIKO &amp; UNEXPLAINED INFERTILITY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Determinan Risiko &amp; Infertilitas Idiopatik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256032" y="1143000"/>
            <a:ext cx="86319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4F8A"/>
                </a:solidFill>
              </a:rPr>
              <a:t>Faktor Risiko yang Dapat Dimodifikasi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56032" y="1508760"/>
            <a:ext cx="4206240" cy="1005840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" y="1554480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94F8A"/>
                </a:solidFill>
              </a:rPr>
              <a:t>⚠️ Merokok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365760" y="1856232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Akselerasi deplesi folikel, ↓ fertilisasi, ↑ keguguran; pria: ↓ motilitas 10-20%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365760" y="2203704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8A8A"/>
                </a:solidFill>
              </a:rPr>
              <a:t>✅ Berhenti min. 3 bulan sebelum konsepsi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736592" y="1508760"/>
            <a:ext cx="4206240" cy="1005840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846320" y="1554480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94F8A"/>
                </a:solidFill>
              </a:rPr>
              <a:t>⚠️ Obesitas (IMT&gt;30)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846320" y="1856232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Resistensi insulin → hiperandrogenemia → PCOS → anovulasi kronis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4846320" y="2203704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8A8A"/>
                </a:solidFill>
              </a:rPr>
              <a:t>✅ Penurunan BB 5-10% memulihkan ovulasi 55-75%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56032" y="2624328"/>
            <a:ext cx="4206240" cy="1005840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65760" y="267004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94F8A"/>
                </a:solidFill>
              </a:rPr>
              <a:t>⚠️ Stres Kronik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65760" y="2971800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Kortisol kronis → supresi GnRH → hipomenore/amenore → anovulasi; kualitas sperma ↓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365760" y="3319272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8A8A"/>
                </a:solidFill>
              </a:rPr>
              <a:t>✅ Mindfulness, yoga, CBT (evidence-based)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736592" y="2624328"/>
            <a:ext cx="4206240" cy="1005840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846320" y="267004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94F8A"/>
                </a:solidFill>
              </a:rPr>
              <a:t>⚠️ IMS Tidak Diobati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846320" y="2971800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PID subklinis → kerusakan tuba ireversibel. Klamidia tanpa gejala = 70% kasus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846320" y="3319272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8A8A"/>
                </a:solidFill>
              </a:rPr>
              <a:t>✅ Skrining &amp; pengobatan tuntas sebelum nikah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256032" y="3739896"/>
            <a:ext cx="4206240" cy="1005840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365760" y="3785616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94F8A"/>
                </a:solidFill>
              </a:rPr>
              <a:t>⚠️ Keterlambatan Menikah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65760" y="4087368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Setiap 1 tahun penundaan usia 30+ = ↓ fekundabilitas 3-5%. Kualitas oosit dan AMH terus menurun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365760" y="4434840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8A8A"/>
                </a:solidFill>
              </a:rPr>
              <a:t>⚠️ Edukasi masyarakat, cryopreservasi oosit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4736592" y="3739896"/>
            <a:ext cx="4206240" cy="1005840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846320" y="3785616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94F8A"/>
                </a:solidFill>
              </a:rPr>
              <a:t>⚠️ Paparan Lingkungan Toksik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846320" y="4087368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BPA, ftalat, pestisida → endocrine disruptor → gangguan hormonal reproduksi pria &amp; wanita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846320" y="4434840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8A8A"/>
                </a:solidFill>
              </a:rPr>
              <a:t>✅ Hindari plastik panas, produk organik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256032" y="4873752"/>
            <a:ext cx="8631936" cy="201168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0040" y="4882896"/>
            <a:ext cx="8412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💡 Unexplained Infertility (10-20%): Seluruh evaluasi normal — kemungkinan disfungsi gamete/embrio subklinis, implantasi abnormal, atau faktor imunologis. Tatalaksana: IUI empiris → IVF.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52573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rikokel - patofisiologi, diagnosis ...">
            <a:extLst>
              <a:ext uri="{FF2B5EF4-FFF2-40B4-BE49-F238E27FC236}">
                <a16:creationId xmlns:a16="http://schemas.microsoft.com/office/drawing/2014/main" id="{976AA666-782D-4D0A-918F-4A7B6D3F6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4" y="664068"/>
            <a:ext cx="4205832" cy="324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pididimitis dan Orkitis - Klinik ...">
            <a:extLst>
              <a:ext uri="{FF2B5EF4-FFF2-40B4-BE49-F238E27FC236}">
                <a16:creationId xmlns:a16="http://schemas.microsoft.com/office/drawing/2014/main" id="{F28BDCA3-E53A-4F72-97E0-81F9218AA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308" y="904875"/>
            <a:ext cx="2675165" cy="300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58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FERTILISASI &amp; IMPLANTASI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Tahapan Terjadinya Kehamilan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56032" y="1170432"/>
            <a:ext cx="8631936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56032" y="1170432"/>
            <a:ext cx="548640" cy="68580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6032" y="1170432"/>
            <a:ext cx="548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96112" y="1225296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8A8A"/>
                </a:solidFill>
              </a:rPr>
              <a:t>Kapasitasi Sperma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96112" y="1517904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Sperma mengalami kapasitasi di traktus genitalis wanita (~6 jam) → hiperaktivasi motilitas &amp; reaksi akrosom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1883664"/>
            <a:ext cx="164592" cy="73152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56032" y="1947672"/>
            <a:ext cx="8631936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138A6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56032" y="1947672"/>
            <a:ext cx="548640" cy="685800"/>
          </a:xfrm>
          <a:prstGeom prst="rect">
            <a:avLst/>
          </a:prstGeom>
          <a:solidFill>
            <a:srgbClr val="138A6A"/>
          </a:solidFill>
          <a:ln w="12700">
            <a:solidFill>
              <a:srgbClr val="138A6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6032" y="1947672"/>
            <a:ext cx="548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96112" y="2002536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8A6A"/>
                </a:solidFill>
              </a:rPr>
              <a:t>Penetrasi Oosit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96112" y="2295144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Sperma menembus korona radiata &amp; zona pelusida via enzim akrosomal (hialuronidase, akrosin)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2660904"/>
            <a:ext cx="164592" cy="73152"/>
          </a:xfrm>
          <a:prstGeom prst="rect">
            <a:avLst/>
          </a:prstGeom>
          <a:solidFill>
            <a:srgbClr val="138A6A"/>
          </a:solidFill>
          <a:ln w="12700">
            <a:solidFill>
              <a:srgbClr val="138A6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56032" y="2724912"/>
            <a:ext cx="8631936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56032" y="2724912"/>
            <a:ext cx="548640" cy="68580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6032" y="2724912"/>
            <a:ext cx="548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96112" y="2779776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B2D8B"/>
                </a:solidFill>
              </a:rPr>
              <a:t>Fertilisasi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96112" y="3072384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Fusi membran sperma-oosit → reaksi kortikalis mencegah polispermi → pembentukan zigot 2n (23+23 kromosom)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3438144"/>
            <a:ext cx="164592" cy="73152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56032" y="3502152"/>
            <a:ext cx="8631936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56032" y="3502152"/>
            <a:ext cx="548640" cy="68580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56032" y="3502152"/>
            <a:ext cx="548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896112" y="3557016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4F8A"/>
                </a:solidFill>
              </a:rPr>
              <a:t>Pembelahan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96112" y="3849624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Zigot → morula (16 sel, hari 3) → blastokista (hari 5) selama perjalanan di tuba uterina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457200" y="4215384"/>
            <a:ext cx="164592" cy="73152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56032" y="4279392"/>
            <a:ext cx="8631936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256032" y="4279392"/>
            <a:ext cx="548640" cy="685800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56032" y="4279392"/>
            <a:ext cx="548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5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896112" y="4334256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622A"/>
                </a:solidFill>
              </a:rPr>
              <a:t>Implantasi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896112" y="4626864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Blastokista berimplantasi di endometrium (hari 6-10 pasca fertilisasi) → trofoblas menginvasi desidua. β-hCG mulai diproduksi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256032" y="4983480"/>
            <a:ext cx="8631936" cy="13716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Siklus Perjalanan Sel Telur Sebelum Dibuahi">
            <a:extLst>
              <a:ext uri="{FF2B5EF4-FFF2-40B4-BE49-F238E27FC236}">
                <a16:creationId xmlns:a16="http://schemas.microsoft.com/office/drawing/2014/main" id="{E0097989-113D-4B5A-8D9C-769E9D2F1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87" y="524555"/>
            <a:ext cx="5685744" cy="383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393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PENDEKATAN DIAGNOSTIK INFERTILITAS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Algoritma Evaluasi Sistematis Pasangan Infertil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256032" y="1143000"/>
            <a:ext cx="8631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2B1A3A"/>
                </a:solidFill>
              </a:rPr>
              <a:t>Evaluasi wajib dilakukan pada KEDUA pasangan secara bersamaan (pendekatan pasangan)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6032" y="1536192"/>
            <a:ext cx="420624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56032" y="1536192"/>
            <a:ext cx="4206240" cy="36576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6032" y="1536192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LANGKAH 1 — Anamnesis Lengkap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93192" y="197510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Durasi infertilitas, riwayat kehamilan sebelumnya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93192" y="22677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Siklus menstruasi, dispareunia, dismenore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393192" y="25603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Riwayat IMS, PID, operasi pelvis atau skrotum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393192" y="285292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Gaya hidup: merokok, alkohol, BMI, olahraga berlebih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736592" y="1536192"/>
            <a:ext cx="420624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36592" y="1536192"/>
            <a:ext cx="4206240" cy="36576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36592" y="1536192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LANGKAH 2 — Pemeriksaan Fisik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873752" y="197510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Wanita: IMT, tanda hiperandrogenisme (akne, hirsutisme), pemeriksaan ginekologi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873752" y="22677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Pria: ukuran testis (volume &lt; 15 mL abnormal), varikokel, vas deferens ada/tidak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56032" y="3255264"/>
            <a:ext cx="420624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56032" y="3255264"/>
            <a:ext cx="4206240" cy="36576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56032" y="3255264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LANGKAH 3 — Pemeriksaan Dasar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93192" y="369417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Wanita: HSG (patensi tuba), USG folikulometri, AMH + AFC, LH/FSH hari ke-2-3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93192" y="398678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Pria: Analisis semen standar (2 sampel, interval 2-3 minggu)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393192" y="427939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Profil hormonal: FSH, LH, PRL, TSH, testosteron total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36592" y="3255264"/>
            <a:ext cx="420624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36592" y="3255264"/>
            <a:ext cx="4206240" cy="365760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36592" y="3255264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LANGKAH 4 — Pemeriksaan Lanjutan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73752" y="369417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Wanita: laparoskopi diagnostik (adhesi, endometriosis), histeroskopi (kelainan kavum)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873752" y="398678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Pria: biopsi testis (azoospermia), genetik (karyotype, Y-microdeletion, CFTR)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4873752" y="427939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Keduanya: uji pasca-koitus (PCT), antibodi antisperma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CAPAIAN PEMBELAJARAN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Sub-CMK — Asuhan Kebidanan Prakonsepsi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74320" y="1170432"/>
            <a:ext cx="8595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170432"/>
            <a:ext cx="109728" cy="91440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188720"/>
            <a:ext cx="81838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1A3A"/>
                </a:solidFill>
              </a:rPr>
              <a:t>Mahasiswa mampu menjelaskan konsep fertilitas dan infertilitas pada asuhan kebidanan prakonsepsi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74320" y="233172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47472" y="2459736"/>
            <a:ext cx="548640" cy="548640"/>
          </a:xfrm>
          <a:prstGeom prst="ellipse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24597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05840" y="2404872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8A8A"/>
                </a:solidFill>
              </a:rPr>
              <a:t>Konsep Fertilitas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05840" y="2734056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4070"/>
                </a:solidFill>
              </a:rPr>
              <a:t>Definisi, fisiologi ovulasi &amp; spermatogenesis, faktor fertilitas, indikator kesuburan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274320" y="324612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47472" y="3374136"/>
            <a:ext cx="548640" cy="548640"/>
          </a:xfrm>
          <a:prstGeom prst="ellipse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47472" y="33741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B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05840" y="3319272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94F8A"/>
                </a:solidFill>
              </a:rPr>
              <a:t>Konsep Infertilitas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05840" y="3648456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4070"/>
                </a:solidFill>
              </a:rPr>
              <a:t>Definisi, klasifikasi, epidemiologi, etiologi pria &amp; wanita, faktor risiko, diagnosis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416052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47472" y="4288536"/>
            <a:ext cx="548640" cy="548640"/>
          </a:xfrm>
          <a:prstGeom prst="ellipse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7472" y="42885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C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05840" y="4233672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B2D8B"/>
                </a:solidFill>
              </a:rPr>
              <a:t>Penatalaksanaan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05840" y="4562856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4070"/>
                </a:solidFill>
              </a:rPr>
              <a:t>Tatalaksana medis &amp; non-medis, ART, peran bidan, konseling, pendekatan holistik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DAMPAK PSIKOSOSIAL INFERTILITAS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Beban Emosi, Sosial &amp; Spiritual Pasangan Infertil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01168" y="1115568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115568"/>
            <a:ext cx="2834640" cy="38404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💔 Grief &amp; Berduka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10896" y="1572768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Setiap siklus yang gagal memicu proses berduka (grief cycle Kübler-Ross): penolakan, marah, tawar-menawar, depresi, penerimaan. Bidan perlu mengidentifikasi tahapan ini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172968" y="1115568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72968" y="1115568"/>
            <a:ext cx="2834640" cy="38404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729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😔 Depresi &amp; Ansietas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282696" y="1572768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25-40% wanita infertil memenuhi kriteria diagnosis depresi klinis. Ansietas kecemasan prosedur ART tinggi. Intervensi CBT terbukti meningkatkan kualitas hidup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144768" y="1115568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44768" y="1115568"/>
            <a:ext cx="2834640" cy="384048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447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👫 Dinamika Pasangan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254496" y="1572768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Komunikasi seksual terganggu — hubungan menjadi 'wajib' dan terjadwal. 50% pasangan mengalami gangguan intimasi selama evaluasi infertilitas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01168" y="2990088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01168" y="2990088"/>
            <a:ext cx="2834640" cy="384048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01168" y="299008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🌍 Tekanan Sosial &amp; Budaya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10896" y="3447288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Di Indonesia: stigma sosial, tekanan keluarga besar, 'aib' tidak punya anak. Perempuan sering disalahkan secara tidak adil. Peran bidan dalam normalisasi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172968" y="2990088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5D403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172968" y="2990088"/>
            <a:ext cx="2834640" cy="384048"/>
          </a:xfrm>
          <a:prstGeom prst="rect">
            <a:avLst/>
          </a:prstGeom>
          <a:solidFill>
            <a:srgbClr val="5D4037"/>
          </a:solidFill>
          <a:ln w="12700">
            <a:solidFill>
              <a:srgbClr val="5D403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172968" y="299008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🕌 Dimensi Spiritual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282696" y="3447288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Krisis kepercayaan diri &amp; keyakinan spiritual sering muncul. Bidan perlu memfasilitasi diskusi spiritual tanpa memaksakan pandangan; hormati keyakinan klien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144768" y="2990088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A6B9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44768" y="2990088"/>
            <a:ext cx="2834640" cy="384048"/>
          </a:xfrm>
          <a:prstGeom prst="rect">
            <a:avLst/>
          </a:prstGeom>
          <a:solidFill>
            <a:srgbClr val="1A6B9A"/>
          </a:solidFill>
          <a:ln w="12700">
            <a:solidFill>
              <a:srgbClr val="1A6B9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44768" y="299008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💰 Beban Finansial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254496" y="3447288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Biaya ART di Indonesia: IUI Rp 5-15 juta/siklus; IVF Rp 40-80 juta/siklus. Menyebabkan stres finansial berat; belum semua ditanggung BPJS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PENATALAKSANAAN — MODIFIKASI GAYA HIDUP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Intervensi Pertama &amp; Terpenting Sebelum Terapi Medis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01168" y="1115568"/>
            <a:ext cx="2834640" cy="1755648"/>
          </a:xfrm>
          <a:prstGeom prst="rect">
            <a:avLst/>
          </a:prstGeom>
          <a:solidFill>
            <a:srgbClr val="FAF5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115568"/>
            <a:ext cx="2834640" cy="384048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🥗 Optimasi Nutrisi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92608" y="157276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Asam folat 400-800 mcg/hari min. 3 bulan sebelum konsepsi (cegah NTD)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92608" y="1883664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Omega-3 (DHA) meningkatkan kualitas oosit dan sperma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292608" y="2194560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Antioksidan: Vit C, Vit E, Zinc, Selenium, CoQ10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292608" y="2505456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Diet Mediterania → meningkatkan outcome IVF 40%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3172968" y="1115568"/>
            <a:ext cx="2834640" cy="1755648"/>
          </a:xfrm>
          <a:prstGeom prst="rect">
            <a:avLst/>
          </a:prstGeom>
          <a:solidFill>
            <a:srgbClr val="FAF5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172968" y="1115568"/>
            <a:ext cx="2834640" cy="38404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729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🏃 Aktivitas Fisik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264408" y="157276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150 menit/minggu aktivitas aerobik intensitas sedang = optimal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264408" y="1883664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Olahraga berlebih (&gt; 60 mnt/hari intens) → anovulasi pada wanita kurus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3264408" y="2194560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Yoga &amp; pilates: menurunkan kortisol, meningkatkan sirkulasi pelvis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3264408" y="2505456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Kegel exercise: tonus dasar panggul untuk persiapan kehamilan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6144768" y="1115568"/>
            <a:ext cx="2834640" cy="1755648"/>
          </a:xfrm>
          <a:prstGeom prst="rect">
            <a:avLst/>
          </a:prstGeom>
          <a:solidFill>
            <a:srgbClr val="FAF5FF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144768" y="1115568"/>
            <a:ext cx="283464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447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🚭 Hentikan Merokok &amp; Alkohol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236208" y="157276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Merokok: akselerasi menopause 1-4 tahun, kualitas sperma ↓ 20%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236208" y="1883664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Alkohol &gt; 2 unit/hari: risiko infertilitas wanita ↑ 60%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6236208" y="2194560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THC (ganja): gangguan ovulasi &amp; motilitas sperma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6236208" y="2505456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Kafein &gt; 200 mg/hari dikaitkan dengan ↑ risiko keguguran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201168" y="3008376"/>
            <a:ext cx="2834640" cy="1755648"/>
          </a:xfrm>
          <a:prstGeom prst="rect">
            <a:avLst/>
          </a:prstGeom>
          <a:solidFill>
            <a:srgbClr val="FAF5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01168" y="3008376"/>
            <a:ext cx="2834640" cy="38404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01168" y="3008376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🧘 Manajemen Stres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92608" y="3465576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CBT (Cognitive Behavioral Therapy): terbukti meningkatkan angka kehamilan 50% vs kontrol (Lyttle et al., 2022)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292608" y="3776472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Mindfulness-based stress reduction (MBSR)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292608" y="408736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Support group pasangan infertil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292608" y="4398264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Tidur 7-8 jam/malam — melatonin berperan dalam kualitas oosit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3172968" y="3008376"/>
            <a:ext cx="2834640" cy="1755648"/>
          </a:xfrm>
          <a:prstGeom prst="rect">
            <a:avLst/>
          </a:prstGeom>
          <a:solidFill>
            <a:srgbClr val="FAF5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3172968" y="3008376"/>
            <a:ext cx="2834640" cy="384048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172968" y="3008376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⚖️ Manajemen Berat Badan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3264408" y="3465576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Obese (IMT&gt;30): ↓ BB 5-10% → ovulasi kembali 55-75%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3264408" y="3776472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Underweight (IMT&lt;18.5): ↑ BB → normalisasi pulsasi GnRH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3264408" y="408736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Target: IMT 18.5-24.9 kg/m² sebelum terapi ART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3264408" y="4398264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Bariatric surgery pada obesitas morbid → meningkatkan outcome fertilitas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6144768" y="3008376"/>
            <a:ext cx="2834640" cy="1755648"/>
          </a:xfrm>
          <a:prstGeom prst="rect">
            <a:avLst/>
          </a:prstGeom>
          <a:solidFill>
            <a:srgbClr val="FAF5FF"/>
          </a:solidFill>
          <a:ln w="12700">
            <a:solidFill>
              <a:srgbClr val="5D403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144768" y="3008376"/>
            <a:ext cx="2834640" cy="384048"/>
          </a:xfrm>
          <a:prstGeom prst="rect">
            <a:avLst/>
          </a:prstGeom>
          <a:solidFill>
            <a:srgbClr val="5D4037"/>
          </a:solidFill>
          <a:ln w="12700">
            <a:solidFill>
              <a:srgbClr val="5D403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144768" y="3008376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💊 Suplemen &amp; Vitamin Spesifik Pria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6236208" y="3465576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CoQ10 200-600 mg/hari: ↑ motilitas sperma 10-20% (meta-analysis 2022)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36208" y="3776472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L-carnitine: meningkatkan metabolisme energi sperma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6236208" y="408736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Vitamin D: defisiensi dikaitkan dengan kualitas sperma buruk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6236208" y="4398264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Zinc 66 mg/hari: esensial untuk spermatogenesis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ASSISTED REPRODUCTIVE TECHNOLOGY (ART)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Teknologi Reproduksi Berbantu: IUI, IVF, ICSI &amp; Lainnya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01168" y="1115568"/>
            <a:ext cx="2834640" cy="1764792"/>
          </a:xfrm>
          <a:prstGeom prst="rect">
            <a:avLst/>
          </a:prstGeom>
          <a:solidFill>
            <a:srgbClr val="FFFF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115568"/>
            <a:ext cx="2834640" cy="384048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IUI — Intrauterine Insemination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292608" y="1554480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8A8A"/>
                </a:solidFill>
              </a:rPr>
              <a:t>Mekanisme: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92608" y="173736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A4070"/>
                </a:solidFill>
              </a:rPr>
              <a:t>Inseminasi sperma yang sudah dipreparasi (swim-up/gradient) langsung ke kavum uteri saat ovulasi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292608" y="2167128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Indikasi: Faktor serviks, oligozoospermia ringan-sedang, unexplained infertility, donor semen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274320" y="2578608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1A8A8A"/>
                </a:solidFill>
              </a:rPr>
              <a:t>🎯 10-20% per siklus; akumulatif 40-50% s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172968" y="1115568"/>
            <a:ext cx="2834640" cy="1764792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172968" y="1115568"/>
            <a:ext cx="2834640" cy="38404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729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IVF — In Vitro Fertilization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264408" y="1554480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2D8B"/>
                </a:solidFill>
              </a:rPr>
              <a:t>Mekanisme: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264408" y="173736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A4070"/>
                </a:solidFill>
              </a:rPr>
              <a:t>Stimulasi ovarium → OPU (oocyte pick-up) → fertilisasi in vitro → transfer embrio hari 3-5 ke rahim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3264408" y="2167128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Indikasi: Tuba tertutup bilateral, infertilitas ≥ 3 tahun, unexplained, gagal IUI 3-6 siklus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3246120" y="2578608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7B2D8B"/>
                </a:solidFill>
              </a:rPr>
              <a:t>🎯 25-45% per transfer; live birth rate: 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6144768" y="1115568"/>
            <a:ext cx="2834640" cy="1764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144768" y="1115568"/>
            <a:ext cx="2834640" cy="38404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44768" y="1115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ICSI — Intracytoplasmic Sperm Injection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236208" y="1554480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94F8A"/>
                </a:solidFill>
              </a:rPr>
              <a:t>Mekanisme: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236208" y="173736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A4070"/>
                </a:solidFill>
              </a:rPr>
              <a:t>Injeksi satu spermatozoa langsung ke sitoplasma oosit matur (M-II) via mikromanipulator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6236208" y="2167128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Indikasi: Azoospermia (sperma dari TESE/PESA), OAT berat, kegagalan fertilisasi IVF berulang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6217920" y="2578608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94F8A"/>
                </a:solidFill>
              </a:rPr>
              <a:t>🎯 Fertilisasi: 60-70% oosit; LBR setara 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201168" y="3017520"/>
            <a:ext cx="2834640" cy="1764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01168" y="3017520"/>
            <a:ext cx="2834640" cy="384048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01168" y="301752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PGT-A — Preimplantation Genetic Testing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292608" y="3456432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622A"/>
                </a:solidFill>
              </a:rPr>
              <a:t>Mekanisme: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292608" y="3639312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A4070"/>
                </a:solidFill>
              </a:rPr>
              <a:t>Biopsi sel trofektoderm blastokista → NGS/array CGH → seleksi embrio euploid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92608" y="4069080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Indikasi: Usia lanjut (≥ 38 th), keguguran berulang ≥ 3x, translokasi kromosom, anak dengan penyakit genetik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274320" y="448056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622A"/>
                </a:solidFill>
              </a:rPr>
              <a:t>🎯 ↑ implan rate per embrio; ↓ keguguran 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3172968" y="3017520"/>
            <a:ext cx="2834640" cy="1764792"/>
          </a:xfrm>
          <a:prstGeom prst="rect">
            <a:avLst/>
          </a:prstGeom>
          <a:solidFill>
            <a:srgbClr val="FFFFFF"/>
          </a:solidFill>
          <a:ln w="12700">
            <a:solidFill>
              <a:srgbClr val="1A6B9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3172968" y="3017520"/>
            <a:ext cx="2834640" cy="384048"/>
          </a:xfrm>
          <a:prstGeom prst="rect">
            <a:avLst/>
          </a:prstGeom>
          <a:solidFill>
            <a:srgbClr val="1A6B9A"/>
          </a:solidFill>
          <a:ln w="12700">
            <a:solidFill>
              <a:srgbClr val="1A6B9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172968" y="301752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FET — Frozen Embryo Transfer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264408" y="3456432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6B9A"/>
                </a:solidFill>
              </a:rPr>
              <a:t>Mekanisme: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3264408" y="3639312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A4070"/>
                </a:solidFill>
              </a:rPr>
              <a:t>Vitrifikasi embrio → thawing → transfer pada siklus alami atau ter-preparasi hormon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3264408" y="4069080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Indikasi: Simpan embrio sisa IVF, segmen risiko OHSS, PGT menunggu hasil, fertility preservation</a:t>
            </a:r>
            <a:endParaRPr lang="en-US" sz="750" dirty="0"/>
          </a:p>
        </p:txBody>
      </p:sp>
      <p:sp>
        <p:nvSpPr>
          <p:cNvPr id="40" name="Text 38"/>
          <p:cNvSpPr/>
          <p:nvPr/>
        </p:nvSpPr>
        <p:spPr>
          <a:xfrm>
            <a:off x="3246120" y="448056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1A6B9A"/>
                </a:solidFill>
              </a:rPr>
              <a:t>🎯 Success rate FET setara fresh ET: 25-3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6144768" y="3017520"/>
            <a:ext cx="2834640" cy="1764792"/>
          </a:xfrm>
          <a:prstGeom prst="rect">
            <a:avLst/>
          </a:prstGeom>
          <a:solidFill>
            <a:srgbClr val="FFFFFF"/>
          </a:solidFill>
          <a:ln w="12700">
            <a:solidFill>
              <a:srgbClr val="5D403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144768" y="3017520"/>
            <a:ext cx="2834640" cy="384048"/>
          </a:xfrm>
          <a:prstGeom prst="rect">
            <a:avLst/>
          </a:prstGeom>
          <a:solidFill>
            <a:srgbClr val="5D4037"/>
          </a:solidFill>
          <a:ln w="12700">
            <a:solidFill>
              <a:srgbClr val="5D403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144768" y="301752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OD/SD — Oocyte/Sperm Donation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236208" y="3456432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5D4037"/>
                </a:solidFill>
              </a:rPr>
              <a:t>Mekanisme: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36208" y="3639312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A4070"/>
                </a:solidFill>
              </a:rPr>
              <a:t>Penggunaan gamet donor yang telah menjalani skrining genetik, serologi, dan psikologis ketat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6236208" y="4069080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Indikasi: POI (premature ovarian insufficiency), azoospermia non-obstruktif tidak responsif TESE</a:t>
            </a:r>
            <a:endParaRPr lang="en-US" sz="750" dirty="0"/>
          </a:p>
        </p:txBody>
      </p:sp>
      <p:sp>
        <p:nvSpPr>
          <p:cNvPr id="47" name="Text 45"/>
          <p:cNvSpPr/>
          <p:nvPr/>
        </p:nvSpPr>
        <p:spPr>
          <a:xfrm>
            <a:off x="6217920" y="448056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5D4037"/>
                </a:solidFill>
              </a:rPr>
              <a:t>🎯 Oosit donor muda: 50-60% per siklus (l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TINDAKAN BEDAH PADA INFERTILITAS WANITA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Prosedur Laparoskopi, Histeroskopi &amp; Intervensi Bedah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56032" y="1115568"/>
            <a:ext cx="8631936" cy="594360"/>
          </a:xfrm>
          <a:prstGeom prst="rect">
            <a:avLst/>
          </a:prstGeom>
          <a:solidFill>
            <a:srgbClr val="FAF5FF"/>
          </a:solidFill>
          <a:ln w="12700">
            <a:solidFill>
              <a:srgbClr val="D8C0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56032" y="1115568"/>
            <a:ext cx="109728" cy="59436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8912" y="116128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D8B"/>
                </a:solidFill>
              </a:rPr>
              <a:t>Laparoskopi Diagnostik + Operatif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38912" y="1435608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Indikasi: Endometriosis, adhesi pelvis, mioma submukosa, kista ovarium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834640" y="1170432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2A6A2A"/>
                </a:solidFill>
              </a:rPr>
              <a:t>✅ Gold standard diagnosis; adhesiolisis, ablasi lesi endometriosis ↑ fekundabilitas 40%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6400800" y="1170432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0392B"/>
                </a:solidFill>
              </a:rPr>
              <a:t>⚠️ Anestesi umum, perdarahan, cedera organ terdekat (0.5-1%)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56032" y="1783080"/>
            <a:ext cx="8631936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0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56032" y="1783080"/>
            <a:ext cx="109728" cy="59436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8912" y="182880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D8B"/>
                </a:solidFill>
              </a:rPr>
              <a:t>Histeroskopi Operatif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38912" y="2103120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Indikasi: Polip endometrium, mioma submukosa, septum uterus, Asherman syndrome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834640" y="1837944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2A6A2A"/>
                </a:solidFill>
              </a:rPr>
              <a:t>✅ Minimalnya invasif; polipektomi meningkatkan implantasi 2x; septotomi ↓ keguguran 65%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6400800" y="1837944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0392B"/>
                </a:solidFill>
              </a:rPr>
              <a:t>⚠️ Perforasi uterus (0.5%), sindrom TURP, infeksi (jarang)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256032" y="2450592"/>
            <a:ext cx="8631936" cy="594360"/>
          </a:xfrm>
          <a:prstGeom prst="rect">
            <a:avLst/>
          </a:prstGeom>
          <a:solidFill>
            <a:srgbClr val="FAF5FF"/>
          </a:solidFill>
          <a:ln w="12700">
            <a:solidFill>
              <a:srgbClr val="D8C0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56032" y="2450592"/>
            <a:ext cx="109728" cy="59436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8912" y="249631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D8B"/>
                </a:solidFill>
              </a:rPr>
              <a:t>Salpingektomi / Oklusi Tuba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38912" y="2770632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Indikasi: Hidrosalping unilateral/bilateral sebelum IVF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834640" y="2505456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2A6A2A"/>
                </a:solidFill>
              </a:rPr>
              <a:t>✅ ↑ live birth IVF 2x pada hidrosalping; mengeliminasi faktor embriogenik toksik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6400800" y="2505456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0392B"/>
                </a:solidFill>
              </a:rPr>
              <a:t>⚠️ Kehilangan ovarium (jika berdekatan), perdarahan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56032" y="3118104"/>
            <a:ext cx="8631936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0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56032" y="3118104"/>
            <a:ext cx="109728" cy="59436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38912" y="3163824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D8B"/>
                </a:solidFill>
              </a:rPr>
              <a:t>Salpingostomi / Fimbrioplasti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38912" y="3438144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Indikasi: Oklusi tuba fimbrial, PID kronik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834640" y="3172968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2A6A2A"/>
                </a:solidFill>
              </a:rPr>
              <a:t>✅ Membuka kembali tuba yang tersumbat; fekundabilitas pasca-op: 20-40% natural conception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400800" y="3172968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0392B"/>
                </a:solidFill>
              </a:rPr>
              <a:t>⚠️ Efektivitas terbatas; risiko hamil ektopik ↑ 5-10x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256032" y="3785616"/>
            <a:ext cx="8631936" cy="594360"/>
          </a:xfrm>
          <a:prstGeom prst="rect">
            <a:avLst/>
          </a:prstGeom>
          <a:solidFill>
            <a:srgbClr val="FAF5FF"/>
          </a:solidFill>
          <a:ln w="12700">
            <a:solidFill>
              <a:srgbClr val="D8C0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256032" y="3785616"/>
            <a:ext cx="109728" cy="59436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38912" y="3831336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D8B"/>
                </a:solidFill>
              </a:rPr>
              <a:t>Kistektomi Ovarium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38912" y="4105656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Indikasi: Kista endometrioma (kista coklat) ≥ 4 cm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2834640" y="3840480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2A6A2A"/>
                </a:solidFill>
              </a:rPr>
              <a:t>✅ ↓ gejala nyeri, ↑ akses folikel. CATATAN: Dapat ↓ cadangan ovarium (↓ AMH 30-40%)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6400800" y="38404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0392B"/>
                </a:solidFill>
              </a:rPr>
              <a:t>⚠️ Kehilangan jaringan ovarium normal; pertimbangkan manfaat-risiko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256032" y="4453128"/>
            <a:ext cx="8631936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0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256032" y="4453128"/>
            <a:ext cx="109728" cy="59436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38912" y="44988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D8B"/>
                </a:solidFill>
              </a:rPr>
              <a:t>Miomektomi Laparoskopik/Laparotomik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38912" y="4773168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Indikasi: Mioma submukosa (wajib), intramural ≥ 4 cm, mioma yang mengubah kavum uteri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2834640" y="4507992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2A6A2A"/>
                </a:solidFill>
              </a:rPr>
              <a:t>✅ Restorasi kavum uteri normal; ↑ implantasi; ↑ keberhasilan ART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6400800" y="4507992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0392B"/>
                </a:solidFill>
              </a:rPr>
              <a:t>⚠️ Adhesi pasca-operasi, risiko ruptur uterus saat hamil (laparotomik)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256032" y="5010912"/>
            <a:ext cx="8631936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8890A0"/>
                </a:solidFill>
              </a:rPr>
              <a:t>Prinsip: Informed consent penuh sebelum setiap tindakan. Diskusikan risiko vs manfaat secara individual. Rujuk Sp.OG subspesialis Fertilitas-Endokrinologi Reproduksi (FER).</a:t>
            </a:r>
            <a:endParaRPr lang="en-US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KONSELING BIDAN PADA KASUS FERTILITAS &amp; INFERTILITAS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Kompetensi Komunikasi Terapeutik &amp; Praktis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01168" y="1115568"/>
            <a:ext cx="42062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115568"/>
            <a:ext cx="4206240" cy="38404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" y="1115568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Kompetensi Konseling Bidan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47472" y="1572768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👂 Active listening — beri ruang ekspresi emosi tanpa interupsi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47472" y="2002536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💬 Komunikasi non-direktif: gunakan pertanyaan terbuka ('Bagaimana perasaan Anda?')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47472" y="2432304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🔒 Jaga kerahasiaan; hindari stigmatisasi diagnosis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47472" y="2862072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📋 Jelaskan hasil pemeriksaan dengan bahasa awam yang mudah dipahami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47472" y="3291840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🎯 Bantu pasangan menetapkan tujuan realistis dan prioritas terapi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47472" y="3721608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🤝 Libatkan kedua pasangan — infertilitas bukan 'masalah satu pihak'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47472" y="4151376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🔄 Follow-up berkala; evaluasi respons terapi dan kondisi psikologis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47472" y="4581144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📞 Berikan informasi kontak layanan psikologi dan support group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27448" y="1115568"/>
            <a:ext cx="4215384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27448" y="1115568"/>
            <a:ext cx="4215384" cy="38404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27448" y="1115568"/>
            <a:ext cx="4215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Kapan Bidan Merujuk?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800600" y="1572768"/>
            <a:ext cx="4059936" cy="420624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64608" y="1572768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94F8A"/>
                </a:solidFill>
              </a:rPr>
              <a:t>Usia &lt; 35 th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6199632" y="1572768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Belum hamil setelah 12 bulan hubungan seksual teratur tanpa kontrasepsi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800600" y="2048256"/>
            <a:ext cx="4059936" cy="420624"/>
          </a:xfrm>
          <a:prstGeom prst="rect">
            <a:avLst/>
          </a:prstGeom>
          <a:solidFill>
            <a:srgbClr val="FFF0F6"/>
          </a:solidFill>
          <a:ln w="12700">
            <a:solidFill>
              <a:srgbClr val="F0C0D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64608" y="2048256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94F8A"/>
                </a:solidFill>
              </a:rPr>
              <a:t>Usia 35-39 th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6199632" y="204825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Belum hamil setelah 6 bulan evaluasi dimulai lebih awal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800600" y="2523744"/>
            <a:ext cx="4059936" cy="420624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64608" y="2523744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94F8A"/>
                </a:solidFill>
              </a:rPr>
              <a:t>Usia ≥ 40 th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199632" y="2523744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Rujuk segera setelah 3 bulan; waktu sangat berharga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800600" y="2999232"/>
            <a:ext cx="4059936" cy="420624"/>
          </a:xfrm>
          <a:prstGeom prst="rect">
            <a:avLst/>
          </a:prstGeom>
          <a:solidFill>
            <a:srgbClr val="FFF0F6"/>
          </a:solidFill>
          <a:ln w="12700">
            <a:solidFill>
              <a:srgbClr val="F0C0D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64608" y="2999232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94F8A"/>
                </a:solidFill>
              </a:rPr>
              <a:t>Amenore/Oligomenore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6199632" y="2999232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Tanda PCOS, disfungsi tiroid, hiperprolaktinemia — rujuk Sp.OG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4800600" y="3474720"/>
            <a:ext cx="4059936" cy="420624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64608" y="3474720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94F8A"/>
                </a:solidFill>
              </a:rPr>
              <a:t>Analisis semen abnormal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6199632" y="3474720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Oligozoospermia, azoospermia → rujuk Andrologi/Urologi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4800600" y="3950208"/>
            <a:ext cx="4059936" cy="420624"/>
          </a:xfrm>
          <a:prstGeom prst="rect">
            <a:avLst/>
          </a:prstGeom>
          <a:solidFill>
            <a:srgbClr val="FFF0F6"/>
          </a:solidFill>
          <a:ln w="12700">
            <a:solidFill>
              <a:srgbClr val="F0C0D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64608" y="3950208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94F8A"/>
                </a:solidFill>
              </a:rPr>
              <a:t>Riwayat PID/IMS berulang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6199632" y="3950208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Evaluasi tuba → HSG, laparoskopi diagnostik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4800600" y="4425696"/>
            <a:ext cx="4059936" cy="420624"/>
          </a:xfrm>
          <a:prstGeom prst="rect">
            <a:avLst/>
          </a:prstGeom>
          <a:solidFill>
            <a:srgbClr val="FAF5FF"/>
          </a:solidFill>
          <a:ln w="12700">
            <a:solidFill>
              <a:srgbClr val="F0C0D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64608" y="4425696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94F8A"/>
                </a:solidFill>
              </a:rPr>
              <a:t>Keguguran berulang ≥ 2x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6199632" y="44256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Evaluasi kromosom, antifosfolipid sindrom, anomali uterus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PENDEKATAN HOLISTIK DALAM ASUHAN INFERTILITAS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Bio-Psiko-Sosio-Spiritual — Standar Asuhan Kebidanan Komprehensif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01168" y="1115568"/>
            <a:ext cx="4206240" cy="1764792"/>
          </a:xfrm>
          <a:prstGeom prst="rect">
            <a:avLst/>
          </a:prstGeom>
          <a:solidFill>
            <a:srgbClr val="FAF5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115568"/>
            <a:ext cx="4206240" cy="384048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" y="1115568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🔬 Bio-Medis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38328" y="157276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Evaluasi sistematis sesuai protokol ESHRE/ASRM 2023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38328" y="1883664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Terapi berbasis bukti (EBM): induksi ovulasi, ART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38328" y="219456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Monitor dengan pemeriksaan laboratorium &amp; USG berkala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338328" y="250545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Deteksi &amp; terapi komorbiditas: tiroid, DM, anemia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681728" y="1115568"/>
            <a:ext cx="4206240" cy="1764792"/>
          </a:xfrm>
          <a:prstGeom prst="rect">
            <a:avLst/>
          </a:prstGeom>
          <a:solidFill>
            <a:srgbClr val="FAF5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681728" y="1115568"/>
            <a:ext cx="4206240" cy="38404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81728" y="1115568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🧠 Psikologis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18888" y="157276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Skrining depresi &amp; ansietas (PHQ-9, GAD-7) pada setiap kunjungan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818888" y="1883664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Rujuk ke psikolog klinis bila skor depresi sedang-berat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818888" y="219456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CBT: mengurangi stres dan meningkatkan koping pasangan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4818888" y="250545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Fasilitasi ekspresi emosi tanpa penilaian (non-judgmental care)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201168" y="3017520"/>
            <a:ext cx="4206240" cy="1764792"/>
          </a:xfrm>
          <a:prstGeom prst="rect">
            <a:avLst/>
          </a:prstGeom>
          <a:solidFill>
            <a:srgbClr val="FAF5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01168" y="3017520"/>
            <a:ext cx="4206240" cy="38404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01168" y="30175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👨‍👩‍👧 Sosial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8328" y="347472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Identifikasi sistem dukungan sosial keluarga &amp; komunitas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338328" y="378561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Edukasi anggota keluarga inti tentang infertilitas (destigmatisasi)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338328" y="4096512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Support group sesama pasangan infertil (peer support)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338328" y="440740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Advokasi akses layanan — fasilitasi BPJS/asuransi kesehatan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681728" y="3017520"/>
            <a:ext cx="4206240" cy="1764792"/>
          </a:xfrm>
          <a:prstGeom prst="rect">
            <a:avLst/>
          </a:prstGeom>
          <a:solidFill>
            <a:srgbClr val="FAF5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681728" y="3017520"/>
            <a:ext cx="4206240" cy="384048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81728" y="30175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🕊️ Spiritual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818888" y="347472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Hormati keyakinan agama — beberapa agama membatasi ART tertentu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4818888" y="378561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Fasilitasi diskusi isu etika ART (IVF, donor gamet, surrogacy)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4818888" y="4096512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Doa, ibadah, zikir sebagai sumber koping positif yang valid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4818888" y="440740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4070"/>
                </a:solidFill>
              </a:rPr>
              <a:t>• Bidan tidak memaksakan pandangan pribadi — patient-centered care</a:t>
            </a:r>
            <a:endParaRPr lang="en-US" sz="8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 KASUS KLINIS — APLIKASI ASUHAN KEBIDANAN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Penerapan Konsep Fertilitas &amp; Infertilitas dalam Praktik Bidan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01168" y="1115568"/>
            <a:ext cx="8741664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115568"/>
            <a:ext cx="502920" cy="118872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" y="1252728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04672" y="1161288"/>
            <a:ext cx="8001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4F8A"/>
                </a:solidFill>
              </a:rPr>
              <a:t>Infertilitas Primer + PCOS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04672" y="1453896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Skenario: Ny. L, 28 th, belum hamil 2 tahun, siklus haid 35-60 hari, IMT 29 kg/m². USG: ovarium polikistik bilateral (AFC 18). Hormonal: LH/FSH &gt; 2.5, testosteron bebas meningkat. Suami: analisis semen normal.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5870448" y="1170432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94F8A"/>
                </a:solidFill>
              </a:rPr>
              <a:t>Dx: PCOS WHO II (Infertilitas Primer faktor wanita)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5870448" y="1481328"/>
            <a:ext cx="2926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Plan: Turunkan BB 5-10% → diet + olahraga 3 bulan → Letrozol 2.5 mg (lini pertama ASRM) + Metformin 1500 mg/hari → monitor folikulometri → trigger hCG saat folikel ≥18 mm → IUI jika letrozol gagal 3 siklus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201168" y="2414016"/>
            <a:ext cx="8741664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01168" y="2414016"/>
            <a:ext cx="502920" cy="118872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01168" y="2551176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04672" y="2459736"/>
            <a:ext cx="8001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D8B"/>
                </a:solidFill>
              </a:rPr>
              <a:t>Infertilitas Sekunder + Male Factor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04672" y="2752344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Skenario: Ny. R, 32 th, riwayat 1x kelahiran hidup (4 tahun lalu). Tidak hamil lagi 3 tahun. Siklus normal. HSG: tuba patent bilateral. Suami (35 th): analisis semen — konsentrasi 8 juta/mL (oligozoospermia), motilitas 22% (asthenozoospermia).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5870448" y="246888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7B2D8B"/>
                </a:solidFill>
              </a:rPr>
              <a:t>Dx: Infertilitas Sekunder — Male Factor (Oligoasthenozoospermia)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5870448" y="2779776"/>
            <a:ext cx="2926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Plan: Evaluasi lebih lanjut suami: hormonal (FSH, LH, testosteron), USG skrotum (varikokel). Jika varikokel grade II-III → varikokelektomi → re-evaluasi semen 3 bulan. Bila tidak ada koreksi → IUI (3x) → IVF/ICSI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201168" y="3712464"/>
            <a:ext cx="8741664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01168" y="3712464"/>
            <a:ext cx="502920" cy="118872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01168" y="3849624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04672" y="3758184"/>
            <a:ext cx="8001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8A8A"/>
                </a:solidFill>
              </a:rPr>
              <a:t>Infertilitas + Endometriosis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04672" y="4050792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Skenario: Ny. A, 34 th, nyeri haid berat (dismenore VAS 8/10), dispareunia. Infertil 18 bulan. CA-125: 68 U/mL. USG: kista endometrioma kiri 4.5 cm. Suami: normal.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5870448" y="3767328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A8A8A"/>
                </a:solidFill>
              </a:rPr>
              <a:t>Dx: Infertilitas — Faktor Peritoneum + Endometriosis (suspek stadium III-IV)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5870448" y="4078224"/>
            <a:ext cx="2926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B1A3A"/>
                </a:solidFill>
              </a:rPr>
              <a:t>Plan: Laparoskopi diagnostik + operatif (kistektomi, ablasi lesi endo, adhesiolisis). Pasca operasi: letrozol/FSH untuk induksi ovulasi + IUI 3 siklus. Bila gagal → IVF segera (jangan tunda karena usia &amp; progresi endo)</a:t>
            </a:r>
            <a:endParaRPr lang="en-US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REFERENSI &amp; SUMBER ILMIAH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Buku Teks, Jurnal &amp; Regulasi Terbaru 2021-2024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56032" y="1078992"/>
            <a:ext cx="91440" cy="27432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107899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D8B"/>
                </a:solidFill>
              </a:rPr>
              <a:t>Buku Teks Utama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02336" y="1389888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Cunningham, F.G. et al. (2022). Williams Obstetrics, 26th Ed. New York: McGraw-Hill.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02336" y="164592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Prawirohardjo, S. (2022). Ilmu Kebidanan, Ed. 5. Jakarta: PT Bina Pustaka.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402336" y="1901952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Speroff, L. &amp; Fritz, M.A. (2019). Clinical Gynecologic Endocrinology and Infertility, 9th Ed.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402336" y="2157984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Varney, H. &amp; Kriebs, J.M. (2020). Varney's Midwifery, 5th Ed. Jones &amp; Bartlett.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56032" y="2487168"/>
            <a:ext cx="91440" cy="27432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0624" y="24871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8A8A"/>
                </a:solidFill>
              </a:rPr>
              <a:t>Panduan Klinis Internasional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02336" y="2798064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ESHRE (2023). Guideline on Ovarian Stimulation for IVF/ICSI. Human Reproduction Open.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402336" y="3054096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ASRM Practice Committee (2023). Unexplained Infertility: Definition &amp; Management. Fertility &amp; Sterility.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402336" y="3310128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WHO (2023). Infertility Prevalence Estimates 1990-2021. Geneva: World Health Organization.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02336" y="3566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ASRM (2021). Revised WHO Laboratory Manual for Semen Analysis, 6th Ed.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256032" y="3895344"/>
            <a:ext cx="91440" cy="27432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20624" y="3895344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4F8A"/>
                </a:solidFill>
              </a:rPr>
              <a:t>Regulasi &amp; Kebijakan Nasional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02336" y="420624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Kemenkes RI (2023). Pedoman Nasional Pelayanan Kedokteran: Infertilitas. Jakarta.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02336" y="4462272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PP No. 61 Tahun 2014 tentang Kesehatan Reproduksi. Jakarta: Sekretariat Negara.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02336" y="4718304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Permenkes No. 97 Tahun 2014 tentang Pelayanan Kesehatan Masa Sebelum Hamil.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402336" y="4974336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UU No. 4 Tahun 2019 tentang Kebidanan. Jakarta: DPR RI.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256032" y="5303520"/>
            <a:ext cx="91440" cy="274320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0624" y="5303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622A"/>
                </a:solidFill>
              </a:rPr>
              <a:t>Jurnal Ilmiah Terkini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02336" y="5614416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Zegers-Hochschild, F. et al. (2023). ICMART World Report: ART 2019. Hum Reprod.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402336" y="5870448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Balen, A.H. et al. (2023). PCOS in reproductive medicine: ESHRE guideline. Hum Reprod Open.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402336" y="612648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Agarwal, A. et al. (2022). Male infertility. Lancet, 399(10323), 476-488.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402336" y="6382512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A4070"/>
                </a:solidFill>
              </a:rPr>
              <a:t>• Lyttle Schumacher, B.M. et al. (2022). Psychological interventions for infertility. Cochrane Database.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2B1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-1097280"/>
            <a:ext cx="5029200" cy="5029200"/>
          </a:xfrm>
          <a:prstGeom prst="ellipse">
            <a:avLst/>
          </a:prstGeom>
          <a:solidFill>
            <a:srgbClr val="D94F8A">
              <a:alpha val="22000"/>
            </a:srgbClr>
          </a:solidFill>
          <a:ln w="12700">
            <a:solidFill>
              <a:srgbClr val="D94F8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2560320"/>
            <a:ext cx="4114800" cy="4114800"/>
          </a:xfrm>
          <a:prstGeom prst="ellipse">
            <a:avLst/>
          </a:prstGeom>
          <a:solidFill>
            <a:srgbClr val="7B2D8B">
              <a:alpha val="25000"/>
            </a:srgbClr>
          </a:solidFill>
          <a:ln w="12700">
            <a:solidFill>
              <a:srgbClr val="7B2D8B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182880"/>
            <a:ext cx="2560320" cy="2560320"/>
          </a:xfrm>
          <a:prstGeom prst="ellipse">
            <a:avLst/>
          </a:prstGeom>
          <a:solidFill>
            <a:srgbClr val="1A8A8A">
              <a:alpha val="20000"/>
            </a:srgbClr>
          </a:solidFill>
          <a:ln w="12700">
            <a:solidFill>
              <a:srgbClr val="1A8A8A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286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kern="0" spc="400" dirty="0">
                <a:solidFill>
                  <a:srgbClr val="F4C430"/>
                </a:solidFill>
              </a:rPr>
              <a:t>KESIMPULAN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502920" y="960120"/>
            <a:ext cx="384048" cy="384048"/>
          </a:xfrm>
          <a:prstGeom prst="ellipse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9601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A3A"/>
                </a:solidFill>
              </a:rPr>
              <a:t>1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87552" y="932688"/>
            <a:ext cx="7955280" cy="438912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4C430">
                <a:alpha val="3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78992" y="941832"/>
            <a:ext cx="7818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Fertilitas adalah kapasitas biologis menghasilkan keturunan; dipengaruhi usia, hormonal, anatomi, genetik, dan gaya hidup yang dapat dimodifikasi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02920" y="1764792"/>
            <a:ext cx="384048" cy="384048"/>
          </a:xfrm>
          <a:prstGeom prst="ellipse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7647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A3A"/>
                </a:solidFill>
              </a:rPr>
              <a:t>2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987552" y="1737360"/>
            <a:ext cx="7955280" cy="438912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4C430">
                <a:alpha val="3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78992" y="1746504"/>
            <a:ext cx="7818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Infertilitas (≥12 bulan tanpa kehamilan) mempengaruhi 15% pasangan global; evaluasi sistematis kedua pasangan secara bersamaan adalah standar baku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02920" y="2569464"/>
            <a:ext cx="384048" cy="384048"/>
          </a:xfrm>
          <a:prstGeom prst="ellipse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256946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A3A"/>
                </a:solidFill>
              </a:rPr>
              <a:t>3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987552" y="2542032"/>
            <a:ext cx="7955280" cy="438912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4C430">
                <a:alpha val="3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78992" y="2551176"/>
            <a:ext cx="7818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Tatalaksana berjenjang: modifikasi gaya hidup → farmakologi (induksi ovulasi) → bedah → ART (IUI, IVF, ICSI) sesuai etiologi dan usia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02920" y="3374136"/>
            <a:ext cx="384048" cy="384048"/>
          </a:xfrm>
          <a:prstGeom prst="ellipse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337413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A3A"/>
                </a:solidFill>
              </a:rPr>
              <a:t>4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987552" y="3346704"/>
            <a:ext cx="7955280" cy="438912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4C430">
                <a:alpha val="3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78992" y="3355848"/>
            <a:ext cx="7818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Bidan berperan vital dalam skrining awal, konseling empatis, edukasi gaya hidup, dan merujuk tepat waktu berdasarkan indikasi usia dan temuan klinis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02920" y="4178808"/>
            <a:ext cx="384048" cy="384048"/>
          </a:xfrm>
          <a:prstGeom prst="ellipse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41788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A3A"/>
                </a:solidFill>
              </a:rPr>
              <a:t>5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987552" y="4151376"/>
            <a:ext cx="7955280" cy="438912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4C430">
                <a:alpha val="3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78992" y="4160520"/>
            <a:ext cx="7818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Pendekatan holistik Bio-Psiko-Sosio-Spiritual wajib dalam asuhan kebidanan infertilitas — menghormati nilai, budaya, dan keyakinan klien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1828800" y="4901184"/>
            <a:ext cx="5486400" cy="137160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4901184"/>
            <a:ext cx="82296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890A0"/>
                </a:solidFill>
              </a:rPr>
              <a:t>STIKES Prima Indonesia  ·  S1 Kebidanan  ·  Asuhan Pranikah &amp; Pra Konsepsi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PENDAHULUAN — FERTILITAS &amp; INFERTILITAS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Gambaran Global &amp; Indonesia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01168" y="1143000"/>
            <a:ext cx="2084832" cy="137160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01168" y="1234440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15%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201168" y="180136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E8FF"/>
                </a:solidFill>
              </a:rPr>
              <a:t>Pasangan dunia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01168" y="2075688"/>
            <a:ext cx="20848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FD0F0"/>
                </a:solidFill>
              </a:rPr>
              <a:t>alami infertilitas (WHO, 2023)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414016" y="1143000"/>
            <a:ext cx="2084832" cy="137160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414016" y="1234440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186 Jt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2414016" y="180136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E8FF"/>
                </a:solidFill>
              </a:rPr>
              <a:t>global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414016" y="2075688"/>
            <a:ext cx="20848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FD0F0"/>
                </a:solidFill>
              </a:rPr>
              <a:t>hidup dengan infertilitas (WHO, 2023)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626864" y="1143000"/>
            <a:ext cx="2084832" cy="137160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626864" y="1234440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10-15%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4626864" y="180136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E8FF"/>
                </a:solidFill>
              </a:rPr>
              <a:t>Pasangan Indonesia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626864" y="2075688"/>
            <a:ext cx="20848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FD0F0"/>
                </a:solidFill>
              </a:rPr>
              <a:t>mengalami gangguan kesuburan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839712" y="1143000"/>
            <a:ext cx="2084832" cy="1371600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839712" y="1234440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40%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6839712" y="180136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E8FF"/>
                </a:solidFill>
              </a:rPr>
              <a:t>Faktor pria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839712" y="2075688"/>
            <a:ext cx="20848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FD0F0"/>
                </a:solidFill>
              </a:rPr>
              <a:t>berkontribusi pada kasus infertilitas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01168" y="2761488"/>
            <a:ext cx="4206240" cy="1115568"/>
          </a:xfrm>
          <a:prstGeom prst="rect">
            <a:avLst/>
          </a:prstGeom>
          <a:solidFill>
            <a:srgbClr val="FAF5FF"/>
          </a:solidFill>
          <a:ln w="12700">
            <a:solidFill>
              <a:srgbClr val="E8D0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01168" y="2761488"/>
            <a:ext cx="91440" cy="111556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28986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🌍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859536" y="2852928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D8B"/>
                </a:solidFill>
              </a:rPr>
              <a:t>Urgensi Global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59536" y="3163824"/>
            <a:ext cx="3429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Infertilitas menjadi beban kesehatan reproduksi global; WHO (2023) menyebutnya sebagai kondisi yang mempengaruhi kualitas hidup dan hak reproduksi setiap individu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681728" y="2761488"/>
            <a:ext cx="4206240" cy="1115568"/>
          </a:xfrm>
          <a:prstGeom prst="rect">
            <a:avLst/>
          </a:prstGeom>
          <a:solidFill>
            <a:srgbClr val="FAF5FF"/>
          </a:solidFill>
          <a:ln w="12700">
            <a:solidFill>
              <a:srgbClr val="E8D0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681728" y="2761488"/>
            <a:ext cx="91440" cy="111556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46320" y="28986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🇮🇩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5340096" y="2852928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D8B"/>
                </a:solidFill>
              </a:rPr>
              <a:t>Konteks Indonesia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340096" y="3163824"/>
            <a:ext cx="3429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Prevalensi infertilitas 10-15% di Indonesia; trend meningkat seiring gaya hidup, paparan polutan, dan terlambatnya usia pernikahan (Kemenkes RI, 2023)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201168" y="3995928"/>
            <a:ext cx="4206240" cy="1115568"/>
          </a:xfrm>
          <a:prstGeom prst="rect">
            <a:avLst/>
          </a:prstGeom>
          <a:solidFill>
            <a:srgbClr val="FAF5FF"/>
          </a:solidFill>
          <a:ln w="12700">
            <a:solidFill>
              <a:srgbClr val="E8D0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201168" y="3995928"/>
            <a:ext cx="91440" cy="111556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5760" y="41330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👩‍⚕️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859536" y="4087368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D8B"/>
                </a:solidFill>
              </a:rPr>
              <a:t>Peran Bidan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59536" y="4398264"/>
            <a:ext cx="3429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Bidan sebagai lini pertama pelayanan reproduksi wajib mampu melakukan skrining, konseling awal, dan rujukan kasus fertilitas/infertilitas secara tepat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4681728" y="3995928"/>
            <a:ext cx="4206240" cy="1115568"/>
          </a:xfrm>
          <a:prstGeom prst="rect">
            <a:avLst/>
          </a:prstGeom>
          <a:solidFill>
            <a:srgbClr val="FAF5FF"/>
          </a:solidFill>
          <a:ln w="12700">
            <a:solidFill>
              <a:srgbClr val="E8D0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681728" y="3995928"/>
            <a:ext cx="91440" cy="111556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46320" y="41330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📚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5340096" y="4087368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D8B"/>
                </a:solidFill>
              </a:rPr>
              <a:t>Dasar Hukum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5340096" y="4398264"/>
            <a:ext cx="3429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200" dirty="0">
                <a:solidFill>
                  <a:srgbClr val="5A4070"/>
                </a:solidFill>
              </a:rPr>
              <a:t>PP No. 61/2014 tentang Kesehatan Reproduksi; Permenkes No. 97/2014 tentang Pelayanan Kesehatan Masa Sebelum Hamil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32792"/>
            <a:ext cx="4722763" cy="1321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438"/>
              </a:lnSpc>
            </a:pPr>
            <a:r>
              <a:rPr lang="en-US" sz="2656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Pendahuluan: Membangun Keluarga Sehat Dimulai dari Sini</a:t>
            </a:r>
            <a:endParaRPr lang="en-US" sz="2656" dirty="0"/>
          </a:p>
        </p:txBody>
      </p:sp>
      <p:sp>
        <p:nvSpPr>
          <p:cNvPr id="4" name="Shape 1"/>
          <p:cNvSpPr/>
          <p:nvPr/>
        </p:nvSpPr>
        <p:spPr>
          <a:xfrm>
            <a:off x="3840212" y="1921818"/>
            <a:ext cx="2387426" cy="2788890"/>
          </a:xfrm>
          <a:prstGeom prst="roundRect">
            <a:avLst>
              <a:gd name="adj" fmla="val 3554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3958010" y="2033737"/>
            <a:ext cx="1693962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313" dirty="0">
                <a:solidFill>
                  <a:srgbClr val="532418"/>
                </a:solidFill>
                <a:latin typeface="Times New Roman" panose="02020603050405020304" pitchFamily="18" charset="0"/>
                <a:ea typeface="Marcellus" pitchFamily="34" charset="-122"/>
                <a:cs typeface="Times New Roman" panose="02020603050405020304" pitchFamily="18" charset="0"/>
              </a:rPr>
              <a:t>Mengapa Ini Penting?</a:t>
            </a:r>
            <a:endParaRPr lang="en-US" sz="131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958010" y="2365772"/>
            <a:ext cx="2151831" cy="896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56"/>
              </a:lnSpc>
            </a:pPr>
            <a:r>
              <a:rPr lang="en-US" sz="906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Pemahaman tentang fertilitas dan infertilitas adalah bekal utama bagi setiap calon pengantin dan pasangan usia subur dalam merencanakan kehamilan yang sehat dan berkualitas.</a:t>
            </a:r>
            <a:endParaRPr lang="en-US" sz="906" dirty="0"/>
          </a:p>
        </p:txBody>
      </p:sp>
      <p:sp>
        <p:nvSpPr>
          <p:cNvPr id="7" name="Text 4"/>
          <p:cNvSpPr/>
          <p:nvPr/>
        </p:nvSpPr>
        <p:spPr>
          <a:xfrm>
            <a:off x="6435031" y="2033737"/>
            <a:ext cx="1693962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313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Peran Strategis Bidan</a:t>
            </a:r>
            <a:endParaRPr lang="en-US" sz="1313" dirty="0"/>
          </a:p>
        </p:txBody>
      </p:sp>
      <p:sp>
        <p:nvSpPr>
          <p:cNvPr id="8" name="Text 5"/>
          <p:cNvSpPr/>
          <p:nvPr/>
        </p:nvSpPr>
        <p:spPr>
          <a:xfrm>
            <a:off x="6435031" y="2365772"/>
            <a:ext cx="2217614" cy="11947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56"/>
              </a:lnSpc>
            </a:pPr>
            <a:r>
              <a:rPr lang="en-US" sz="906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Bidan memiliki peran sentral dalam edukasi pra-nikah dan pra-konsepsi — mulai dari pemberian informasi, deteksi dini risiko reproduksi, hingga konseling persiapan kehamilan. Pendekatan preventif ini terbukti efektif mengurangi angka masalah reproduksi jangka panjang.</a:t>
            </a:r>
            <a:endParaRPr lang="en-US" sz="906" dirty="0"/>
          </a:p>
        </p:txBody>
      </p:sp>
      <p:sp>
        <p:nvSpPr>
          <p:cNvPr id="9" name="Shape 6"/>
          <p:cNvSpPr/>
          <p:nvPr/>
        </p:nvSpPr>
        <p:spPr>
          <a:xfrm>
            <a:off x="6435031" y="3686473"/>
            <a:ext cx="2217614" cy="898327"/>
          </a:xfrm>
          <a:prstGeom prst="roundRect">
            <a:avLst>
              <a:gd name="adj" fmla="val 5510"/>
            </a:avLst>
          </a:prstGeom>
          <a:solidFill>
            <a:srgbClr val="B6FCB8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828" y="3844825"/>
            <a:ext cx="147266" cy="11779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817891" y="3827785"/>
            <a:ext cx="1716956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56"/>
              </a:lnSpc>
            </a:pPr>
            <a:r>
              <a:rPr lang="en-US" sz="906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Fokus utama: </a:t>
            </a:r>
            <a:r>
              <a:rPr lang="en-US" sz="906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pencegahan dan deteksi dini</a:t>
            </a:r>
            <a:r>
              <a:rPr lang="en-US" sz="906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untuk kehamilan yang optimal dan generasi yang sehat.</a:t>
            </a:r>
            <a:endParaRPr lang="en-US" sz="906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KONSEP FERTILITAS — DEFINISI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Fertilitas dalam Perspektif Ilmu Kebidanan &amp; Reproduksi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56032" y="1170432"/>
            <a:ext cx="8631936" cy="960120"/>
          </a:xfrm>
          <a:prstGeom prst="rect">
            <a:avLst/>
          </a:prstGeom>
          <a:solidFill>
            <a:srgbClr val="E6F7F7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56032" y="1170432"/>
            <a:ext cx="109728" cy="96012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207008"/>
            <a:ext cx="8302752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400" dirty="0">
                <a:solidFill>
                  <a:srgbClr val="2B1A3A"/>
                </a:solidFill>
              </a:rPr>
              <a:t>Fertilitas adalah kemampuan biologis sepasang individu untuk menghasilkan keturunan yang hidup melalui proses pembuahan (konsepsi) yang berhasil. Fertilitas ditentukan oleh kematangan dan fungsi sistem reproduksi pria maupun wanita</a:t>
            </a:r>
            <a:r>
              <a:rPr lang="en-US" sz="1200" dirty="0">
                <a:solidFill>
                  <a:srgbClr val="2B1A3A"/>
                </a:solidFill>
              </a:rPr>
              <a:t>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56032" y="2304288"/>
            <a:ext cx="8631936" cy="804672"/>
          </a:xfrm>
          <a:prstGeom prst="rect">
            <a:avLst/>
          </a:prstGeom>
          <a:solidFill>
            <a:srgbClr val="FAF5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56032" y="2304288"/>
            <a:ext cx="1463040" cy="804672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56032" y="2304288"/>
            <a:ext cx="14630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Fekunditas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828800" y="2441448"/>
            <a:ext cx="6949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5A4070"/>
                </a:solidFill>
              </a:rPr>
              <a:t>Potensi</a:t>
            </a:r>
            <a:r>
              <a:rPr lang="en-US" sz="1000" dirty="0">
                <a:solidFill>
                  <a:srgbClr val="5A4070"/>
                </a:solidFill>
              </a:rPr>
              <a:t> </a:t>
            </a:r>
            <a:r>
              <a:rPr lang="en-US" sz="1000" dirty="0" err="1">
                <a:solidFill>
                  <a:srgbClr val="5A4070"/>
                </a:solidFill>
              </a:rPr>
              <a:t>jumlah</a:t>
            </a:r>
            <a:r>
              <a:rPr lang="en-US" sz="1000" dirty="0">
                <a:solidFill>
                  <a:srgbClr val="5A4070"/>
                </a:solidFill>
              </a:rPr>
              <a:t> </a:t>
            </a:r>
            <a:r>
              <a:rPr lang="en-US" sz="1000" dirty="0" err="1">
                <a:solidFill>
                  <a:srgbClr val="5A4070"/>
                </a:solidFill>
              </a:rPr>
              <a:t>anak</a:t>
            </a:r>
            <a:r>
              <a:rPr lang="en-US" sz="1000" dirty="0">
                <a:solidFill>
                  <a:srgbClr val="5A4070"/>
                </a:solidFill>
              </a:rPr>
              <a:t> yang </a:t>
            </a:r>
            <a:r>
              <a:rPr lang="en-US" sz="1000" dirty="0" err="1">
                <a:solidFill>
                  <a:srgbClr val="5A4070"/>
                </a:solidFill>
              </a:rPr>
              <a:t>secara</a:t>
            </a:r>
            <a:r>
              <a:rPr lang="en-US" sz="1000" dirty="0">
                <a:solidFill>
                  <a:srgbClr val="5A4070"/>
                </a:solidFill>
              </a:rPr>
              <a:t> </a:t>
            </a:r>
            <a:r>
              <a:rPr lang="en-US" sz="1000" dirty="0" err="1">
                <a:solidFill>
                  <a:srgbClr val="5A4070"/>
                </a:solidFill>
              </a:rPr>
              <a:t>teoritis</a:t>
            </a:r>
            <a:r>
              <a:rPr lang="en-US" sz="1000" dirty="0">
                <a:solidFill>
                  <a:srgbClr val="5A4070"/>
                </a:solidFill>
              </a:rPr>
              <a:t> </a:t>
            </a:r>
            <a:r>
              <a:rPr lang="en-US" sz="1000" dirty="0" err="1">
                <a:solidFill>
                  <a:srgbClr val="5A4070"/>
                </a:solidFill>
              </a:rPr>
              <a:t>dapat</a:t>
            </a:r>
            <a:r>
              <a:rPr lang="en-US" sz="1000" dirty="0">
                <a:solidFill>
                  <a:srgbClr val="5A4070"/>
                </a:solidFill>
              </a:rPr>
              <a:t> </a:t>
            </a:r>
            <a:r>
              <a:rPr lang="en-US" sz="1000" dirty="0" err="1">
                <a:solidFill>
                  <a:srgbClr val="5A4070"/>
                </a:solidFill>
              </a:rPr>
              <a:t>dilahirkan</a:t>
            </a:r>
            <a:r>
              <a:rPr lang="en-US" sz="1000" dirty="0">
                <a:solidFill>
                  <a:srgbClr val="5A4070"/>
                </a:solidFill>
              </a:rPr>
              <a:t> (</a:t>
            </a:r>
            <a:r>
              <a:rPr lang="en-US" sz="1000" dirty="0" err="1">
                <a:solidFill>
                  <a:srgbClr val="5A4070"/>
                </a:solidFill>
              </a:rPr>
              <a:t>maksimum</a:t>
            </a:r>
            <a:r>
              <a:rPr lang="en-US" sz="1000" dirty="0">
                <a:solidFill>
                  <a:srgbClr val="5A4070"/>
                </a:solidFill>
              </a:rPr>
              <a:t> </a:t>
            </a:r>
            <a:r>
              <a:rPr lang="en-US" sz="1000" dirty="0" err="1">
                <a:solidFill>
                  <a:srgbClr val="5A4070"/>
                </a:solidFill>
              </a:rPr>
              <a:t>untuk</a:t>
            </a:r>
            <a:r>
              <a:rPr lang="en-US" sz="1000" dirty="0">
                <a:solidFill>
                  <a:srgbClr val="5A4070"/>
                </a:solidFill>
              </a:rPr>
              <a:t> </a:t>
            </a:r>
            <a:r>
              <a:rPr lang="en-US" sz="1000" dirty="0" err="1">
                <a:solidFill>
                  <a:srgbClr val="5A4070"/>
                </a:solidFill>
              </a:rPr>
              <a:t>reproduksi</a:t>
            </a:r>
            <a:r>
              <a:rPr lang="en-US" sz="1000" dirty="0">
                <a:solidFill>
                  <a:srgbClr val="5A4070"/>
                </a:solidFill>
              </a:rPr>
              <a:t>); kapasitas fisiologis menghasilkan keturunan tanpa mempertimbangkan hambatan sosial/kontrasepsi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56032" y="3218688"/>
            <a:ext cx="8631936" cy="804672"/>
          </a:xfrm>
          <a:prstGeom prst="rect">
            <a:avLst/>
          </a:prstGeom>
          <a:solidFill>
            <a:srgbClr val="FAF5FF"/>
          </a:solidFill>
          <a:ln w="12700">
            <a:solidFill>
              <a:srgbClr val="138A6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56032" y="3218688"/>
            <a:ext cx="1463040" cy="804672"/>
          </a:xfrm>
          <a:prstGeom prst="rect">
            <a:avLst/>
          </a:prstGeom>
          <a:solidFill>
            <a:srgbClr val="138A6A"/>
          </a:solidFill>
          <a:ln w="12700">
            <a:solidFill>
              <a:srgbClr val="138A6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56032" y="3218688"/>
            <a:ext cx="14630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Fekundabilitas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828800" y="3355848"/>
            <a:ext cx="6949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5A4070"/>
                </a:solidFill>
              </a:rPr>
              <a:t>Probabilitas</a:t>
            </a:r>
            <a:r>
              <a:rPr lang="en-US" sz="1000" dirty="0">
                <a:solidFill>
                  <a:srgbClr val="5A4070"/>
                </a:solidFill>
              </a:rPr>
              <a:t>/</a:t>
            </a:r>
            <a:r>
              <a:rPr lang="en-US" sz="1000" dirty="0" err="1">
                <a:solidFill>
                  <a:srgbClr val="5A4070"/>
                </a:solidFill>
              </a:rPr>
              <a:t>peluang</a:t>
            </a:r>
            <a:r>
              <a:rPr lang="en-US" sz="1000" dirty="0">
                <a:solidFill>
                  <a:srgbClr val="5A4070"/>
                </a:solidFill>
              </a:rPr>
              <a:t> terjadinya kehamilan dalam satu siklus menstruasi tanpa kontrasepsi pada pasangan yang aktif berhubungan seksual. Nilai normal: 15-25% per siklus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6032" y="4133088"/>
            <a:ext cx="8631936" cy="804672"/>
          </a:xfrm>
          <a:prstGeom prst="rect">
            <a:avLst/>
          </a:prstGeom>
          <a:solidFill>
            <a:srgbClr val="FAF5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56032" y="4133088"/>
            <a:ext cx="1463040" cy="804672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56032" y="4133088"/>
            <a:ext cx="14630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Fertilitas yang Diharapkan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828800" y="4270248"/>
            <a:ext cx="6949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4070"/>
                </a:solidFill>
              </a:rPr>
              <a:t>Jumlah anak yang direncanakan oleh pasangan; dipengaruhi faktor sosial, budaya, ekonomi, dan kebijakan KB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56032" y="5001768"/>
            <a:ext cx="863193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8890A0"/>
                </a:solidFill>
              </a:rPr>
              <a:t>Sumber: WHO (2023); Cunningham et al., Williams Obstetrics 26th Ed. (2022); Sarwono Prawirohardjo (2022)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FISIOLOGI SIKLUS MENSTRUASI &amp; OVULASI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Mekanisme Hormonal Kesuburan Wanita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01168" y="1143000"/>
            <a:ext cx="2084832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8B225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143000"/>
            <a:ext cx="2084832" cy="384048"/>
          </a:xfrm>
          <a:prstGeom prst="rect">
            <a:avLst/>
          </a:prstGeom>
          <a:solidFill>
            <a:srgbClr val="8B2252"/>
          </a:solidFill>
          <a:ln w="12700">
            <a:solidFill>
              <a:srgbClr val="8B22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" y="1143000"/>
            <a:ext cx="20848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Fase Menstruasi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77824" y="1600200"/>
            <a:ext cx="731520" cy="411480"/>
          </a:xfrm>
          <a:prstGeom prst="ellipse">
            <a:avLst/>
          </a:prstGeom>
          <a:solidFill>
            <a:srgbClr val="8B2252">
              <a:alpha val="70000"/>
            </a:srgbClr>
          </a:solidFill>
          <a:ln w="12700">
            <a:solidFill>
              <a:srgbClr val="8B22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" y="1600200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Hari 1-5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10896" y="2148840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2252"/>
                </a:solidFill>
              </a:rPr>
              <a:t>Hormon: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10896" y="2377440"/>
            <a:ext cx="1874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FSH meningkat, Estrogen rendah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10896" y="2944368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2252"/>
                </a:solidFill>
              </a:rPr>
              <a:t>Peristiwa: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10896" y="3182112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Peluruhan endometrium, awal siklus baru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414016" y="1143000"/>
            <a:ext cx="2084832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414016" y="1143000"/>
            <a:ext cx="2084832" cy="384048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14016" y="1143000"/>
            <a:ext cx="20848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Fase Folikuler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2962656" y="1600200"/>
            <a:ext cx="987552" cy="411480"/>
          </a:xfrm>
          <a:prstGeom prst="ellipse">
            <a:avLst/>
          </a:prstGeom>
          <a:solidFill>
            <a:srgbClr val="1A8A8A">
              <a:alpha val="70000"/>
            </a:srgbClr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090672" y="1600200"/>
            <a:ext cx="8595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Hari 6-13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523744" y="2148840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8A8A"/>
                </a:solidFill>
              </a:rPr>
              <a:t>Hormon: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523744" y="2377440"/>
            <a:ext cx="1874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FSH → estrogen naik, LH rendah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523744" y="2944368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8A8A"/>
                </a:solidFill>
              </a:rPr>
              <a:t>Peristiwa: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523744" y="3182112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Perkembangan folikel dominan Graaf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626864" y="1143000"/>
            <a:ext cx="2084832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4C43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626864" y="1143000"/>
            <a:ext cx="2084832" cy="384048"/>
          </a:xfrm>
          <a:prstGeom prst="rect">
            <a:avLst/>
          </a:prstGeom>
          <a:solidFill>
            <a:schemeClr val="accent2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26864" y="1143000"/>
            <a:ext cx="20848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Ovulasi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303520" y="1600200"/>
            <a:ext cx="731520" cy="411480"/>
          </a:xfrm>
          <a:prstGeom prst="ellipse">
            <a:avLst/>
          </a:prstGeom>
          <a:solidFill>
            <a:srgbClr val="F4C430">
              <a:alpha val="70000"/>
            </a:srgbClr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303520" y="1600200"/>
            <a:ext cx="731520" cy="411480"/>
          </a:xfrm>
          <a:prstGeom prst="rect">
            <a:avLst/>
          </a:prstGeom>
          <a:solidFill>
            <a:schemeClr val="accent2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Hari 14±2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736592" y="2148840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4C430"/>
                </a:solidFill>
              </a:rPr>
              <a:t>Hormon: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736592" y="2377440"/>
            <a:ext cx="1874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LH surge → puncak estrogen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736592" y="2944368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4C430"/>
                </a:solidFill>
              </a:rPr>
              <a:t>Peristiwa: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736592" y="3182112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Pelepasan oosit matur dari folikel Graaf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6839712" y="1154430"/>
            <a:ext cx="2084832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839712" y="1143000"/>
            <a:ext cx="2084832" cy="38404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839712" y="1143000"/>
            <a:ext cx="20848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Fase Luteal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7516368" y="1600200"/>
            <a:ext cx="731520" cy="411480"/>
          </a:xfrm>
          <a:prstGeom prst="ellipse">
            <a:avLst/>
          </a:prstGeom>
          <a:solidFill>
            <a:srgbClr val="7B2D8B">
              <a:alpha val="70000"/>
            </a:srgbClr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516368" y="1600200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Hari 15-28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949440" y="2148840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D8B"/>
                </a:solidFill>
              </a:rPr>
              <a:t>Hormon: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949440" y="2377440"/>
            <a:ext cx="1874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Progesteron naik, corpus luteum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6949440" y="2944368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D8B"/>
                </a:solidFill>
              </a:rPr>
              <a:t>Peristiwa: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6949440" y="3182112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Endometrium proliferasi → sekretori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2286000" y="1527048"/>
            <a:ext cx="384048" cy="91440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498848" y="1527048"/>
            <a:ext cx="384048" cy="91440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711696" y="1527048"/>
            <a:ext cx="384048" cy="91440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201168" y="4187952"/>
            <a:ext cx="8741664" cy="749808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6" name="Text 44"/>
          <p:cNvSpPr/>
          <p:nvPr/>
        </p:nvSpPr>
        <p:spPr>
          <a:xfrm>
            <a:off x="365760" y="4224528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4C430"/>
                </a:solidFill>
              </a:rPr>
              <a:t>🌟  JENDELA SUBUR (FERTILE WINDOW):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365760" y="4526280"/>
            <a:ext cx="8366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Hari ke-10 hingga 17 dari siklus 28 hari (5 hari sebelum ovulasi + hari ovulasi + 1 hari setelahnya). Spermatozoa mampu bertahan hidup 3-5 hari dalam traktus genitalis wanita.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  <p:txBody>
          <a:bodyPr/>
          <a:lstStyle/>
          <a:p>
            <a:endParaRPr lang="en-ID" dirty="0"/>
          </a:p>
        </p:txBody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DEFINISI &amp; KLASIFIKASI INFERTILITAS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Kriteria Diagnosis &amp; Pembagian Jenis Infertilitas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51079" y="1161288"/>
            <a:ext cx="8631936" cy="658368"/>
          </a:xfrm>
          <a:prstGeom prst="rect">
            <a:avLst/>
          </a:prstGeom>
          <a:solidFill>
            <a:srgbClr val="FFF0F6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56032" y="1143000"/>
            <a:ext cx="109728" cy="65836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284732"/>
            <a:ext cx="8302752" cy="4526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400" dirty="0">
                <a:solidFill>
                  <a:srgbClr val="2B1A3A"/>
                </a:solidFill>
              </a:rPr>
              <a:t>Infertilitas (WHO, 2023): Kegagalan untuk mencapai kehamilan klinis setelah ≥ 12 bulan hubungan seksual teratur tanpa kontrasepsi. Pada wanita usia ≥ 35 tahun, evaluasi dimulai setelah 6 bulan. Merupakan kondisi medis yang memerlukan evaluasi dan tatalaksana.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74320" y="1947672"/>
            <a:ext cx="73152" cy="27432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9184" y="1965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4F8A"/>
                </a:solidFill>
              </a:rPr>
              <a:t>Berdasarkan Riwayat Kehamilan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19456" y="2338578"/>
            <a:ext cx="8631936" cy="530352"/>
          </a:xfrm>
          <a:prstGeom prst="rect">
            <a:avLst/>
          </a:prstGeom>
          <a:solidFill>
            <a:srgbClr val="FAF5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19456" y="2366010"/>
            <a:ext cx="1920240" cy="530352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6032" y="2356866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Infertilitas Primer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249424" y="2411730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Belum pernah hamil sama sekali setelah ≥ 12 bulan hubungan seksual teratur tanpa kontrasepsi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219456" y="2942082"/>
            <a:ext cx="8631936" cy="530352"/>
          </a:xfrm>
          <a:prstGeom prst="rect">
            <a:avLst/>
          </a:prstGeom>
          <a:solidFill>
            <a:srgbClr val="FAF5FF"/>
          </a:solidFill>
          <a:ln w="12700">
            <a:solidFill>
              <a:srgbClr val="A030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19456" y="2940939"/>
            <a:ext cx="1920240" cy="530352"/>
          </a:xfrm>
          <a:prstGeom prst="rect">
            <a:avLst/>
          </a:prstGeom>
          <a:solidFill>
            <a:srgbClr val="A0304A"/>
          </a:solidFill>
          <a:ln w="12700">
            <a:solidFill>
              <a:srgbClr val="A030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56032" y="305409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Infertilitas Sekunder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249424" y="2964942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Pernah hamil sebelumnya (baik lahir hidup maupun keguguran) namun tidak dapat hamil kembali setelah ≥ 12 bulan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256032" y="4043934"/>
            <a:ext cx="1920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Faktor Wanita (40-50%)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221742" y="4431411"/>
            <a:ext cx="1920240" cy="4697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Faktor Pria (3040%)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256032" y="4786884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Faktor Gabungan (10-30%)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2249424" y="4886325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256032" y="5998464"/>
            <a:ext cx="8631936" cy="530352"/>
          </a:xfrm>
          <a:prstGeom prst="rect">
            <a:avLst/>
          </a:prstGeom>
          <a:solidFill>
            <a:srgbClr val="FAF5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256032" y="5998464"/>
            <a:ext cx="1920240" cy="530352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56032" y="5998464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Idiopatik (10-20%)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2267712" y="6089904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4070"/>
                </a:solidFill>
              </a:rPr>
              <a:t>Tidak ditemukan penyebab setelah evaluasi lengkap — diagnosis eksklusi (unexplained infertility)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84792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DEFINISI &amp; KLASIFIKASI INFERTILITAS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Kriteria Diagnosis &amp; Pembagian Jenis Infertilitas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56032" y="2356866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Infertilitas Primer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199263" y="1264158"/>
            <a:ext cx="73152" cy="274320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35839" y="131902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4F8A"/>
                </a:solidFill>
              </a:rPr>
              <a:t>Berdasarkan Faktor Penyebab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74320" y="1683639"/>
            <a:ext cx="8631936" cy="450342"/>
          </a:xfrm>
          <a:prstGeom prst="rect">
            <a:avLst/>
          </a:prstGeom>
          <a:solidFill>
            <a:srgbClr val="FAF5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56032" y="1705356"/>
            <a:ext cx="1869186" cy="409194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4319" y="1689354"/>
            <a:ext cx="184518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Faktor Wanita (40-50%)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176272" y="1767078"/>
            <a:ext cx="64922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Ovulasi (25%), tuba (20%), serviks (5%), uterus, endometriosis, usia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235839" y="2201418"/>
            <a:ext cx="8631936" cy="445770"/>
          </a:xfrm>
          <a:prstGeom prst="rect">
            <a:avLst/>
          </a:prstGeom>
          <a:solidFill>
            <a:srgbClr val="FAF5FF"/>
          </a:solidFill>
          <a:ln w="12700">
            <a:solidFill>
              <a:srgbClr val="138A6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35839" y="2233992"/>
            <a:ext cx="1920240" cy="401193"/>
          </a:xfrm>
          <a:prstGeom prst="rect">
            <a:avLst/>
          </a:prstGeom>
          <a:solidFill>
            <a:srgbClr val="138A6A"/>
          </a:solidFill>
          <a:ln w="12700">
            <a:solidFill>
              <a:srgbClr val="138A6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15646" y="2201418"/>
            <a:ext cx="1920240" cy="4697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Faktor Pria (30-40%)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2156079" y="2182558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Oligozoospermia, asthenozoospermia, azoospermia, varikokel, hipogonadisme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215646" y="2833497"/>
            <a:ext cx="8631936" cy="530352"/>
          </a:xfrm>
          <a:prstGeom prst="rect">
            <a:avLst/>
          </a:prstGeom>
          <a:solidFill>
            <a:srgbClr val="FAF5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35839" y="2895600"/>
            <a:ext cx="1920240" cy="44119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99262" y="2860358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Faktor Gabungan (10-30%)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2176272" y="2942653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Keduanya memiliki kelainan yang masing-masing berkontribusi terhadap infertilitas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204978" y="3607308"/>
            <a:ext cx="8631936" cy="530352"/>
          </a:xfrm>
          <a:prstGeom prst="rect">
            <a:avLst/>
          </a:prstGeom>
          <a:solidFill>
            <a:srgbClr val="FAF5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199262" y="3607308"/>
            <a:ext cx="1920240" cy="530352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62685" y="3626739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Idiopatik (10-20%)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2156079" y="3700653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Tidak ditemukan penyebab setelah evaluasi lengkap — diagnosis eksklusi (unexplained infertility)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944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F4C430"/>
          </a:solidFill>
          <a:ln w="12700">
            <a:solidFill>
              <a:srgbClr val="F4C4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914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FAKTOR-FAKTOR YANG MEMPENGARUHI FERTILITAS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62179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0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Determinan Kesuburan Pria dan Wanita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01168" y="1143000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F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143000"/>
            <a:ext cx="2834640" cy="384048"/>
          </a:xfrm>
          <a:prstGeom prst="rect">
            <a:avLst/>
          </a:prstGeom>
          <a:solidFill>
            <a:srgbClr val="D94F8A"/>
          </a:solidFill>
          <a:ln w="12700">
            <a:solidFill>
              <a:srgbClr val="D94F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" y="114300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 </a:t>
            </a:r>
            <a:r>
              <a:rPr lang="en-US" sz="1600" b="1" dirty="0">
                <a:solidFill>
                  <a:srgbClr val="FFFFFF"/>
                </a:solidFill>
              </a:rPr>
              <a:t>Usia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10896" y="1600200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Fertilitas wanita optimal usia 20-30 th; menurun drastis setelah 35 th (penurunan cadangan ovarium &amp; kualitas oosit). </a:t>
            </a:r>
          </a:p>
          <a:p>
            <a:pPr marL="0" indent="0">
              <a:buNone/>
            </a:pPr>
            <a:r>
              <a:rPr lang="en-US" sz="1400" dirty="0" err="1">
                <a:solidFill>
                  <a:srgbClr val="5A4070"/>
                </a:solidFill>
              </a:rPr>
              <a:t>Pria</a:t>
            </a:r>
            <a:r>
              <a:rPr lang="en-US" sz="1400" dirty="0">
                <a:solidFill>
                  <a:srgbClr val="5A4070"/>
                </a:solidFill>
              </a:rPr>
              <a:t>: kualitas sperma menurun bertahap setelah 40 th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172968" y="1143000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A8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72968" y="1143000"/>
            <a:ext cx="2834640" cy="384048"/>
          </a:xfrm>
          <a:prstGeom prst="rect">
            <a:avLst/>
          </a:prstGeom>
          <a:solidFill>
            <a:srgbClr val="1A8A8A"/>
          </a:solidFill>
          <a:ln w="12700">
            <a:solidFill>
              <a:srgbClr val="1A8A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72968" y="114300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 </a:t>
            </a:r>
            <a:r>
              <a:rPr lang="en-US" sz="1400" b="1" dirty="0">
                <a:solidFill>
                  <a:srgbClr val="FFFFFF"/>
                </a:solidFill>
              </a:rPr>
              <a:t>Indeks Massa Tubuh (IMT)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282696" y="1600200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IMT &lt; 18.5: mengganggu pulsasi GnRH → anovulasi. IMT &gt; 30: hiperinsulinemia, PCOS, disfungsi ovulasi. Target IMT ideal: 18.5-24.9 kg/m²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44768" y="1143000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2E7D3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44768" y="1143000"/>
            <a:ext cx="2834640" cy="38404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44768" y="114300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 </a:t>
            </a:r>
            <a:r>
              <a:rPr lang="en-US" sz="1400" b="1" dirty="0">
                <a:solidFill>
                  <a:srgbClr val="FFFFFF"/>
                </a:solidFill>
              </a:rPr>
              <a:t>Gaya Hidup &amp; Nutrisi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254496" y="1600200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Merokok menurunkan cadangan ovarium &amp; motilitas sperma. Alkohol mengganggu spermatogenesis.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 Asam folat 400 mcg/hari pranikah. Antioksidan (Zn, Se, Vit E) penting untuk sperma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01168" y="3017520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01168" y="3017520"/>
            <a:ext cx="2834640" cy="38404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01168" y="301752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 </a:t>
            </a:r>
            <a:r>
              <a:rPr lang="en-US" sz="1400" b="1" dirty="0">
                <a:solidFill>
                  <a:srgbClr val="FFFFFF"/>
                </a:solidFill>
              </a:rPr>
              <a:t>Genetik &amp; Hormonal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10896" y="3474720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Kelainan kromosom (Turner 45,X; Klinefelter 47,XXY); mutasi gen CFTR (azoospermia obstruktif). Disfungsi tiroid, hiperprolaktinemia, PCOS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172968" y="3017520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172968" y="3017520"/>
            <a:ext cx="283464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172968" y="301752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Riwayat Infeksi &amp; Penyakit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3282696" y="3474720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4070"/>
                </a:solidFill>
              </a:rPr>
              <a:t>IMS (klamidia, gonore) → salpingitis &amp; oklusi tuba. Orkitis mumps → kerusakan tubulus seminiferus. Endometriosis stadium III-IV → adhesi pelvis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144768" y="3017520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462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44768" y="3017520"/>
            <a:ext cx="2834640" cy="384048"/>
          </a:xfrm>
          <a:prstGeom prst="rect">
            <a:avLst/>
          </a:prstGeom>
          <a:solidFill>
            <a:srgbClr val="D4622A"/>
          </a:solidFill>
          <a:ln w="12700">
            <a:solidFill>
              <a:srgbClr val="D4622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44768" y="3017520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 </a:t>
            </a:r>
            <a:r>
              <a:rPr lang="en-US" sz="1400" b="1" dirty="0">
                <a:solidFill>
                  <a:srgbClr val="FFFFFF"/>
                </a:solidFill>
              </a:rPr>
              <a:t>Obat &amp; Paparan Toksik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254496" y="3474720"/>
            <a:ext cx="2606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4070"/>
                </a:solidFill>
              </a:rPr>
              <a:t>Kemoterapi gonadotoksik (siklofosfamid, busulfan). Pestisida organofosfat, radiasi ionisasi. NSAID kronik menghambat pelepasan oosit (LUF syndrome</a:t>
            </a:r>
            <a:r>
              <a:rPr lang="en-US" sz="850" dirty="0">
                <a:solidFill>
                  <a:srgbClr val="5A4070"/>
                </a:solidFill>
              </a:rPr>
              <a:t>)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1256</TotalTime>
  <Words>4205</Words>
  <Application>Microsoft Office PowerPoint</Application>
  <PresentationFormat>On-screen Show (16:9)</PresentationFormat>
  <Paragraphs>459</Paragraphs>
  <Slides>28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Marcellus</vt:lpstr>
      <vt:lpstr>Montserrat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Fertilitas dan Infertilitas - Asuhan Kebidanan Prakonsepsi</dc:title>
  <dc:subject>PptxGenJS Presentation</dc:subject>
  <dc:creator>STIKES Prima Indonesia</dc:creator>
  <cp:lastModifiedBy>ASUS</cp:lastModifiedBy>
  <cp:revision>9</cp:revision>
  <dcterms:created xsi:type="dcterms:W3CDTF">2026-04-14T07:29:50Z</dcterms:created>
  <dcterms:modified xsi:type="dcterms:W3CDTF">2026-04-22T03:16:26Z</dcterms:modified>
</cp:coreProperties>
</file>