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58" r:id="rId4"/>
    <p:sldId id="260" r:id="rId5"/>
    <p:sldId id="261" r:id="rId6"/>
    <p:sldId id="263" r:id="rId7"/>
    <p:sldId id="264" r:id="rId8"/>
    <p:sldId id="265" r:id="rId9"/>
    <p:sldId id="266" r:id="rId10"/>
    <p:sldId id="269" r:id="rId11"/>
    <p:sldId id="277" r:id="rId12"/>
    <p:sldId id="278" r:id="rId13"/>
    <p:sldId id="279" r:id="rId14"/>
    <p:sldId id="280" r:id="rId15"/>
    <p:sldId id="281" r:id="rId16"/>
    <p:sldId id="282" r:id="rId17"/>
    <p:sldId id="286" r:id="rId18"/>
    <p:sldId id="284" r:id="rId19"/>
    <p:sldId id="285" r:id="rId2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4" d="100"/>
          <a:sy n="84" d="100"/>
        </p:scale>
        <p:origin x="8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1597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466694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A1F0E"/>
        </a:solidFill>
        <a:effectLst/>
      </p:bgPr>
    </p:bg>
    <p:spTree>
      <p:nvGrpSpPr>
        <p:cNvPr id="1" name=""/>
        <p:cNvGrpSpPr/>
        <p:nvPr/>
      </p:nvGrpSpPr>
      <p:grpSpPr>
        <a:xfrm>
          <a:off x="0" y="0"/>
          <a:ext cx="0" cy="0"/>
          <a:chOff x="0" y="0"/>
          <a:chExt cx="0" cy="0"/>
        </a:xfrm>
      </p:grpSpPr>
      <p:sp>
        <p:nvSpPr>
          <p:cNvPr id="2" name="Shape 0"/>
          <p:cNvSpPr/>
          <p:nvPr/>
        </p:nvSpPr>
        <p:spPr>
          <a:xfrm>
            <a:off x="5669280" y="-1371600"/>
            <a:ext cx="5486400" cy="5486400"/>
          </a:xfrm>
          <a:prstGeom prst="ellipse">
            <a:avLst/>
          </a:prstGeom>
          <a:solidFill>
            <a:srgbClr val="2D5016">
              <a:alpha val="45000"/>
            </a:srgbClr>
          </a:solidFill>
          <a:ln w="12700">
            <a:solidFill>
              <a:srgbClr val="2D5016">
                <a:alpha val="50000"/>
              </a:srgbClr>
            </a:solidFill>
            <a:prstDash val="solid"/>
          </a:ln>
        </p:spPr>
      </p:sp>
      <p:sp>
        <p:nvSpPr>
          <p:cNvPr id="3" name="Shape 1"/>
          <p:cNvSpPr/>
          <p:nvPr/>
        </p:nvSpPr>
        <p:spPr>
          <a:xfrm>
            <a:off x="6858000" y="457200"/>
            <a:ext cx="3474720" cy="3474720"/>
          </a:xfrm>
          <a:prstGeom prst="ellipse">
            <a:avLst/>
          </a:prstGeom>
          <a:solidFill>
            <a:srgbClr val="5A8A3C">
              <a:alpha val="35000"/>
            </a:srgbClr>
          </a:solidFill>
          <a:ln w="12700">
            <a:solidFill>
              <a:srgbClr val="5A8A3C">
                <a:alpha val="40000"/>
              </a:srgbClr>
            </a:solidFill>
            <a:prstDash val="solid"/>
          </a:ln>
        </p:spPr>
      </p:sp>
      <p:sp>
        <p:nvSpPr>
          <p:cNvPr id="4" name="Shape 2"/>
          <p:cNvSpPr/>
          <p:nvPr/>
        </p:nvSpPr>
        <p:spPr>
          <a:xfrm>
            <a:off x="-1097280" y="3474720"/>
            <a:ext cx="4114800" cy="4114800"/>
          </a:xfrm>
          <a:prstGeom prst="ellipse">
            <a:avLst/>
          </a:prstGeom>
          <a:solidFill>
            <a:srgbClr val="7A4419">
              <a:alpha val="22000"/>
            </a:srgbClr>
          </a:solidFill>
          <a:ln w="12700">
            <a:solidFill>
              <a:srgbClr val="7A4419">
                <a:alpha val="27000"/>
              </a:srgbClr>
            </a:solidFill>
            <a:prstDash val="solid"/>
          </a:ln>
        </p:spPr>
      </p:sp>
      <p:sp>
        <p:nvSpPr>
          <p:cNvPr id="5" name="Shape 3"/>
          <p:cNvSpPr/>
          <p:nvPr/>
        </p:nvSpPr>
        <p:spPr>
          <a:xfrm>
            <a:off x="0" y="0"/>
            <a:ext cx="9144000" cy="82296"/>
          </a:xfrm>
          <a:prstGeom prst="rect">
            <a:avLst/>
          </a:prstGeom>
          <a:solidFill>
            <a:srgbClr val="D4A020"/>
          </a:solidFill>
          <a:ln w="12700">
            <a:solidFill>
              <a:srgbClr val="D4A020"/>
            </a:solidFill>
            <a:prstDash val="solid"/>
          </a:ln>
        </p:spPr>
      </p:sp>
      <p:sp>
        <p:nvSpPr>
          <p:cNvPr id="6" name="Shape 4"/>
          <p:cNvSpPr/>
          <p:nvPr/>
        </p:nvSpPr>
        <p:spPr>
          <a:xfrm>
            <a:off x="0" y="5061204"/>
            <a:ext cx="9144000" cy="82296"/>
          </a:xfrm>
          <a:prstGeom prst="rect">
            <a:avLst/>
          </a:prstGeom>
          <a:solidFill>
            <a:srgbClr val="D4A020"/>
          </a:solidFill>
          <a:ln w="12700">
            <a:solidFill>
              <a:srgbClr val="D4A020"/>
            </a:solidFill>
            <a:prstDash val="solid"/>
          </a:ln>
        </p:spPr>
      </p:sp>
      <p:sp>
        <p:nvSpPr>
          <p:cNvPr id="7" name="Shape 5"/>
          <p:cNvSpPr/>
          <p:nvPr/>
        </p:nvSpPr>
        <p:spPr>
          <a:xfrm>
            <a:off x="0" y="82296"/>
            <a:ext cx="320040" cy="4978908"/>
          </a:xfrm>
          <a:prstGeom prst="rect">
            <a:avLst/>
          </a:prstGeom>
          <a:solidFill>
            <a:srgbClr val="5A8A3C"/>
          </a:solidFill>
          <a:ln w="12700">
            <a:solidFill>
              <a:srgbClr val="5A8A3C"/>
            </a:solidFill>
            <a:prstDash val="solid"/>
          </a:ln>
        </p:spPr>
      </p:sp>
      <p:sp>
        <p:nvSpPr>
          <p:cNvPr id="8" name="Text 6"/>
          <p:cNvSpPr/>
          <p:nvPr/>
        </p:nvSpPr>
        <p:spPr>
          <a:xfrm>
            <a:off x="475488" y="164592"/>
            <a:ext cx="8229600" cy="256032"/>
          </a:xfrm>
          <a:prstGeom prst="rect">
            <a:avLst/>
          </a:prstGeom>
          <a:noFill/>
          <a:ln/>
        </p:spPr>
        <p:txBody>
          <a:bodyPr wrap="square" rtlCol="0" anchor="ctr"/>
          <a:lstStyle/>
          <a:p>
            <a:pPr marL="0" indent="0">
              <a:buNone/>
            </a:pPr>
            <a:r>
              <a:rPr lang="en-US" sz="950" b="1" kern="0" spc="300" dirty="0">
                <a:solidFill>
                  <a:srgbClr val="8A7A65"/>
                </a:solidFill>
              </a:rPr>
              <a:t>STIKES PRIMA INDONESIA</a:t>
            </a:r>
            <a:endParaRPr lang="en-US" sz="950" dirty="0"/>
          </a:p>
        </p:txBody>
      </p:sp>
      <p:sp>
        <p:nvSpPr>
          <p:cNvPr id="9" name="Text 7"/>
          <p:cNvSpPr/>
          <p:nvPr/>
        </p:nvSpPr>
        <p:spPr>
          <a:xfrm>
            <a:off x="475488" y="548640"/>
            <a:ext cx="7772400" cy="548640"/>
          </a:xfrm>
          <a:prstGeom prst="rect">
            <a:avLst/>
          </a:prstGeom>
          <a:noFill/>
          <a:ln/>
        </p:spPr>
        <p:txBody>
          <a:bodyPr wrap="square" rtlCol="0" anchor="ctr"/>
          <a:lstStyle/>
          <a:p>
            <a:pPr marL="0" indent="0">
              <a:buNone/>
            </a:pPr>
            <a:r>
              <a:rPr lang="en-US" sz="2600" b="1" dirty="0">
                <a:solidFill>
                  <a:srgbClr val="FFFFFF"/>
                </a:solidFill>
              </a:rPr>
              <a:t>ASUHAN KALA II PERSALINAN</a:t>
            </a:r>
            <a:endParaRPr lang="en-US" sz="2600" dirty="0"/>
          </a:p>
        </p:txBody>
      </p:sp>
      <p:sp>
        <p:nvSpPr>
          <p:cNvPr id="10" name="Text 8"/>
          <p:cNvSpPr/>
          <p:nvPr/>
        </p:nvSpPr>
        <p:spPr>
          <a:xfrm>
            <a:off x="475488" y="1078992"/>
            <a:ext cx="7772400" cy="685800"/>
          </a:xfrm>
          <a:prstGeom prst="rect">
            <a:avLst/>
          </a:prstGeom>
          <a:noFill/>
          <a:ln/>
        </p:spPr>
        <p:txBody>
          <a:bodyPr wrap="square" rtlCol="0" anchor="ctr"/>
          <a:lstStyle/>
          <a:p>
            <a:pPr marL="0" indent="0">
              <a:buNone/>
            </a:pPr>
            <a:r>
              <a:rPr lang="en-US" sz="3800" b="1" dirty="0">
                <a:solidFill>
                  <a:srgbClr val="D4A020"/>
                </a:solidFill>
              </a:rPr>
              <a:t>BERBASIS NATUROPATHY</a:t>
            </a:r>
            <a:endParaRPr lang="en-US" sz="3800" dirty="0"/>
          </a:p>
        </p:txBody>
      </p:sp>
      <p:sp>
        <p:nvSpPr>
          <p:cNvPr id="11" name="Shape 9"/>
          <p:cNvSpPr/>
          <p:nvPr/>
        </p:nvSpPr>
        <p:spPr>
          <a:xfrm>
            <a:off x="475488" y="1920240"/>
            <a:ext cx="3840480" cy="64008"/>
          </a:xfrm>
          <a:prstGeom prst="rect">
            <a:avLst/>
          </a:prstGeom>
          <a:solidFill>
            <a:srgbClr val="8AB87A"/>
          </a:solidFill>
          <a:ln w="12700">
            <a:solidFill>
              <a:srgbClr val="8AB87A"/>
            </a:solidFill>
            <a:prstDash val="solid"/>
          </a:ln>
        </p:spPr>
      </p:sp>
      <p:sp>
        <p:nvSpPr>
          <p:cNvPr id="12" name="Text 10"/>
          <p:cNvSpPr/>
          <p:nvPr/>
        </p:nvSpPr>
        <p:spPr>
          <a:xfrm>
            <a:off x="475488" y="2084832"/>
            <a:ext cx="7772400" cy="256032"/>
          </a:xfrm>
          <a:prstGeom prst="rect">
            <a:avLst/>
          </a:prstGeom>
          <a:noFill/>
          <a:ln/>
        </p:spPr>
        <p:txBody>
          <a:bodyPr wrap="square" rtlCol="0" anchor="ctr"/>
          <a:lstStyle/>
          <a:p>
            <a:pPr marL="0" indent="0">
              <a:buNone/>
            </a:pPr>
            <a:r>
              <a:rPr lang="en-US" sz="1100" dirty="0">
                <a:solidFill>
                  <a:srgbClr val="8A7A65"/>
                </a:solidFill>
              </a:rPr>
              <a:t>Mata Kuliah: Asuhan Kebidanan Persalinan &amp; Bayi Baru Lahir II</a:t>
            </a:r>
            <a:endParaRPr lang="en-US" sz="1100" dirty="0"/>
          </a:p>
        </p:txBody>
      </p:sp>
      <p:sp>
        <p:nvSpPr>
          <p:cNvPr id="13" name="Text 11"/>
          <p:cNvSpPr/>
          <p:nvPr/>
        </p:nvSpPr>
        <p:spPr>
          <a:xfrm>
            <a:off x="475488" y="2359152"/>
            <a:ext cx="7772400" cy="256032"/>
          </a:xfrm>
          <a:prstGeom prst="rect">
            <a:avLst/>
          </a:prstGeom>
          <a:noFill/>
          <a:ln/>
        </p:spPr>
        <p:txBody>
          <a:bodyPr wrap="square" rtlCol="0" anchor="ctr"/>
          <a:lstStyle/>
          <a:p>
            <a:pPr marL="0" indent="0">
              <a:buNone/>
            </a:pPr>
            <a:r>
              <a:rPr lang="en-US" sz="1100" dirty="0">
                <a:solidFill>
                  <a:srgbClr val="8A7A65"/>
                </a:solidFill>
              </a:rPr>
              <a:t>Program Studi S1 Kebidanan</a:t>
            </a:r>
            <a:endParaRPr lang="en-US" sz="1100" dirty="0"/>
          </a:p>
        </p:txBody>
      </p:sp>
      <p:sp>
        <p:nvSpPr>
          <p:cNvPr id="14" name="Shape 12"/>
          <p:cNvSpPr/>
          <p:nvPr/>
        </p:nvSpPr>
        <p:spPr>
          <a:xfrm>
            <a:off x="475488" y="2944368"/>
            <a:ext cx="5303520" cy="438912"/>
          </a:xfrm>
          <a:prstGeom prst="rect">
            <a:avLst/>
          </a:prstGeom>
          <a:solidFill>
            <a:srgbClr val="2D5016">
              <a:alpha val="75000"/>
            </a:srgbClr>
          </a:solidFill>
          <a:ln w="12700">
            <a:solidFill>
              <a:srgbClr val="2D5016"/>
            </a:solidFill>
            <a:prstDash val="solid"/>
          </a:ln>
        </p:spPr>
      </p:sp>
      <p:sp>
        <p:nvSpPr>
          <p:cNvPr id="15" name="Text 13"/>
          <p:cNvSpPr/>
          <p:nvPr/>
        </p:nvSpPr>
        <p:spPr>
          <a:xfrm>
            <a:off x="475488" y="2944368"/>
            <a:ext cx="5303520" cy="438912"/>
          </a:xfrm>
          <a:prstGeom prst="rect">
            <a:avLst/>
          </a:prstGeom>
          <a:noFill/>
          <a:ln/>
        </p:spPr>
        <p:txBody>
          <a:bodyPr wrap="square" rtlCol="0" anchor="ctr"/>
          <a:lstStyle/>
          <a:p>
            <a:pPr marL="0" indent="0" algn="ctr">
              <a:buNone/>
            </a:pPr>
            <a:r>
              <a:rPr lang="en-US" sz="1100" b="1" dirty="0">
                <a:solidFill>
                  <a:srgbClr val="FFFFFF"/>
                </a:solidFill>
              </a:rPr>
              <a:t>Mekanisme Kala II &amp; Teknik Mengejan</a:t>
            </a:r>
            <a:endParaRPr lang="en-US" sz="1100" dirty="0"/>
          </a:p>
        </p:txBody>
      </p:sp>
      <p:sp>
        <p:nvSpPr>
          <p:cNvPr id="16" name="Shape 14"/>
          <p:cNvSpPr/>
          <p:nvPr/>
        </p:nvSpPr>
        <p:spPr>
          <a:xfrm>
            <a:off x="475488" y="3474720"/>
            <a:ext cx="5303520" cy="438912"/>
          </a:xfrm>
          <a:prstGeom prst="rect">
            <a:avLst/>
          </a:prstGeom>
          <a:solidFill>
            <a:srgbClr val="5A8A3C">
              <a:alpha val="75000"/>
            </a:srgbClr>
          </a:solidFill>
          <a:ln w="12700">
            <a:solidFill>
              <a:srgbClr val="5A8A3C"/>
            </a:solidFill>
            <a:prstDash val="solid"/>
          </a:ln>
        </p:spPr>
      </p:sp>
      <p:sp>
        <p:nvSpPr>
          <p:cNvPr id="17" name="Text 15"/>
          <p:cNvSpPr/>
          <p:nvPr/>
        </p:nvSpPr>
        <p:spPr>
          <a:xfrm>
            <a:off x="475488" y="3474720"/>
            <a:ext cx="5303520" cy="438912"/>
          </a:xfrm>
          <a:prstGeom prst="rect">
            <a:avLst/>
          </a:prstGeom>
          <a:noFill/>
          <a:ln/>
        </p:spPr>
        <p:txBody>
          <a:bodyPr wrap="square" rtlCol="0" anchor="ctr"/>
          <a:lstStyle/>
          <a:p>
            <a:pPr marL="0" indent="0" algn="ctr">
              <a:buNone/>
            </a:pPr>
            <a:r>
              <a:rPr lang="en-US" sz="1100" b="1" dirty="0">
                <a:solidFill>
                  <a:srgbClr val="FFFFFF"/>
                </a:solidFill>
              </a:rPr>
              <a:t>Penguatan Kontrol Mengejan Secara Alami</a:t>
            </a:r>
            <a:endParaRPr lang="en-US" sz="1100" dirty="0"/>
          </a:p>
        </p:txBody>
      </p:sp>
      <p:sp>
        <p:nvSpPr>
          <p:cNvPr id="18" name="Shape 16"/>
          <p:cNvSpPr/>
          <p:nvPr/>
        </p:nvSpPr>
        <p:spPr>
          <a:xfrm>
            <a:off x="475488" y="4005072"/>
            <a:ext cx="5303520" cy="438912"/>
          </a:xfrm>
          <a:prstGeom prst="rect">
            <a:avLst/>
          </a:prstGeom>
          <a:solidFill>
            <a:srgbClr val="C0582A">
              <a:alpha val="75000"/>
            </a:srgbClr>
          </a:solidFill>
          <a:ln w="12700">
            <a:solidFill>
              <a:srgbClr val="C0582A"/>
            </a:solidFill>
            <a:prstDash val="solid"/>
          </a:ln>
        </p:spPr>
      </p:sp>
      <p:sp>
        <p:nvSpPr>
          <p:cNvPr id="19" name="Text 17"/>
          <p:cNvSpPr/>
          <p:nvPr/>
        </p:nvSpPr>
        <p:spPr>
          <a:xfrm>
            <a:off x="475488" y="4005072"/>
            <a:ext cx="5303520" cy="438912"/>
          </a:xfrm>
          <a:prstGeom prst="rect">
            <a:avLst/>
          </a:prstGeom>
          <a:noFill/>
          <a:ln/>
        </p:spPr>
        <p:txBody>
          <a:bodyPr wrap="square" rtlCol="0" anchor="ctr"/>
          <a:lstStyle/>
          <a:p>
            <a:pPr marL="0" indent="0" algn="ctr">
              <a:buNone/>
            </a:pPr>
            <a:r>
              <a:rPr lang="en-US" sz="1100" b="1" dirty="0">
                <a:solidFill>
                  <a:srgbClr val="FFFFFF"/>
                </a:solidFill>
              </a:rPr>
              <a:t>Kolaborasi Ibu, Keluarga &amp; Bidan</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4">
    <p:bg>
      <p:bgPr>
        <a:solidFill>
          <a:srgbClr val="FBF7F0"/>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E7BA8"/>
          </a:solidFill>
          <a:ln w="12700">
            <a:solidFill>
              <a:srgbClr val="2E7BA8"/>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HIDRO-TERAPI KALA II PERSALINAN</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200" dirty="0">
                <a:solidFill>
                  <a:srgbClr val="D0EAC0"/>
                </a:solidFill>
                <a:latin typeface="Calibri" pitchFamily="34" charset="0"/>
                <a:ea typeface="Calibri" pitchFamily="34" charset="-122"/>
                <a:cs typeface="Calibri" pitchFamily="34" charset="-120"/>
              </a:rPr>
              <a:t>Air sebagai Media Relaksasi, Analgesik &amp; Facilitator Pengeluaran Bayi</a:t>
            </a:r>
            <a:endParaRPr lang="en-US" sz="1200" dirty="0"/>
          </a:p>
        </p:txBody>
      </p:sp>
      <p:sp>
        <p:nvSpPr>
          <p:cNvPr id="6" name="Shape 4"/>
          <p:cNvSpPr/>
          <p:nvPr/>
        </p:nvSpPr>
        <p:spPr>
          <a:xfrm>
            <a:off x="256032" y="1115568"/>
            <a:ext cx="4206240" cy="1737360"/>
          </a:xfrm>
          <a:prstGeom prst="rect">
            <a:avLst/>
          </a:prstGeom>
          <a:solidFill>
            <a:srgbClr val="FFFFFF"/>
          </a:solidFill>
          <a:ln w="12700">
            <a:solidFill>
              <a:srgbClr val="2E7BA8"/>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4206240" cy="365760"/>
          </a:xfrm>
          <a:prstGeom prst="rect">
            <a:avLst/>
          </a:prstGeom>
          <a:solidFill>
            <a:srgbClr val="2E7BA8"/>
          </a:solidFill>
          <a:ln w="12700">
            <a:solidFill>
              <a:srgbClr val="2E7BA8"/>
            </a:solidFill>
            <a:prstDash val="solid"/>
          </a:ln>
        </p:spPr>
      </p:sp>
      <p:sp>
        <p:nvSpPr>
          <p:cNvPr id="8" name="Text 6"/>
          <p:cNvSpPr/>
          <p:nvPr/>
        </p:nvSpPr>
        <p:spPr>
          <a:xfrm>
            <a:off x="256032" y="1115568"/>
            <a:ext cx="4206240" cy="365760"/>
          </a:xfrm>
          <a:prstGeom prst="rect">
            <a:avLst/>
          </a:prstGeom>
          <a:noFill/>
          <a:ln/>
        </p:spPr>
        <p:txBody>
          <a:bodyPr wrap="square" rtlCol="0" anchor="ctr"/>
          <a:lstStyle/>
          <a:p>
            <a:pPr marL="0" indent="0" algn="ctr">
              <a:buNone/>
            </a:pPr>
            <a:r>
              <a:rPr lang="en-US" sz="1200" b="1" dirty="0">
                <a:solidFill>
                  <a:srgbClr val="FFFFFF"/>
                </a:solidFill>
              </a:rPr>
              <a:t>Shower Hangat Berdiri</a:t>
            </a:r>
            <a:endParaRPr lang="en-US" sz="1200" dirty="0"/>
          </a:p>
        </p:txBody>
      </p:sp>
      <p:sp>
        <p:nvSpPr>
          <p:cNvPr id="9" name="Shape 7"/>
          <p:cNvSpPr/>
          <p:nvPr/>
        </p:nvSpPr>
        <p:spPr>
          <a:xfrm>
            <a:off x="3639312" y="1536192"/>
            <a:ext cx="713232" cy="256032"/>
          </a:xfrm>
          <a:prstGeom prst="ellipse">
            <a:avLst/>
          </a:prstGeom>
          <a:solidFill>
            <a:srgbClr val="2E7BA8">
              <a:alpha val="75000"/>
            </a:srgbClr>
          </a:solidFill>
          <a:ln w="12700">
            <a:solidFill>
              <a:srgbClr val="2E7BA8"/>
            </a:solidFill>
            <a:prstDash val="solid"/>
          </a:ln>
        </p:spPr>
      </p:sp>
      <p:sp>
        <p:nvSpPr>
          <p:cNvPr id="10" name="Text 8"/>
          <p:cNvSpPr/>
          <p:nvPr/>
        </p:nvSpPr>
        <p:spPr>
          <a:xfrm>
            <a:off x="3657600" y="1545336"/>
            <a:ext cx="676656" cy="246888"/>
          </a:xfrm>
          <a:prstGeom prst="rect">
            <a:avLst/>
          </a:prstGeom>
          <a:noFill/>
          <a:ln/>
        </p:spPr>
        <p:txBody>
          <a:bodyPr wrap="square" rtlCol="0" anchor="ctr"/>
          <a:lstStyle/>
          <a:p>
            <a:pPr marL="0" indent="0" algn="ctr">
              <a:buNone/>
            </a:pPr>
            <a:r>
              <a:rPr lang="en-US" sz="800" b="1" dirty="0">
                <a:solidFill>
                  <a:srgbClr val="FFFFFF"/>
                </a:solidFill>
              </a:rPr>
              <a:t>37-38°C</a:t>
            </a:r>
            <a:endParaRPr lang="en-US" sz="800" dirty="0"/>
          </a:p>
        </p:txBody>
      </p:sp>
      <p:sp>
        <p:nvSpPr>
          <p:cNvPr id="11" name="Text 9"/>
          <p:cNvSpPr/>
          <p:nvPr/>
        </p:nvSpPr>
        <p:spPr>
          <a:xfrm>
            <a:off x="365760" y="1554480"/>
            <a:ext cx="3246120" cy="530352"/>
          </a:xfrm>
          <a:prstGeom prst="rect">
            <a:avLst/>
          </a:prstGeom>
          <a:noFill/>
          <a:ln/>
        </p:spPr>
        <p:txBody>
          <a:bodyPr wrap="square" rtlCol="0" anchor="ctr"/>
          <a:lstStyle/>
          <a:p>
            <a:pPr marL="0" indent="0">
              <a:buNone/>
            </a:pPr>
            <a:r>
              <a:rPr lang="en-US" sz="1200" dirty="0">
                <a:solidFill>
                  <a:srgbClr val="5C4A32"/>
                </a:solidFill>
              </a:rPr>
              <a:t>Cara: Arahkan ke punggung bawah &amp; sacrum selama kontraksi. Ibu berpegangan pada pegangan </a:t>
            </a:r>
            <a:r>
              <a:rPr lang="en-US" sz="1200" dirty="0" err="1">
                <a:solidFill>
                  <a:srgbClr val="5C4A32"/>
                </a:solidFill>
              </a:rPr>
              <a:t>atau</a:t>
            </a:r>
            <a:r>
              <a:rPr lang="en-US" sz="1200" dirty="0">
                <a:solidFill>
                  <a:srgbClr val="5C4A32"/>
                </a:solidFill>
              </a:rPr>
              <a:t>  ke pasangan</a:t>
            </a:r>
            <a:endParaRPr lang="en-US" sz="1200" dirty="0"/>
          </a:p>
        </p:txBody>
      </p:sp>
      <p:sp>
        <p:nvSpPr>
          <p:cNvPr id="12" name="Text 10"/>
          <p:cNvSpPr/>
          <p:nvPr/>
        </p:nvSpPr>
        <p:spPr>
          <a:xfrm>
            <a:off x="365760" y="2121408"/>
            <a:ext cx="3986784" cy="640080"/>
          </a:xfrm>
          <a:prstGeom prst="rect">
            <a:avLst/>
          </a:prstGeom>
          <a:noFill/>
          <a:ln/>
        </p:spPr>
        <p:txBody>
          <a:bodyPr wrap="square" rtlCol="0" anchor="ctr"/>
          <a:lstStyle/>
          <a:p>
            <a:pPr marL="0" indent="0">
              <a:buNone/>
            </a:pPr>
            <a:r>
              <a:rPr lang="en-US" sz="1200" dirty="0">
                <a:solidFill>
                  <a:srgbClr val="2A1F0E"/>
                </a:solidFill>
              </a:rPr>
              <a:t>Manfaat: Relaksasi m. paraspinal, analgesia 40-60% (setara meperidine ringan), stimulasi oksitrosin endogen</a:t>
            </a:r>
            <a:endParaRPr lang="en-US" sz="1200" dirty="0"/>
          </a:p>
        </p:txBody>
      </p:sp>
      <p:sp>
        <p:nvSpPr>
          <p:cNvPr id="13" name="Shape 11"/>
          <p:cNvSpPr/>
          <p:nvPr/>
        </p:nvSpPr>
        <p:spPr>
          <a:xfrm>
            <a:off x="4736592" y="1115568"/>
            <a:ext cx="4206240" cy="1737360"/>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14" name="Shape 12"/>
          <p:cNvSpPr/>
          <p:nvPr/>
        </p:nvSpPr>
        <p:spPr>
          <a:xfrm>
            <a:off x="4736592" y="1115568"/>
            <a:ext cx="4206240" cy="365760"/>
          </a:xfrm>
          <a:prstGeom prst="rect">
            <a:avLst/>
          </a:prstGeom>
          <a:solidFill>
            <a:srgbClr val="5A8A3C"/>
          </a:solidFill>
          <a:ln w="12700">
            <a:solidFill>
              <a:srgbClr val="5A8A3C"/>
            </a:solidFill>
            <a:prstDash val="solid"/>
          </a:ln>
        </p:spPr>
      </p:sp>
      <p:sp>
        <p:nvSpPr>
          <p:cNvPr id="15" name="Text 13"/>
          <p:cNvSpPr/>
          <p:nvPr/>
        </p:nvSpPr>
        <p:spPr>
          <a:xfrm>
            <a:off x="4736592" y="1115568"/>
            <a:ext cx="4206240" cy="365760"/>
          </a:xfrm>
          <a:prstGeom prst="rect">
            <a:avLst/>
          </a:prstGeom>
          <a:noFill/>
          <a:ln/>
        </p:spPr>
        <p:txBody>
          <a:bodyPr wrap="square" rtlCol="0" anchor="ctr"/>
          <a:lstStyle/>
          <a:p>
            <a:pPr marL="0" indent="0" algn="ctr">
              <a:buNone/>
            </a:pPr>
            <a:r>
              <a:rPr lang="en-US" sz="1200" b="1" dirty="0">
                <a:solidFill>
                  <a:srgbClr val="FFFFFF"/>
                </a:solidFill>
              </a:rPr>
              <a:t>Rendam Kaki Hangat</a:t>
            </a:r>
            <a:endParaRPr lang="en-US" sz="1200" dirty="0"/>
          </a:p>
        </p:txBody>
      </p:sp>
      <p:sp>
        <p:nvSpPr>
          <p:cNvPr id="16" name="Shape 14"/>
          <p:cNvSpPr/>
          <p:nvPr/>
        </p:nvSpPr>
        <p:spPr>
          <a:xfrm>
            <a:off x="8119872" y="1536192"/>
            <a:ext cx="713232" cy="256032"/>
          </a:xfrm>
          <a:prstGeom prst="ellipse">
            <a:avLst/>
          </a:prstGeom>
          <a:solidFill>
            <a:srgbClr val="5A8A3C">
              <a:alpha val="75000"/>
            </a:srgbClr>
          </a:solidFill>
          <a:ln w="12700">
            <a:solidFill>
              <a:srgbClr val="5A8A3C"/>
            </a:solidFill>
            <a:prstDash val="solid"/>
          </a:ln>
        </p:spPr>
      </p:sp>
      <p:sp>
        <p:nvSpPr>
          <p:cNvPr id="17" name="Text 15"/>
          <p:cNvSpPr/>
          <p:nvPr/>
        </p:nvSpPr>
        <p:spPr>
          <a:xfrm>
            <a:off x="8138160" y="1545336"/>
            <a:ext cx="676656" cy="246888"/>
          </a:xfrm>
          <a:prstGeom prst="rect">
            <a:avLst/>
          </a:prstGeom>
          <a:noFill/>
          <a:ln/>
        </p:spPr>
        <p:txBody>
          <a:bodyPr wrap="square" rtlCol="0" anchor="ctr"/>
          <a:lstStyle/>
          <a:p>
            <a:pPr marL="0" indent="0" algn="ctr">
              <a:buNone/>
            </a:pPr>
            <a:r>
              <a:rPr lang="en-US" sz="800" b="1" dirty="0">
                <a:solidFill>
                  <a:srgbClr val="FFFFFF"/>
                </a:solidFill>
              </a:rPr>
              <a:t>38-40°C</a:t>
            </a:r>
            <a:endParaRPr lang="en-US" sz="800" dirty="0"/>
          </a:p>
        </p:txBody>
      </p:sp>
      <p:sp>
        <p:nvSpPr>
          <p:cNvPr id="18" name="Text 16"/>
          <p:cNvSpPr/>
          <p:nvPr/>
        </p:nvSpPr>
        <p:spPr>
          <a:xfrm>
            <a:off x="4846320" y="1554480"/>
            <a:ext cx="3246120" cy="530352"/>
          </a:xfrm>
          <a:prstGeom prst="rect">
            <a:avLst/>
          </a:prstGeom>
          <a:noFill/>
          <a:ln/>
        </p:spPr>
        <p:txBody>
          <a:bodyPr wrap="square" rtlCol="0" anchor="ctr"/>
          <a:lstStyle/>
          <a:p>
            <a:pPr marL="0" indent="0">
              <a:buNone/>
            </a:pPr>
            <a:r>
              <a:rPr lang="en-US" sz="1200" dirty="0">
                <a:solidFill>
                  <a:srgbClr val="5C4A32"/>
                </a:solidFill>
              </a:rPr>
              <a:t>Cara: Baskom tinggi setinggi betis. Tambahkan garam Epsom 2-3 sdm dan lavender Essential Oil 3 tetes. Gunakan saat istirahat antar kontraksi</a:t>
            </a:r>
            <a:endParaRPr lang="en-US" sz="1200" dirty="0"/>
          </a:p>
        </p:txBody>
      </p:sp>
      <p:sp>
        <p:nvSpPr>
          <p:cNvPr id="19" name="Text 17"/>
          <p:cNvSpPr/>
          <p:nvPr/>
        </p:nvSpPr>
        <p:spPr>
          <a:xfrm>
            <a:off x="4846320" y="2121408"/>
            <a:ext cx="3986784" cy="640080"/>
          </a:xfrm>
          <a:prstGeom prst="rect">
            <a:avLst/>
          </a:prstGeom>
          <a:noFill/>
          <a:ln/>
        </p:spPr>
        <p:txBody>
          <a:bodyPr wrap="square" rtlCol="0" anchor="ctr"/>
          <a:lstStyle/>
          <a:p>
            <a:pPr marL="0" indent="0">
              <a:buNone/>
            </a:pPr>
            <a:r>
              <a:rPr lang="en-US" sz="1200" dirty="0">
                <a:solidFill>
                  <a:srgbClr val="2A1F0E"/>
                </a:solidFill>
              </a:rPr>
              <a:t>Manfaat: Relaksasi seluruh tubuh via refleks, penurunan tekanan darah sistolik 10-15 mmHg.</a:t>
            </a:r>
            <a:endParaRPr lang="en-US" sz="1200" dirty="0"/>
          </a:p>
        </p:txBody>
      </p:sp>
      <p:sp>
        <p:nvSpPr>
          <p:cNvPr id="20" name="Shape 18"/>
          <p:cNvSpPr/>
          <p:nvPr/>
        </p:nvSpPr>
        <p:spPr>
          <a:xfrm>
            <a:off x="256032" y="2990088"/>
            <a:ext cx="4206240" cy="173736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21" name="Shape 19"/>
          <p:cNvSpPr/>
          <p:nvPr/>
        </p:nvSpPr>
        <p:spPr>
          <a:xfrm>
            <a:off x="256032" y="2990088"/>
            <a:ext cx="4206240" cy="365760"/>
          </a:xfrm>
          <a:prstGeom prst="rect">
            <a:avLst/>
          </a:prstGeom>
          <a:solidFill>
            <a:srgbClr val="C0582A"/>
          </a:solidFill>
          <a:ln w="12700">
            <a:solidFill>
              <a:srgbClr val="C0582A"/>
            </a:solidFill>
            <a:prstDash val="solid"/>
          </a:ln>
        </p:spPr>
      </p:sp>
      <p:sp>
        <p:nvSpPr>
          <p:cNvPr id="22" name="Text 20"/>
          <p:cNvSpPr/>
          <p:nvPr/>
        </p:nvSpPr>
        <p:spPr>
          <a:xfrm>
            <a:off x="256032" y="2990088"/>
            <a:ext cx="4206240" cy="365760"/>
          </a:xfrm>
          <a:prstGeom prst="rect">
            <a:avLst/>
          </a:prstGeom>
          <a:noFill/>
          <a:ln/>
        </p:spPr>
        <p:txBody>
          <a:bodyPr wrap="square" rtlCol="0" anchor="ctr"/>
          <a:lstStyle/>
          <a:p>
            <a:pPr marL="0" indent="0" algn="ctr">
              <a:buNone/>
            </a:pPr>
            <a:r>
              <a:rPr lang="en-US" sz="1100" b="1" dirty="0">
                <a:solidFill>
                  <a:srgbClr val="FFFFFF"/>
                </a:solidFill>
              </a:rPr>
              <a:t>Kompres Hangat Perineum</a:t>
            </a:r>
            <a:endParaRPr lang="en-US" sz="1100" dirty="0"/>
          </a:p>
        </p:txBody>
      </p:sp>
      <p:sp>
        <p:nvSpPr>
          <p:cNvPr id="23" name="Shape 21"/>
          <p:cNvSpPr/>
          <p:nvPr/>
        </p:nvSpPr>
        <p:spPr>
          <a:xfrm>
            <a:off x="3639312" y="3410712"/>
            <a:ext cx="713232" cy="256032"/>
          </a:xfrm>
          <a:prstGeom prst="ellipse">
            <a:avLst/>
          </a:prstGeom>
          <a:solidFill>
            <a:srgbClr val="C0582A">
              <a:alpha val="75000"/>
            </a:srgbClr>
          </a:solidFill>
          <a:ln w="12700">
            <a:solidFill>
              <a:srgbClr val="C0582A"/>
            </a:solidFill>
            <a:prstDash val="solid"/>
          </a:ln>
        </p:spPr>
      </p:sp>
      <p:sp>
        <p:nvSpPr>
          <p:cNvPr id="24" name="Text 22"/>
          <p:cNvSpPr/>
          <p:nvPr/>
        </p:nvSpPr>
        <p:spPr>
          <a:xfrm>
            <a:off x="3657600" y="3419856"/>
            <a:ext cx="676656" cy="246888"/>
          </a:xfrm>
          <a:prstGeom prst="rect">
            <a:avLst/>
          </a:prstGeom>
          <a:noFill/>
          <a:ln/>
        </p:spPr>
        <p:txBody>
          <a:bodyPr wrap="square" rtlCol="0" anchor="ctr"/>
          <a:lstStyle/>
          <a:p>
            <a:pPr marL="0" indent="0" algn="ctr">
              <a:buNone/>
            </a:pPr>
            <a:r>
              <a:rPr lang="en-US" sz="800" b="1" dirty="0">
                <a:solidFill>
                  <a:srgbClr val="FFFFFF"/>
                </a:solidFill>
              </a:rPr>
              <a:t>38-42°C</a:t>
            </a:r>
            <a:endParaRPr lang="en-US" sz="800" dirty="0"/>
          </a:p>
        </p:txBody>
      </p:sp>
      <p:sp>
        <p:nvSpPr>
          <p:cNvPr id="25" name="Text 23"/>
          <p:cNvSpPr/>
          <p:nvPr/>
        </p:nvSpPr>
        <p:spPr>
          <a:xfrm>
            <a:off x="365760" y="3429000"/>
            <a:ext cx="3246120" cy="530352"/>
          </a:xfrm>
          <a:prstGeom prst="rect">
            <a:avLst/>
          </a:prstGeom>
          <a:noFill/>
          <a:ln/>
        </p:spPr>
        <p:txBody>
          <a:bodyPr wrap="square" rtlCol="0" anchor="ctr"/>
          <a:lstStyle/>
          <a:p>
            <a:pPr marL="0" indent="0">
              <a:buNone/>
            </a:pPr>
            <a:r>
              <a:rPr lang="en-US" sz="1200" dirty="0">
                <a:solidFill>
                  <a:srgbClr val="5C4A32"/>
                </a:solidFill>
              </a:rPr>
              <a:t>Cara: Bidan aplikasikan kain flanel hangat ke perineum saat crowning. Ganti setiap 2-3 menit. Berikan tekanan ringan (counter-pressure</a:t>
            </a:r>
            <a:r>
              <a:rPr lang="en-US" sz="800" dirty="0">
                <a:solidFill>
                  <a:srgbClr val="5C4A32"/>
                </a:solidFill>
              </a:rPr>
              <a:t>)</a:t>
            </a:r>
            <a:endParaRPr lang="en-US" sz="800" dirty="0"/>
          </a:p>
        </p:txBody>
      </p:sp>
      <p:sp>
        <p:nvSpPr>
          <p:cNvPr id="26" name="Text 24"/>
          <p:cNvSpPr/>
          <p:nvPr/>
        </p:nvSpPr>
        <p:spPr>
          <a:xfrm>
            <a:off x="365760" y="3995928"/>
            <a:ext cx="3986784" cy="640080"/>
          </a:xfrm>
          <a:prstGeom prst="rect">
            <a:avLst/>
          </a:prstGeom>
          <a:noFill/>
          <a:ln/>
        </p:spPr>
        <p:txBody>
          <a:bodyPr wrap="square" rtlCol="0" anchor="ctr"/>
          <a:lstStyle/>
          <a:p>
            <a:pPr marL="0" indent="0">
              <a:buNone/>
            </a:pPr>
            <a:r>
              <a:rPr lang="en-US" sz="1200" dirty="0">
                <a:solidFill>
                  <a:srgbClr val="2A1F0E"/>
                </a:solidFill>
              </a:rPr>
              <a:t>Manfaat: Meningkatkan elastisitas jaringan perineum, mengurangi nyeri burning sensation, menurunkan laserasi derajat III-IV 20-40% (RCT Dahlen, 2022)</a:t>
            </a:r>
            <a:endParaRPr lang="en-US" sz="1200" dirty="0"/>
          </a:p>
        </p:txBody>
      </p:sp>
      <p:sp>
        <p:nvSpPr>
          <p:cNvPr id="27" name="Shape 25"/>
          <p:cNvSpPr/>
          <p:nvPr/>
        </p:nvSpPr>
        <p:spPr>
          <a:xfrm>
            <a:off x="4736592" y="2990088"/>
            <a:ext cx="4206240" cy="173736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28" name="Shape 26"/>
          <p:cNvSpPr/>
          <p:nvPr/>
        </p:nvSpPr>
        <p:spPr>
          <a:xfrm>
            <a:off x="4736592" y="2990088"/>
            <a:ext cx="4206240" cy="365760"/>
          </a:xfrm>
          <a:prstGeom prst="rect">
            <a:avLst/>
          </a:prstGeom>
          <a:solidFill>
            <a:srgbClr val="2D5016"/>
          </a:solidFill>
          <a:ln w="12700">
            <a:solidFill>
              <a:srgbClr val="2D5016"/>
            </a:solidFill>
            <a:prstDash val="solid"/>
          </a:ln>
        </p:spPr>
      </p:sp>
      <p:sp>
        <p:nvSpPr>
          <p:cNvPr id="29" name="Text 27"/>
          <p:cNvSpPr/>
          <p:nvPr/>
        </p:nvSpPr>
        <p:spPr>
          <a:xfrm>
            <a:off x="4736592" y="2990088"/>
            <a:ext cx="4206240" cy="365760"/>
          </a:xfrm>
          <a:prstGeom prst="rect">
            <a:avLst/>
          </a:prstGeom>
          <a:noFill/>
          <a:ln/>
        </p:spPr>
        <p:txBody>
          <a:bodyPr wrap="square" rtlCol="0" anchor="ctr"/>
          <a:lstStyle/>
          <a:p>
            <a:pPr marL="0" indent="0" algn="ctr">
              <a:buNone/>
            </a:pPr>
            <a:r>
              <a:rPr lang="en-US" sz="1100" b="1" dirty="0">
                <a:solidFill>
                  <a:srgbClr val="FFFFFF"/>
                </a:solidFill>
              </a:rPr>
              <a:t>Water Birth / Kolam Bersalin</a:t>
            </a:r>
            <a:endParaRPr lang="en-US" sz="1100" dirty="0"/>
          </a:p>
        </p:txBody>
      </p:sp>
      <p:sp>
        <p:nvSpPr>
          <p:cNvPr id="30" name="Shape 28"/>
          <p:cNvSpPr/>
          <p:nvPr/>
        </p:nvSpPr>
        <p:spPr>
          <a:xfrm>
            <a:off x="8119872" y="3410712"/>
            <a:ext cx="713232" cy="256032"/>
          </a:xfrm>
          <a:prstGeom prst="ellipse">
            <a:avLst/>
          </a:prstGeom>
          <a:solidFill>
            <a:srgbClr val="2D5016">
              <a:alpha val="75000"/>
            </a:srgbClr>
          </a:solidFill>
          <a:ln w="12700">
            <a:solidFill>
              <a:srgbClr val="2D5016"/>
            </a:solidFill>
            <a:prstDash val="solid"/>
          </a:ln>
        </p:spPr>
      </p:sp>
      <p:sp>
        <p:nvSpPr>
          <p:cNvPr id="31" name="Text 29"/>
          <p:cNvSpPr/>
          <p:nvPr/>
        </p:nvSpPr>
        <p:spPr>
          <a:xfrm>
            <a:off x="8138160" y="3419856"/>
            <a:ext cx="676656" cy="246888"/>
          </a:xfrm>
          <a:prstGeom prst="rect">
            <a:avLst/>
          </a:prstGeom>
          <a:noFill/>
          <a:ln/>
        </p:spPr>
        <p:txBody>
          <a:bodyPr wrap="square" rtlCol="0" anchor="ctr"/>
          <a:lstStyle/>
          <a:p>
            <a:pPr marL="0" indent="0" algn="ctr">
              <a:buNone/>
            </a:pPr>
            <a:r>
              <a:rPr lang="en-US" sz="800" b="1" dirty="0">
                <a:solidFill>
                  <a:srgbClr val="FFFFFF"/>
                </a:solidFill>
              </a:rPr>
              <a:t>36-37°C</a:t>
            </a:r>
            <a:endParaRPr lang="en-US" sz="800" dirty="0"/>
          </a:p>
        </p:txBody>
      </p:sp>
      <p:sp>
        <p:nvSpPr>
          <p:cNvPr id="32" name="Text 30"/>
          <p:cNvSpPr/>
          <p:nvPr/>
        </p:nvSpPr>
        <p:spPr>
          <a:xfrm>
            <a:off x="4846320" y="3429000"/>
            <a:ext cx="3246120" cy="530352"/>
          </a:xfrm>
          <a:prstGeom prst="rect">
            <a:avLst/>
          </a:prstGeom>
          <a:noFill/>
          <a:ln/>
        </p:spPr>
        <p:txBody>
          <a:bodyPr wrap="square" rtlCol="0" anchor="ctr"/>
          <a:lstStyle/>
          <a:p>
            <a:pPr marL="0" indent="0">
              <a:buNone/>
            </a:pPr>
            <a:r>
              <a:rPr lang="en-US" sz="1100" dirty="0">
                <a:solidFill>
                  <a:srgbClr val="5C4A32"/>
                </a:solidFill>
              </a:rPr>
              <a:t>Cara: Ibu masuk kolam saat pembukaan &gt; 5 cm. Posisi bebas dalam air. Suhu dipertahankan konstan dengan thermometer. Bayi lahir di dalam air, segera angkat ke permukaan</a:t>
            </a:r>
            <a:endParaRPr lang="en-US" sz="1100" dirty="0"/>
          </a:p>
        </p:txBody>
      </p:sp>
      <p:sp>
        <p:nvSpPr>
          <p:cNvPr id="33" name="Text 31"/>
          <p:cNvSpPr/>
          <p:nvPr/>
        </p:nvSpPr>
        <p:spPr>
          <a:xfrm>
            <a:off x="4846320" y="4123944"/>
            <a:ext cx="3986784" cy="512064"/>
          </a:xfrm>
          <a:prstGeom prst="rect">
            <a:avLst/>
          </a:prstGeom>
          <a:noFill/>
          <a:ln/>
        </p:spPr>
        <p:txBody>
          <a:bodyPr wrap="square" rtlCol="0" anchor="ctr"/>
          <a:lstStyle/>
          <a:p>
            <a:pPr marL="0" indent="0">
              <a:buNone/>
            </a:pPr>
            <a:r>
              <a:rPr lang="en-US" sz="1200" dirty="0">
                <a:solidFill>
                  <a:srgbClr val="2A1F0E"/>
                </a:solidFill>
              </a:rPr>
              <a:t>Manfaat: Analgesia optimal, relaksasi perineum, perlindungan kepala bayi dari trauma tekanan mendadak, kepuasan pengalaman persalinan ↑ signifikan</a:t>
            </a:r>
            <a:endParaRPr lang="en-US" sz="1200" dirty="0"/>
          </a:p>
        </p:txBody>
      </p:sp>
      <p:sp>
        <p:nvSpPr>
          <p:cNvPr id="34" name="Shape 32"/>
          <p:cNvSpPr/>
          <p:nvPr/>
        </p:nvSpPr>
        <p:spPr>
          <a:xfrm>
            <a:off x="256032" y="4764024"/>
            <a:ext cx="8631936" cy="329184"/>
          </a:xfrm>
          <a:prstGeom prst="rect">
            <a:avLst/>
          </a:prstGeom>
          <a:solidFill>
            <a:srgbClr val="2E7BA8"/>
          </a:solidFill>
          <a:ln w="12700">
            <a:solidFill>
              <a:srgbClr val="2E7BA8"/>
            </a:solidFill>
            <a:prstDash val="solid"/>
          </a:ln>
        </p:spPr>
      </p:sp>
      <p:sp>
        <p:nvSpPr>
          <p:cNvPr id="35" name="Text 33"/>
          <p:cNvSpPr/>
          <p:nvPr/>
        </p:nvSpPr>
        <p:spPr>
          <a:xfrm>
            <a:off x="365760" y="4905756"/>
            <a:ext cx="8412480" cy="45719"/>
          </a:xfrm>
          <a:prstGeom prst="rect">
            <a:avLst/>
          </a:prstGeom>
          <a:noFill/>
          <a:ln/>
        </p:spPr>
        <p:txBody>
          <a:bodyPr wrap="square" rtlCol="0" anchor="ctr"/>
          <a:lstStyle/>
          <a:p>
            <a:pPr marL="0" indent="0">
              <a:buNone/>
            </a:pPr>
            <a:r>
              <a:rPr lang="en-US" sz="1200" dirty="0">
                <a:solidFill>
                  <a:srgbClr val="FFFFFF"/>
                </a:solidFill>
              </a:rPr>
              <a:t>Kontraindikasi Water Birth: </a:t>
            </a:r>
            <a:r>
              <a:rPr lang="en-US" sz="1200" dirty="0" err="1">
                <a:solidFill>
                  <a:srgbClr val="FFFFFF"/>
                </a:solidFill>
              </a:rPr>
              <a:t>infeksi</a:t>
            </a:r>
            <a:r>
              <a:rPr lang="en-US" sz="1200" dirty="0">
                <a:solidFill>
                  <a:srgbClr val="FFFFFF"/>
                </a:solidFill>
              </a:rPr>
              <a:t> , gawat janin, mekonium kental, komplikasi obstetrik. Suhu air &lt; 37.5°C cegah hipotermia bayi.</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22">
    <p:bg>
      <p:bgPr>
        <a:solidFill>
          <a:srgbClr val="FFFD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C0582A"/>
          </a:solidFill>
          <a:ln w="12700">
            <a:solidFill>
              <a:srgbClr val="C0582A"/>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MODEL ASUHAN KOLABORATIF KALA II</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400" dirty="0">
                <a:solidFill>
                  <a:srgbClr val="D0EAC0"/>
                </a:solidFill>
                <a:latin typeface="Calibri" pitchFamily="34" charset="0"/>
                <a:ea typeface="Calibri" pitchFamily="34" charset="-122"/>
                <a:cs typeface="Calibri" pitchFamily="34" charset="-120"/>
              </a:rPr>
              <a:t>Tiga Pilar </a:t>
            </a:r>
            <a:r>
              <a:rPr lang="en-US" sz="1400" dirty="0" err="1">
                <a:solidFill>
                  <a:srgbClr val="D0EAC0"/>
                </a:solidFill>
                <a:latin typeface="Calibri" pitchFamily="34" charset="0"/>
                <a:ea typeface="Calibri" pitchFamily="34" charset="-122"/>
                <a:cs typeface="Calibri" pitchFamily="34" charset="-120"/>
              </a:rPr>
              <a:t>Dukungan</a:t>
            </a:r>
            <a:r>
              <a:rPr lang="en-US" sz="1400" dirty="0">
                <a:solidFill>
                  <a:srgbClr val="D0EAC0"/>
                </a:solidFill>
                <a:latin typeface="Calibri" pitchFamily="34" charset="0"/>
                <a:ea typeface="Calibri" pitchFamily="34" charset="-122"/>
                <a:cs typeface="Calibri" pitchFamily="34" charset="-120"/>
              </a:rPr>
              <a:t> </a:t>
            </a:r>
            <a:r>
              <a:rPr lang="en-US" sz="1400" dirty="0" err="1">
                <a:solidFill>
                  <a:srgbClr val="D0EAC0"/>
                </a:solidFill>
                <a:latin typeface="Calibri" pitchFamily="34" charset="0"/>
                <a:ea typeface="Calibri" pitchFamily="34" charset="-122"/>
                <a:cs typeface="Calibri" pitchFamily="34" charset="-120"/>
              </a:rPr>
              <a:t>Persalinan</a:t>
            </a:r>
            <a:endParaRPr lang="en-US" sz="1400" dirty="0"/>
          </a:p>
        </p:txBody>
      </p:sp>
      <p:sp>
        <p:nvSpPr>
          <p:cNvPr id="6" name="Shape 4"/>
          <p:cNvSpPr/>
          <p:nvPr/>
        </p:nvSpPr>
        <p:spPr>
          <a:xfrm>
            <a:off x="256032" y="1115568"/>
            <a:ext cx="2816352" cy="3886200"/>
          </a:xfrm>
          <a:prstGeom prst="rect">
            <a:avLst/>
          </a:prstGeom>
          <a:solidFill>
            <a:srgbClr val="FFFFFF"/>
          </a:solidFill>
          <a:ln w="12700">
            <a:solidFill>
              <a:srgbClr val="B84878"/>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2816352" cy="502920"/>
          </a:xfrm>
          <a:prstGeom prst="rect">
            <a:avLst/>
          </a:prstGeom>
          <a:solidFill>
            <a:srgbClr val="B84878"/>
          </a:solidFill>
          <a:ln w="12700">
            <a:solidFill>
              <a:srgbClr val="B84878"/>
            </a:solidFill>
            <a:prstDash val="solid"/>
          </a:ln>
        </p:spPr>
      </p:sp>
      <p:sp>
        <p:nvSpPr>
          <p:cNvPr id="8" name="Text 6"/>
          <p:cNvSpPr/>
          <p:nvPr/>
        </p:nvSpPr>
        <p:spPr>
          <a:xfrm>
            <a:off x="365760" y="1143000"/>
            <a:ext cx="548640" cy="457200"/>
          </a:xfrm>
          <a:prstGeom prst="rect">
            <a:avLst/>
          </a:prstGeom>
          <a:noFill/>
          <a:ln/>
        </p:spPr>
        <p:txBody>
          <a:bodyPr wrap="square" rtlCol="0" anchor="ctr"/>
          <a:lstStyle/>
          <a:p>
            <a:pPr marL="0" indent="0" algn="ctr">
              <a:buNone/>
            </a:pPr>
            <a:r>
              <a:rPr lang="en-US" sz="1400" b="1" dirty="0">
                <a:solidFill>
                  <a:srgbClr val="FFFFFF"/>
                </a:solidFill>
              </a:rPr>
              <a:t>01</a:t>
            </a:r>
            <a:endParaRPr lang="en-US" sz="1400" dirty="0"/>
          </a:p>
        </p:txBody>
      </p:sp>
      <p:sp>
        <p:nvSpPr>
          <p:cNvPr id="9" name="Text 7"/>
          <p:cNvSpPr/>
          <p:nvPr/>
        </p:nvSpPr>
        <p:spPr>
          <a:xfrm>
            <a:off x="941832" y="1143000"/>
            <a:ext cx="2011680" cy="274320"/>
          </a:xfrm>
          <a:prstGeom prst="rect">
            <a:avLst/>
          </a:prstGeom>
          <a:noFill/>
          <a:ln/>
        </p:spPr>
        <p:txBody>
          <a:bodyPr wrap="square" rtlCol="0" anchor="ctr"/>
          <a:lstStyle/>
          <a:p>
            <a:pPr marL="0" indent="0">
              <a:buNone/>
            </a:pPr>
            <a:r>
              <a:rPr lang="en-US" sz="1050" b="1" dirty="0">
                <a:solidFill>
                  <a:srgbClr val="FFFFFF"/>
                </a:solidFill>
              </a:rPr>
              <a:t>IBU</a:t>
            </a:r>
            <a:endParaRPr lang="en-US" sz="1050" dirty="0"/>
          </a:p>
        </p:txBody>
      </p:sp>
      <p:sp>
        <p:nvSpPr>
          <p:cNvPr id="10" name="Text 8"/>
          <p:cNvSpPr/>
          <p:nvPr/>
        </p:nvSpPr>
        <p:spPr>
          <a:xfrm>
            <a:off x="941832" y="1389888"/>
            <a:ext cx="2011680" cy="182880"/>
          </a:xfrm>
          <a:prstGeom prst="rect">
            <a:avLst/>
          </a:prstGeom>
          <a:noFill/>
          <a:ln/>
        </p:spPr>
        <p:txBody>
          <a:bodyPr wrap="square" rtlCol="0" anchor="ctr"/>
          <a:lstStyle/>
          <a:p>
            <a:pPr marL="0" indent="0">
              <a:buNone/>
            </a:pPr>
            <a:r>
              <a:rPr lang="en-US" sz="750" dirty="0">
                <a:solidFill>
                  <a:srgbClr val="FFE8E0"/>
                </a:solidFill>
              </a:rPr>
              <a:t>Pusat Kekuatan Persalinan</a:t>
            </a:r>
            <a:endParaRPr lang="en-US" sz="750" dirty="0"/>
          </a:p>
        </p:txBody>
      </p:sp>
      <p:sp>
        <p:nvSpPr>
          <p:cNvPr id="11" name="Text 9"/>
          <p:cNvSpPr/>
          <p:nvPr/>
        </p:nvSpPr>
        <p:spPr>
          <a:xfrm>
            <a:off x="365760" y="1700784"/>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Mempercayai kemampuan tubuhnya sendiri</a:t>
            </a:r>
            <a:endParaRPr lang="en-US" sz="1050" dirty="0"/>
          </a:p>
        </p:txBody>
      </p:sp>
      <p:sp>
        <p:nvSpPr>
          <p:cNvPr id="12" name="Text 10"/>
          <p:cNvSpPr/>
          <p:nvPr/>
        </p:nvSpPr>
        <p:spPr>
          <a:xfrm>
            <a:off x="365760" y="2084832"/>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Aktif dalam pengambilan keputusan asuhan</a:t>
            </a:r>
            <a:endParaRPr lang="en-US" sz="1050" dirty="0"/>
          </a:p>
        </p:txBody>
      </p:sp>
      <p:sp>
        <p:nvSpPr>
          <p:cNvPr id="13" name="Text 11"/>
          <p:cNvSpPr/>
          <p:nvPr/>
        </p:nvSpPr>
        <p:spPr>
          <a:xfrm>
            <a:off x="365760" y="2468880"/>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Berkomunikasi kebutuhan &amp; preferensi kepada bidan</a:t>
            </a:r>
            <a:endParaRPr lang="en-US" sz="1050" dirty="0"/>
          </a:p>
        </p:txBody>
      </p:sp>
      <p:sp>
        <p:nvSpPr>
          <p:cNvPr id="14" name="Text 12"/>
          <p:cNvSpPr/>
          <p:nvPr/>
        </p:nvSpPr>
        <p:spPr>
          <a:xfrm>
            <a:off x="365760" y="2852928"/>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Mempraktikkan teknik breathing &amp; relaksasi</a:t>
            </a:r>
            <a:endParaRPr lang="en-US" sz="1050" dirty="0"/>
          </a:p>
        </p:txBody>
      </p:sp>
      <p:sp>
        <p:nvSpPr>
          <p:cNvPr id="15" name="Text 13"/>
          <p:cNvSpPr/>
          <p:nvPr/>
        </p:nvSpPr>
        <p:spPr>
          <a:xfrm>
            <a:off x="365760" y="3236976"/>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Memilih posisi yang nyaman secara mandiri</a:t>
            </a:r>
            <a:endParaRPr lang="en-US" sz="1050" dirty="0"/>
          </a:p>
        </p:txBody>
      </p:sp>
      <p:sp>
        <p:nvSpPr>
          <p:cNvPr id="16" name="Text 14"/>
          <p:cNvSpPr/>
          <p:nvPr/>
        </p:nvSpPr>
        <p:spPr>
          <a:xfrm>
            <a:off x="365760" y="3621024"/>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Menggunakan coping strategies yang dipersiapkan prenatal</a:t>
            </a:r>
            <a:endParaRPr lang="en-US" sz="1050" dirty="0"/>
          </a:p>
        </p:txBody>
      </p:sp>
      <p:sp>
        <p:nvSpPr>
          <p:cNvPr id="17" name="Shape 15"/>
          <p:cNvSpPr/>
          <p:nvPr/>
        </p:nvSpPr>
        <p:spPr>
          <a:xfrm>
            <a:off x="347472" y="4224528"/>
            <a:ext cx="2633472" cy="685800"/>
          </a:xfrm>
          <a:prstGeom prst="rect">
            <a:avLst/>
          </a:prstGeom>
          <a:solidFill>
            <a:srgbClr val="B84878">
              <a:alpha val="82000"/>
            </a:srgbClr>
          </a:solidFill>
          <a:ln w="12700">
            <a:solidFill>
              <a:srgbClr val="B84878"/>
            </a:solidFill>
            <a:prstDash val="solid"/>
          </a:ln>
        </p:spPr>
      </p:sp>
      <p:sp>
        <p:nvSpPr>
          <p:cNvPr id="18" name="Text 16"/>
          <p:cNvSpPr/>
          <p:nvPr/>
        </p:nvSpPr>
        <p:spPr>
          <a:xfrm>
            <a:off x="393192" y="4242816"/>
            <a:ext cx="2542032" cy="640080"/>
          </a:xfrm>
          <a:prstGeom prst="rect">
            <a:avLst/>
          </a:prstGeom>
          <a:noFill/>
          <a:ln/>
        </p:spPr>
        <p:txBody>
          <a:bodyPr wrap="square" rtlCol="0" anchor="ctr"/>
          <a:lstStyle/>
          <a:p>
            <a:pPr marL="0" indent="0">
              <a:buNone/>
            </a:pPr>
            <a:r>
              <a:rPr lang="en-US" sz="1050" i="1" dirty="0">
                <a:solidFill>
                  <a:srgbClr val="2A1F0E"/>
                </a:solidFill>
              </a:rPr>
              <a:t>Ferguson Reflex — </a:t>
            </a:r>
            <a:r>
              <a:rPr lang="en-US" sz="1050" i="1" dirty="0" err="1">
                <a:solidFill>
                  <a:srgbClr val="2A1F0E"/>
                </a:solidFill>
              </a:rPr>
              <a:t>Tekanan</a:t>
            </a:r>
            <a:r>
              <a:rPr lang="en-US" sz="1050" i="1" dirty="0">
                <a:solidFill>
                  <a:srgbClr val="2A1F0E"/>
                </a:solidFill>
              </a:rPr>
              <a:t> </a:t>
            </a:r>
            <a:r>
              <a:rPr lang="en-US" sz="1050" i="1" dirty="0" err="1">
                <a:solidFill>
                  <a:srgbClr val="2A1F0E"/>
                </a:solidFill>
              </a:rPr>
              <a:t>janin</a:t>
            </a:r>
            <a:r>
              <a:rPr lang="en-US" sz="1050" i="1" dirty="0">
                <a:solidFill>
                  <a:srgbClr val="2A1F0E"/>
                </a:solidFill>
              </a:rPr>
              <a:t> pada </a:t>
            </a:r>
            <a:r>
              <a:rPr lang="en-US" sz="1050" i="1" dirty="0" err="1">
                <a:solidFill>
                  <a:srgbClr val="2A1F0E"/>
                </a:solidFill>
              </a:rPr>
              <a:t>serviks</a:t>
            </a:r>
            <a:r>
              <a:rPr lang="en-US" sz="1050" i="1" dirty="0">
                <a:solidFill>
                  <a:srgbClr val="2A1F0E"/>
                </a:solidFill>
              </a:rPr>
              <a:t>/vagina </a:t>
            </a:r>
            <a:r>
              <a:rPr lang="en-US" sz="1050" i="1" dirty="0" err="1">
                <a:solidFill>
                  <a:srgbClr val="2A1F0E"/>
                </a:solidFill>
              </a:rPr>
              <a:t>memicu</a:t>
            </a:r>
            <a:r>
              <a:rPr lang="en-US" sz="1050" i="1" dirty="0">
                <a:solidFill>
                  <a:srgbClr val="2A1F0E"/>
                </a:solidFill>
              </a:rPr>
              <a:t> </a:t>
            </a:r>
            <a:r>
              <a:rPr lang="en-US" sz="1050" i="1" dirty="0" err="1">
                <a:solidFill>
                  <a:srgbClr val="2A1F0E"/>
                </a:solidFill>
              </a:rPr>
              <a:t>lonjakan</a:t>
            </a:r>
            <a:r>
              <a:rPr lang="en-US" sz="1050" i="1" dirty="0">
                <a:solidFill>
                  <a:srgbClr val="2A1F0E"/>
                </a:solidFill>
              </a:rPr>
              <a:t> </a:t>
            </a:r>
            <a:r>
              <a:rPr lang="en-US" sz="1050" i="1" dirty="0" err="1">
                <a:solidFill>
                  <a:srgbClr val="2A1F0E"/>
                </a:solidFill>
              </a:rPr>
              <a:t>oksitosin</a:t>
            </a:r>
            <a:r>
              <a:rPr lang="en-US" sz="1050" i="1" dirty="0">
                <a:solidFill>
                  <a:srgbClr val="2A1F0E"/>
                </a:solidFill>
              </a:rPr>
              <a:t>, </a:t>
            </a:r>
            <a:r>
              <a:rPr lang="en-US" sz="1050" i="1" dirty="0" err="1">
                <a:solidFill>
                  <a:srgbClr val="2A1F0E"/>
                </a:solidFill>
              </a:rPr>
              <a:t>menyebabkan</a:t>
            </a:r>
            <a:r>
              <a:rPr lang="en-US" sz="1050" i="1" dirty="0">
                <a:solidFill>
                  <a:srgbClr val="2A1F0E"/>
                </a:solidFill>
              </a:rPr>
              <a:t> </a:t>
            </a:r>
            <a:r>
              <a:rPr lang="en-US" sz="1050" i="1" dirty="0" err="1">
                <a:solidFill>
                  <a:srgbClr val="2A1F0E"/>
                </a:solidFill>
              </a:rPr>
              <a:t>dorongan</a:t>
            </a:r>
            <a:r>
              <a:rPr lang="en-US" sz="1050" i="1" dirty="0">
                <a:solidFill>
                  <a:srgbClr val="2A1F0E"/>
                </a:solidFill>
              </a:rPr>
              <a:t> </a:t>
            </a:r>
            <a:r>
              <a:rPr lang="en-US" sz="1050" i="1" dirty="0" err="1">
                <a:solidFill>
                  <a:srgbClr val="2A1F0E"/>
                </a:solidFill>
              </a:rPr>
              <a:t>meneran</a:t>
            </a:r>
            <a:r>
              <a:rPr lang="en-US" sz="1050" i="1" dirty="0">
                <a:solidFill>
                  <a:srgbClr val="2A1F0E"/>
                </a:solidFill>
              </a:rPr>
              <a:t> yang </a:t>
            </a:r>
            <a:r>
              <a:rPr lang="en-US" sz="1050" i="1" dirty="0" err="1">
                <a:solidFill>
                  <a:srgbClr val="2A1F0E"/>
                </a:solidFill>
              </a:rPr>
              <a:t>tidak</a:t>
            </a:r>
            <a:r>
              <a:rPr lang="en-US" sz="1050" i="1" dirty="0">
                <a:solidFill>
                  <a:srgbClr val="2A1F0E"/>
                </a:solidFill>
              </a:rPr>
              <a:t> </a:t>
            </a:r>
            <a:r>
              <a:rPr lang="en-US" sz="1050" i="1" dirty="0" err="1">
                <a:solidFill>
                  <a:srgbClr val="2A1F0E"/>
                </a:solidFill>
              </a:rPr>
              <a:t>disengaja</a:t>
            </a:r>
            <a:endParaRPr lang="en-US" sz="1050" dirty="0"/>
          </a:p>
        </p:txBody>
      </p:sp>
      <p:sp>
        <p:nvSpPr>
          <p:cNvPr id="19" name="Shape 17"/>
          <p:cNvSpPr/>
          <p:nvPr/>
        </p:nvSpPr>
        <p:spPr>
          <a:xfrm>
            <a:off x="3200400" y="1115568"/>
            <a:ext cx="2816352" cy="388620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20" name="Shape 18"/>
          <p:cNvSpPr/>
          <p:nvPr/>
        </p:nvSpPr>
        <p:spPr>
          <a:xfrm>
            <a:off x="3200400" y="1115568"/>
            <a:ext cx="2816352" cy="502920"/>
          </a:xfrm>
          <a:prstGeom prst="rect">
            <a:avLst/>
          </a:prstGeom>
          <a:solidFill>
            <a:srgbClr val="C0582A"/>
          </a:solidFill>
          <a:ln w="12700">
            <a:solidFill>
              <a:srgbClr val="C0582A"/>
            </a:solidFill>
            <a:prstDash val="solid"/>
          </a:ln>
        </p:spPr>
      </p:sp>
      <p:sp>
        <p:nvSpPr>
          <p:cNvPr id="21" name="Text 19"/>
          <p:cNvSpPr/>
          <p:nvPr/>
        </p:nvSpPr>
        <p:spPr>
          <a:xfrm>
            <a:off x="3310128" y="1143000"/>
            <a:ext cx="548640" cy="457200"/>
          </a:xfrm>
          <a:prstGeom prst="rect">
            <a:avLst/>
          </a:prstGeom>
          <a:noFill/>
          <a:ln/>
        </p:spPr>
        <p:txBody>
          <a:bodyPr wrap="square" rtlCol="0" anchor="ctr"/>
          <a:lstStyle/>
          <a:p>
            <a:pPr marL="0" indent="0" algn="ctr">
              <a:buNone/>
            </a:pPr>
            <a:r>
              <a:rPr lang="en-US" sz="1400" b="1" dirty="0">
                <a:solidFill>
                  <a:srgbClr val="FFFFFF"/>
                </a:solidFill>
              </a:rPr>
              <a:t>02</a:t>
            </a:r>
            <a:endParaRPr lang="en-US" sz="1400" dirty="0"/>
          </a:p>
        </p:txBody>
      </p:sp>
      <p:sp>
        <p:nvSpPr>
          <p:cNvPr id="22" name="Text 20"/>
          <p:cNvSpPr/>
          <p:nvPr/>
        </p:nvSpPr>
        <p:spPr>
          <a:xfrm>
            <a:off x="3886200" y="1143000"/>
            <a:ext cx="2011680" cy="274320"/>
          </a:xfrm>
          <a:prstGeom prst="rect">
            <a:avLst/>
          </a:prstGeom>
          <a:noFill/>
          <a:ln/>
        </p:spPr>
        <p:txBody>
          <a:bodyPr wrap="square" rtlCol="0" anchor="ctr"/>
          <a:lstStyle/>
          <a:p>
            <a:pPr marL="0" indent="0">
              <a:buNone/>
            </a:pPr>
            <a:r>
              <a:rPr lang="en-US" sz="1050" b="1" dirty="0">
                <a:solidFill>
                  <a:srgbClr val="FFFFFF"/>
                </a:solidFill>
              </a:rPr>
              <a:t>KELUARGA / PASANGAN / DOULA</a:t>
            </a:r>
            <a:endParaRPr lang="en-US" sz="1050" dirty="0"/>
          </a:p>
        </p:txBody>
      </p:sp>
      <p:sp>
        <p:nvSpPr>
          <p:cNvPr id="23" name="Text 21"/>
          <p:cNvSpPr/>
          <p:nvPr/>
        </p:nvSpPr>
        <p:spPr>
          <a:xfrm>
            <a:off x="3886200" y="1389888"/>
            <a:ext cx="2011680" cy="182880"/>
          </a:xfrm>
          <a:prstGeom prst="rect">
            <a:avLst/>
          </a:prstGeom>
          <a:noFill/>
          <a:ln/>
        </p:spPr>
        <p:txBody>
          <a:bodyPr wrap="square" rtlCol="0" anchor="ctr"/>
          <a:lstStyle/>
          <a:p>
            <a:pPr marL="0" indent="0">
              <a:buNone/>
            </a:pPr>
            <a:r>
              <a:rPr lang="en-US" sz="750" dirty="0">
                <a:solidFill>
                  <a:srgbClr val="FFE8E0"/>
                </a:solidFill>
              </a:rPr>
              <a:t>Sistem Dukungan Primer</a:t>
            </a:r>
            <a:endParaRPr lang="en-US" sz="750" dirty="0"/>
          </a:p>
        </p:txBody>
      </p:sp>
      <p:sp>
        <p:nvSpPr>
          <p:cNvPr id="24" name="Text 22"/>
          <p:cNvSpPr/>
          <p:nvPr/>
        </p:nvSpPr>
        <p:spPr>
          <a:xfrm>
            <a:off x="3310128" y="1700784"/>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Menghadiri kelas persalinan bersama ibu (prenatal)</a:t>
            </a:r>
            <a:endParaRPr lang="en-US" sz="1050" dirty="0"/>
          </a:p>
        </p:txBody>
      </p:sp>
      <p:sp>
        <p:nvSpPr>
          <p:cNvPr id="25" name="Text 23"/>
          <p:cNvSpPr/>
          <p:nvPr/>
        </p:nvSpPr>
        <p:spPr>
          <a:xfrm>
            <a:off x="3310128" y="2084832"/>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Memberikan sacral counter-pressure &amp; hip squeeze</a:t>
            </a:r>
            <a:endParaRPr lang="en-US" sz="1050" dirty="0"/>
          </a:p>
        </p:txBody>
      </p:sp>
      <p:sp>
        <p:nvSpPr>
          <p:cNvPr id="26" name="Text 24"/>
          <p:cNvSpPr/>
          <p:nvPr/>
        </p:nvSpPr>
        <p:spPr>
          <a:xfrm>
            <a:off x="3310128" y="2468880"/>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Mempertahankan kontak fisik (skin contact, pegangan tangan)</a:t>
            </a:r>
            <a:endParaRPr lang="en-US" sz="1050" dirty="0"/>
          </a:p>
        </p:txBody>
      </p:sp>
      <p:sp>
        <p:nvSpPr>
          <p:cNvPr id="27" name="Text 25"/>
          <p:cNvSpPr/>
          <p:nvPr/>
        </p:nvSpPr>
        <p:spPr>
          <a:xfrm>
            <a:off x="3310128" y="2852928"/>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Menyediakan air minum, madu, kompres hangat</a:t>
            </a:r>
            <a:endParaRPr lang="en-US" sz="1050" dirty="0"/>
          </a:p>
        </p:txBody>
      </p:sp>
      <p:sp>
        <p:nvSpPr>
          <p:cNvPr id="28" name="Text 26"/>
          <p:cNvSpPr/>
          <p:nvPr/>
        </p:nvSpPr>
        <p:spPr>
          <a:xfrm>
            <a:off x="3310128" y="3236976"/>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Membacakan affirmasi &amp; kata-kata penyemangat</a:t>
            </a:r>
            <a:endParaRPr lang="en-US" sz="1050" dirty="0"/>
          </a:p>
        </p:txBody>
      </p:sp>
      <p:sp>
        <p:nvSpPr>
          <p:cNvPr id="29" name="Text 27"/>
          <p:cNvSpPr/>
          <p:nvPr/>
        </p:nvSpPr>
        <p:spPr>
          <a:xfrm>
            <a:off x="3310128" y="3621024"/>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Mengelola lingkungan: cahaya redup, musik, privasi</a:t>
            </a:r>
            <a:endParaRPr lang="en-US" sz="1050" dirty="0"/>
          </a:p>
        </p:txBody>
      </p:sp>
      <p:sp>
        <p:nvSpPr>
          <p:cNvPr id="30" name="Shape 28"/>
          <p:cNvSpPr/>
          <p:nvPr/>
        </p:nvSpPr>
        <p:spPr>
          <a:xfrm>
            <a:off x="3291840" y="4224528"/>
            <a:ext cx="2633472" cy="685800"/>
          </a:xfrm>
          <a:prstGeom prst="rect">
            <a:avLst/>
          </a:prstGeom>
          <a:solidFill>
            <a:srgbClr val="C0582A">
              <a:alpha val="82000"/>
            </a:srgbClr>
          </a:solidFill>
          <a:ln w="12700">
            <a:solidFill>
              <a:srgbClr val="C0582A"/>
            </a:solidFill>
            <a:prstDash val="solid"/>
          </a:ln>
        </p:spPr>
      </p:sp>
      <p:sp>
        <p:nvSpPr>
          <p:cNvPr id="31" name="Text 29"/>
          <p:cNvSpPr/>
          <p:nvPr/>
        </p:nvSpPr>
        <p:spPr>
          <a:xfrm>
            <a:off x="3337560" y="4242816"/>
            <a:ext cx="2542032" cy="640080"/>
          </a:xfrm>
          <a:prstGeom prst="rect">
            <a:avLst/>
          </a:prstGeom>
          <a:noFill/>
          <a:ln/>
        </p:spPr>
        <p:txBody>
          <a:bodyPr wrap="square" rtlCol="0" anchor="ctr"/>
          <a:lstStyle/>
          <a:p>
            <a:pPr marL="0" indent="0">
              <a:buNone/>
            </a:pPr>
            <a:r>
              <a:rPr lang="en-US" sz="1050" i="1" dirty="0">
                <a:solidFill>
                  <a:srgbClr val="2A1F0E"/>
                </a:solidFill>
              </a:rPr>
              <a:t>Continuous support intrapartum </a:t>
            </a:r>
            <a:r>
              <a:rPr lang="en-US" sz="1050" i="1" dirty="0" err="1">
                <a:solidFill>
                  <a:srgbClr val="2A1F0E"/>
                </a:solidFill>
              </a:rPr>
              <a:t>menurunkan</a:t>
            </a:r>
            <a:r>
              <a:rPr lang="en-US" sz="1050" i="1" dirty="0">
                <a:solidFill>
                  <a:srgbClr val="2A1F0E"/>
                </a:solidFill>
              </a:rPr>
              <a:t> analgesia 10%, kala II lebih pendek (Hodnett, Cochrane 2023</a:t>
            </a:r>
            <a:r>
              <a:rPr lang="en-US" sz="700" i="1" dirty="0">
                <a:solidFill>
                  <a:srgbClr val="2A1F0E"/>
                </a:solidFill>
              </a:rPr>
              <a:t>)</a:t>
            </a:r>
            <a:endParaRPr lang="en-US" sz="700" dirty="0"/>
          </a:p>
        </p:txBody>
      </p:sp>
      <p:sp>
        <p:nvSpPr>
          <p:cNvPr id="32" name="Shape 30"/>
          <p:cNvSpPr/>
          <p:nvPr/>
        </p:nvSpPr>
        <p:spPr>
          <a:xfrm>
            <a:off x="6144768" y="1115568"/>
            <a:ext cx="2816352" cy="388620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33" name="Shape 31"/>
          <p:cNvSpPr/>
          <p:nvPr/>
        </p:nvSpPr>
        <p:spPr>
          <a:xfrm>
            <a:off x="6144768" y="1115568"/>
            <a:ext cx="2816352" cy="502920"/>
          </a:xfrm>
          <a:prstGeom prst="rect">
            <a:avLst/>
          </a:prstGeom>
          <a:solidFill>
            <a:srgbClr val="2D5016"/>
          </a:solidFill>
          <a:ln w="12700">
            <a:solidFill>
              <a:srgbClr val="2D5016"/>
            </a:solidFill>
            <a:prstDash val="solid"/>
          </a:ln>
        </p:spPr>
      </p:sp>
      <p:sp>
        <p:nvSpPr>
          <p:cNvPr id="34" name="Text 32"/>
          <p:cNvSpPr/>
          <p:nvPr/>
        </p:nvSpPr>
        <p:spPr>
          <a:xfrm>
            <a:off x="6254496" y="1143000"/>
            <a:ext cx="548640" cy="457200"/>
          </a:xfrm>
          <a:prstGeom prst="rect">
            <a:avLst/>
          </a:prstGeom>
          <a:noFill/>
          <a:ln/>
        </p:spPr>
        <p:txBody>
          <a:bodyPr wrap="square" rtlCol="0" anchor="ctr"/>
          <a:lstStyle/>
          <a:p>
            <a:pPr marL="0" indent="0" algn="ctr">
              <a:buNone/>
            </a:pPr>
            <a:r>
              <a:rPr lang="en-US" sz="1400" b="1" dirty="0">
                <a:solidFill>
                  <a:srgbClr val="FFFFFF"/>
                </a:solidFill>
              </a:rPr>
              <a:t>03</a:t>
            </a:r>
            <a:endParaRPr lang="en-US" sz="1400" dirty="0"/>
          </a:p>
        </p:txBody>
      </p:sp>
      <p:sp>
        <p:nvSpPr>
          <p:cNvPr id="35" name="Text 33"/>
          <p:cNvSpPr/>
          <p:nvPr/>
        </p:nvSpPr>
        <p:spPr>
          <a:xfrm>
            <a:off x="6830568" y="1143000"/>
            <a:ext cx="2011680" cy="274320"/>
          </a:xfrm>
          <a:prstGeom prst="rect">
            <a:avLst/>
          </a:prstGeom>
          <a:noFill/>
          <a:ln/>
        </p:spPr>
        <p:txBody>
          <a:bodyPr wrap="square" rtlCol="0" anchor="ctr"/>
          <a:lstStyle/>
          <a:p>
            <a:pPr marL="0" indent="0">
              <a:buNone/>
            </a:pPr>
            <a:r>
              <a:rPr lang="en-US" sz="1050" b="1" dirty="0">
                <a:solidFill>
                  <a:srgbClr val="FFFFFF"/>
                </a:solidFill>
              </a:rPr>
              <a:t>BIDAN</a:t>
            </a:r>
            <a:endParaRPr lang="en-US" sz="1050" dirty="0"/>
          </a:p>
        </p:txBody>
      </p:sp>
      <p:sp>
        <p:nvSpPr>
          <p:cNvPr id="36" name="Text 34"/>
          <p:cNvSpPr/>
          <p:nvPr/>
        </p:nvSpPr>
        <p:spPr>
          <a:xfrm>
            <a:off x="6830568" y="1389888"/>
            <a:ext cx="2011680" cy="182880"/>
          </a:xfrm>
          <a:prstGeom prst="rect">
            <a:avLst/>
          </a:prstGeom>
          <a:noFill/>
          <a:ln/>
        </p:spPr>
        <p:txBody>
          <a:bodyPr wrap="square" rtlCol="0" anchor="ctr"/>
          <a:lstStyle/>
          <a:p>
            <a:pPr marL="0" indent="0">
              <a:buNone/>
            </a:pPr>
            <a:r>
              <a:rPr lang="en-US" sz="750" dirty="0">
                <a:solidFill>
                  <a:srgbClr val="FFE8E0"/>
                </a:solidFill>
              </a:rPr>
              <a:t>Fasilitator Persalinan Fisiologis</a:t>
            </a:r>
            <a:endParaRPr lang="en-US" sz="750" dirty="0"/>
          </a:p>
        </p:txBody>
      </p:sp>
      <p:sp>
        <p:nvSpPr>
          <p:cNvPr id="37" name="Text 35"/>
          <p:cNvSpPr/>
          <p:nvPr/>
        </p:nvSpPr>
        <p:spPr>
          <a:xfrm>
            <a:off x="6254496" y="1700784"/>
            <a:ext cx="2606040" cy="347472"/>
          </a:xfrm>
          <a:prstGeom prst="rect">
            <a:avLst/>
          </a:prstGeom>
          <a:noFill/>
          <a:ln/>
        </p:spPr>
        <p:txBody>
          <a:bodyPr wrap="square" rtlCol="0" anchor="ctr"/>
          <a:lstStyle/>
          <a:p>
            <a:pPr marL="0" indent="0">
              <a:buNone/>
            </a:pPr>
            <a:r>
              <a:rPr lang="en-US" sz="1050" dirty="0">
                <a:solidFill>
                  <a:srgbClr val="5C4A32"/>
                </a:solidFill>
              </a:rPr>
              <a:t>- Memantau kemajuan tanpa intervensi berlebihan</a:t>
            </a:r>
            <a:endParaRPr lang="en-US" sz="1050" dirty="0"/>
          </a:p>
        </p:txBody>
      </p:sp>
      <p:sp>
        <p:nvSpPr>
          <p:cNvPr id="38" name="Text 36"/>
          <p:cNvSpPr/>
          <p:nvPr/>
        </p:nvSpPr>
        <p:spPr>
          <a:xfrm>
            <a:off x="6254496" y="2084832"/>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Memimpin teknik meneran: suara tenang, kata terpandu</a:t>
            </a:r>
            <a:endParaRPr lang="en-US" sz="1050" dirty="0"/>
          </a:p>
        </p:txBody>
      </p:sp>
      <p:sp>
        <p:nvSpPr>
          <p:cNvPr id="39" name="Text 37"/>
          <p:cNvSpPr/>
          <p:nvPr/>
        </p:nvSpPr>
        <p:spPr>
          <a:xfrm>
            <a:off x="6254496" y="2468880"/>
            <a:ext cx="2606040" cy="347472"/>
          </a:xfrm>
          <a:prstGeom prst="rect">
            <a:avLst/>
          </a:prstGeom>
          <a:noFill/>
          <a:ln/>
        </p:spPr>
        <p:txBody>
          <a:bodyPr wrap="square" rtlCol="0" anchor="ctr"/>
          <a:lstStyle/>
          <a:p>
            <a:pPr marL="0" indent="0">
              <a:buNone/>
            </a:pPr>
            <a:r>
              <a:rPr lang="en-US" sz="1050" dirty="0">
                <a:solidFill>
                  <a:srgbClr val="5C4A32"/>
                </a:solidFill>
              </a:rPr>
              <a:t>- Mengajarkan &amp; memfasilitasi semua teknik naturopathy</a:t>
            </a:r>
            <a:endParaRPr lang="en-US" sz="1050" dirty="0"/>
          </a:p>
        </p:txBody>
      </p:sp>
      <p:sp>
        <p:nvSpPr>
          <p:cNvPr id="40" name="Text 38"/>
          <p:cNvSpPr/>
          <p:nvPr/>
        </p:nvSpPr>
        <p:spPr>
          <a:xfrm>
            <a:off x="6254496" y="2852928"/>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Melakukan manual perineal support &amp; warm compress</a:t>
            </a:r>
            <a:endParaRPr lang="en-US" sz="1050" dirty="0"/>
          </a:p>
        </p:txBody>
      </p:sp>
      <p:sp>
        <p:nvSpPr>
          <p:cNvPr id="41" name="Text 39"/>
          <p:cNvSpPr/>
          <p:nvPr/>
        </p:nvSpPr>
        <p:spPr>
          <a:xfrm>
            <a:off x="6254496" y="3236976"/>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Mengidentifikasi early warning signs &amp; rujuk tepat</a:t>
            </a:r>
            <a:endParaRPr lang="en-US" sz="1050" dirty="0"/>
          </a:p>
        </p:txBody>
      </p:sp>
      <p:sp>
        <p:nvSpPr>
          <p:cNvPr id="42" name="Text 40"/>
          <p:cNvSpPr/>
          <p:nvPr/>
        </p:nvSpPr>
        <p:spPr>
          <a:xfrm>
            <a:off x="6254496" y="3621024"/>
            <a:ext cx="2606040" cy="347472"/>
          </a:xfrm>
          <a:prstGeom prst="rect">
            <a:avLst/>
          </a:prstGeom>
          <a:noFill/>
          <a:ln/>
        </p:spPr>
        <p:txBody>
          <a:bodyPr wrap="square" rtlCol="0" anchor="ctr"/>
          <a:lstStyle/>
          <a:p>
            <a:pPr marL="0" indent="0">
              <a:buNone/>
            </a:pPr>
            <a:r>
              <a:rPr lang="en-US" sz="800" dirty="0">
                <a:solidFill>
                  <a:srgbClr val="5C4A32"/>
                </a:solidFill>
              </a:rPr>
              <a:t>- </a:t>
            </a:r>
            <a:r>
              <a:rPr lang="en-US" sz="1050" dirty="0">
                <a:solidFill>
                  <a:srgbClr val="5C4A32"/>
                </a:solidFill>
              </a:rPr>
              <a:t>Menjaga privasi, martabat &amp; otonomi ibu sepenuhnya</a:t>
            </a:r>
            <a:endParaRPr lang="en-US" sz="1050" dirty="0"/>
          </a:p>
        </p:txBody>
      </p:sp>
      <p:sp>
        <p:nvSpPr>
          <p:cNvPr id="43" name="Shape 41"/>
          <p:cNvSpPr/>
          <p:nvPr/>
        </p:nvSpPr>
        <p:spPr>
          <a:xfrm>
            <a:off x="6236208" y="4224528"/>
            <a:ext cx="2633472" cy="685800"/>
          </a:xfrm>
          <a:prstGeom prst="rect">
            <a:avLst/>
          </a:prstGeom>
          <a:solidFill>
            <a:srgbClr val="2D5016">
              <a:alpha val="82000"/>
            </a:srgbClr>
          </a:solidFill>
          <a:ln w="12700">
            <a:solidFill>
              <a:srgbClr val="2D5016"/>
            </a:solidFill>
            <a:prstDash val="solid"/>
          </a:ln>
        </p:spPr>
      </p:sp>
      <p:sp>
        <p:nvSpPr>
          <p:cNvPr id="44" name="Text 42"/>
          <p:cNvSpPr/>
          <p:nvPr/>
        </p:nvSpPr>
        <p:spPr>
          <a:xfrm>
            <a:off x="6281928" y="4242816"/>
            <a:ext cx="2542032" cy="640080"/>
          </a:xfrm>
          <a:prstGeom prst="rect">
            <a:avLst/>
          </a:prstGeom>
          <a:noFill/>
          <a:ln/>
        </p:spPr>
        <p:txBody>
          <a:bodyPr wrap="square" rtlCol="0" anchor="ctr"/>
          <a:lstStyle/>
          <a:p>
            <a:pPr marL="0" indent="0">
              <a:buNone/>
            </a:pPr>
            <a:r>
              <a:rPr lang="en-US" sz="1050" i="1" dirty="0">
                <a:solidFill>
                  <a:srgbClr val="2A1F0E"/>
                </a:solidFill>
              </a:rPr>
              <a:t>'The bidan's hands are always at work, but always quiet' — prinsip asuhan kebidanan humanistik</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23">
    <p:bg>
      <p:bgPr>
        <a:solidFill>
          <a:srgbClr val="FBF7F0"/>
        </a:solidFill>
        <a:effectLst/>
      </p:bgPr>
    </p:bg>
    <p:spTree>
      <p:nvGrpSpPr>
        <p:cNvPr id="1" name=""/>
        <p:cNvGrpSpPr/>
        <p:nvPr/>
      </p:nvGrpSpPr>
      <p:grpSpPr>
        <a:xfrm>
          <a:off x="0" y="0"/>
          <a:ext cx="0" cy="0"/>
          <a:chOff x="0" y="0"/>
          <a:chExt cx="0" cy="0"/>
        </a:xfrm>
      </p:grpSpPr>
      <p:sp>
        <p:nvSpPr>
          <p:cNvPr id="2" name="Shape 0"/>
          <p:cNvSpPr/>
          <p:nvPr/>
        </p:nvSpPr>
        <p:spPr>
          <a:xfrm>
            <a:off x="36576" y="0"/>
            <a:ext cx="9144000" cy="987552"/>
          </a:xfrm>
          <a:prstGeom prst="rect">
            <a:avLst/>
          </a:prstGeom>
          <a:solidFill>
            <a:srgbClr val="C0582A"/>
          </a:solidFill>
          <a:ln w="12700">
            <a:solidFill>
              <a:srgbClr val="C0582A"/>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PERAN PENDAMPING PERSALINAN (DOULA &amp; KELUARGA)</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200" dirty="0">
                <a:solidFill>
                  <a:srgbClr val="D0EAC0"/>
                </a:solidFill>
                <a:latin typeface="Calibri" pitchFamily="34" charset="0"/>
                <a:ea typeface="Calibri" pitchFamily="34" charset="-122"/>
                <a:cs typeface="Calibri" pitchFamily="34" charset="-120"/>
              </a:rPr>
              <a:t>Continuous Support Intrapartum: Bukti &amp; Praktik Terbaik</a:t>
            </a:r>
            <a:endParaRPr lang="en-US" sz="1200" dirty="0"/>
          </a:p>
        </p:txBody>
      </p:sp>
      <p:sp>
        <p:nvSpPr>
          <p:cNvPr id="6" name="Shape 4"/>
          <p:cNvSpPr/>
          <p:nvPr/>
        </p:nvSpPr>
        <p:spPr>
          <a:xfrm>
            <a:off x="256032" y="1115568"/>
            <a:ext cx="8631936" cy="640080"/>
          </a:xfrm>
          <a:prstGeom prst="rect">
            <a:avLst/>
          </a:prstGeom>
          <a:solidFill>
            <a:srgbClr val="FDF5E8"/>
          </a:solidFill>
          <a:ln w="12700">
            <a:solidFill>
              <a:srgbClr val="C0582A"/>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109728" cy="640080"/>
          </a:xfrm>
          <a:prstGeom prst="rect">
            <a:avLst/>
          </a:prstGeom>
          <a:solidFill>
            <a:srgbClr val="C0582A"/>
          </a:solidFill>
          <a:ln w="12700">
            <a:solidFill>
              <a:srgbClr val="C0582A"/>
            </a:solidFill>
            <a:prstDash val="solid"/>
          </a:ln>
        </p:spPr>
      </p:sp>
      <p:sp>
        <p:nvSpPr>
          <p:cNvPr id="8" name="Text 6"/>
          <p:cNvSpPr/>
          <p:nvPr/>
        </p:nvSpPr>
        <p:spPr>
          <a:xfrm>
            <a:off x="457200" y="1143000"/>
            <a:ext cx="8302752" cy="594360"/>
          </a:xfrm>
          <a:prstGeom prst="rect">
            <a:avLst/>
          </a:prstGeom>
          <a:noFill/>
          <a:ln/>
        </p:spPr>
        <p:txBody>
          <a:bodyPr wrap="square" rtlCol="0" anchor="ctr"/>
          <a:lstStyle/>
          <a:p>
            <a:pPr marL="0" indent="0">
              <a:buNone/>
            </a:pPr>
            <a:r>
              <a:rPr lang="en-US" sz="1050" dirty="0">
                <a:solidFill>
                  <a:srgbClr val="2A1F0E"/>
                </a:solidFill>
              </a:rPr>
              <a:t>COCHRANE REVIEW (Hodnett et al., 2023 — 27 RCT, n=15,858): Continuous intrapartum support </a:t>
            </a:r>
            <a:r>
              <a:rPr lang="en-US" sz="1050" dirty="0" err="1">
                <a:solidFill>
                  <a:srgbClr val="2A1F0E"/>
                </a:solidFill>
              </a:rPr>
              <a:t>menurunkan</a:t>
            </a:r>
            <a:r>
              <a:rPr lang="en-US" sz="1050" dirty="0">
                <a:solidFill>
                  <a:srgbClr val="2A1F0E"/>
                </a:solidFill>
              </a:rPr>
              <a:t> </a:t>
            </a:r>
            <a:r>
              <a:rPr lang="en-US" sz="1050" dirty="0" err="1">
                <a:solidFill>
                  <a:srgbClr val="2A1F0E"/>
                </a:solidFill>
              </a:rPr>
              <a:t>persalinan</a:t>
            </a:r>
            <a:r>
              <a:rPr lang="en-US" sz="1050" dirty="0">
                <a:solidFill>
                  <a:srgbClr val="2A1F0E"/>
                </a:solidFill>
              </a:rPr>
              <a:t> operatif vaginal 10%, penggunaan analgesia farmakologi 10%, kala II lebih pendek, nilai APGAR ≤7 berkurang, kepuasan ibu meningkat. </a:t>
            </a:r>
            <a:endParaRPr lang="en-US" sz="1050" dirty="0"/>
          </a:p>
        </p:txBody>
      </p:sp>
      <p:sp>
        <p:nvSpPr>
          <p:cNvPr id="9" name="Shape 7"/>
          <p:cNvSpPr/>
          <p:nvPr/>
        </p:nvSpPr>
        <p:spPr>
          <a:xfrm>
            <a:off x="256032" y="1874520"/>
            <a:ext cx="4206240" cy="3090672"/>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10" name="Shape 8"/>
          <p:cNvSpPr/>
          <p:nvPr/>
        </p:nvSpPr>
        <p:spPr>
          <a:xfrm>
            <a:off x="256032" y="1874520"/>
            <a:ext cx="4206240" cy="347472"/>
          </a:xfrm>
          <a:prstGeom prst="rect">
            <a:avLst/>
          </a:prstGeom>
          <a:solidFill>
            <a:srgbClr val="C0582A"/>
          </a:solidFill>
          <a:ln w="12700">
            <a:solidFill>
              <a:srgbClr val="C0582A"/>
            </a:solidFill>
            <a:prstDash val="solid"/>
          </a:ln>
        </p:spPr>
      </p:sp>
      <p:sp>
        <p:nvSpPr>
          <p:cNvPr id="11" name="Text 9"/>
          <p:cNvSpPr/>
          <p:nvPr/>
        </p:nvSpPr>
        <p:spPr>
          <a:xfrm>
            <a:off x="256032" y="1874520"/>
            <a:ext cx="4206240" cy="347472"/>
          </a:xfrm>
          <a:prstGeom prst="rect">
            <a:avLst/>
          </a:prstGeom>
          <a:noFill/>
          <a:ln/>
        </p:spPr>
        <p:txBody>
          <a:bodyPr wrap="square" rtlCol="0" anchor="ctr"/>
          <a:lstStyle/>
          <a:p>
            <a:pPr marL="0" indent="0" algn="ctr">
              <a:buNone/>
            </a:pPr>
            <a:r>
              <a:rPr lang="en-US" sz="1200" b="1" dirty="0">
                <a:solidFill>
                  <a:srgbClr val="FFFFFF"/>
                </a:solidFill>
              </a:rPr>
              <a:t>Suami / Pasangan</a:t>
            </a:r>
            <a:endParaRPr lang="en-US" sz="1200" dirty="0"/>
          </a:p>
        </p:txBody>
      </p:sp>
      <p:sp>
        <p:nvSpPr>
          <p:cNvPr id="12" name="Text 10"/>
          <p:cNvSpPr/>
          <p:nvPr/>
        </p:nvSpPr>
        <p:spPr>
          <a:xfrm>
            <a:off x="365760" y="2286000"/>
            <a:ext cx="3977640" cy="201168"/>
          </a:xfrm>
          <a:prstGeom prst="rect">
            <a:avLst/>
          </a:prstGeom>
          <a:noFill/>
          <a:ln/>
        </p:spPr>
        <p:txBody>
          <a:bodyPr wrap="square" rtlCol="0" anchor="ctr"/>
          <a:lstStyle/>
          <a:p>
            <a:pPr marL="0" indent="0">
              <a:buNone/>
            </a:pPr>
            <a:r>
              <a:rPr lang="en-US" sz="850" b="1" dirty="0">
                <a:solidFill>
                  <a:srgbClr val="C0582A"/>
                </a:solidFill>
              </a:rPr>
              <a:t>FISIK:</a:t>
            </a:r>
            <a:endParaRPr lang="en-US" sz="850" dirty="0"/>
          </a:p>
        </p:txBody>
      </p:sp>
      <p:sp>
        <p:nvSpPr>
          <p:cNvPr id="13" name="Text 11"/>
          <p:cNvSpPr/>
          <p:nvPr/>
        </p:nvSpPr>
        <p:spPr>
          <a:xfrm>
            <a:off x="438912" y="2514600"/>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100" dirty="0">
                <a:solidFill>
                  <a:srgbClr val="5C4A32"/>
                </a:solidFill>
              </a:rPr>
              <a:t>Sacral counter-pressure saat kontraksi</a:t>
            </a:r>
            <a:endParaRPr lang="en-US" sz="1100" dirty="0"/>
          </a:p>
        </p:txBody>
      </p:sp>
      <p:sp>
        <p:nvSpPr>
          <p:cNvPr id="14" name="Text 12"/>
          <p:cNvSpPr/>
          <p:nvPr/>
        </p:nvSpPr>
        <p:spPr>
          <a:xfrm>
            <a:off x="438912" y="2715768"/>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Hip squeeze bilateral selama pushing</a:t>
            </a:r>
            <a:endParaRPr lang="en-US" sz="1050" dirty="0"/>
          </a:p>
        </p:txBody>
      </p:sp>
      <p:sp>
        <p:nvSpPr>
          <p:cNvPr id="15" name="Text 13"/>
          <p:cNvSpPr/>
          <p:nvPr/>
        </p:nvSpPr>
        <p:spPr>
          <a:xfrm>
            <a:off x="438912" y="2916936"/>
            <a:ext cx="3886200" cy="182880"/>
          </a:xfrm>
          <a:prstGeom prst="rect">
            <a:avLst/>
          </a:prstGeom>
          <a:noFill/>
          <a:ln/>
        </p:spPr>
        <p:txBody>
          <a:bodyPr wrap="square" rtlCol="0" anchor="ctr"/>
          <a:lstStyle/>
          <a:p>
            <a:pPr marL="0" indent="0">
              <a:buNone/>
            </a:pPr>
            <a:r>
              <a:rPr lang="en-US" sz="1050" dirty="0">
                <a:solidFill>
                  <a:srgbClr val="5C4A32"/>
                </a:solidFill>
              </a:rPr>
              <a:t>- </a:t>
            </a:r>
            <a:r>
              <a:rPr lang="en-US" sz="1050" dirty="0" err="1">
                <a:solidFill>
                  <a:srgbClr val="5C4A32"/>
                </a:solidFill>
              </a:rPr>
              <a:t>Genggam</a:t>
            </a:r>
            <a:r>
              <a:rPr lang="en-US" sz="1050" dirty="0">
                <a:solidFill>
                  <a:srgbClr val="5C4A32"/>
                </a:solidFill>
              </a:rPr>
              <a:t> tangan saat crowning</a:t>
            </a:r>
            <a:endParaRPr lang="en-US" sz="1050" dirty="0"/>
          </a:p>
        </p:txBody>
      </p:sp>
      <p:sp>
        <p:nvSpPr>
          <p:cNvPr id="16" name="Text 14"/>
          <p:cNvSpPr/>
          <p:nvPr/>
        </p:nvSpPr>
        <p:spPr>
          <a:xfrm>
            <a:off x="438912" y="3118104"/>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Bantu ibu berganti posisi</a:t>
            </a:r>
            <a:endParaRPr lang="en-US" sz="1050" dirty="0"/>
          </a:p>
        </p:txBody>
      </p:sp>
      <p:sp>
        <p:nvSpPr>
          <p:cNvPr id="17" name="Text 15"/>
          <p:cNvSpPr/>
          <p:nvPr/>
        </p:nvSpPr>
        <p:spPr>
          <a:xfrm>
            <a:off x="365760" y="3392424"/>
            <a:ext cx="3977640" cy="201168"/>
          </a:xfrm>
          <a:prstGeom prst="rect">
            <a:avLst/>
          </a:prstGeom>
          <a:noFill/>
          <a:ln/>
        </p:spPr>
        <p:txBody>
          <a:bodyPr wrap="square" rtlCol="0" anchor="ctr"/>
          <a:lstStyle/>
          <a:p>
            <a:pPr marL="0" indent="0">
              <a:buNone/>
            </a:pPr>
            <a:r>
              <a:rPr lang="en-US" sz="850" b="1" dirty="0">
                <a:solidFill>
                  <a:srgbClr val="C0582A"/>
                </a:solidFill>
              </a:rPr>
              <a:t>EMOSIONAL:</a:t>
            </a:r>
            <a:endParaRPr lang="en-US" sz="850" dirty="0"/>
          </a:p>
        </p:txBody>
      </p:sp>
      <p:sp>
        <p:nvSpPr>
          <p:cNvPr id="18" name="Text 16"/>
          <p:cNvSpPr/>
          <p:nvPr/>
        </p:nvSpPr>
        <p:spPr>
          <a:xfrm>
            <a:off x="438912" y="3621024"/>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Bisikkan kata-kata cinta &amp; semangat</a:t>
            </a:r>
            <a:endParaRPr lang="en-US" sz="1050" dirty="0"/>
          </a:p>
        </p:txBody>
      </p:sp>
      <p:sp>
        <p:nvSpPr>
          <p:cNvPr id="19" name="Text 17"/>
          <p:cNvSpPr/>
          <p:nvPr/>
        </p:nvSpPr>
        <p:spPr>
          <a:xfrm>
            <a:off x="438912" y="3822192"/>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Pertahankan kontak mata yang menenangkan</a:t>
            </a:r>
            <a:endParaRPr lang="en-US" sz="1050" dirty="0"/>
          </a:p>
        </p:txBody>
      </p:sp>
      <p:sp>
        <p:nvSpPr>
          <p:cNvPr id="20" name="Text 18"/>
          <p:cNvSpPr/>
          <p:nvPr/>
        </p:nvSpPr>
        <p:spPr>
          <a:xfrm>
            <a:off x="438912" y="4023360"/>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'Kamu luar biasa, aku bangga padamu'</a:t>
            </a:r>
            <a:endParaRPr lang="en-US" sz="1050" dirty="0"/>
          </a:p>
        </p:txBody>
      </p:sp>
      <p:sp>
        <p:nvSpPr>
          <p:cNvPr id="21" name="Text 19"/>
          <p:cNvSpPr/>
          <p:nvPr/>
        </p:nvSpPr>
        <p:spPr>
          <a:xfrm>
            <a:off x="438912" y="4224528"/>
            <a:ext cx="3886200" cy="182880"/>
          </a:xfrm>
          <a:prstGeom prst="rect">
            <a:avLst/>
          </a:prstGeom>
          <a:noFill/>
          <a:ln/>
        </p:spPr>
        <p:txBody>
          <a:bodyPr wrap="square" rtlCol="0" anchor="ctr"/>
          <a:lstStyle/>
          <a:p>
            <a:pPr marL="0" indent="0">
              <a:buNone/>
            </a:pPr>
            <a:r>
              <a:rPr lang="en-US" sz="1050" dirty="0">
                <a:solidFill>
                  <a:srgbClr val="5C4A32"/>
                </a:solidFill>
              </a:rPr>
              <a:t>- Tidak menunjukkan rasa panik atau cemas</a:t>
            </a:r>
            <a:endParaRPr lang="en-US" sz="1050" dirty="0"/>
          </a:p>
        </p:txBody>
      </p:sp>
      <p:sp>
        <p:nvSpPr>
          <p:cNvPr id="27" name="Shape 25"/>
          <p:cNvSpPr/>
          <p:nvPr/>
        </p:nvSpPr>
        <p:spPr>
          <a:xfrm>
            <a:off x="4736592" y="1874520"/>
            <a:ext cx="4206240" cy="3090672"/>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28" name="Shape 26"/>
          <p:cNvSpPr/>
          <p:nvPr/>
        </p:nvSpPr>
        <p:spPr>
          <a:xfrm>
            <a:off x="4736592" y="1874520"/>
            <a:ext cx="4206240" cy="347472"/>
          </a:xfrm>
          <a:prstGeom prst="rect">
            <a:avLst/>
          </a:prstGeom>
          <a:solidFill>
            <a:srgbClr val="2D5016"/>
          </a:solidFill>
          <a:ln w="12700">
            <a:solidFill>
              <a:srgbClr val="2D5016"/>
            </a:solidFill>
            <a:prstDash val="solid"/>
          </a:ln>
        </p:spPr>
      </p:sp>
      <p:sp>
        <p:nvSpPr>
          <p:cNvPr id="29" name="Text 27"/>
          <p:cNvSpPr/>
          <p:nvPr/>
        </p:nvSpPr>
        <p:spPr>
          <a:xfrm>
            <a:off x="4736592" y="1874520"/>
            <a:ext cx="4206240" cy="347472"/>
          </a:xfrm>
          <a:prstGeom prst="rect">
            <a:avLst/>
          </a:prstGeom>
          <a:noFill/>
          <a:ln/>
        </p:spPr>
        <p:txBody>
          <a:bodyPr wrap="square" rtlCol="0" anchor="ctr"/>
          <a:lstStyle/>
          <a:p>
            <a:pPr marL="0" indent="0" algn="ctr">
              <a:buNone/>
            </a:pPr>
            <a:r>
              <a:rPr lang="en-US" sz="1200" b="1" dirty="0">
                <a:solidFill>
                  <a:srgbClr val="FFFFFF"/>
                </a:solidFill>
              </a:rPr>
              <a:t>Doula Profesional</a:t>
            </a:r>
            <a:endParaRPr lang="en-US" sz="1200" dirty="0"/>
          </a:p>
        </p:txBody>
      </p:sp>
      <p:sp>
        <p:nvSpPr>
          <p:cNvPr id="30" name="Text 28"/>
          <p:cNvSpPr/>
          <p:nvPr/>
        </p:nvSpPr>
        <p:spPr>
          <a:xfrm>
            <a:off x="4846320" y="2286000"/>
            <a:ext cx="3977640" cy="201168"/>
          </a:xfrm>
          <a:prstGeom prst="rect">
            <a:avLst/>
          </a:prstGeom>
          <a:noFill/>
          <a:ln/>
        </p:spPr>
        <p:txBody>
          <a:bodyPr wrap="square" rtlCol="0" anchor="ctr"/>
          <a:lstStyle/>
          <a:p>
            <a:pPr marL="0" indent="0">
              <a:buNone/>
            </a:pPr>
            <a:r>
              <a:rPr lang="en-US" sz="850" b="1" dirty="0">
                <a:solidFill>
                  <a:srgbClr val="2D5016"/>
                </a:solidFill>
              </a:rPr>
              <a:t>FISIK:</a:t>
            </a:r>
            <a:endParaRPr lang="en-US" sz="850" dirty="0"/>
          </a:p>
        </p:txBody>
      </p:sp>
      <p:sp>
        <p:nvSpPr>
          <p:cNvPr id="31" name="Text 29"/>
          <p:cNvSpPr/>
          <p:nvPr/>
        </p:nvSpPr>
        <p:spPr>
          <a:xfrm>
            <a:off x="4919472" y="2514600"/>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Semua teknik massase &amp; counter-pressure</a:t>
            </a:r>
            <a:endParaRPr lang="en-US" sz="1050" dirty="0"/>
          </a:p>
        </p:txBody>
      </p:sp>
      <p:sp>
        <p:nvSpPr>
          <p:cNvPr id="32" name="Text 30"/>
          <p:cNvSpPr/>
          <p:nvPr/>
        </p:nvSpPr>
        <p:spPr>
          <a:xfrm>
            <a:off x="4919472" y="2715768"/>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Fasilitasi posisi optimal (squatting, all-fours</a:t>
            </a:r>
            <a:r>
              <a:rPr lang="en-US" sz="750" dirty="0">
                <a:solidFill>
                  <a:srgbClr val="5C4A32"/>
                </a:solidFill>
              </a:rPr>
              <a:t>)</a:t>
            </a:r>
            <a:endParaRPr lang="en-US" sz="750" dirty="0"/>
          </a:p>
        </p:txBody>
      </p:sp>
      <p:sp>
        <p:nvSpPr>
          <p:cNvPr id="33" name="Text 31"/>
          <p:cNvSpPr/>
          <p:nvPr/>
        </p:nvSpPr>
        <p:spPr>
          <a:xfrm>
            <a:off x="4919472" y="2916936"/>
            <a:ext cx="3886200" cy="182880"/>
          </a:xfrm>
          <a:prstGeom prst="rect">
            <a:avLst/>
          </a:prstGeom>
          <a:noFill/>
          <a:ln/>
        </p:spPr>
        <p:txBody>
          <a:bodyPr wrap="square" rtlCol="0" anchor="ctr"/>
          <a:lstStyle/>
          <a:p>
            <a:pPr marL="0" indent="0">
              <a:buNone/>
            </a:pPr>
            <a:r>
              <a:rPr lang="en-US" sz="1050" dirty="0">
                <a:solidFill>
                  <a:srgbClr val="5C4A32"/>
                </a:solidFill>
              </a:rPr>
              <a:t>- </a:t>
            </a:r>
            <a:r>
              <a:rPr lang="en-US" sz="1050" dirty="0" err="1">
                <a:solidFill>
                  <a:srgbClr val="5C4A32"/>
                </a:solidFill>
              </a:rPr>
              <a:t>Aromaterapi</a:t>
            </a:r>
            <a:r>
              <a:rPr lang="en-US" sz="1050" dirty="0">
                <a:solidFill>
                  <a:srgbClr val="5C4A32"/>
                </a:solidFill>
              </a:rPr>
              <a:t> </a:t>
            </a:r>
            <a:endParaRPr lang="en-US" sz="1050" dirty="0"/>
          </a:p>
        </p:txBody>
      </p:sp>
      <p:sp>
        <p:nvSpPr>
          <p:cNvPr id="34" name="Text 32"/>
          <p:cNvSpPr/>
          <p:nvPr/>
        </p:nvSpPr>
        <p:spPr>
          <a:xfrm>
            <a:off x="4919472" y="3118104"/>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Pendampingan water birth</a:t>
            </a:r>
            <a:endParaRPr lang="en-US" sz="1050" dirty="0"/>
          </a:p>
        </p:txBody>
      </p:sp>
      <p:sp>
        <p:nvSpPr>
          <p:cNvPr id="35" name="Text 33"/>
          <p:cNvSpPr/>
          <p:nvPr/>
        </p:nvSpPr>
        <p:spPr>
          <a:xfrm>
            <a:off x="4846320" y="3392424"/>
            <a:ext cx="3977640" cy="201168"/>
          </a:xfrm>
          <a:prstGeom prst="rect">
            <a:avLst/>
          </a:prstGeom>
          <a:noFill/>
          <a:ln/>
        </p:spPr>
        <p:txBody>
          <a:bodyPr wrap="square" rtlCol="0" anchor="ctr"/>
          <a:lstStyle/>
          <a:p>
            <a:pPr marL="0" indent="0">
              <a:buNone/>
            </a:pPr>
            <a:r>
              <a:rPr lang="en-US" sz="850" b="1" dirty="0">
                <a:solidFill>
                  <a:srgbClr val="2D5016"/>
                </a:solidFill>
              </a:rPr>
              <a:t>EMOSIONAL:</a:t>
            </a:r>
            <a:endParaRPr lang="en-US" sz="850" dirty="0"/>
          </a:p>
        </p:txBody>
      </p:sp>
      <p:sp>
        <p:nvSpPr>
          <p:cNvPr id="36" name="Text 34"/>
          <p:cNvSpPr/>
          <p:nvPr/>
        </p:nvSpPr>
        <p:spPr>
          <a:xfrm>
            <a:off x="4919472" y="3621024"/>
            <a:ext cx="3886200" cy="182880"/>
          </a:xfrm>
          <a:prstGeom prst="rect">
            <a:avLst/>
          </a:prstGeom>
          <a:noFill/>
          <a:ln/>
        </p:spPr>
        <p:txBody>
          <a:bodyPr wrap="square" rtlCol="0" anchor="ctr"/>
          <a:lstStyle/>
          <a:p>
            <a:pPr marL="0" indent="0">
              <a:buNone/>
            </a:pPr>
            <a:r>
              <a:rPr lang="en-US" sz="1050" dirty="0">
                <a:solidFill>
                  <a:srgbClr val="5C4A32"/>
                </a:solidFill>
              </a:rPr>
              <a:t>- Konseling prenatal: harapan &amp; rencana persalinan</a:t>
            </a:r>
            <a:endParaRPr lang="en-US" sz="1050" dirty="0"/>
          </a:p>
        </p:txBody>
      </p:sp>
      <p:sp>
        <p:nvSpPr>
          <p:cNvPr id="37" name="Text 35"/>
          <p:cNvSpPr/>
          <p:nvPr/>
        </p:nvSpPr>
        <p:spPr>
          <a:xfrm>
            <a:off x="4919472" y="3822192"/>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 hipnobirthing &amp; affirmasi</a:t>
            </a:r>
            <a:endParaRPr lang="en-US" sz="1050" dirty="0"/>
          </a:p>
        </p:txBody>
      </p:sp>
      <p:sp>
        <p:nvSpPr>
          <p:cNvPr id="38" name="Text 36"/>
          <p:cNvSpPr/>
          <p:nvPr/>
        </p:nvSpPr>
        <p:spPr>
          <a:xfrm>
            <a:off x="4919472" y="4023360"/>
            <a:ext cx="3886200" cy="182880"/>
          </a:xfrm>
          <a:prstGeom prst="rect">
            <a:avLst/>
          </a:prstGeom>
          <a:noFill/>
          <a:ln/>
        </p:spPr>
        <p:txBody>
          <a:bodyPr wrap="square" rtlCol="0" anchor="ctr"/>
          <a:lstStyle/>
          <a:p>
            <a:pPr marL="0" indent="0">
              <a:buNone/>
            </a:pPr>
            <a:r>
              <a:rPr lang="en-US" sz="750" dirty="0">
                <a:solidFill>
                  <a:srgbClr val="5C4A32"/>
                </a:solidFill>
              </a:rPr>
              <a:t>- </a:t>
            </a:r>
            <a:r>
              <a:rPr lang="en-US" sz="1050" dirty="0">
                <a:solidFill>
                  <a:srgbClr val="5C4A32"/>
                </a:solidFill>
              </a:rPr>
              <a:t>Mediasi antara ibu &amp; tenaga medis</a:t>
            </a:r>
            <a:endParaRPr lang="en-US" sz="1050" dirty="0"/>
          </a:p>
        </p:txBody>
      </p:sp>
      <p:sp>
        <p:nvSpPr>
          <p:cNvPr id="39" name="Text 37"/>
          <p:cNvSpPr/>
          <p:nvPr/>
        </p:nvSpPr>
        <p:spPr>
          <a:xfrm>
            <a:off x="4919472" y="4224528"/>
            <a:ext cx="3886200" cy="182880"/>
          </a:xfrm>
          <a:prstGeom prst="rect">
            <a:avLst/>
          </a:prstGeom>
          <a:noFill/>
          <a:ln/>
        </p:spPr>
        <p:txBody>
          <a:bodyPr wrap="square" rtlCol="0" anchor="ctr"/>
          <a:lstStyle/>
          <a:p>
            <a:pPr marL="0" indent="0">
              <a:buNone/>
            </a:pPr>
            <a:r>
              <a:rPr lang="en-US" sz="1050" dirty="0">
                <a:solidFill>
                  <a:srgbClr val="5C4A32"/>
                </a:solidFill>
              </a:rPr>
              <a:t>- Advokasi birth plan ibu</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24">
    <p:bg>
      <p:bgPr>
        <a:solidFill>
          <a:srgbClr val="FFFD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KOMUNIKASI TERAPEUTIK BIDAN KALA II</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200" dirty="0">
                <a:solidFill>
                  <a:srgbClr val="D0EAC0"/>
                </a:solidFill>
                <a:latin typeface="Calibri" pitchFamily="34" charset="0"/>
                <a:ea typeface="Calibri" pitchFamily="34" charset="-122"/>
                <a:cs typeface="Calibri" pitchFamily="34" charset="-120"/>
              </a:rPr>
              <a:t>Kata-Kata yang Menyembuhkan: Language of Labour Support</a:t>
            </a:r>
            <a:endParaRPr lang="en-US" sz="1200" dirty="0"/>
          </a:p>
        </p:txBody>
      </p:sp>
      <p:sp>
        <p:nvSpPr>
          <p:cNvPr id="6" name="Text 4"/>
          <p:cNvSpPr/>
          <p:nvPr/>
        </p:nvSpPr>
        <p:spPr>
          <a:xfrm>
            <a:off x="256032" y="1115568"/>
            <a:ext cx="8631936" cy="274320"/>
          </a:xfrm>
          <a:prstGeom prst="rect">
            <a:avLst/>
          </a:prstGeom>
          <a:noFill/>
          <a:ln/>
        </p:spPr>
        <p:txBody>
          <a:bodyPr wrap="square" rtlCol="0" anchor="ctr"/>
          <a:lstStyle/>
          <a:p>
            <a:pPr marL="0" indent="0">
              <a:buNone/>
            </a:pPr>
            <a:r>
              <a:rPr lang="en-US" sz="1200" i="1" dirty="0">
                <a:solidFill>
                  <a:srgbClr val="5C4A32"/>
                </a:solidFill>
              </a:rPr>
              <a:t>Kata-kata bidan memiliki kekuatan nyata terhadap persepsi nyeri dan kemajuan persalinan (Simkin &amp; Ancheta, 2022)</a:t>
            </a:r>
            <a:endParaRPr lang="en-US" sz="1200" dirty="0"/>
          </a:p>
        </p:txBody>
      </p:sp>
      <p:sp>
        <p:nvSpPr>
          <p:cNvPr id="7" name="Shape 5"/>
          <p:cNvSpPr/>
          <p:nvPr/>
        </p:nvSpPr>
        <p:spPr>
          <a:xfrm>
            <a:off x="256032" y="1444752"/>
            <a:ext cx="4206240" cy="347472"/>
          </a:xfrm>
          <a:prstGeom prst="rect">
            <a:avLst/>
          </a:prstGeom>
          <a:solidFill>
            <a:srgbClr val="5A8A3C"/>
          </a:solidFill>
          <a:ln w="12700">
            <a:solidFill>
              <a:srgbClr val="5A8A3C"/>
            </a:solidFill>
            <a:prstDash val="solid"/>
          </a:ln>
        </p:spPr>
      </p:sp>
      <p:sp>
        <p:nvSpPr>
          <p:cNvPr id="8" name="Text 6"/>
          <p:cNvSpPr/>
          <p:nvPr/>
        </p:nvSpPr>
        <p:spPr>
          <a:xfrm>
            <a:off x="256032" y="1444752"/>
            <a:ext cx="4206240" cy="347472"/>
          </a:xfrm>
          <a:prstGeom prst="rect">
            <a:avLst/>
          </a:prstGeom>
          <a:noFill/>
          <a:ln/>
        </p:spPr>
        <p:txBody>
          <a:bodyPr wrap="square" rtlCol="0" anchor="ctr"/>
          <a:lstStyle/>
          <a:p>
            <a:pPr marL="0" indent="0" algn="ctr">
              <a:buNone/>
            </a:pPr>
            <a:r>
              <a:rPr lang="en-US" sz="1050" b="1" dirty="0">
                <a:solidFill>
                  <a:srgbClr val="FFFFFF"/>
                </a:solidFill>
              </a:rPr>
              <a:t>KATA-KATA YANG MEMBERDAYAKAN (DO)</a:t>
            </a:r>
            <a:endParaRPr lang="en-US" sz="1050" dirty="0"/>
          </a:p>
        </p:txBody>
      </p:sp>
      <p:sp>
        <p:nvSpPr>
          <p:cNvPr id="9" name="Shape 7"/>
          <p:cNvSpPr/>
          <p:nvPr/>
        </p:nvSpPr>
        <p:spPr>
          <a:xfrm>
            <a:off x="4681728" y="1444752"/>
            <a:ext cx="4206240" cy="347472"/>
          </a:xfrm>
          <a:prstGeom prst="rect">
            <a:avLst/>
          </a:prstGeom>
          <a:solidFill>
            <a:srgbClr val="C0582A"/>
          </a:solidFill>
          <a:ln w="12700">
            <a:solidFill>
              <a:srgbClr val="C0582A"/>
            </a:solidFill>
            <a:prstDash val="solid"/>
          </a:ln>
        </p:spPr>
      </p:sp>
      <p:sp>
        <p:nvSpPr>
          <p:cNvPr id="10" name="Text 8"/>
          <p:cNvSpPr/>
          <p:nvPr/>
        </p:nvSpPr>
        <p:spPr>
          <a:xfrm>
            <a:off x="4681728" y="1444752"/>
            <a:ext cx="4206240" cy="347472"/>
          </a:xfrm>
          <a:prstGeom prst="rect">
            <a:avLst/>
          </a:prstGeom>
          <a:noFill/>
          <a:ln/>
        </p:spPr>
        <p:txBody>
          <a:bodyPr wrap="square" rtlCol="0" anchor="ctr"/>
          <a:lstStyle/>
          <a:p>
            <a:pPr marL="0" indent="0" algn="ctr">
              <a:buNone/>
            </a:pPr>
            <a:r>
              <a:rPr lang="en-US" sz="1050" b="1" dirty="0">
                <a:solidFill>
                  <a:srgbClr val="FFFFFF"/>
                </a:solidFill>
              </a:rPr>
              <a:t>KATA-KATA YANG MELEMAHKAN (DON'T)</a:t>
            </a:r>
            <a:endParaRPr lang="en-US" sz="1050" dirty="0"/>
          </a:p>
        </p:txBody>
      </p:sp>
      <p:sp>
        <p:nvSpPr>
          <p:cNvPr id="11" name="Shape 9"/>
          <p:cNvSpPr/>
          <p:nvPr/>
        </p:nvSpPr>
        <p:spPr>
          <a:xfrm>
            <a:off x="256032" y="1865376"/>
            <a:ext cx="4206240" cy="393192"/>
          </a:xfrm>
          <a:prstGeom prst="rect">
            <a:avLst/>
          </a:prstGeom>
          <a:solidFill>
            <a:srgbClr val="FFFFFF"/>
          </a:solidFill>
          <a:ln w="12700">
            <a:solidFill>
              <a:srgbClr val="C8DEB8"/>
            </a:solidFill>
            <a:prstDash val="solid"/>
          </a:ln>
        </p:spPr>
      </p:sp>
      <p:sp>
        <p:nvSpPr>
          <p:cNvPr id="12" name="Text 10"/>
          <p:cNvSpPr/>
          <p:nvPr/>
        </p:nvSpPr>
        <p:spPr>
          <a:xfrm>
            <a:off x="347472" y="1865376"/>
            <a:ext cx="4023360" cy="210312"/>
          </a:xfrm>
          <a:prstGeom prst="rect">
            <a:avLst/>
          </a:prstGeom>
          <a:noFill/>
          <a:ln/>
        </p:spPr>
        <p:txBody>
          <a:bodyPr wrap="square" rtlCol="0" anchor="ctr"/>
          <a:lstStyle/>
          <a:p>
            <a:pPr marL="0" indent="0">
              <a:buNone/>
            </a:pPr>
            <a:r>
              <a:rPr lang="en-US" sz="1050" b="1" dirty="0">
                <a:solidFill>
                  <a:srgbClr val="2D5016"/>
                </a:solidFill>
              </a:rPr>
              <a:t>'Ibu luar biasa! Bayinya sudah hampir sampai...'</a:t>
            </a:r>
            <a:endParaRPr lang="en-US" sz="1050" dirty="0"/>
          </a:p>
        </p:txBody>
      </p:sp>
      <p:sp>
        <p:nvSpPr>
          <p:cNvPr id="13" name="Text 11"/>
          <p:cNvSpPr/>
          <p:nvPr/>
        </p:nvSpPr>
        <p:spPr>
          <a:xfrm>
            <a:off x="347472" y="2075688"/>
            <a:ext cx="4023360" cy="182880"/>
          </a:xfrm>
          <a:prstGeom prst="rect">
            <a:avLst/>
          </a:prstGeom>
          <a:noFill/>
          <a:ln/>
        </p:spPr>
        <p:txBody>
          <a:bodyPr wrap="square" rtlCol="0" anchor="ctr"/>
          <a:lstStyle/>
          <a:p>
            <a:pPr marL="0" indent="0">
              <a:buNone/>
            </a:pPr>
            <a:r>
              <a:rPr lang="en-US" sz="1050" dirty="0">
                <a:solidFill>
                  <a:srgbClr val="5C4A32"/>
                </a:solidFill>
              </a:rPr>
              <a:t>Menguatkan kepercayaan diri &amp; motivasi intrinsik</a:t>
            </a:r>
            <a:endParaRPr lang="en-US" sz="1050" dirty="0"/>
          </a:p>
        </p:txBody>
      </p:sp>
      <p:sp>
        <p:nvSpPr>
          <p:cNvPr id="14" name="Shape 12"/>
          <p:cNvSpPr/>
          <p:nvPr/>
        </p:nvSpPr>
        <p:spPr>
          <a:xfrm>
            <a:off x="256032" y="2304288"/>
            <a:ext cx="4206240" cy="393192"/>
          </a:xfrm>
          <a:prstGeom prst="rect">
            <a:avLst/>
          </a:prstGeom>
          <a:solidFill>
            <a:srgbClr val="EDF5E6"/>
          </a:solidFill>
          <a:ln w="12700">
            <a:solidFill>
              <a:srgbClr val="C8DEB8"/>
            </a:solidFill>
            <a:prstDash val="solid"/>
          </a:ln>
        </p:spPr>
      </p:sp>
      <p:sp>
        <p:nvSpPr>
          <p:cNvPr id="15" name="Text 13"/>
          <p:cNvSpPr/>
          <p:nvPr/>
        </p:nvSpPr>
        <p:spPr>
          <a:xfrm>
            <a:off x="347472" y="2304288"/>
            <a:ext cx="4023360" cy="210312"/>
          </a:xfrm>
          <a:prstGeom prst="rect">
            <a:avLst/>
          </a:prstGeom>
          <a:noFill/>
          <a:ln/>
        </p:spPr>
        <p:txBody>
          <a:bodyPr wrap="square" rtlCol="0" anchor="ctr"/>
          <a:lstStyle/>
          <a:p>
            <a:pPr marL="0" indent="0">
              <a:buNone/>
            </a:pPr>
            <a:r>
              <a:rPr lang="en-US" sz="1050" b="1" dirty="0">
                <a:solidFill>
                  <a:srgbClr val="2D5016"/>
                </a:solidFill>
              </a:rPr>
              <a:t>'Ikuti doronganmu Bu, tubuhmu tahu caranya...'</a:t>
            </a:r>
            <a:endParaRPr lang="en-US" sz="1050" dirty="0"/>
          </a:p>
        </p:txBody>
      </p:sp>
      <p:sp>
        <p:nvSpPr>
          <p:cNvPr id="16" name="Text 14"/>
          <p:cNvSpPr/>
          <p:nvPr/>
        </p:nvSpPr>
        <p:spPr>
          <a:xfrm>
            <a:off x="347472" y="2514600"/>
            <a:ext cx="4023360" cy="182880"/>
          </a:xfrm>
          <a:prstGeom prst="rect">
            <a:avLst/>
          </a:prstGeom>
          <a:noFill/>
          <a:ln/>
        </p:spPr>
        <p:txBody>
          <a:bodyPr wrap="square" rtlCol="0" anchor="ctr"/>
          <a:lstStyle/>
          <a:p>
            <a:pPr marL="0" indent="0">
              <a:buNone/>
            </a:pPr>
            <a:r>
              <a:rPr lang="en-US" sz="1050" dirty="0">
                <a:solidFill>
                  <a:srgbClr val="5C4A32"/>
                </a:solidFill>
              </a:rPr>
              <a:t>Memvalidasi insting fisiologis ibu (Ferguson reflex)</a:t>
            </a:r>
            <a:endParaRPr lang="en-US" sz="1050" dirty="0"/>
          </a:p>
        </p:txBody>
      </p:sp>
      <p:sp>
        <p:nvSpPr>
          <p:cNvPr id="17" name="Shape 15"/>
          <p:cNvSpPr/>
          <p:nvPr/>
        </p:nvSpPr>
        <p:spPr>
          <a:xfrm>
            <a:off x="256032" y="2743200"/>
            <a:ext cx="4206240" cy="393192"/>
          </a:xfrm>
          <a:prstGeom prst="rect">
            <a:avLst/>
          </a:prstGeom>
          <a:solidFill>
            <a:srgbClr val="FFFFFF"/>
          </a:solidFill>
          <a:ln w="12700">
            <a:solidFill>
              <a:srgbClr val="C8DEB8"/>
            </a:solidFill>
            <a:prstDash val="solid"/>
          </a:ln>
        </p:spPr>
      </p:sp>
      <p:sp>
        <p:nvSpPr>
          <p:cNvPr id="18" name="Text 16"/>
          <p:cNvSpPr/>
          <p:nvPr/>
        </p:nvSpPr>
        <p:spPr>
          <a:xfrm>
            <a:off x="347472" y="2743200"/>
            <a:ext cx="4023360" cy="210312"/>
          </a:xfrm>
          <a:prstGeom prst="rect">
            <a:avLst/>
          </a:prstGeom>
          <a:noFill/>
          <a:ln/>
        </p:spPr>
        <p:txBody>
          <a:bodyPr wrap="square" rtlCol="0" anchor="ctr"/>
          <a:lstStyle/>
          <a:p>
            <a:pPr marL="0" indent="0">
              <a:buNone/>
            </a:pPr>
            <a:r>
              <a:rPr lang="en-US" sz="1050" b="1" dirty="0">
                <a:solidFill>
                  <a:srgbClr val="2D5016"/>
                </a:solidFill>
              </a:rPr>
              <a:t>'Pelan-pelan saja... biarkan bayi turun sendiri...'</a:t>
            </a:r>
            <a:endParaRPr lang="en-US" sz="1050" dirty="0"/>
          </a:p>
        </p:txBody>
      </p:sp>
      <p:sp>
        <p:nvSpPr>
          <p:cNvPr id="19" name="Text 17"/>
          <p:cNvSpPr/>
          <p:nvPr/>
        </p:nvSpPr>
        <p:spPr>
          <a:xfrm>
            <a:off x="347472" y="2953512"/>
            <a:ext cx="4023360" cy="182880"/>
          </a:xfrm>
          <a:prstGeom prst="rect">
            <a:avLst/>
          </a:prstGeom>
          <a:noFill/>
          <a:ln/>
        </p:spPr>
        <p:txBody>
          <a:bodyPr wrap="square" rtlCol="0" anchor="ctr"/>
          <a:lstStyle/>
          <a:p>
            <a:pPr marL="0" indent="0">
              <a:buNone/>
            </a:pPr>
            <a:r>
              <a:rPr lang="en-US" sz="1050" dirty="0">
                <a:solidFill>
                  <a:srgbClr val="5C4A32"/>
                </a:solidFill>
              </a:rPr>
              <a:t>Mencegah pushing berlebihan, melindungi perineum</a:t>
            </a:r>
            <a:endParaRPr lang="en-US" sz="1050" dirty="0"/>
          </a:p>
        </p:txBody>
      </p:sp>
      <p:sp>
        <p:nvSpPr>
          <p:cNvPr id="20" name="Shape 18"/>
          <p:cNvSpPr/>
          <p:nvPr/>
        </p:nvSpPr>
        <p:spPr>
          <a:xfrm>
            <a:off x="256032" y="3182112"/>
            <a:ext cx="4206240" cy="393192"/>
          </a:xfrm>
          <a:prstGeom prst="rect">
            <a:avLst/>
          </a:prstGeom>
          <a:solidFill>
            <a:srgbClr val="EDF5E6"/>
          </a:solidFill>
          <a:ln w="12700">
            <a:solidFill>
              <a:srgbClr val="C8DEB8"/>
            </a:solidFill>
            <a:prstDash val="solid"/>
          </a:ln>
        </p:spPr>
      </p:sp>
      <p:sp>
        <p:nvSpPr>
          <p:cNvPr id="21" name="Text 19"/>
          <p:cNvSpPr/>
          <p:nvPr/>
        </p:nvSpPr>
        <p:spPr>
          <a:xfrm>
            <a:off x="347472" y="3182112"/>
            <a:ext cx="4023360" cy="210312"/>
          </a:xfrm>
          <a:prstGeom prst="rect">
            <a:avLst/>
          </a:prstGeom>
          <a:noFill/>
          <a:ln/>
        </p:spPr>
        <p:txBody>
          <a:bodyPr wrap="square" rtlCol="0" anchor="ctr"/>
          <a:lstStyle/>
          <a:p>
            <a:pPr marL="0" indent="0">
              <a:buNone/>
            </a:pPr>
            <a:r>
              <a:rPr lang="en-US" sz="1050" b="1" dirty="0">
                <a:solidFill>
                  <a:srgbClr val="2D5016"/>
                </a:solidFill>
              </a:rPr>
              <a:t>'Napas ya Bu, tarik... hembuskan perlahan...'</a:t>
            </a:r>
            <a:endParaRPr lang="en-US" sz="1050" dirty="0"/>
          </a:p>
        </p:txBody>
      </p:sp>
      <p:sp>
        <p:nvSpPr>
          <p:cNvPr id="22" name="Text 20"/>
          <p:cNvSpPr/>
          <p:nvPr/>
        </p:nvSpPr>
        <p:spPr>
          <a:xfrm>
            <a:off x="347472" y="3392424"/>
            <a:ext cx="4023360" cy="182880"/>
          </a:xfrm>
          <a:prstGeom prst="rect">
            <a:avLst/>
          </a:prstGeom>
          <a:noFill/>
          <a:ln/>
        </p:spPr>
        <p:txBody>
          <a:bodyPr wrap="square" rtlCol="0" anchor="ctr"/>
          <a:lstStyle/>
          <a:p>
            <a:pPr marL="0" indent="0">
              <a:buNone/>
            </a:pPr>
            <a:r>
              <a:rPr lang="en-US" sz="1050" dirty="0">
                <a:solidFill>
                  <a:srgbClr val="5C4A32"/>
                </a:solidFill>
              </a:rPr>
              <a:t>Instruksi konkret, kalimat pendek, saat puncak kontraksi</a:t>
            </a:r>
            <a:endParaRPr lang="en-US" sz="1050" dirty="0"/>
          </a:p>
        </p:txBody>
      </p:sp>
      <p:sp>
        <p:nvSpPr>
          <p:cNvPr id="23" name="Shape 21"/>
          <p:cNvSpPr/>
          <p:nvPr/>
        </p:nvSpPr>
        <p:spPr>
          <a:xfrm>
            <a:off x="256032" y="3621024"/>
            <a:ext cx="4206240" cy="393192"/>
          </a:xfrm>
          <a:prstGeom prst="rect">
            <a:avLst/>
          </a:prstGeom>
          <a:solidFill>
            <a:srgbClr val="FFFFFF"/>
          </a:solidFill>
          <a:ln w="12700">
            <a:solidFill>
              <a:srgbClr val="C8DEB8"/>
            </a:solidFill>
            <a:prstDash val="solid"/>
          </a:ln>
        </p:spPr>
      </p:sp>
      <p:sp>
        <p:nvSpPr>
          <p:cNvPr id="24" name="Text 22"/>
          <p:cNvSpPr/>
          <p:nvPr/>
        </p:nvSpPr>
        <p:spPr>
          <a:xfrm>
            <a:off x="347472" y="3621024"/>
            <a:ext cx="4023360" cy="210312"/>
          </a:xfrm>
          <a:prstGeom prst="rect">
            <a:avLst/>
          </a:prstGeom>
          <a:noFill/>
          <a:ln/>
        </p:spPr>
        <p:txBody>
          <a:bodyPr wrap="square" rtlCol="0" anchor="ctr"/>
          <a:lstStyle/>
          <a:p>
            <a:pPr marL="0" indent="0">
              <a:buNone/>
            </a:pPr>
            <a:r>
              <a:rPr lang="en-US" sz="1050" b="1" dirty="0">
                <a:solidFill>
                  <a:srgbClr val="2D5016"/>
                </a:solidFill>
              </a:rPr>
              <a:t>'Kontraksi ini membawa bayimu lebih dekat ke pelukanmu'</a:t>
            </a:r>
            <a:endParaRPr lang="en-US" sz="1050" dirty="0"/>
          </a:p>
        </p:txBody>
      </p:sp>
      <p:sp>
        <p:nvSpPr>
          <p:cNvPr id="25" name="Text 23"/>
          <p:cNvSpPr/>
          <p:nvPr/>
        </p:nvSpPr>
        <p:spPr>
          <a:xfrm>
            <a:off x="347472" y="3831336"/>
            <a:ext cx="4023360" cy="182880"/>
          </a:xfrm>
          <a:prstGeom prst="rect">
            <a:avLst/>
          </a:prstGeom>
          <a:noFill/>
          <a:ln/>
        </p:spPr>
        <p:txBody>
          <a:bodyPr wrap="square" rtlCol="0" anchor="ctr"/>
          <a:lstStyle/>
          <a:p>
            <a:pPr marL="0" indent="0">
              <a:buNone/>
            </a:pPr>
            <a:r>
              <a:rPr lang="en-US" sz="1050" dirty="0">
                <a:solidFill>
                  <a:srgbClr val="5C4A32"/>
                </a:solidFill>
              </a:rPr>
              <a:t>Reframing nyeri sebagai produktif dan bermakna</a:t>
            </a:r>
            <a:endParaRPr lang="en-US" sz="1050" dirty="0"/>
          </a:p>
        </p:txBody>
      </p:sp>
      <p:sp>
        <p:nvSpPr>
          <p:cNvPr id="26" name="Shape 24"/>
          <p:cNvSpPr/>
          <p:nvPr/>
        </p:nvSpPr>
        <p:spPr>
          <a:xfrm>
            <a:off x="256032" y="4059936"/>
            <a:ext cx="4206240" cy="393192"/>
          </a:xfrm>
          <a:prstGeom prst="rect">
            <a:avLst/>
          </a:prstGeom>
          <a:solidFill>
            <a:srgbClr val="EDF5E6"/>
          </a:solidFill>
          <a:ln w="12700">
            <a:solidFill>
              <a:srgbClr val="C8DEB8"/>
            </a:solidFill>
            <a:prstDash val="solid"/>
          </a:ln>
        </p:spPr>
      </p:sp>
      <p:sp>
        <p:nvSpPr>
          <p:cNvPr id="27" name="Text 25"/>
          <p:cNvSpPr/>
          <p:nvPr/>
        </p:nvSpPr>
        <p:spPr>
          <a:xfrm>
            <a:off x="347472" y="4059936"/>
            <a:ext cx="4023360" cy="210312"/>
          </a:xfrm>
          <a:prstGeom prst="rect">
            <a:avLst/>
          </a:prstGeom>
          <a:noFill/>
          <a:ln/>
        </p:spPr>
        <p:txBody>
          <a:bodyPr wrap="square" rtlCol="0" anchor="ctr"/>
          <a:lstStyle/>
          <a:p>
            <a:pPr marL="0" indent="0">
              <a:buNone/>
            </a:pPr>
            <a:r>
              <a:rPr lang="en-US" sz="1050" b="1" dirty="0">
                <a:solidFill>
                  <a:srgbClr val="2D5016"/>
                </a:solidFill>
              </a:rPr>
              <a:t>'Ibu boleh istirahat sekarang, kontraksi sudah selesai'</a:t>
            </a:r>
            <a:endParaRPr lang="en-US" sz="1050" dirty="0"/>
          </a:p>
        </p:txBody>
      </p:sp>
      <p:sp>
        <p:nvSpPr>
          <p:cNvPr id="28" name="Text 26"/>
          <p:cNvSpPr/>
          <p:nvPr/>
        </p:nvSpPr>
        <p:spPr>
          <a:xfrm>
            <a:off x="347472" y="4270248"/>
            <a:ext cx="4023360" cy="182880"/>
          </a:xfrm>
          <a:prstGeom prst="rect">
            <a:avLst/>
          </a:prstGeom>
          <a:noFill/>
          <a:ln/>
        </p:spPr>
        <p:txBody>
          <a:bodyPr wrap="square" rtlCol="0" anchor="ctr"/>
          <a:lstStyle/>
          <a:p>
            <a:pPr marL="0" indent="0">
              <a:buNone/>
            </a:pPr>
            <a:r>
              <a:rPr lang="en-US" sz="1050" dirty="0">
                <a:solidFill>
                  <a:srgbClr val="5C4A32"/>
                </a:solidFill>
              </a:rPr>
              <a:t>Memberikan izin rileks, ritme kerja-istirahat yang sehat</a:t>
            </a:r>
            <a:endParaRPr lang="en-US" sz="1050" dirty="0"/>
          </a:p>
        </p:txBody>
      </p:sp>
      <p:sp>
        <p:nvSpPr>
          <p:cNvPr id="29" name="Shape 27"/>
          <p:cNvSpPr/>
          <p:nvPr/>
        </p:nvSpPr>
        <p:spPr>
          <a:xfrm>
            <a:off x="256032" y="4498848"/>
            <a:ext cx="4206240" cy="393192"/>
          </a:xfrm>
          <a:prstGeom prst="rect">
            <a:avLst/>
          </a:prstGeom>
          <a:solidFill>
            <a:srgbClr val="FFFFFF"/>
          </a:solidFill>
          <a:ln w="12700">
            <a:solidFill>
              <a:srgbClr val="C8DEB8"/>
            </a:solidFill>
            <a:prstDash val="solid"/>
          </a:ln>
        </p:spPr>
      </p:sp>
      <p:sp>
        <p:nvSpPr>
          <p:cNvPr id="30" name="Text 28"/>
          <p:cNvSpPr/>
          <p:nvPr/>
        </p:nvSpPr>
        <p:spPr>
          <a:xfrm>
            <a:off x="347472" y="4498848"/>
            <a:ext cx="4023360" cy="210312"/>
          </a:xfrm>
          <a:prstGeom prst="rect">
            <a:avLst/>
          </a:prstGeom>
          <a:noFill/>
          <a:ln/>
        </p:spPr>
        <p:txBody>
          <a:bodyPr wrap="square" rtlCol="0" anchor="ctr"/>
          <a:lstStyle/>
          <a:p>
            <a:pPr marL="0" indent="0">
              <a:buNone/>
            </a:pPr>
            <a:r>
              <a:rPr lang="en-US" sz="1050" b="1" dirty="0">
                <a:solidFill>
                  <a:srgbClr val="2D5016"/>
                </a:solidFill>
              </a:rPr>
              <a:t>'Apa yang bisa Saya lakukan sekarang untuk membantu Ibu?'</a:t>
            </a:r>
            <a:endParaRPr lang="en-US" sz="1050" dirty="0"/>
          </a:p>
        </p:txBody>
      </p:sp>
      <p:sp>
        <p:nvSpPr>
          <p:cNvPr id="31" name="Text 29"/>
          <p:cNvSpPr/>
          <p:nvPr/>
        </p:nvSpPr>
        <p:spPr>
          <a:xfrm>
            <a:off x="347472" y="4709160"/>
            <a:ext cx="4023360" cy="182880"/>
          </a:xfrm>
          <a:prstGeom prst="rect">
            <a:avLst/>
          </a:prstGeom>
          <a:noFill/>
          <a:ln/>
        </p:spPr>
        <p:txBody>
          <a:bodyPr wrap="square" rtlCol="0" anchor="ctr"/>
          <a:lstStyle/>
          <a:p>
            <a:pPr marL="0" indent="0">
              <a:buNone/>
            </a:pPr>
            <a:r>
              <a:rPr lang="en-US" sz="1050" dirty="0">
                <a:solidFill>
                  <a:srgbClr val="5C4A32"/>
                </a:solidFill>
              </a:rPr>
              <a:t>Person-centered care, menghormati otonomi klien</a:t>
            </a:r>
            <a:endParaRPr lang="en-US" sz="1050" dirty="0"/>
          </a:p>
        </p:txBody>
      </p:sp>
      <p:sp>
        <p:nvSpPr>
          <p:cNvPr id="32" name="Shape 30"/>
          <p:cNvSpPr/>
          <p:nvPr/>
        </p:nvSpPr>
        <p:spPr>
          <a:xfrm>
            <a:off x="4681728" y="1865376"/>
            <a:ext cx="4206240" cy="393192"/>
          </a:xfrm>
          <a:prstGeom prst="rect">
            <a:avLst/>
          </a:prstGeom>
          <a:solidFill>
            <a:srgbClr val="FFFFFF"/>
          </a:solidFill>
          <a:ln w="12700">
            <a:solidFill>
              <a:srgbClr val="F0C8C8"/>
            </a:solidFill>
            <a:prstDash val="solid"/>
          </a:ln>
        </p:spPr>
      </p:sp>
      <p:sp>
        <p:nvSpPr>
          <p:cNvPr id="33" name="Text 31"/>
          <p:cNvSpPr/>
          <p:nvPr/>
        </p:nvSpPr>
        <p:spPr>
          <a:xfrm>
            <a:off x="4773168" y="1865376"/>
            <a:ext cx="4023360" cy="210312"/>
          </a:xfrm>
          <a:prstGeom prst="rect">
            <a:avLst/>
          </a:prstGeom>
          <a:noFill/>
          <a:ln/>
        </p:spPr>
        <p:txBody>
          <a:bodyPr wrap="square" rtlCol="0" anchor="ctr"/>
          <a:lstStyle/>
          <a:p>
            <a:pPr marL="0" indent="0">
              <a:buNone/>
            </a:pPr>
            <a:r>
              <a:rPr lang="en-US" sz="1050" b="1" dirty="0">
                <a:solidFill>
                  <a:srgbClr val="C0582A"/>
                </a:solidFill>
              </a:rPr>
              <a:t>'Kamu harus mengejan lebih kuat!'</a:t>
            </a:r>
            <a:endParaRPr lang="en-US" sz="1050" dirty="0"/>
          </a:p>
        </p:txBody>
      </p:sp>
      <p:sp>
        <p:nvSpPr>
          <p:cNvPr id="34" name="Text 32"/>
          <p:cNvSpPr/>
          <p:nvPr/>
        </p:nvSpPr>
        <p:spPr>
          <a:xfrm>
            <a:off x="4773168" y="2075688"/>
            <a:ext cx="4023360" cy="182880"/>
          </a:xfrm>
          <a:prstGeom prst="rect">
            <a:avLst/>
          </a:prstGeom>
          <a:noFill/>
          <a:ln/>
        </p:spPr>
        <p:txBody>
          <a:bodyPr wrap="square" rtlCol="0" anchor="ctr"/>
          <a:lstStyle/>
          <a:p>
            <a:pPr marL="0" indent="0">
              <a:buNone/>
            </a:pPr>
            <a:r>
              <a:rPr lang="en-US" sz="1050" dirty="0">
                <a:solidFill>
                  <a:srgbClr val="5C4A32"/>
                </a:solidFill>
              </a:rPr>
              <a:t>Menciptakan tekanan berlebih, dapat menyebabkan laserasi berat</a:t>
            </a:r>
            <a:endParaRPr lang="en-US" sz="1050" dirty="0"/>
          </a:p>
        </p:txBody>
      </p:sp>
      <p:sp>
        <p:nvSpPr>
          <p:cNvPr id="35" name="Shape 33"/>
          <p:cNvSpPr/>
          <p:nvPr/>
        </p:nvSpPr>
        <p:spPr>
          <a:xfrm>
            <a:off x="4681728" y="2304288"/>
            <a:ext cx="4206240" cy="393192"/>
          </a:xfrm>
          <a:prstGeom prst="rect">
            <a:avLst/>
          </a:prstGeom>
          <a:solidFill>
            <a:srgbClr val="FFF0EC"/>
          </a:solidFill>
          <a:ln w="12700">
            <a:solidFill>
              <a:srgbClr val="F0C8C8"/>
            </a:solidFill>
            <a:prstDash val="solid"/>
          </a:ln>
        </p:spPr>
      </p:sp>
      <p:sp>
        <p:nvSpPr>
          <p:cNvPr id="36" name="Text 34"/>
          <p:cNvSpPr/>
          <p:nvPr/>
        </p:nvSpPr>
        <p:spPr>
          <a:xfrm>
            <a:off x="4773168" y="2304288"/>
            <a:ext cx="4023360" cy="210312"/>
          </a:xfrm>
          <a:prstGeom prst="rect">
            <a:avLst/>
          </a:prstGeom>
          <a:noFill/>
          <a:ln/>
        </p:spPr>
        <p:txBody>
          <a:bodyPr wrap="square" rtlCol="0" anchor="ctr"/>
          <a:lstStyle/>
          <a:p>
            <a:pPr marL="0" indent="0">
              <a:buNone/>
            </a:pPr>
            <a:r>
              <a:rPr lang="en-US" sz="1050" b="1" dirty="0">
                <a:solidFill>
                  <a:srgbClr val="C0582A"/>
                </a:solidFill>
              </a:rPr>
              <a:t>'Makanya tadi dengarkan instruksi saya!'</a:t>
            </a:r>
            <a:endParaRPr lang="en-US" sz="1050" dirty="0"/>
          </a:p>
        </p:txBody>
      </p:sp>
      <p:sp>
        <p:nvSpPr>
          <p:cNvPr id="37" name="Text 35"/>
          <p:cNvSpPr/>
          <p:nvPr/>
        </p:nvSpPr>
        <p:spPr>
          <a:xfrm>
            <a:off x="4773168" y="2514600"/>
            <a:ext cx="4023360" cy="182880"/>
          </a:xfrm>
          <a:prstGeom prst="rect">
            <a:avLst/>
          </a:prstGeom>
          <a:noFill/>
          <a:ln/>
        </p:spPr>
        <p:txBody>
          <a:bodyPr wrap="square" rtlCol="0" anchor="ctr"/>
          <a:lstStyle/>
          <a:p>
            <a:pPr marL="0" indent="0">
              <a:buNone/>
            </a:pPr>
            <a:r>
              <a:rPr lang="en-US" sz="1050" dirty="0">
                <a:solidFill>
                  <a:srgbClr val="5C4A32"/>
                </a:solidFill>
              </a:rPr>
              <a:t>Menyalahkan, merusak kepercayaan, trauma persalinan</a:t>
            </a:r>
            <a:endParaRPr lang="en-US" sz="1050" dirty="0"/>
          </a:p>
        </p:txBody>
      </p:sp>
      <p:sp>
        <p:nvSpPr>
          <p:cNvPr id="38" name="Shape 36"/>
          <p:cNvSpPr/>
          <p:nvPr/>
        </p:nvSpPr>
        <p:spPr>
          <a:xfrm>
            <a:off x="4681728" y="2743200"/>
            <a:ext cx="4206240" cy="393192"/>
          </a:xfrm>
          <a:prstGeom prst="rect">
            <a:avLst/>
          </a:prstGeom>
          <a:solidFill>
            <a:srgbClr val="FFFFFF"/>
          </a:solidFill>
          <a:ln w="12700">
            <a:solidFill>
              <a:srgbClr val="F0C8C8"/>
            </a:solidFill>
            <a:prstDash val="solid"/>
          </a:ln>
        </p:spPr>
      </p:sp>
      <p:sp>
        <p:nvSpPr>
          <p:cNvPr id="39" name="Text 37"/>
          <p:cNvSpPr/>
          <p:nvPr/>
        </p:nvSpPr>
        <p:spPr>
          <a:xfrm>
            <a:off x="4773168" y="2743200"/>
            <a:ext cx="4023360" cy="210312"/>
          </a:xfrm>
          <a:prstGeom prst="rect">
            <a:avLst/>
          </a:prstGeom>
          <a:noFill/>
          <a:ln/>
        </p:spPr>
        <p:txBody>
          <a:bodyPr wrap="square" rtlCol="0" anchor="ctr"/>
          <a:lstStyle/>
          <a:p>
            <a:pPr marL="0" indent="0">
              <a:buNone/>
            </a:pPr>
            <a:r>
              <a:rPr lang="en-US" sz="1050" b="1" dirty="0">
                <a:solidFill>
                  <a:srgbClr val="C0582A"/>
                </a:solidFill>
              </a:rPr>
              <a:t>'Jangan teriak, malu sama pasien lain!'</a:t>
            </a:r>
            <a:endParaRPr lang="en-US" sz="1050" dirty="0"/>
          </a:p>
        </p:txBody>
      </p:sp>
      <p:sp>
        <p:nvSpPr>
          <p:cNvPr id="40" name="Text 38"/>
          <p:cNvSpPr/>
          <p:nvPr/>
        </p:nvSpPr>
        <p:spPr>
          <a:xfrm>
            <a:off x="4773168" y="2953512"/>
            <a:ext cx="4023360" cy="182880"/>
          </a:xfrm>
          <a:prstGeom prst="rect">
            <a:avLst/>
          </a:prstGeom>
          <a:noFill/>
          <a:ln/>
        </p:spPr>
        <p:txBody>
          <a:bodyPr wrap="square" rtlCol="0" anchor="ctr"/>
          <a:lstStyle/>
          <a:p>
            <a:pPr marL="0" indent="0">
              <a:buNone/>
            </a:pPr>
            <a:r>
              <a:rPr lang="en-US" sz="1050" dirty="0">
                <a:solidFill>
                  <a:srgbClr val="5C4A32"/>
                </a:solidFill>
              </a:rPr>
              <a:t>Menghalangi ekspresi nyeri alami, memperburuk stres</a:t>
            </a:r>
            <a:endParaRPr lang="en-US" sz="1050" dirty="0"/>
          </a:p>
        </p:txBody>
      </p:sp>
      <p:sp>
        <p:nvSpPr>
          <p:cNvPr id="41" name="Shape 39"/>
          <p:cNvSpPr/>
          <p:nvPr/>
        </p:nvSpPr>
        <p:spPr>
          <a:xfrm>
            <a:off x="4681728" y="3182112"/>
            <a:ext cx="4206240" cy="393192"/>
          </a:xfrm>
          <a:prstGeom prst="rect">
            <a:avLst/>
          </a:prstGeom>
          <a:solidFill>
            <a:srgbClr val="FFF0EC"/>
          </a:solidFill>
          <a:ln w="12700">
            <a:solidFill>
              <a:srgbClr val="F0C8C8"/>
            </a:solidFill>
            <a:prstDash val="solid"/>
          </a:ln>
        </p:spPr>
      </p:sp>
      <p:sp>
        <p:nvSpPr>
          <p:cNvPr id="42" name="Text 40"/>
          <p:cNvSpPr/>
          <p:nvPr/>
        </p:nvSpPr>
        <p:spPr>
          <a:xfrm>
            <a:off x="4773168" y="3182112"/>
            <a:ext cx="4023360" cy="210312"/>
          </a:xfrm>
          <a:prstGeom prst="rect">
            <a:avLst/>
          </a:prstGeom>
          <a:noFill/>
          <a:ln/>
        </p:spPr>
        <p:txBody>
          <a:bodyPr wrap="square" rtlCol="0" anchor="ctr"/>
          <a:lstStyle/>
          <a:p>
            <a:pPr marL="0" indent="0">
              <a:buNone/>
            </a:pPr>
            <a:r>
              <a:rPr lang="en-US" sz="1050" b="1" dirty="0">
                <a:solidFill>
                  <a:srgbClr val="C0582A"/>
                </a:solidFill>
              </a:rPr>
              <a:t>'Sudah hampir selesai' (ketika masih lama)</a:t>
            </a:r>
            <a:endParaRPr lang="en-US" sz="1050" dirty="0"/>
          </a:p>
        </p:txBody>
      </p:sp>
      <p:sp>
        <p:nvSpPr>
          <p:cNvPr id="43" name="Text 41"/>
          <p:cNvSpPr/>
          <p:nvPr/>
        </p:nvSpPr>
        <p:spPr>
          <a:xfrm>
            <a:off x="4773168" y="3392424"/>
            <a:ext cx="4023360" cy="182880"/>
          </a:xfrm>
          <a:prstGeom prst="rect">
            <a:avLst/>
          </a:prstGeom>
          <a:noFill/>
          <a:ln/>
        </p:spPr>
        <p:txBody>
          <a:bodyPr wrap="square" rtlCol="0" anchor="ctr"/>
          <a:lstStyle/>
          <a:p>
            <a:pPr marL="0" indent="0">
              <a:buNone/>
            </a:pPr>
            <a:r>
              <a:rPr lang="en-US" sz="1050" dirty="0">
                <a:solidFill>
                  <a:srgbClr val="5C4A32"/>
                </a:solidFill>
              </a:rPr>
              <a:t>Merusak kepercayaan ibu ketika tidak terbukti segera</a:t>
            </a:r>
            <a:endParaRPr lang="en-US" sz="1050" dirty="0"/>
          </a:p>
        </p:txBody>
      </p:sp>
      <p:sp>
        <p:nvSpPr>
          <p:cNvPr id="44" name="Shape 42"/>
          <p:cNvSpPr/>
          <p:nvPr/>
        </p:nvSpPr>
        <p:spPr>
          <a:xfrm>
            <a:off x="4681728" y="3621024"/>
            <a:ext cx="4206240" cy="393192"/>
          </a:xfrm>
          <a:prstGeom prst="rect">
            <a:avLst/>
          </a:prstGeom>
          <a:solidFill>
            <a:srgbClr val="FFFFFF"/>
          </a:solidFill>
          <a:ln w="12700">
            <a:solidFill>
              <a:srgbClr val="F0C8C8"/>
            </a:solidFill>
            <a:prstDash val="solid"/>
          </a:ln>
        </p:spPr>
      </p:sp>
      <p:sp>
        <p:nvSpPr>
          <p:cNvPr id="45" name="Text 43"/>
          <p:cNvSpPr/>
          <p:nvPr/>
        </p:nvSpPr>
        <p:spPr>
          <a:xfrm>
            <a:off x="4773168" y="3621024"/>
            <a:ext cx="4023360" cy="210312"/>
          </a:xfrm>
          <a:prstGeom prst="rect">
            <a:avLst/>
          </a:prstGeom>
          <a:noFill/>
          <a:ln/>
        </p:spPr>
        <p:txBody>
          <a:bodyPr wrap="square" rtlCol="0" anchor="ctr"/>
          <a:lstStyle/>
          <a:p>
            <a:pPr marL="0" indent="0">
              <a:buNone/>
            </a:pPr>
            <a:r>
              <a:rPr lang="en-US" sz="1050" b="1" dirty="0">
                <a:solidFill>
                  <a:srgbClr val="C0582A"/>
                </a:solidFill>
              </a:rPr>
              <a:t>'Kalau begini terus nanti operasi lho!'</a:t>
            </a:r>
            <a:endParaRPr lang="en-US" sz="1050" dirty="0"/>
          </a:p>
        </p:txBody>
      </p:sp>
      <p:sp>
        <p:nvSpPr>
          <p:cNvPr id="46" name="Text 44"/>
          <p:cNvSpPr/>
          <p:nvPr/>
        </p:nvSpPr>
        <p:spPr>
          <a:xfrm>
            <a:off x="4773168" y="3831336"/>
            <a:ext cx="4023360" cy="182880"/>
          </a:xfrm>
          <a:prstGeom prst="rect">
            <a:avLst/>
          </a:prstGeom>
          <a:noFill/>
          <a:ln/>
        </p:spPr>
        <p:txBody>
          <a:bodyPr wrap="square" rtlCol="0" anchor="ctr"/>
          <a:lstStyle/>
          <a:p>
            <a:pPr marL="0" indent="0">
              <a:buNone/>
            </a:pPr>
            <a:r>
              <a:rPr lang="en-US" sz="1050" dirty="0">
                <a:solidFill>
                  <a:srgbClr val="5C4A32"/>
                </a:solidFill>
              </a:rPr>
              <a:t>Ancaman: meningkatkan kortisol, menghambat oksitrosin</a:t>
            </a:r>
            <a:endParaRPr lang="en-US" sz="1050" dirty="0"/>
          </a:p>
        </p:txBody>
      </p:sp>
      <p:sp>
        <p:nvSpPr>
          <p:cNvPr id="47" name="Shape 45"/>
          <p:cNvSpPr/>
          <p:nvPr/>
        </p:nvSpPr>
        <p:spPr>
          <a:xfrm>
            <a:off x="4681728" y="4059936"/>
            <a:ext cx="4206240" cy="393192"/>
          </a:xfrm>
          <a:prstGeom prst="rect">
            <a:avLst/>
          </a:prstGeom>
          <a:solidFill>
            <a:srgbClr val="FFF0EC"/>
          </a:solidFill>
          <a:ln w="12700">
            <a:solidFill>
              <a:srgbClr val="F0C8C8"/>
            </a:solidFill>
            <a:prstDash val="solid"/>
          </a:ln>
        </p:spPr>
      </p:sp>
      <p:sp>
        <p:nvSpPr>
          <p:cNvPr id="48" name="Text 46"/>
          <p:cNvSpPr/>
          <p:nvPr/>
        </p:nvSpPr>
        <p:spPr>
          <a:xfrm>
            <a:off x="4773168" y="4059936"/>
            <a:ext cx="4023360" cy="210312"/>
          </a:xfrm>
          <a:prstGeom prst="rect">
            <a:avLst/>
          </a:prstGeom>
          <a:noFill/>
          <a:ln/>
        </p:spPr>
        <p:txBody>
          <a:bodyPr wrap="square" rtlCol="0" anchor="ctr"/>
          <a:lstStyle/>
          <a:p>
            <a:pPr marL="0" indent="0">
              <a:buNone/>
            </a:pPr>
            <a:r>
              <a:rPr lang="en-US" sz="1050" b="1" dirty="0">
                <a:solidFill>
                  <a:srgbClr val="C0582A"/>
                </a:solidFill>
              </a:rPr>
              <a:t>'Biasanya orang tidak sesensitif ini...'</a:t>
            </a:r>
            <a:endParaRPr lang="en-US" sz="1050" dirty="0"/>
          </a:p>
        </p:txBody>
      </p:sp>
      <p:sp>
        <p:nvSpPr>
          <p:cNvPr id="49" name="Text 47"/>
          <p:cNvSpPr/>
          <p:nvPr/>
        </p:nvSpPr>
        <p:spPr>
          <a:xfrm>
            <a:off x="4773168" y="4270248"/>
            <a:ext cx="4023360" cy="182880"/>
          </a:xfrm>
          <a:prstGeom prst="rect">
            <a:avLst/>
          </a:prstGeom>
          <a:noFill/>
          <a:ln/>
        </p:spPr>
        <p:txBody>
          <a:bodyPr wrap="square" rtlCol="0" anchor="ctr"/>
          <a:lstStyle/>
          <a:p>
            <a:pPr marL="0" indent="0">
              <a:buNone/>
            </a:pPr>
            <a:r>
              <a:rPr lang="en-US" sz="1050" dirty="0">
                <a:solidFill>
                  <a:srgbClr val="5C4A32"/>
                </a:solidFill>
              </a:rPr>
              <a:t>Invalidasi pengalaman nyeri, sangat merusak psikologis</a:t>
            </a:r>
            <a:endParaRPr lang="en-US" sz="1050" dirty="0"/>
          </a:p>
        </p:txBody>
      </p:sp>
      <p:sp>
        <p:nvSpPr>
          <p:cNvPr id="50" name="Shape 48"/>
          <p:cNvSpPr/>
          <p:nvPr/>
        </p:nvSpPr>
        <p:spPr>
          <a:xfrm>
            <a:off x="4681728" y="4498848"/>
            <a:ext cx="4206240" cy="393192"/>
          </a:xfrm>
          <a:prstGeom prst="rect">
            <a:avLst/>
          </a:prstGeom>
          <a:solidFill>
            <a:srgbClr val="FFFFFF"/>
          </a:solidFill>
          <a:ln w="12700">
            <a:solidFill>
              <a:srgbClr val="F0C8C8"/>
            </a:solidFill>
            <a:prstDash val="solid"/>
          </a:ln>
        </p:spPr>
      </p:sp>
      <p:sp>
        <p:nvSpPr>
          <p:cNvPr id="51" name="Text 49"/>
          <p:cNvSpPr/>
          <p:nvPr/>
        </p:nvSpPr>
        <p:spPr>
          <a:xfrm>
            <a:off x="4773168" y="4498848"/>
            <a:ext cx="4023360" cy="210312"/>
          </a:xfrm>
          <a:prstGeom prst="rect">
            <a:avLst/>
          </a:prstGeom>
          <a:noFill/>
          <a:ln/>
        </p:spPr>
        <p:txBody>
          <a:bodyPr wrap="square" rtlCol="0" anchor="ctr"/>
          <a:lstStyle/>
          <a:p>
            <a:pPr marL="0" indent="0">
              <a:buNone/>
            </a:pPr>
            <a:r>
              <a:rPr lang="en-US" sz="1050" b="1" dirty="0">
                <a:solidFill>
                  <a:srgbClr val="C0582A"/>
                </a:solidFill>
              </a:rPr>
              <a:t>'Diam! Bidan lagi kerja!'</a:t>
            </a:r>
            <a:endParaRPr lang="en-US" sz="1050" dirty="0"/>
          </a:p>
        </p:txBody>
      </p:sp>
      <p:sp>
        <p:nvSpPr>
          <p:cNvPr id="52" name="Text 50"/>
          <p:cNvSpPr/>
          <p:nvPr/>
        </p:nvSpPr>
        <p:spPr>
          <a:xfrm>
            <a:off x="4773168" y="4709160"/>
            <a:ext cx="4023360" cy="182880"/>
          </a:xfrm>
          <a:prstGeom prst="rect">
            <a:avLst/>
          </a:prstGeom>
          <a:noFill/>
          <a:ln/>
        </p:spPr>
        <p:txBody>
          <a:bodyPr wrap="square" rtlCol="0" anchor="ctr"/>
          <a:lstStyle/>
          <a:p>
            <a:pPr marL="0" indent="0">
              <a:buNone/>
            </a:pPr>
            <a:r>
              <a:rPr lang="en-US" sz="1050" dirty="0">
                <a:solidFill>
                  <a:srgbClr val="5C4A32"/>
                </a:solidFill>
              </a:rPr>
              <a:t>Abusive language — pelanggaran hak ibu &amp; etika profesi</a:t>
            </a:r>
            <a:endParaRPr lang="en-US" sz="10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25">
    <p:bg>
      <p:bgPr>
        <a:solidFill>
          <a:srgbClr val="FBF7F0"/>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LINGKUNGAN PERSALINAN BERBASIS NATUROPATHY</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200" dirty="0">
                <a:solidFill>
                  <a:srgbClr val="D0EAC0"/>
                </a:solidFill>
                <a:latin typeface="Calibri" pitchFamily="34" charset="0"/>
                <a:ea typeface="Calibri" pitchFamily="34" charset="-122"/>
                <a:cs typeface="Calibri" pitchFamily="34" charset="-120"/>
              </a:rPr>
              <a:t>Menciptakan Sacred Birth Space yang Mendukung Oksitosin Fisiologis</a:t>
            </a:r>
            <a:endParaRPr lang="en-US" sz="1200" dirty="0"/>
          </a:p>
        </p:txBody>
      </p:sp>
      <p:sp>
        <p:nvSpPr>
          <p:cNvPr id="6" name="Shape 4"/>
          <p:cNvSpPr/>
          <p:nvPr/>
        </p:nvSpPr>
        <p:spPr>
          <a:xfrm>
            <a:off x="256032" y="1115568"/>
            <a:ext cx="8631936" cy="640080"/>
          </a:xfrm>
          <a:prstGeom prst="rect">
            <a:avLst/>
          </a:prstGeom>
          <a:solidFill>
            <a:srgbClr val="EDF5E6"/>
          </a:solidFill>
          <a:ln w="12700">
            <a:solidFill>
              <a:srgbClr val="5A8A3C"/>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109728" cy="640080"/>
          </a:xfrm>
          <a:prstGeom prst="rect">
            <a:avLst/>
          </a:prstGeom>
          <a:solidFill>
            <a:srgbClr val="2D5016"/>
          </a:solidFill>
          <a:ln w="12700">
            <a:solidFill>
              <a:srgbClr val="2D5016"/>
            </a:solidFill>
            <a:prstDash val="solid"/>
          </a:ln>
        </p:spPr>
      </p:sp>
      <p:sp>
        <p:nvSpPr>
          <p:cNvPr id="8" name="Text 6"/>
          <p:cNvSpPr/>
          <p:nvPr/>
        </p:nvSpPr>
        <p:spPr>
          <a:xfrm>
            <a:off x="457200" y="1143000"/>
            <a:ext cx="8302752" cy="594360"/>
          </a:xfrm>
          <a:prstGeom prst="rect">
            <a:avLst/>
          </a:prstGeom>
          <a:noFill/>
          <a:ln/>
        </p:spPr>
        <p:txBody>
          <a:bodyPr wrap="square" rtlCol="0" anchor="ctr"/>
          <a:lstStyle/>
          <a:p>
            <a:pPr marL="0" indent="0" algn="just">
              <a:buNone/>
            </a:pPr>
            <a:r>
              <a:rPr lang="en-US" sz="1050" dirty="0">
                <a:solidFill>
                  <a:srgbClr val="2A1F0E"/>
                </a:solidFill>
              </a:rPr>
              <a:t>Prinsip Nils Bergman &amp; Michel Odent: Oksitosin (hormon persalinan) sangat sensitif terhadap lingkungan. Adrenalin (fear hormone) </a:t>
            </a:r>
            <a:r>
              <a:rPr lang="en-US" sz="1050" dirty="0" err="1">
                <a:solidFill>
                  <a:srgbClr val="2A1F0E"/>
                </a:solidFill>
              </a:rPr>
              <a:t>menghambat</a:t>
            </a:r>
            <a:r>
              <a:rPr lang="en-US" sz="1050" dirty="0">
                <a:solidFill>
                  <a:srgbClr val="2A1F0E"/>
                </a:solidFill>
              </a:rPr>
              <a:t> </a:t>
            </a:r>
            <a:r>
              <a:rPr lang="en-US" sz="1050" dirty="0" err="1">
                <a:solidFill>
                  <a:srgbClr val="2A1F0E"/>
                </a:solidFill>
              </a:rPr>
              <a:t>oksitosin</a:t>
            </a:r>
            <a:r>
              <a:rPr lang="en-US" sz="1050" dirty="0">
                <a:solidFill>
                  <a:srgbClr val="2A1F0E"/>
                </a:solidFill>
              </a:rPr>
              <a:t>. Ciptakan lingkungan aman, privat, tenang, dan GELAP untuk persalinan fisiologis optimal. Ibu yang merasa aman menghasilkan lebih </a:t>
            </a:r>
            <a:r>
              <a:rPr lang="en-US" sz="1050" dirty="0" err="1">
                <a:solidFill>
                  <a:srgbClr val="2A1F0E"/>
                </a:solidFill>
              </a:rPr>
              <a:t>banyak</a:t>
            </a:r>
            <a:r>
              <a:rPr lang="en-US" sz="1050" dirty="0">
                <a:solidFill>
                  <a:srgbClr val="2A1F0E"/>
                </a:solidFill>
              </a:rPr>
              <a:t> </a:t>
            </a:r>
            <a:r>
              <a:rPr lang="en-US" sz="1050" dirty="0" err="1">
                <a:solidFill>
                  <a:srgbClr val="2A1F0E"/>
                </a:solidFill>
              </a:rPr>
              <a:t>oksitosin</a:t>
            </a:r>
            <a:r>
              <a:rPr lang="en-US" sz="1050" dirty="0">
                <a:solidFill>
                  <a:srgbClr val="2A1F0E"/>
                </a:solidFill>
              </a:rPr>
              <a:t>.</a:t>
            </a:r>
            <a:endParaRPr lang="en-US" sz="1050" dirty="0"/>
          </a:p>
        </p:txBody>
      </p:sp>
      <p:sp>
        <p:nvSpPr>
          <p:cNvPr id="9" name="Shape 7"/>
          <p:cNvSpPr/>
          <p:nvPr/>
        </p:nvSpPr>
        <p:spPr>
          <a:xfrm>
            <a:off x="256032" y="1901952"/>
            <a:ext cx="4206240" cy="960120"/>
          </a:xfrm>
          <a:prstGeom prst="rect">
            <a:avLst/>
          </a:prstGeom>
          <a:solidFill>
            <a:srgbClr val="FFFFFF"/>
          </a:solidFill>
          <a:ln w="12700">
            <a:solidFill>
              <a:srgbClr val="D4A020"/>
            </a:solidFill>
            <a:prstDash val="solid"/>
          </a:ln>
          <a:effectLst>
            <a:outerShdw blurRad="88900" dist="38100" dir="8100000" algn="bl" rotWithShape="0">
              <a:srgbClr val="000000">
                <a:alpha val="11000"/>
              </a:srgbClr>
            </a:outerShdw>
          </a:effectLst>
        </p:spPr>
      </p:sp>
      <p:sp>
        <p:nvSpPr>
          <p:cNvPr id="10" name="Shape 8"/>
          <p:cNvSpPr/>
          <p:nvPr/>
        </p:nvSpPr>
        <p:spPr>
          <a:xfrm>
            <a:off x="256032" y="1901952"/>
            <a:ext cx="1371600" cy="960120"/>
          </a:xfrm>
          <a:prstGeom prst="rect">
            <a:avLst/>
          </a:prstGeom>
          <a:solidFill>
            <a:srgbClr val="D4A020"/>
          </a:solidFill>
          <a:ln w="12700">
            <a:solidFill>
              <a:srgbClr val="D4A020"/>
            </a:solidFill>
            <a:prstDash val="solid"/>
          </a:ln>
        </p:spPr>
      </p:sp>
      <p:sp>
        <p:nvSpPr>
          <p:cNvPr id="11" name="Text 9"/>
          <p:cNvSpPr/>
          <p:nvPr/>
        </p:nvSpPr>
        <p:spPr>
          <a:xfrm>
            <a:off x="256032" y="1901952"/>
            <a:ext cx="1371600" cy="960120"/>
          </a:xfrm>
          <a:prstGeom prst="rect">
            <a:avLst/>
          </a:prstGeom>
          <a:noFill/>
          <a:ln/>
        </p:spPr>
        <p:txBody>
          <a:bodyPr wrap="square" rtlCol="0" anchor="ctr"/>
          <a:lstStyle/>
          <a:p>
            <a:pPr marL="0" indent="0" algn="ctr">
              <a:buNone/>
            </a:pPr>
            <a:r>
              <a:rPr lang="en-US" sz="1050" b="1" dirty="0">
                <a:solidFill>
                  <a:srgbClr val="FFFFFF"/>
                </a:solidFill>
              </a:rPr>
              <a:t>Pencahayaan</a:t>
            </a:r>
            <a:endParaRPr lang="en-US" sz="1050" dirty="0"/>
          </a:p>
        </p:txBody>
      </p:sp>
      <p:sp>
        <p:nvSpPr>
          <p:cNvPr id="12" name="Text 10"/>
          <p:cNvSpPr/>
          <p:nvPr/>
        </p:nvSpPr>
        <p:spPr>
          <a:xfrm>
            <a:off x="1700784" y="1947672"/>
            <a:ext cx="2670048" cy="411480"/>
          </a:xfrm>
          <a:prstGeom prst="rect">
            <a:avLst/>
          </a:prstGeom>
          <a:noFill/>
          <a:ln/>
        </p:spPr>
        <p:txBody>
          <a:bodyPr wrap="square" rtlCol="0" anchor="ctr"/>
          <a:lstStyle/>
          <a:p>
            <a:pPr marL="0" indent="0">
              <a:buNone/>
            </a:pPr>
            <a:r>
              <a:rPr lang="en-US" sz="800" dirty="0">
                <a:solidFill>
                  <a:srgbClr val="5C4A32"/>
                </a:solidFill>
              </a:rPr>
              <a:t>Praktik: Cahaya redup/lilin/lampu bohlam kuning. Matikan lampu fluorescent putih saat transisi &amp; kala II aktif</a:t>
            </a:r>
            <a:endParaRPr lang="en-US" sz="800" dirty="0"/>
          </a:p>
        </p:txBody>
      </p:sp>
      <p:sp>
        <p:nvSpPr>
          <p:cNvPr id="13" name="Text 11"/>
          <p:cNvSpPr/>
          <p:nvPr/>
        </p:nvSpPr>
        <p:spPr>
          <a:xfrm>
            <a:off x="1700784" y="2404872"/>
            <a:ext cx="2670048" cy="411480"/>
          </a:xfrm>
          <a:prstGeom prst="rect">
            <a:avLst/>
          </a:prstGeom>
          <a:noFill/>
          <a:ln/>
        </p:spPr>
        <p:txBody>
          <a:bodyPr wrap="square" rtlCol="0" anchor="ctr"/>
          <a:lstStyle/>
          <a:p>
            <a:pPr marL="0" indent="0">
              <a:buNone/>
            </a:pPr>
            <a:r>
              <a:rPr lang="en-US" sz="750" b="1" dirty="0">
                <a:solidFill>
                  <a:srgbClr val="D4A020"/>
                </a:solidFill>
              </a:rPr>
              <a:t>Ilmiah: Melatonin + oksitosin sinergis. Cahaya terang merangsang neokorteks → menghambat proses primitif persalinan</a:t>
            </a:r>
            <a:endParaRPr lang="en-US" sz="750" dirty="0"/>
          </a:p>
        </p:txBody>
      </p:sp>
      <p:sp>
        <p:nvSpPr>
          <p:cNvPr id="14" name="Shape 12"/>
          <p:cNvSpPr/>
          <p:nvPr/>
        </p:nvSpPr>
        <p:spPr>
          <a:xfrm>
            <a:off x="4736592" y="1901952"/>
            <a:ext cx="4206240" cy="960120"/>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15" name="Shape 13"/>
          <p:cNvSpPr/>
          <p:nvPr/>
        </p:nvSpPr>
        <p:spPr>
          <a:xfrm>
            <a:off x="4736592" y="1901952"/>
            <a:ext cx="1371600" cy="960120"/>
          </a:xfrm>
          <a:prstGeom prst="rect">
            <a:avLst/>
          </a:prstGeom>
          <a:solidFill>
            <a:srgbClr val="5A8A3C"/>
          </a:solidFill>
          <a:ln w="12700">
            <a:solidFill>
              <a:srgbClr val="5A8A3C"/>
            </a:solidFill>
            <a:prstDash val="solid"/>
          </a:ln>
        </p:spPr>
      </p:sp>
      <p:sp>
        <p:nvSpPr>
          <p:cNvPr id="16" name="Text 14"/>
          <p:cNvSpPr/>
          <p:nvPr/>
        </p:nvSpPr>
        <p:spPr>
          <a:xfrm>
            <a:off x="4736592" y="1901952"/>
            <a:ext cx="1371600" cy="960120"/>
          </a:xfrm>
          <a:prstGeom prst="rect">
            <a:avLst/>
          </a:prstGeom>
          <a:noFill/>
          <a:ln/>
        </p:spPr>
        <p:txBody>
          <a:bodyPr wrap="square" rtlCol="0" anchor="ctr"/>
          <a:lstStyle/>
          <a:p>
            <a:pPr marL="0" indent="0" algn="ctr">
              <a:buNone/>
            </a:pPr>
            <a:r>
              <a:rPr lang="en-US" sz="1050" b="1" dirty="0">
                <a:solidFill>
                  <a:srgbClr val="FFFFFF"/>
                </a:solidFill>
              </a:rPr>
              <a:t>Suara &amp; Musik</a:t>
            </a:r>
            <a:endParaRPr lang="en-US" sz="1050" dirty="0"/>
          </a:p>
        </p:txBody>
      </p:sp>
      <p:sp>
        <p:nvSpPr>
          <p:cNvPr id="17" name="Text 15"/>
          <p:cNvSpPr/>
          <p:nvPr/>
        </p:nvSpPr>
        <p:spPr>
          <a:xfrm>
            <a:off x="6181344" y="1947672"/>
            <a:ext cx="2670048" cy="411480"/>
          </a:xfrm>
          <a:prstGeom prst="rect">
            <a:avLst/>
          </a:prstGeom>
          <a:noFill/>
          <a:ln/>
        </p:spPr>
        <p:txBody>
          <a:bodyPr wrap="square" rtlCol="0" anchor="ctr"/>
          <a:lstStyle/>
          <a:p>
            <a:pPr marL="0" indent="0">
              <a:buNone/>
            </a:pPr>
            <a:r>
              <a:rPr lang="en-US" sz="1050" dirty="0">
                <a:solidFill>
                  <a:srgbClr val="5C4A32"/>
                </a:solidFill>
              </a:rPr>
              <a:t>Praktik: Musik instrumental tenang (alam, binaural beats, gamelan). Volume rendah. Hindari percakapan keras di ruang bersalin</a:t>
            </a:r>
            <a:endParaRPr lang="en-US" sz="1050" dirty="0"/>
          </a:p>
        </p:txBody>
      </p:sp>
      <p:sp>
        <p:nvSpPr>
          <p:cNvPr id="18" name="Text 16"/>
          <p:cNvSpPr/>
          <p:nvPr/>
        </p:nvSpPr>
        <p:spPr>
          <a:xfrm>
            <a:off x="6181344" y="2404872"/>
            <a:ext cx="2670048" cy="411480"/>
          </a:xfrm>
          <a:prstGeom prst="rect">
            <a:avLst/>
          </a:prstGeom>
          <a:noFill/>
          <a:ln/>
        </p:spPr>
        <p:txBody>
          <a:bodyPr wrap="square" rtlCol="0" anchor="ctr"/>
          <a:lstStyle/>
          <a:p>
            <a:pPr marL="0" indent="0">
              <a:buNone/>
            </a:pPr>
            <a:r>
              <a:rPr lang="en-US" sz="900" b="1" dirty="0">
                <a:solidFill>
                  <a:srgbClr val="5A8A3C"/>
                </a:solidFill>
              </a:rPr>
              <a:t>Ilmiah: </a:t>
            </a:r>
            <a:r>
              <a:rPr lang="en-US" sz="900" b="1" dirty="0" err="1">
                <a:solidFill>
                  <a:srgbClr val="5A8A3C"/>
                </a:solidFill>
              </a:rPr>
              <a:t>Musik</a:t>
            </a:r>
            <a:r>
              <a:rPr lang="en-US" sz="900" b="1" dirty="0">
                <a:solidFill>
                  <a:srgbClr val="5A8A3C"/>
                </a:solidFill>
              </a:rPr>
              <a:t> </a:t>
            </a:r>
            <a:r>
              <a:rPr lang="en-US" sz="900" b="1" dirty="0" err="1">
                <a:solidFill>
                  <a:srgbClr val="5A8A3C"/>
                </a:solidFill>
              </a:rPr>
              <a:t>menurunkan</a:t>
            </a:r>
            <a:r>
              <a:rPr lang="en-US" sz="900" b="1" dirty="0">
                <a:solidFill>
                  <a:srgbClr val="5A8A3C"/>
                </a:solidFill>
              </a:rPr>
              <a:t> </a:t>
            </a:r>
            <a:r>
              <a:rPr lang="en-US" sz="900" b="1" dirty="0" err="1">
                <a:solidFill>
                  <a:srgbClr val="5A8A3C"/>
                </a:solidFill>
              </a:rPr>
              <a:t>kortisol</a:t>
            </a:r>
            <a:r>
              <a:rPr lang="en-US" sz="900" b="1" dirty="0">
                <a:solidFill>
                  <a:srgbClr val="5A8A3C"/>
                </a:solidFill>
              </a:rPr>
              <a:t> 12-15, untuk relaksasi intrapartum</a:t>
            </a:r>
            <a:endParaRPr lang="en-US" sz="900" dirty="0"/>
          </a:p>
        </p:txBody>
      </p:sp>
      <p:sp>
        <p:nvSpPr>
          <p:cNvPr id="19" name="Shape 17"/>
          <p:cNvSpPr/>
          <p:nvPr/>
        </p:nvSpPr>
        <p:spPr>
          <a:xfrm>
            <a:off x="256032" y="1901952"/>
            <a:ext cx="4206240" cy="96012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20" name="Shape 18"/>
          <p:cNvSpPr/>
          <p:nvPr/>
        </p:nvSpPr>
        <p:spPr>
          <a:xfrm>
            <a:off x="256032" y="1901952"/>
            <a:ext cx="1371600" cy="960120"/>
          </a:xfrm>
          <a:prstGeom prst="rect">
            <a:avLst/>
          </a:prstGeom>
          <a:solidFill>
            <a:srgbClr val="C0582A"/>
          </a:solidFill>
          <a:ln w="12700">
            <a:solidFill>
              <a:srgbClr val="C0582A"/>
            </a:solidFill>
            <a:prstDash val="solid"/>
          </a:ln>
        </p:spPr>
      </p:sp>
      <p:sp>
        <p:nvSpPr>
          <p:cNvPr id="21" name="Text 19"/>
          <p:cNvSpPr/>
          <p:nvPr/>
        </p:nvSpPr>
        <p:spPr>
          <a:xfrm>
            <a:off x="256032" y="1901952"/>
            <a:ext cx="1371600" cy="960120"/>
          </a:xfrm>
          <a:prstGeom prst="rect">
            <a:avLst/>
          </a:prstGeom>
          <a:noFill/>
          <a:ln/>
        </p:spPr>
        <p:txBody>
          <a:bodyPr wrap="square" rtlCol="0" anchor="ctr"/>
          <a:lstStyle/>
          <a:p>
            <a:pPr marL="0" indent="0" algn="ctr">
              <a:buNone/>
            </a:pPr>
            <a:r>
              <a:rPr lang="en-US" sz="1050" b="1" dirty="0">
                <a:solidFill>
                  <a:srgbClr val="FFFFFF"/>
                </a:solidFill>
              </a:rPr>
              <a:t>Suhu Ruangan</a:t>
            </a:r>
            <a:endParaRPr lang="en-US" sz="1050" dirty="0"/>
          </a:p>
        </p:txBody>
      </p:sp>
      <p:sp>
        <p:nvSpPr>
          <p:cNvPr id="22" name="Text 20"/>
          <p:cNvSpPr/>
          <p:nvPr/>
        </p:nvSpPr>
        <p:spPr>
          <a:xfrm>
            <a:off x="1700784" y="1947672"/>
            <a:ext cx="2670048" cy="411480"/>
          </a:xfrm>
          <a:prstGeom prst="rect">
            <a:avLst/>
          </a:prstGeom>
          <a:noFill/>
          <a:ln/>
        </p:spPr>
        <p:txBody>
          <a:bodyPr wrap="square" rtlCol="0" anchor="ctr"/>
          <a:lstStyle/>
          <a:p>
            <a:pPr marL="0" indent="0">
              <a:buNone/>
            </a:pPr>
            <a:r>
              <a:rPr lang="en-US" sz="1000" dirty="0">
                <a:solidFill>
                  <a:srgbClr val="5C4A32"/>
                </a:solidFill>
              </a:rPr>
              <a:t>Praktik: 21-23°C (tidak terlalu dingin, tidak pengap). Ibu boleh meminta selimut hangat atau kompres dingin sesuai preferensi</a:t>
            </a:r>
            <a:endParaRPr lang="en-US" sz="1000" dirty="0"/>
          </a:p>
        </p:txBody>
      </p:sp>
      <p:sp>
        <p:nvSpPr>
          <p:cNvPr id="23" name="Text 21"/>
          <p:cNvSpPr/>
          <p:nvPr/>
        </p:nvSpPr>
        <p:spPr>
          <a:xfrm>
            <a:off x="1700784" y="2404872"/>
            <a:ext cx="2670048" cy="411480"/>
          </a:xfrm>
          <a:prstGeom prst="rect">
            <a:avLst/>
          </a:prstGeom>
          <a:noFill/>
          <a:ln/>
        </p:spPr>
        <p:txBody>
          <a:bodyPr wrap="square" rtlCol="0" anchor="ctr"/>
          <a:lstStyle/>
          <a:p>
            <a:pPr marL="0" indent="0">
              <a:buNone/>
            </a:pPr>
            <a:r>
              <a:rPr lang="en-US" sz="900" b="1" dirty="0">
                <a:solidFill>
                  <a:srgbClr val="C0582A"/>
                </a:solidFill>
              </a:rPr>
              <a:t>Ilmiah: Hipertermia (&gt; 38°C) berisiko tachycardia janin; hipotermia meningkatkan stres ibu. Suhu netral = kondisi optimal</a:t>
            </a:r>
            <a:endParaRPr lang="en-US" sz="900" dirty="0"/>
          </a:p>
        </p:txBody>
      </p:sp>
      <p:sp>
        <p:nvSpPr>
          <p:cNvPr id="24" name="Shape 22"/>
          <p:cNvSpPr/>
          <p:nvPr/>
        </p:nvSpPr>
        <p:spPr>
          <a:xfrm>
            <a:off x="4736592" y="2980944"/>
            <a:ext cx="4206240" cy="96012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25" name="Shape 23"/>
          <p:cNvSpPr/>
          <p:nvPr/>
        </p:nvSpPr>
        <p:spPr>
          <a:xfrm>
            <a:off x="4736592" y="2980944"/>
            <a:ext cx="1371600" cy="960120"/>
          </a:xfrm>
          <a:prstGeom prst="rect">
            <a:avLst/>
          </a:prstGeom>
          <a:solidFill>
            <a:srgbClr val="2D5016"/>
          </a:solidFill>
          <a:ln w="12700">
            <a:solidFill>
              <a:srgbClr val="2D5016"/>
            </a:solidFill>
            <a:prstDash val="solid"/>
          </a:ln>
        </p:spPr>
      </p:sp>
      <p:sp>
        <p:nvSpPr>
          <p:cNvPr id="26" name="Text 24"/>
          <p:cNvSpPr/>
          <p:nvPr/>
        </p:nvSpPr>
        <p:spPr>
          <a:xfrm>
            <a:off x="4736592" y="2980944"/>
            <a:ext cx="1371600" cy="960120"/>
          </a:xfrm>
          <a:prstGeom prst="rect">
            <a:avLst/>
          </a:prstGeom>
          <a:noFill/>
          <a:ln/>
        </p:spPr>
        <p:txBody>
          <a:bodyPr wrap="square" rtlCol="0" anchor="ctr"/>
          <a:lstStyle/>
          <a:p>
            <a:pPr marL="0" indent="0" algn="ctr">
              <a:buNone/>
            </a:pPr>
            <a:r>
              <a:rPr lang="en-US" sz="1050" b="1" dirty="0">
                <a:solidFill>
                  <a:srgbClr val="FFFFFF"/>
                </a:solidFill>
              </a:rPr>
              <a:t>Privasi &amp; Kehadiran</a:t>
            </a:r>
            <a:endParaRPr lang="en-US" sz="1050" dirty="0"/>
          </a:p>
        </p:txBody>
      </p:sp>
      <p:sp>
        <p:nvSpPr>
          <p:cNvPr id="27" name="Text 25"/>
          <p:cNvSpPr/>
          <p:nvPr/>
        </p:nvSpPr>
        <p:spPr>
          <a:xfrm>
            <a:off x="6181344" y="3026664"/>
            <a:ext cx="2670048" cy="411480"/>
          </a:xfrm>
          <a:prstGeom prst="rect">
            <a:avLst/>
          </a:prstGeom>
          <a:noFill/>
          <a:ln/>
        </p:spPr>
        <p:txBody>
          <a:bodyPr wrap="square" rtlCol="0" anchor="ctr"/>
          <a:lstStyle/>
          <a:p>
            <a:pPr marL="0" indent="0">
              <a:buNone/>
            </a:pPr>
            <a:r>
              <a:rPr lang="en-US" sz="800" dirty="0">
                <a:solidFill>
                  <a:srgbClr val="5C4A32"/>
                </a:solidFill>
              </a:rPr>
              <a:t>Praktik: Batasi orang masuk. Hanya ibu, pendamping pilihan, bidan, dan yang diperlukan. Ketuk pintu sebelum masuk</a:t>
            </a:r>
            <a:endParaRPr lang="en-US" sz="800" dirty="0"/>
          </a:p>
        </p:txBody>
      </p:sp>
      <p:sp>
        <p:nvSpPr>
          <p:cNvPr id="28" name="Text 26"/>
          <p:cNvSpPr/>
          <p:nvPr/>
        </p:nvSpPr>
        <p:spPr>
          <a:xfrm>
            <a:off x="6181344" y="3483864"/>
            <a:ext cx="2670048" cy="411480"/>
          </a:xfrm>
          <a:prstGeom prst="rect">
            <a:avLst/>
          </a:prstGeom>
          <a:noFill/>
          <a:ln/>
        </p:spPr>
        <p:txBody>
          <a:bodyPr wrap="square" rtlCol="0" anchor="ctr"/>
          <a:lstStyle/>
          <a:p>
            <a:pPr marL="0" indent="0">
              <a:buNone/>
            </a:pPr>
            <a:r>
              <a:rPr lang="en-US" sz="750" b="1" dirty="0">
                <a:solidFill>
                  <a:srgbClr val="2D5016"/>
                </a:solidFill>
              </a:rPr>
              <a:t>Ilmiah: Setiap orang asing yang masuk meningkatkan adrenalin ibu. Privasi = keamanan = oksitosin = kemajuan persalinan</a:t>
            </a:r>
            <a:endParaRPr lang="en-US" sz="750" dirty="0"/>
          </a:p>
        </p:txBody>
      </p:sp>
      <p:sp>
        <p:nvSpPr>
          <p:cNvPr id="29" name="Shape 27"/>
          <p:cNvSpPr/>
          <p:nvPr/>
        </p:nvSpPr>
        <p:spPr>
          <a:xfrm>
            <a:off x="256032" y="2980944"/>
            <a:ext cx="4206240" cy="960120"/>
          </a:xfrm>
          <a:prstGeom prst="rect">
            <a:avLst/>
          </a:prstGeom>
          <a:solidFill>
            <a:srgbClr val="FFFFFF"/>
          </a:solidFill>
          <a:ln w="12700">
            <a:solidFill>
              <a:srgbClr val="7B5EA7"/>
            </a:solidFill>
            <a:prstDash val="solid"/>
          </a:ln>
          <a:effectLst>
            <a:outerShdw blurRad="88900" dist="38100" dir="8100000" algn="bl" rotWithShape="0">
              <a:srgbClr val="000000">
                <a:alpha val="11000"/>
              </a:srgbClr>
            </a:outerShdw>
          </a:effectLst>
        </p:spPr>
      </p:sp>
      <p:sp>
        <p:nvSpPr>
          <p:cNvPr id="30" name="Shape 28"/>
          <p:cNvSpPr/>
          <p:nvPr/>
        </p:nvSpPr>
        <p:spPr>
          <a:xfrm>
            <a:off x="256032" y="2980944"/>
            <a:ext cx="1371600" cy="960120"/>
          </a:xfrm>
          <a:prstGeom prst="rect">
            <a:avLst/>
          </a:prstGeom>
          <a:solidFill>
            <a:srgbClr val="7B5EA7"/>
          </a:solidFill>
          <a:ln w="12700">
            <a:solidFill>
              <a:srgbClr val="7B5EA7"/>
            </a:solidFill>
            <a:prstDash val="solid"/>
          </a:ln>
        </p:spPr>
      </p:sp>
      <p:sp>
        <p:nvSpPr>
          <p:cNvPr id="31" name="Text 29"/>
          <p:cNvSpPr/>
          <p:nvPr/>
        </p:nvSpPr>
        <p:spPr>
          <a:xfrm>
            <a:off x="256032" y="2980944"/>
            <a:ext cx="1371600" cy="960120"/>
          </a:xfrm>
          <a:prstGeom prst="rect">
            <a:avLst/>
          </a:prstGeom>
          <a:noFill/>
          <a:ln/>
        </p:spPr>
        <p:txBody>
          <a:bodyPr wrap="square" rtlCol="0" anchor="ctr"/>
          <a:lstStyle/>
          <a:p>
            <a:pPr marL="0" indent="0" algn="ctr">
              <a:buNone/>
            </a:pPr>
            <a:r>
              <a:rPr lang="en-US" sz="1050" b="1" dirty="0">
                <a:solidFill>
                  <a:srgbClr val="FFFFFF"/>
                </a:solidFill>
              </a:rPr>
              <a:t>Aromaterapi Ruangan</a:t>
            </a:r>
            <a:endParaRPr lang="en-US" sz="1050" dirty="0"/>
          </a:p>
        </p:txBody>
      </p:sp>
      <p:sp>
        <p:nvSpPr>
          <p:cNvPr id="32" name="Text 30"/>
          <p:cNvSpPr/>
          <p:nvPr/>
        </p:nvSpPr>
        <p:spPr>
          <a:xfrm>
            <a:off x="1700784" y="3026664"/>
            <a:ext cx="2670048" cy="411480"/>
          </a:xfrm>
          <a:prstGeom prst="rect">
            <a:avLst/>
          </a:prstGeom>
          <a:noFill/>
          <a:ln/>
        </p:spPr>
        <p:txBody>
          <a:bodyPr wrap="square" rtlCol="0" anchor="ctr"/>
          <a:lstStyle/>
          <a:p>
            <a:pPr marL="0" indent="0">
              <a:buNone/>
            </a:pPr>
            <a:r>
              <a:rPr lang="en-US" sz="1050" dirty="0">
                <a:solidFill>
                  <a:srgbClr val="5C4A32"/>
                </a:solidFill>
              </a:rPr>
              <a:t>Praktik: Difusor dengan lavender 4-6 tetes + frankincense 2 tetes. Ganti setiap 2-3 jam. Pastikan tidak ada alergi</a:t>
            </a:r>
            <a:endParaRPr lang="en-US" sz="1050" dirty="0"/>
          </a:p>
        </p:txBody>
      </p:sp>
      <p:sp>
        <p:nvSpPr>
          <p:cNvPr id="33" name="Text 31"/>
          <p:cNvSpPr/>
          <p:nvPr/>
        </p:nvSpPr>
        <p:spPr>
          <a:xfrm>
            <a:off x="1700784" y="3483864"/>
            <a:ext cx="2670048" cy="411480"/>
          </a:xfrm>
          <a:prstGeom prst="rect">
            <a:avLst/>
          </a:prstGeom>
          <a:noFill/>
          <a:ln/>
        </p:spPr>
        <p:txBody>
          <a:bodyPr wrap="square" rtlCol="0" anchor="ctr"/>
          <a:lstStyle/>
          <a:p>
            <a:pPr marL="0" indent="0">
              <a:buNone/>
            </a:pPr>
            <a:r>
              <a:rPr lang="en-US" sz="1000" b="1" dirty="0">
                <a:solidFill>
                  <a:srgbClr val="7B5EA7"/>
                </a:solidFill>
              </a:rPr>
              <a:t>Ilmiah: Linalool (lavender) memodulasi reseptor GABA → ansiolitik. Aroma positif meningkatkan perceived control ibu</a:t>
            </a:r>
            <a:endParaRPr lang="en-US" sz="1000" dirty="0"/>
          </a:p>
        </p:txBody>
      </p:sp>
      <p:sp>
        <p:nvSpPr>
          <p:cNvPr id="34" name="Shape 32"/>
          <p:cNvSpPr/>
          <p:nvPr/>
        </p:nvSpPr>
        <p:spPr>
          <a:xfrm>
            <a:off x="4736592" y="2980944"/>
            <a:ext cx="4206240" cy="960120"/>
          </a:xfrm>
          <a:prstGeom prst="rect">
            <a:avLst/>
          </a:prstGeom>
          <a:solidFill>
            <a:srgbClr val="FFFFFF"/>
          </a:solidFill>
          <a:ln w="12700">
            <a:solidFill>
              <a:srgbClr val="7A4419"/>
            </a:solidFill>
            <a:prstDash val="solid"/>
          </a:ln>
          <a:effectLst>
            <a:outerShdw blurRad="88900" dist="38100" dir="8100000" algn="bl" rotWithShape="0">
              <a:srgbClr val="000000">
                <a:alpha val="11000"/>
              </a:srgbClr>
            </a:outerShdw>
          </a:effectLst>
        </p:spPr>
      </p:sp>
      <p:sp>
        <p:nvSpPr>
          <p:cNvPr id="35" name="Shape 33"/>
          <p:cNvSpPr/>
          <p:nvPr/>
        </p:nvSpPr>
        <p:spPr>
          <a:xfrm>
            <a:off x="4736592" y="2980944"/>
            <a:ext cx="1371600" cy="960120"/>
          </a:xfrm>
          <a:prstGeom prst="rect">
            <a:avLst/>
          </a:prstGeom>
          <a:solidFill>
            <a:srgbClr val="7A4419"/>
          </a:solidFill>
          <a:ln w="12700">
            <a:solidFill>
              <a:srgbClr val="7A4419"/>
            </a:solidFill>
            <a:prstDash val="solid"/>
          </a:ln>
        </p:spPr>
      </p:sp>
      <p:sp>
        <p:nvSpPr>
          <p:cNvPr id="36" name="Text 34"/>
          <p:cNvSpPr/>
          <p:nvPr/>
        </p:nvSpPr>
        <p:spPr>
          <a:xfrm>
            <a:off x="4736592" y="2980944"/>
            <a:ext cx="1371600" cy="960120"/>
          </a:xfrm>
          <a:prstGeom prst="rect">
            <a:avLst/>
          </a:prstGeom>
          <a:noFill/>
          <a:ln/>
        </p:spPr>
        <p:txBody>
          <a:bodyPr wrap="square" rtlCol="0" anchor="ctr"/>
          <a:lstStyle/>
          <a:p>
            <a:pPr marL="0" indent="0" algn="ctr">
              <a:buNone/>
            </a:pPr>
            <a:r>
              <a:rPr lang="en-US" sz="1050" b="1" dirty="0">
                <a:solidFill>
                  <a:srgbClr val="FFFFFF"/>
                </a:solidFill>
              </a:rPr>
              <a:t>Dekorasi &amp; Birth Space</a:t>
            </a:r>
            <a:endParaRPr lang="en-US" sz="1050" dirty="0"/>
          </a:p>
        </p:txBody>
      </p:sp>
      <p:sp>
        <p:nvSpPr>
          <p:cNvPr id="37" name="Text 35"/>
          <p:cNvSpPr/>
          <p:nvPr/>
        </p:nvSpPr>
        <p:spPr>
          <a:xfrm>
            <a:off x="6181344" y="3026664"/>
            <a:ext cx="2670048" cy="411480"/>
          </a:xfrm>
          <a:prstGeom prst="rect">
            <a:avLst/>
          </a:prstGeom>
          <a:noFill/>
          <a:ln/>
        </p:spPr>
        <p:txBody>
          <a:bodyPr wrap="square" rtlCol="0" anchor="ctr"/>
          <a:lstStyle/>
          <a:p>
            <a:pPr marL="0" indent="0">
              <a:buNone/>
            </a:pPr>
            <a:r>
              <a:rPr lang="en-US" sz="1000" dirty="0">
                <a:solidFill>
                  <a:srgbClr val="5C4A32"/>
                </a:solidFill>
              </a:rPr>
              <a:t>Praktik: Foto prenatal, kutipan birth affirmasi, warna warm (krem, sage, terracotta), tanaman hijau, tidak ada peralatan medis terekspos</a:t>
            </a:r>
            <a:endParaRPr lang="en-US" sz="1000" dirty="0"/>
          </a:p>
        </p:txBody>
      </p:sp>
      <p:sp>
        <p:nvSpPr>
          <p:cNvPr id="38" name="Text 36"/>
          <p:cNvSpPr/>
          <p:nvPr/>
        </p:nvSpPr>
        <p:spPr>
          <a:xfrm>
            <a:off x="6181344" y="3483864"/>
            <a:ext cx="2670048" cy="411480"/>
          </a:xfrm>
          <a:prstGeom prst="rect">
            <a:avLst/>
          </a:prstGeom>
          <a:noFill/>
          <a:ln/>
        </p:spPr>
        <p:txBody>
          <a:bodyPr wrap="square" rtlCol="0" anchor="ctr"/>
          <a:lstStyle/>
          <a:p>
            <a:pPr marL="0" indent="0">
              <a:buNone/>
            </a:pPr>
            <a:r>
              <a:rPr lang="en-US" sz="900" b="1" dirty="0">
                <a:solidFill>
                  <a:srgbClr val="7A4419"/>
                </a:solidFill>
              </a:rPr>
              <a:t>Ilmiah: Visual priming: lingkungan aman-natural → otak ibu tidak dalam mode 'fight/flight'. Lahir dalam kondisi seperti 'bersembunyi' (primitif)</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26">
    <p:bg>
      <p:bgPr>
        <a:solidFill>
          <a:srgbClr val="FFFD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7A4419"/>
          </a:solidFill>
          <a:ln w="12700">
            <a:solidFill>
              <a:srgbClr val="7A4419"/>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DUKUNGAN EMOSIONAL &amp; SPIRITUAL KALA II</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050" dirty="0">
                <a:solidFill>
                  <a:srgbClr val="D0EAC0"/>
                </a:solidFill>
                <a:latin typeface="Calibri" pitchFamily="34" charset="0"/>
                <a:ea typeface="Calibri" pitchFamily="34" charset="-122"/>
                <a:cs typeface="Calibri" pitchFamily="34" charset="-120"/>
              </a:rPr>
              <a:t>Dimensi Psiko-Spiritual dalam Asuhan Kebidanan Humanistik &amp; Holistik</a:t>
            </a:r>
            <a:endParaRPr lang="en-US" sz="1050" dirty="0"/>
          </a:p>
        </p:txBody>
      </p:sp>
      <p:sp>
        <p:nvSpPr>
          <p:cNvPr id="6" name="Shape 4"/>
          <p:cNvSpPr/>
          <p:nvPr/>
        </p:nvSpPr>
        <p:spPr>
          <a:xfrm>
            <a:off x="256032" y="1115568"/>
            <a:ext cx="2816352" cy="3886200"/>
          </a:xfrm>
          <a:prstGeom prst="rect">
            <a:avLst/>
          </a:prstGeom>
          <a:solidFill>
            <a:srgbClr val="FFFFFF"/>
          </a:solidFill>
          <a:ln w="12700">
            <a:solidFill>
              <a:srgbClr val="B84878"/>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2816352" cy="347472"/>
          </a:xfrm>
          <a:prstGeom prst="rect">
            <a:avLst/>
          </a:prstGeom>
          <a:solidFill>
            <a:srgbClr val="B84878"/>
          </a:solidFill>
          <a:ln w="12700">
            <a:solidFill>
              <a:srgbClr val="B84878"/>
            </a:solidFill>
            <a:prstDash val="solid"/>
          </a:ln>
        </p:spPr>
      </p:sp>
      <p:sp>
        <p:nvSpPr>
          <p:cNvPr id="8" name="Text 6"/>
          <p:cNvSpPr/>
          <p:nvPr/>
        </p:nvSpPr>
        <p:spPr>
          <a:xfrm>
            <a:off x="256032" y="1115568"/>
            <a:ext cx="2816352" cy="347472"/>
          </a:xfrm>
          <a:prstGeom prst="rect">
            <a:avLst/>
          </a:prstGeom>
          <a:noFill/>
          <a:ln/>
        </p:spPr>
        <p:txBody>
          <a:bodyPr wrap="square" rtlCol="0" anchor="ctr"/>
          <a:lstStyle/>
          <a:p>
            <a:pPr marL="0" indent="0" algn="ctr">
              <a:buNone/>
            </a:pPr>
            <a:r>
              <a:rPr lang="en-US" sz="1000" b="1" dirty="0">
                <a:solidFill>
                  <a:srgbClr val="FFFFFF"/>
                </a:solidFill>
              </a:rPr>
              <a:t>Dimensi Emosional Ibu</a:t>
            </a:r>
            <a:endParaRPr lang="en-US" sz="1000" dirty="0"/>
          </a:p>
        </p:txBody>
      </p:sp>
      <p:sp>
        <p:nvSpPr>
          <p:cNvPr id="9" name="Text 7"/>
          <p:cNvSpPr/>
          <p:nvPr/>
        </p:nvSpPr>
        <p:spPr>
          <a:xfrm>
            <a:off x="365760" y="1536192"/>
            <a:ext cx="2606040" cy="256032"/>
          </a:xfrm>
          <a:prstGeom prst="rect">
            <a:avLst/>
          </a:prstGeom>
          <a:noFill/>
          <a:ln/>
        </p:spPr>
        <p:txBody>
          <a:bodyPr wrap="square" rtlCol="0" anchor="ctr"/>
          <a:lstStyle/>
          <a:p>
            <a:pPr marL="0" indent="0">
              <a:buNone/>
            </a:pPr>
            <a:r>
              <a:rPr lang="en-US" sz="900" b="1" dirty="0">
                <a:solidFill>
                  <a:srgbClr val="B84878"/>
                </a:solidFill>
              </a:rPr>
              <a:t>Identifikasi &amp; Validasi Rasa Takut</a:t>
            </a:r>
            <a:endParaRPr lang="en-US" sz="900" dirty="0"/>
          </a:p>
        </p:txBody>
      </p:sp>
      <p:sp>
        <p:nvSpPr>
          <p:cNvPr id="10" name="Text 8"/>
          <p:cNvSpPr/>
          <p:nvPr/>
        </p:nvSpPr>
        <p:spPr>
          <a:xfrm>
            <a:off x="365760" y="1792224"/>
            <a:ext cx="2606040" cy="868680"/>
          </a:xfrm>
          <a:prstGeom prst="rect">
            <a:avLst/>
          </a:prstGeom>
          <a:noFill/>
          <a:ln/>
        </p:spPr>
        <p:txBody>
          <a:bodyPr wrap="square" rtlCol="0" anchor="ctr"/>
          <a:lstStyle/>
          <a:p>
            <a:pPr marL="0" indent="0">
              <a:buNone/>
            </a:pPr>
            <a:r>
              <a:rPr lang="en-US" sz="750" dirty="0">
                <a:solidFill>
                  <a:srgbClr val="5C4A32"/>
                </a:solidFill>
              </a:rPr>
              <a:t>'Wajar Bu merasa takut. Bidan ada di sini, kita hadapi bersama.' Jangan minimalisir perasaan ibu. Active listening = therapeutic.</a:t>
            </a:r>
            <a:endParaRPr lang="en-US" sz="750" dirty="0"/>
          </a:p>
        </p:txBody>
      </p:sp>
      <p:sp>
        <p:nvSpPr>
          <p:cNvPr id="11" name="Text 9"/>
          <p:cNvSpPr/>
          <p:nvPr/>
        </p:nvSpPr>
        <p:spPr>
          <a:xfrm>
            <a:off x="365760" y="2743200"/>
            <a:ext cx="2606040" cy="256032"/>
          </a:xfrm>
          <a:prstGeom prst="rect">
            <a:avLst/>
          </a:prstGeom>
          <a:noFill/>
          <a:ln/>
        </p:spPr>
        <p:txBody>
          <a:bodyPr wrap="square" rtlCol="0" anchor="ctr"/>
          <a:lstStyle/>
          <a:p>
            <a:pPr marL="0" indent="0">
              <a:buNone/>
            </a:pPr>
            <a:r>
              <a:rPr lang="en-US" sz="900" b="1" dirty="0">
                <a:solidFill>
                  <a:srgbClr val="B84878"/>
                </a:solidFill>
              </a:rPr>
              <a:t>Presence &amp; Kontinuitas Kehadiran</a:t>
            </a:r>
            <a:endParaRPr lang="en-US" sz="900" dirty="0"/>
          </a:p>
        </p:txBody>
      </p:sp>
      <p:sp>
        <p:nvSpPr>
          <p:cNvPr id="12" name="Text 10"/>
          <p:cNvSpPr/>
          <p:nvPr/>
        </p:nvSpPr>
        <p:spPr>
          <a:xfrm>
            <a:off x="365760" y="2999232"/>
            <a:ext cx="2606040" cy="868680"/>
          </a:xfrm>
          <a:prstGeom prst="rect">
            <a:avLst/>
          </a:prstGeom>
          <a:noFill/>
          <a:ln/>
        </p:spPr>
        <p:txBody>
          <a:bodyPr wrap="square" rtlCol="0" anchor="ctr"/>
          <a:lstStyle/>
          <a:p>
            <a:pPr marL="0" indent="0">
              <a:buNone/>
            </a:pPr>
            <a:r>
              <a:rPr lang="en-US" sz="750" dirty="0">
                <a:solidFill>
                  <a:srgbClr val="5C4A32"/>
                </a:solidFill>
              </a:rPr>
              <a:t>Jangan tinggalkan ibu sendirian di kala II aktif. 'Saya selalu ada di sini bersama Ibu.' Physical presence bidan menurunkan adrenalin.</a:t>
            </a:r>
            <a:endParaRPr lang="en-US" sz="750" dirty="0"/>
          </a:p>
        </p:txBody>
      </p:sp>
      <p:sp>
        <p:nvSpPr>
          <p:cNvPr id="13" name="Text 11"/>
          <p:cNvSpPr/>
          <p:nvPr/>
        </p:nvSpPr>
        <p:spPr>
          <a:xfrm>
            <a:off x="365760" y="3950208"/>
            <a:ext cx="2606040" cy="256032"/>
          </a:xfrm>
          <a:prstGeom prst="rect">
            <a:avLst/>
          </a:prstGeom>
          <a:noFill/>
          <a:ln/>
        </p:spPr>
        <p:txBody>
          <a:bodyPr wrap="square" rtlCol="0" anchor="ctr"/>
          <a:lstStyle/>
          <a:p>
            <a:pPr marL="0" indent="0">
              <a:buNone/>
            </a:pPr>
            <a:r>
              <a:rPr lang="en-US" sz="900" b="1" dirty="0">
                <a:solidFill>
                  <a:srgbClr val="B84878"/>
                </a:solidFill>
              </a:rPr>
              <a:t>Reframing Rasa Nyeri</a:t>
            </a:r>
            <a:endParaRPr lang="en-US" sz="900" dirty="0"/>
          </a:p>
        </p:txBody>
      </p:sp>
      <p:sp>
        <p:nvSpPr>
          <p:cNvPr id="14" name="Text 12"/>
          <p:cNvSpPr/>
          <p:nvPr/>
        </p:nvSpPr>
        <p:spPr>
          <a:xfrm>
            <a:off x="365760" y="4206240"/>
            <a:ext cx="2606040" cy="868680"/>
          </a:xfrm>
          <a:prstGeom prst="rect">
            <a:avLst/>
          </a:prstGeom>
          <a:noFill/>
          <a:ln/>
        </p:spPr>
        <p:txBody>
          <a:bodyPr wrap="square" rtlCol="0" anchor="ctr"/>
          <a:lstStyle/>
          <a:p>
            <a:pPr marL="0" indent="0">
              <a:buNone/>
            </a:pPr>
            <a:r>
              <a:rPr lang="en-US" sz="750" dirty="0">
                <a:solidFill>
                  <a:srgbClr val="5C4A32"/>
                </a:solidFill>
              </a:rPr>
              <a:t>'Setiap gelombang kontraksi membawa bayimu lebih dekat.' 'Nyeri ini adalah kekuatan, bukan kelemahan.' Ubah narasi dari 'suffering' ke 'work'.</a:t>
            </a:r>
            <a:endParaRPr lang="en-US" sz="750" dirty="0"/>
          </a:p>
        </p:txBody>
      </p:sp>
      <p:sp>
        <p:nvSpPr>
          <p:cNvPr id="15" name="Shape 13"/>
          <p:cNvSpPr/>
          <p:nvPr/>
        </p:nvSpPr>
        <p:spPr>
          <a:xfrm>
            <a:off x="3200400" y="1115568"/>
            <a:ext cx="2816352" cy="3886200"/>
          </a:xfrm>
          <a:prstGeom prst="rect">
            <a:avLst/>
          </a:prstGeom>
          <a:solidFill>
            <a:srgbClr val="FFFFFF"/>
          </a:solidFill>
          <a:ln w="12700">
            <a:solidFill>
              <a:srgbClr val="7B5EA7"/>
            </a:solidFill>
            <a:prstDash val="solid"/>
          </a:ln>
          <a:effectLst>
            <a:outerShdw blurRad="88900" dist="38100" dir="8100000" algn="bl" rotWithShape="0">
              <a:srgbClr val="000000">
                <a:alpha val="11000"/>
              </a:srgbClr>
            </a:outerShdw>
          </a:effectLst>
        </p:spPr>
      </p:sp>
      <p:sp>
        <p:nvSpPr>
          <p:cNvPr id="16" name="Shape 14"/>
          <p:cNvSpPr/>
          <p:nvPr/>
        </p:nvSpPr>
        <p:spPr>
          <a:xfrm>
            <a:off x="3200400" y="1115568"/>
            <a:ext cx="2816352" cy="347472"/>
          </a:xfrm>
          <a:prstGeom prst="rect">
            <a:avLst/>
          </a:prstGeom>
          <a:solidFill>
            <a:srgbClr val="7B5EA7"/>
          </a:solidFill>
          <a:ln w="12700">
            <a:solidFill>
              <a:srgbClr val="7B5EA7"/>
            </a:solidFill>
            <a:prstDash val="solid"/>
          </a:ln>
        </p:spPr>
      </p:sp>
      <p:sp>
        <p:nvSpPr>
          <p:cNvPr id="17" name="Text 15"/>
          <p:cNvSpPr/>
          <p:nvPr/>
        </p:nvSpPr>
        <p:spPr>
          <a:xfrm>
            <a:off x="3200400" y="1115568"/>
            <a:ext cx="2816352" cy="347472"/>
          </a:xfrm>
          <a:prstGeom prst="rect">
            <a:avLst/>
          </a:prstGeom>
          <a:noFill/>
          <a:ln/>
        </p:spPr>
        <p:txBody>
          <a:bodyPr wrap="square" rtlCol="0" anchor="ctr"/>
          <a:lstStyle/>
          <a:p>
            <a:pPr marL="0" indent="0" algn="ctr">
              <a:buNone/>
            </a:pPr>
            <a:r>
              <a:rPr lang="en-US" sz="1000" b="1" dirty="0">
                <a:solidFill>
                  <a:srgbClr val="FFFFFF"/>
                </a:solidFill>
              </a:rPr>
              <a:t>Dimensi Spiritual</a:t>
            </a:r>
            <a:endParaRPr lang="en-US" sz="1000" dirty="0"/>
          </a:p>
        </p:txBody>
      </p:sp>
      <p:sp>
        <p:nvSpPr>
          <p:cNvPr id="18" name="Text 16"/>
          <p:cNvSpPr/>
          <p:nvPr/>
        </p:nvSpPr>
        <p:spPr>
          <a:xfrm>
            <a:off x="3310128" y="1536192"/>
            <a:ext cx="2606040" cy="256032"/>
          </a:xfrm>
          <a:prstGeom prst="rect">
            <a:avLst/>
          </a:prstGeom>
          <a:noFill/>
          <a:ln/>
        </p:spPr>
        <p:txBody>
          <a:bodyPr wrap="square" rtlCol="0" anchor="ctr"/>
          <a:lstStyle/>
          <a:p>
            <a:pPr marL="0" indent="0">
              <a:buNone/>
            </a:pPr>
            <a:r>
              <a:rPr lang="en-US" sz="900" b="1" dirty="0">
                <a:solidFill>
                  <a:srgbClr val="7B5EA7"/>
                </a:solidFill>
              </a:rPr>
              <a:t>Doa &amp; Zikir (Islam)</a:t>
            </a:r>
            <a:endParaRPr lang="en-US" sz="900" dirty="0"/>
          </a:p>
        </p:txBody>
      </p:sp>
      <p:sp>
        <p:nvSpPr>
          <p:cNvPr id="19" name="Text 17"/>
          <p:cNvSpPr/>
          <p:nvPr/>
        </p:nvSpPr>
        <p:spPr>
          <a:xfrm>
            <a:off x="3310128" y="1792224"/>
            <a:ext cx="2606040" cy="868680"/>
          </a:xfrm>
          <a:prstGeom prst="rect">
            <a:avLst/>
          </a:prstGeom>
          <a:noFill/>
          <a:ln/>
        </p:spPr>
        <p:txBody>
          <a:bodyPr wrap="square" rtlCol="0" anchor="ctr"/>
          <a:lstStyle/>
          <a:p>
            <a:pPr marL="0" indent="0">
              <a:buNone/>
            </a:pPr>
            <a:r>
              <a:rPr lang="en-US" sz="750" dirty="0">
                <a:solidFill>
                  <a:srgbClr val="5C4A32"/>
                </a:solidFill>
              </a:rPr>
              <a:t>Membaca Bismillah, Laa ilaaha illallah, Subhanallah saat kontraksi. Doa </a:t>
            </a:r>
            <a:r>
              <a:rPr lang="en-US" sz="750" dirty="0" err="1">
                <a:solidFill>
                  <a:srgbClr val="5C4A32"/>
                </a:solidFill>
              </a:rPr>
              <a:t>meningkatkan</a:t>
            </a:r>
            <a:r>
              <a:rPr lang="en-US" sz="750" dirty="0">
                <a:solidFill>
                  <a:srgbClr val="5C4A32"/>
                </a:solidFill>
              </a:rPr>
              <a:t> </a:t>
            </a:r>
            <a:r>
              <a:rPr lang="en-US" sz="750" dirty="0" err="1">
                <a:solidFill>
                  <a:srgbClr val="5C4A32"/>
                </a:solidFill>
              </a:rPr>
              <a:t>koneksi</a:t>
            </a:r>
            <a:r>
              <a:rPr lang="en-US" sz="750" dirty="0">
                <a:solidFill>
                  <a:srgbClr val="5C4A32"/>
                </a:solidFill>
              </a:rPr>
              <a:t> spiritual yang memperkuat ibu.</a:t>
            </a:r>
            <a:endParaRPr lang="en-US" sz="750" dirty="0"/>
          </a:p>
        </p:txBody>
      </p:sp>
      <p:sp>
        <p:nvSpPr>
          <p:cNvPr id="20" name="Text 18"/>
          <p:cNvSpPr/>
          <p:nvPr/>
        </p:nvSpPr>
        <p:spPr>
          <a:xfrm>
            <a:off x="3310128" y="2743200"/>
            <a:ext cx="2606040" cy="256032"/>
          </a:xfrm>
          <a:prstGeom prst="rect">
            <a:avLst/>
          </a:prstGeom>
          <a:noFill/>
          <a:ln/>
        </p:spPr>
        <p:txBody>
          <a:bodyPr wrap="square" rtlCol="0" anchor="ctr"/>
          <a:lstStyle/>
          <a:p>
            <a:pPr marL="0" indent="0">
              <a:buNone/>
            </a:pPr>
            <a:r>
              <a:rPr lang="en-US" sz="900" b="1" dirty="0">
                <a:solidFill>
                  <a:srgbClr val="7B5EA7"/>
                </a:solidFill>
              </a:rPr>
              <a:t>Ritual Kelahiran Lokal</a:t>
            </a:r>
            <a:endParaRPr lang="en-US" sz="900" dirty="0"/>
          </a:p>
        </p:txBody>
      </p:sp>
      <p:sp>
        <p:nvSpPr>
          <p:cNvPr id="21" name="Text 19"/>
          <p:cNvSpPr/>
          <p:nvPr/>
        </p:nvSpPr>
        <p:spPr>
          <a:xfrm>
            <a:off x="3310128" y="2999232"/>
            <a:ext cx="2606040" cy="868680"/>
          </a:xfrm>
          <a:prstGeom prst="rect">
            <a:avLst/>
          </a:prstGeom>
          <a:noFill/>
          <a:ln/>
        </p:spPr>
        <p:txBody>
          <a:bodyPr wrap="square" rtlCol="0" anchor="ctr"/>
          <a:lstStyle/>
          <a:p>
            <a:pPr marL="0" indent="0">
              <a:buNone/>
            </a:pPr>
            <a:r>
              <a:rPr lang="en-US" sz="750" dirty="0">
                <a:solidFill>
                  <a:srgbClr val="5C4A32"/>
                </a:solidFill>
              </a:rPr>
              <a:t>Kemenyan/dupa (adat Jawa/Bali), mantra pelindung (bidan dukun kolaborasi). Hormati kepercayaan lokal yang tidak membahayakan secara medis.</a:t>
            </a:r>
            <a:endParaRPr lang="en-US" sz="750" dirty="0"/>
          </a:p>
        </p:txBody>
      </p:sp>
      <p:sp>
        <p:nvSpPr>
          <p:cNvPr id="22" name="Text 20"/>
          <p:cNvSpPr/>
          <p:nvPr/>
        </p:nvSpPr>
        <p:spPr>
          <a:xfrm>
            <a:off x="3310128" y="3950208"/>
            <a:ext cx="2606040" cy="256032"/>
          </a:xfrm>
          <a:prstGeom prst="rect">
            <a:avLst/>
          </a:prstGeom>
          <a:noFill/>
          <a:ln/>
        </p:spPr>
        <p:txBody>
          <a:bodyPr wrap="square" rtlCol="0" anchor="ctr"/>
          <a:lstStyle/>
          <a:p>
            <a:pPr marL="0" indent="0">
              <a:buNone/>
            </a:pPr>
            <a:r>
              <a:rPr lang="en-US" sz="900" b="1" dirty="0">
                <a:solidFill>
                  <a:srgbClr val="7B5EA7"/>
                </a:solidFill>
              </a:rPr>
              <a:t>Makna &amp; Tujuan</a:t>
            </a:r>
            <a:endParaRPr lang="en-US" sz="900" dirty="0"/>
          </a:p>
        </p:txBody>
      </p:sp>
      <p:sp>
        <p:nvSpPr>
          <p:cNvPr id="23" name="Text 21"/>
          <p:cNvSpPr/>
          <p:nvPr/>
        </p:nvSpPr>
        <p:spPr>
          <a:xfrm>
            <a:off x="3310128" y="4206240"/>
            <a:ext cx="2606040" cy="868680"/>
          </a:xfrm>
          <a:prstGeom prst="rect">
            <a:avLst/>
          </a:prstGeom>
          <a:noFill/>
          <a:ln/>
        </p:spPr>
        <p:txBody>
          <a:bodyPr wrap="square" rtlCol="0" anchor="ctr"/>
          <a:lstStyle/>
          <a:p>
            <a:pPr marL="0" indent="0">
              <a:buNone/>
            </a:pPr>
            <a:r>
              <a:rPr lang="en-US" sz="750" dirty="0">
                <a:solidFill>
                  <a:srgbClr val="5C4A32"/>
                </a:solidFill>
              </a:rPr>
              <a:t>'Ibu sedang melakukan kerja terhebat dalam hidupnya.' 'Setiap ibu yang melahirkan adalah pejuang.' Narrative meaning-making sebagai coping tertinggi.</a:t>
            </a:r>
            <a:endParaRPr lang="en-US" sz="750" dirty="0"/>
          </a:p>
        </p:txBody>
      </p:sp>
      <p:sp>
        <p:nvSpPr>
          <p:cNvPr id="24" name="Shape 22"/>
          <p:cNvSpPr/>
          <p:nvPr/>
        </p:nvSpPr>
        <p:spPr>
          <a:xfrm>
            <a:off x="6144768" y="1115568"/>
            <a:ext cx="2816352" cy="3886200"/>
          </a:xfrm>
          <a:prstGeom prst="rect">
            <a:avLst/>
          </a:prstGeom>
          <a:solidFill>
            <a:srgbClr val="FFFFFF"/>
          </a:solidFill>
          <a:ln w="12700">
            <a:solidFill>
              <a:srgbClr val="7A4419"/>
            </a:solidFill>
            <a:prstDash val="solid"/>
          </a:ln>
          <a:effectLst>
            <a:outerShdw blurRad="88900" dist="38100" dir="8100000" algn="bl" rotWithShape="0">
              <a:srgbClr val="000000">
                <a:alpha val="11000"/>
              </a:srgbClr>
            </a:outerShdw>
          </a:effectLst>
        </p:spPr>
      </p:sp>
      <p:sp>
        <p:nvSpPr>
          <p:cNvPr id="25" name="Shape 23"/>
          <p:cNvSpPr/>
          <p:nvPr/>
        </p:nvSpPr>
        <p:spPr>
          <a:xfrm>
            <a:off x="6144768" y="1115568"/>
            <a:ext cx="2816352" cy="347472"/>
          </a:xfrm>
          <a:prstGeom prst="rect">
            <a:avLst/>
          </a:prstGeom>
          <a:solidFill>
            <a:srgbClr val="7A4419"/>
          </a:solidFill>
          <a:ln w="12700">
            <a:solidFill>
              <a:srgbClr val="7A4419"/>
            </a:solidFill>
            <a:prstDash val="solid"/>
          </a:ln>
        </p:spPr>
      </p:sp>
      <p:sp>
        <p:nvSpPr>
          <p:cNvPr id="26" name="Text 24"/>
          <p:cNvSpPr/>
          <p:nvPr/>
        </p:nvSpPr>
        <p:spPr>
          <a:xfrm>
            <a:off x="6144768" y="1115568"/>
            <a:ext cx="2816352" cy="347472"/>
          </a:xfrm>
          <a:prstGeom prst="rect">
            <a:avLst/>
          </a:prstGeom>
          <a:noFill/>
          <a:ln/>
        </p:spPr>
        <p:txBody>
          <a:bodyPr wrap="square" rtlCol="0" anchor="ctr"/>
          <a:lstStyle/>
          <a:p>
            <a:pPr marL="0" indent="0" algn="ctr">
              <a:buNone/>
            </a:pPr>
            <a:r>
              <a:rPr lang="en-US" sz="1000" b="1" dirty="0">
                <a:solidFill>
                  <a:srgbClr val="FFFFFF"/>
                </a:solidFill>
              </a:rPr>
              <a:t>Budaya &amp; Kearifan Lokal</a:t>
            </a:r>
            <a:endParaRPr lang="en-US" sz="1000" dirty="0"/>
          </a:p>
        </p:txBody>
      </p:sp>
      <p:sp>
        <p:nvSpPr>
          <p:cNvPr id="27" name="Text 25"/>
          <p:cNvSpPr/>
          <p:nvPr/>
        </p:nvSpPr>
        <p:spPr>
          <a:xfrm>
            <a:off x="6254496" y="1536192"/>
            <a:ext cx="2606040" cy="256032"/>
          </a:xfrm>
          <a:prstGeom prst="rect">
            <a:avLst/>
          </a:prstGeom>
          <a:noFill/>
          <a:ln/>
        </p:spPr>
        <p:txBody>
          <a:bodyPr wrap="square" rtlCol="0" anchor="ctr"/>
          <a:lstStyle/>
          <a:p>
            <a:pPr marL="0" indent="0">
              <a:buNone/>
            </a:pPr>
            <a:r>
              <a:rPr lang="en-US" sz="900" b="1" dirty="0">
                <a:solidFill>
                  <a:srgbClr val="7A4419"/>
                </a:solidFill>
              </a:rPr>
              <a:t>Integrasi Kearifan Lokal</a:t>
            </a:r>
            <a:endParaRPr lang="en-US" sz="900" dirty="0"/>
          </a:p>
        </p:txBody>
      </p:sp>
      <p:sp>
        <p:nvSpPr>
          <p:cNvPr id="28" name="Text 26"/>
          <p:cNvSpPr/>
          <p:nvPr/>
        </p:nvSpPr>
        <p:spPr>
          <a:xfrm>
            <a:off x="6254496" y="1792224"/>
            <a:ext cx="2606040" cy="868680"/>
          </a:xfrm>
          <a:prstGeom prst="rect">
            <a:avLst/>
          </a:prstGeom>
          <a:noFill/>
          <a:ln/>
        </p:spPr>
        <p:txBody>
          <a:bodyPr wrap="square" rtlCol="0" anchor="ctr"/>
          <a:lstStyle/>
          <a:p>
            <a:pPr marL="0" indent="0">
              <a:buNone/>
            </a:pPr>
            <a:r>
              <a:rPr lang="en-US" sz="750" dirty="0">
                <a:solidFill>
                  <a:srgbClr val="5C4A32"/>
                </a:solidFill>
              </a:rPr>
              <a:t>Bekerjasama dengan dukun beranak terlatih (bidan desa kolaborasi). Ritual adat yang aman diintegrasikan bukan dilarang. Pendekatan kesetaraan budaya.</a:t>
            </a:r>
            <a:endParaRPr lang="en-US" sz="750" dirty="0"/>
          </a:p>
        </p:txBody>
      </p:sp>
      <p:sp>
        <p:nvSpPr>
          <p:cNvPr id="29" name="Text 27"/>
          <p:cNvSpPr/>
          <p:nvPr/>
        </p:nvSpPr>
        <p:spPr>
          <a:xfrm>
            <a:off x="6254496" y="2743200"/>
            <a:ext cx="2606040" cy="256032"/>
          </a:xfrm>
          <a:prstGeom prst="rect">
            <a:avLst/>
          </a:prstGeom>
          <a:noFill/>
          <a:ln/>
        </p:spPr>
        <p:txBody>
          <a:bodyPr wrap="square" rtlCol="0" anchor="ctr"/>
          <a:lstStyle/>
          <a:p>
            <a:pPr marL="0" indent="0">
              <a:buNone/>
            </a:pPr>
            <a:r>
              <a:rPr lang="en-US" sz="900" b="1" dirty="0">
                <a:solidFill>
                  <a:srgbClr val="7A4419"/>
                </a:solidFill>
              </a:rPr>
              <a:t>Partisipasi Keluarga Besar</a:t>
            </a:r>
            <a:endParaRPr lang="en-US" sz="900" dirty="0"/>
          </a:p>
        </p:txBody>
      </p:sp>
      <p:sp>
        <p:nvSpPr>
          <p:cNvPr id="30" name="Text 28"/>
          <p:cNvSpPr/>
          <p:nvPr/>
        </p:nvSpPr>
        <p:spPr>
          <a:xfrm>
            <a:off x="6254496" y="2999232"/>
            <a:ext cx="2606040" cy="868680"/>
          </a:xfrm>
          <a:prstGeom prst="rect">
            <a:avLst/>
          </a:prstGeom>
          <a:noFill/>
          <a:ln/>
        </p:spPr>
        <p:txBody>
          <a:bodyPr wrap="square" rtlCol="0" anchor="ctr"/>
          <a:lstStyle/>
          <a:p>
            <a:pPr marL="0" indent="0">
              <a:buNone/>
            </a:pPr>
            <a:r>
              <a:rPr lang="en-US" sz="750" dirty="0">
                <a:solidFill>
                  <a:srgbClr val="5C4A32"/>
                </a:solidFill>
              </a:rPr>
              <a:t>Di budaya kolektif (Indonesia): keterlibatan ibu mertua, nenek, atau perempuan tetua dapat menambah dukungan sosial. Atur agar tidak mengganggu privasi.</a:t>
            </a:r>
            <a:endParaRPr lang="en-US" sz="750" dirty="0"/>
          </a:p>
        </p:txBody>
      </p:sp>
      <p:sp>
        <p:nvSpPr>
          <p:cNvPr id="31" name="Text 29"/>
          <p:cNvSpPr/>
          <p:nvPr/>
        </p:nvSpPr>
        <p:spPr>
          <a:xfrm>
            <a:off x="6254496" y="3950208"/>
            <a:ext cx="2606040" cy="256032"/>
          </a:xfrm>
          <a:prstGeom prst="rect">
            <a:avLst/>
          </a:prstGeom>
          <a:noFill/>
          <a:ln/>
        </p:spPr>
        <p:txBody>
          <a:bodyPr wrap="square" rtlCol="0" anchor="ctr"/>
          <a:lstStyle/>
          <a:p>
            <a:pPr marL="0" indent="0">
              <a:buNone/>
            </a:pPr>
            <a:r>
              <a:rPr lang="en-US" sz="900" b="1" dirty="0">
                <a:solidFill>
                  <a:srgbClr val="7A4419"/>
                </a:solidFill>
              </a:rPr>
              <a:t>Bahasa &amp; Komunikasi Lokal</a:t>
            </a:r>
            <a:endParaRPr lang="en-US" sz="900" dirty="0"/>
          </a:p>
        </p:txBody>
      </p:sp>
      <p:sp>
        <p:nvSpPr>
          <p:cNvPr id="32" name="Text 30"/>
          <p:cNvSpPr/>
          <p:nvPr/>
        </p:nvSpPr>
        <p:spPr>
          <a:xfrm>
            <a:off x="6254496" y="4206240"/>
            <a:ext cx="2606040" cy="868680"/>
          </a:xfrm>
          <a:prstGeom prst="rect">
            <a:avLst/>
          </a:prstGeom>
          <a:noFill/>
          <a:ln/>
        </p:spPr>
        <p:txBody>
          <a:bodyPr wrap="square" rtlCol="0" anchor="ctr"/>
          <a:lstStyle/>
          <a:p>
            <a:pPr marL="0" indent="0">
              <a:buNone/>
            </a:pPr>
            <a:r>
              <a:rPr lang="en-US" sz="750" dirty="0">
                <a:solidFill>
                  <a:srgbClr val="5C4A32"/>
                </a:solidFill>
              </a:rPr>
              <a:t>Gunakan bahasa ibu klien jika memungkinkan. 'Kiyeng ae Buk, wis arep metu!' (Jawa) lebih resonan daripada Bahasa Indonesia formal.</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27">
    <p:bg>
      <p:bgPr>
        <a:solidFill>
          <a:srgbClr val="FBF7F0"/>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5A8A3C"/>
          </a:solidFill>
          <a:ln w="12700">
            <a:solidFill>
              <a:srgbClr val="5A8A3C"/>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BIRTH PLAN &amp; HAK IBU DALAM KALA II</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050" dirty="0">
                <a:solidFill>
                  <a:srgbClr val="D0EAC0"/>
                </a:solidFill>
                <a:latin typeface="Calibri" pitchFamily="34" charset="0"/>
                <a:ea typeface="Calibri" pitchFamily="34" charset="-122"/>
                <a:cs typeface="Calibri" pitchFamily="34" charset="-120"/>
              </a:rPr>
              <a:t>Informed Consent, Otonomi Ibu &amp; Rencana Persalinan Berbasis Bukti</a:t>
            </a:r>
            <a:endParaRPr lang="en-US" sz="1050" dirty="0"/>
          </a:p>
        </p:txBody>
      </p:sp>
      <p:sp>
        <p:nvSpPr>
          <p:cNvPr id="6" name="Shape 4"/>
          <p:cNvSpPr/>
          <p:nvPr/>
        </p:nvSpPr>
        <p:spPr>
          <a:xfrm>
            <a:off x="256032" y="1115568"/>
            <a:ext cx="8631936" cy="640080"/>
          </a:xfrm>
          <a:prstGeom prst="rect">
            <a:avLst/>
          </a:prstGeom>
          <a:solidFill>
            <a:srgbClr val="EDF5E6"/>
          </a:solidFill>
          <a:ln w="12700">
            <a:solidFill>
              <a:srgbClr val="2D5016"/>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109728" cy="640080"/>
          </a:xfrm>
          <a:prstGeom prst="rect">
            <a:avLst/>
          </a:prstGeom>
          <a:solidFill>
            <a:srgbClr val="2D5016"/>
          </a:solidFill>
          <a:ln w="12700">
            <a:solidFill>
              <a:srgbClr val="2D5016"/>
            </a:solidFill>
            <a:prstDash val="solid"/>
          </a:ln>
        </p:spPr>
      </p:sp>
      <p:sp>
        <p:nvSpPr>
          <p:cNvPr id="8" name="Text 6"/>
          <p:cNvSpPr/>
          <p:nvPr/>
        </p:nvSpPr>
        <p:spPr>
          <a:xfrm>
            <a:off x="457200" y="1143000"/>
            <a:ext cx="8302752" cy="594360"/>
          </a:xfrm>
          <a:prstGeom prst="rect">
            <a:avLst/>
          </a:prstGeom>
          <a:noFill/>
          <a:ln/>
        </p:spPr>
        <p:txBody>
          <a:bodyPr wrap="square" rtlCol="0" anchor="ctr"/>
          <a:lstStyle/>
          <a:p>
            <a:pPr marL="0" indent="0">
              <a:buNone/>
            </a:pPr>
            <a:r>
              <a:rPr lang="en-US" sz="950" dirty="0">
                <a:solidFill>
                  <a:srgbClr val="2A1F0E"/>
                </a:solidFill>
              </a:rPr>
              <a:t>Hak-hak ibu dalam persalinan (WHO, 2015 — Standards for Improving Quality of Maternal Care): Hak informasi, hak menolak intervensi, hak pendampingan, hak privasi, hak bermartabat, hak komunikasi, hak keluhan. Bidan WAJIB memenuhi semua hak ini.</a:t>
            </a:r>
            <a:endParaRPr lang="en-US" sz="950" dirty="0"/>
          </a:p>
        </p:txBody>
      </p:sp>
      <p:sp>
        <p:nvSpPr>
          <p:cNvPr id="9" name="Text 7"/>
          <p:cNvSpPr/>
          <p:nvPr/>
        </p:nvSpPr>
        <p:spPr>
          <a:xfrm>
            <a:off x="256032" y="1847088"/>
            <a:ext cx="8631936" cy="274320"/>
          </a:xfrm>
          <a:prstGeom prst="rect">
            <a:avLst/>
          </a:prstGeom>
          <a:noFill/>
          <a:ln/>
        </p:spPr>
        <p:txBody>
          <a:bodyPr wrap="square" rtlCol="0" anchor="ctr"/>
          <a:lstStyle/>
          <a:p>
            <a:pPr marL="0" indent="0">
              <a:buNone/>
            </a:pPr>
            <a:r>
              <a:rPr lang="en-US" sz="1200" b="1" dirty="0">
                <a:solidFill>
                  <a:srgbClr val="2D5016"/>
                </a:solidFill>
              </a:rPr>
              <a:t>Komponen Birth Plan Kala II (Dipersiapkan Sejak Prenatal)</a:t>
            </a:r>
            <a:endParaRPr lang="en-US" sz="1200" dirty="0"/>
          </a:p>
        </p:txBody>
      </p:sp>
      <p:sp>
        <p:nvSpPr>
          <p:cNvPr id="10" name="Shape 8"/>
          <p:cNvSpPr/>
          <p:nvPr/>
        </p:nvSpPr>
        <p:spPr>
          <a:xfrm>
            <a:off x="256032" y="2212848"/>
            <a:ext cx="4206240" cy="594360"/>
          </a:xfrm>
          <a:prstGeom prst="rect">
            <a:avLst/>
          </a:prstGeom>
          <a:solidFill>
            <a:srgbClr val="FFFFFF"/>
          </a:solidFill>
          <a:ln w="12700">
            <a:solidFill>
              <a:srgbClr val="C8DEB8"/>
            </a:solidFill>
            <a:prstDash val="solid"/>
          </a:ln>
          <a:effectLst>
            <a:outerShdw blurRad="88900" dist="38100" dir="8100000" algn="bl" rotWithShape="0">
              <a:srgbClr val="000000">
                <a:alpha val="11000"/>
              </a:srgbClr>
            </a:outerShdw>
          </a:effectLst>
        </p:spPr>
      </p:sp>
      <p:sp>
        <p:nvSpPr>
          <p:cNvPr id="11" name="Shape 9"/>
          <p:cNvSpPr/>
          <p:nvPr/>
        </p:nvSpPr>
        <p:spPr>
          <a:xfrm>
            <a:off x="256032" y="2212848"/>
            <a:ext cx="1325880" cy="594360"/>
          </a:xfrm>
          <a:prstGeom prst="rect">
            <a:avLst/>
          </a:prstGeom>
          <a:solidFill>
            <a:srgbClr val="5A8A3C"/>
          </a:solidFill>
          <a:ln w="12700">
            <a:solidFill>
              <a:srgbClr val="5A8A3C"/>
            </a:solidFill>
            <a:prstDash val="solid"/>
          </a:ln>
        </p:spPr>
      </p:sp>
      <p:sp>
        <p:nvSpPr>
          <p:cNvPr id="12" name="Text 10"/>
          <p:cNvSpPr/>
          <p:nvPr/>
        </p:nvSpPr>
        <p:spPr>
          <a:xfrm>
            <a:off x="256032" y="2212848"/>
            <a:ext cx="1325880" cy="594360"/>
          </a:xfrm>
          <a:prstGeom prst="rect">
            <a:avLst/>
          </a:prstGeom>
          <a:noFill/>
          <a:ln/>
        </p:spPr>
        <p:txBody>
          <a:bodyPr wrap="square" rtlCol="0" anchor="ctr"/>
          <a:lstStyle/>
          <a:p>
            <a:pPr marL="0" indent="0" algn="ctr">
              <a:buNone/>
            </a:pPr>
            <a:r>
              <a:rPr lang="en-US" sz="850" b="1" dirty="0">
                <a:solidFill>
                  <a:srgbClr val="FFFFFF"/>
                </a:solidFill>
              </a:rPr>
              <a:t>Posisi Bersalin</a:t>
            </a:r>
            <a:endParaRPr lang="en-US" sz="850" dirty="0"/>
          </a:p>
        </p:txBody>
      </p:sp>
      <p:sp>
        <p:nvSpPr>
          <p:cNvPr id="13" name="Text 11"/>
          <p:cNvSpPr/>
          <p:nvPr/>
        </p:nvSpPr>
        <p:spPr>
          <a:xfrm>
            <a:off x="1645920" y="2249424"/>
            <a:ext cx="2724912" cy="274320"/>
          </a:xfrm>
          <a:prstGeom prst="rect">
            <a:avLst/>
          </a:prstGeom>
          <a:noFill/>
          <a:ln/>
        </p:spPr>
        <p:txBody>
          <a:bodyPr wrap="square" rtlCol="0" anchor="ctr"/>
          <a:lstStyle/>
          <a:p>
            <a:pPr marL="0" indent="0">
              <a:buNone/>
            </a:pPr>
            <a:r>
              <a:rPr lang="en-US" sz="750" dirty="0">
                <a:solidFill>
                  <a:srgbClr val="1A7A1A"/>
                </a:solidFill>
              </a:rPr>
              <a:t>Preferensi: Bebas memilih (jongkok, all fours, lateral, berdiri)</a:t>
            </a:r>
            <a:endParaRPr lang="en-US" sz="750" dirty="0"/>
          </a:p>
        </p:txBody>
      </p:sp>
      <p:sp>
        <p:nvSpPr>
          <p:cNvPr id="14" name="Text 12"/>
          <p:cNvSpPr/>
          <p:nvPr/>
        </p:nvSpPr>
        <p:spPr>
          <a:xfrm>
            <a:off x="1645920" y="2542032"/>
            <a:ext cx="2724912" cy="228600"/>
          </a:xfrm>
          <a:prstGeom prst="rect">
            <a:avLst/>
          </a:prstGeom>
          <a:noFill/>
          <a:ln/>
        </p:spPr>
        <p:txBody>
          <a:bodyPr wrap="square" rtlCol="0" anchor="ctr"/>
          <a:lstStyle/>
          <a:p>
            <a:pPr marL="0" indent="0">
              <a:buNone/>
            </a:pPr>
            <a:r>
              <a:rPr lang="en-US" sz="750" dirty="0">
                <a:solidFill>
                  <a:srgbClr val="C0582A"/>
                </a:solidFill>
              </a:rPr>
              <a:t>Hindari: Litotomi (kaki di stirrup) tanpa indikasi klinis</a:t>
            </a:r>
            <a:endParaRPr lang="en-US" sz="750" dirty="0"/>
          </a:p>
        </p:txBody>
      </p:sp>
      <p:sp>
        <p:nvSpPr>
          <p:cNvPr id="15" name="Shape 13"/>
          <p:cNvSpPr/>
          <p:nvPr/>
        </p:nvSpPr>
        <p:spPr>
          <a:xfrm>
            <a:off x="4736592" y="2212848"/>
            <a:ext cx="4206240" cy="594360"/>
          </a:xfrm>
          <a:prstGeom prst="rect">
            <a:avLst/>
          </a:prstGeom>
          <a:solidFill>
            <a:srgbClr val="FFFFFF"/>
          </a:solidFill>
          <a:ln w="12700">
            <a:solidFill>
              <a:srgbClr val="C8DEB8"/>
            </a:solidFill>
            <a:prstDash val="solid"/>
          </a:ln>
          <a:effectLst>
            <a:outerShdw blurRad="88900" dist="38100" dir="8100000" algn="bl" rotWithShape="0">
              <a:srgbClr val="000000">
                <a:alpha val="11000"/>
              </a:srgbClr>
            </a:outerShdw>
          </a:effectLst>
        </p:spPr>
      </p:sp>
      <p:sp>
        <p:nvSpPr>
          <p:cNvPr id="16" name="Shape 14"/>
          <p:cNvSpPr/>
          <p:nvPr/>
        </p:nvSpPr>
        <p:spPr>
          <a:xfrm>
            <a:off x="4736592" y="2212848"/>
            <a:ext cx="1325880" cy="594360"/>
          </a:xfrm>
          <a:prstGeom prst="rect">
            <a:avLst/>
          </a:prstGeom>
          <a:solidFill>
            <a:srgbClr val="5A8A3C"/>
          </a:solidFill>
          <a:ln w="12700">
            <a:solidFill>
              <a:srgbClr val="5A8A3C"/>
            </a:solidFill>
            <a:prstDash val="solid"/>
          </a:ln>
        </p:spPr>
      </p:sp>
      <p:sp>
        <p:nvSpPr>
          <p:cNvPr id="17" name="Text 15"/>
          <p:cNvSpPr/>
          <p:nvPr/>
        </p:nvSpPr>
        <p:spPr>
          <a:xfrm>
            <a:off x="4736592" y="2212848"/>
            <a:ext cx="1325880" cy="594360"/>
          </a:xfrm>
          <a:prstGeom prst="rect">
            <a:avLst/>
          </a:prstGeom>
          <a:noFill/>
          <a:ln/>
        </p:spPr>
        <p:txBody>
          <a:bodyPr wrap="square" rtlCol="0" anchor="ctr"/>
          <a:lstStyle/>
          <a:p>
            <a:pPr marL="0" indent="0" algn="ctr">
              <a:buNone/>
            </a:pPr>
            <a:r>
              <a:rPr lang="en-US" sz="850" b="1" dirty="0">
                <a:solidFill>
                  <a:srgbClr val="FFFFFF"/>
                </a:solidFill>
              </a:rPr>
              <a:t>Teknik Mengejan</a:t>
            </a:r>
            <a:endParaRPr lang="en-US" sz="850" dirty="0"/>
          </a:p>
        </p:txBody>
      </p:sp>
      <p:sp>
        <p:nvSpPr>
          <p:cNvPr id="18" name="Text 16"/>
          <p:cNvSpPr/>
          <p:nvPr/>
        </p:nvSpPr>
        <p:spPr>
          <a:xfrm>
            <a:off x="6126480" y="2249424"/>
            <a:ext cx="2724912" cy="274320"/>
          </a:xfrm>
          <a:prstGeom prst="rect">
            <a:avLst/>
          </a:prstGeom>
          <a:noFill/>
          <a:ln/>
        </p:spPr>
        <p:txBody>
          <a:bodyPr wrap="square" rtlCol="0" anchor="ctr"/>
          <a:lstStyle/>
          <a:p>
            <a:pPr marL="0" indent="0">
              <a:buNone/>
            </a:pPr>
            <a:r>
              <a:rPr lang="en-US" sz="750" dirty="0">
                <a:solidFill>
                  <a:srgbClr val="1A7A1A"/>
                </a:solidFill>
              </a:rPr>
              <a:t>Preferensi: Spontaneous pushing / open glottis sesuai dorongan alami</a:t>
            </a:r>
            <a:endParaRPr lang="en-US" sz="750" dirty="0"/>
          </a:p>
        </p:txBody>
      </p:sp>
      <p:sp>
        <p:nvSpPr>
          <p:cNvPr id="19" name="Text 17"/>
          <p:cNvSpPr/>
          <p:nvPr/>
        </p:nvSpPr>
        <p:spPr>
          <a:xfrm>
            <a:off x="6126480" y="2542032"/>
            <a:ext cx="2724912" cy="228600"/>
          </a:xfrm>
          <a:prstGeom prst="rect">
            <a:avLst/>
          </a:prstGeom>
          <a:noFill/>
          <a:ln/>
        </p:spPr>
        <p:txBody>
          <a:bodyPr wrap="square" rtlCol="0" anchor="ctr"/>
          <a:lstStyle/>
          <a:p>
            <a:pPr marL="0" indent="0">
              <a:buNone/>
            </a:pPr>
            <a:r>
              <a:rPr lang="en-US" sz="750" dirty="0">
                <a:solidFill>
                  <a:srgbClr val="C0582A"/>
                </a:solidFill>
              </a:rPr>
              <a:t>Hindari: Directed Valsalva pushing rutin / hitungan paksa</a:t>
            </a:r>
            <a:endParaRPr lang="en-US" sz="750" dirty="0"/>
          </a:p>
        </p:txBody>
      </p:sp>
      <p:sp>
        <p:nvSpPr>
          <p:cNvPr id="20" name="Shape 18"/>
          <p:cNvSpPr/>
          <p:nvPr/>
        </p:nvSpPr>
        <p:spPr>
          <a:xfrm>
            <a:off x="256032" y="2212848"/>
            <a:ext cx="4206240" cy="594360"/>
          </a:xfrm>
          <a:prstGeom prst="rect">
            <a:avLst/>
          </a:prstGeom>
          <a:solidFill>
            <a:srgbClr val="FFFFFF"/>
          </a:solidFill>
          <a:ln w="12700">
            <a:solidFill>
              <a:srgbClr val="C8DEB8"/>
            </a:solidFill>
            <a:prstDash val="solid"/>
          </a:ln>
          <a:effectLst>
            <a:outerShdw blurRad="88900" dist="38100" dir="8100000" algn="bl" rotWithShape="0">
              <a:srgbClr val="000000">
                <a:alpha val="11000"/>
              </a:srgbClr>
            </a:outerShdw>
          </a:effectLst>
        </p:spPr>
      </p:sp>
      <p:sp>
        <p:nvSpPr>
          <p:cNvPr id="21" name="Shape 19"/>
          <p:cNvSpPr/>
          <p:nvPr/>
        </p:nvSpPr>
        <p:spPr>
          <a:xfrm>
            <a:off x="256032" y="2212848"/>
            <a:ext cx="1325880" cy="594360"/>
          </a:xfrm>
          <a:prstGeom prst="rect">
            <a:avLst/>
          </a:prstGeom>
          <a:solidFill>
            <a:srgbClr val="5A8A3C"/>
          </a:solidFill>
          <a:ln w="12700">
            <a:solidFill>
              <a:srgbClr val="5A8A3C"/>
            </a:solidFill>
            <a:prstDash val="solid"/>
          </a:ln>
        </p:spPr>
      </p:sp>
      <p:sp>
        <p:nvSpPr>
          <p:cNvPr id="22" name="Text 20"/>
          <p:cNvSpPr/>
          <p:nvPr/>
        </p:nvSpPr>
        <p:spPr>
          <a:xfrm>
            <a:off x="256032" y="2212848"/>
            <a:ext cx="1325880" cy="594360"/>
          </a:xfrm>
          <a:prstGeom prst="rect">
            <a:avLst/>
          </a:prstGeom>
          <a:noFill/>
          <a:ln/>
        </p:spPr>
        <p:txBody>
          <a:bodyPr wrap="square" rtlCol="0" anchor="ctr"/>
          <a:lstStyle/>
          <a:p>
            <a:pPr marL="0" indent="0" algn="ctr">
              <a:buNone/>
            </a:pPr>
            <a:r>
              <a:rPr lang="en-US" sz="850" b="1" dirty="0">
                <a:solidFill>
                  <a:srgbClr val="FFFFFF"/>
                </a:solidFill>
              </a:rPr>
              <a:t>Pemantauan Janin</a:t>
            </a:r>
            <a:endParaRPr lang="en-US" sz="850" dirty="0"/>
          </a:p>
        </p:txBody>
      </p:sp>
      <p:sp>
        <p:nvSpPr>
          <p:cNvPr id="23" name="Text 21"/>
          <p:cNvSpPr/>
          <p:nvPr/>
        </p:nvSpPr>
        <p:spPr>
          <a:xfrm>
            <a:off x="1645920" y="2249424"/>
            <a:ext cx="2724912" cy="274320"/>
          </a:xfrm>
          <a:prstGeom prst="rect">
            <a:avLst/>
          </a:prstGeom>
          <a:noFill/>
          <a:ln/>
        </p:spPr>
        <p:txBody>
          <a:bodyPr wrap="square" rtlCol="0" anchor="ctr"/>
          <a:lstStyle/>
          <a:p>
            <a:pPr marL="0" indent="0">
              <a:buNone/>
            </a:pPr>
            <a:r>
              <a:rPr lang="en-US" sz="750" dirty="0">
                <a:solidFill>
                  <a:srgbClr val="1A7A1A"/>
                </a:solidFill>
              </a:rPr>
              <a:t>Preferensi: Auskultasi intermiten dengan Doppler / fetoscope</a:t>
            </a:r>
            <a:endParaRPr lang="en-US" sz="750" dirty="0"/>
          </a:p>
        </p:txBody>
      </p:sp>
      <p:sp>
        <p:nvSpPr>
          <p:cNvPr id="24" name="Text 22"/>
          <p:cNvSpPr/>
          <p:nvPr/>
        </p:nvSpPr>
        <p:spPr>
          <a:xfrm>
            <a:off x="1645920" y="2542032"/>
            <a:ext cx="2724912" cy="228600"/>
          </a:xfrm>
          <a:prstGeom prst="rect">
            <a:avLst/>
          </a:prstGeom>
          <a:noFill/>
          <a:ln/>
        </p:spPr>
        <p:txBody>
          <a:bodyPr wrap="square" rtlCol="0" anchor="ctr"/>
          <a:lstStyle/>
          <a:p>
            <a:pPr marL="0" indent="0">
              <a:buNone/>
            </a:pPr>
            <a:r>
              <a:rPr lang="en-US" sz="750" dirty="0">
                <a:solidFill>
                  <a:srgbClr val="C0582A"/>
                </a:solidFill>
              </a:rPr>
              <a:t>Hindari: CTG kontinyu tanpa indikasi (risiko rendah)</a:t>
            </a:r>
            <a:endParaRPr lang="en-US" sz="750" dirty="0"/>
          </a:p>
        </p:txBody>
      </p:sp>
      <p:sp>
        <p:nvSpPr>
          <p:cNvPr id="25" name="Shape 23"/>
          <p:cNvSpPr/>
          <p:nvPr/>
        </p:nvSpPr>
        <p:spPr>
          <a:xfrm>
            <a:off x="4736592" y="2212848"/>
            <a:ext cx="4206240" cy="594360"/>
          </a:xfrm>
          <a:prstGeom prst="rect">
            <a:avLst/>
          </a:prstGeom>
          <a:solidFill>
            <a:srgbClr val="FFFFFF"/>
          </a:solidFill>
          <a:ln w="12700">
            <a:solidFill>
              <a:srgbClr val="C8DEB8"/>
            </a:solidFill>
            <a:prstDash val="solid"/>
          </a:ln>
          <a:effectLst>
            <a:outerShdw blurRad="88900" dist="38100" dir="8100000" algn="bl" rotWithShape="0">
              <a:srgbClr val="000000">
                <a:alpha val="11000"/>
              </a:srgbClr>
            </a:outerShdw>
          </a:effectLst>
        </p:spPr>
      </p:sp>
      <p:sp>
        <p:nvSpPr>
          <p:cNvPr id="26" name="Shape 24"/>
          <p:cNvSpPr/>
          <p:nvPr/>
        </p:nvSpPr>
        <p:spPr>
          <a:xfrm>
            <a:off x="4736592" y="2212848"/>
            <a:ext cx="1325880" cy="594360"/>
          </a:xfrm>
          <a:prstGeom prst="rect">
            <a:avLst/>
          </a:prstGeom>
          <a:solidFill>
            <a:srgbClr val="5A8A3C"/>
          </a:solidFill>
          <a:ln w="12700">
            <a:solidFill>
              <a:srgbClr val="5A8A3C"/>
            </a:solidFill>
            <a:prstDash val="solid"/>
          </a:ln>
        </p:spPr>
      </p:sp>
      <p:sp>
        <p:nvSpPr>
          <p:cNvPr id="27" name="Text 25"/>
          <p:cNvSpPr/>
          <p:nvPr/>
        </p:nvSpPr>
        <p:spPr>
          <a:xfrm>
            <a:off x="4736592" y="2212848"/>
            <a:ext cx="1325880" cy="594360"/>
          </a:xfrm>
          <a:prstGeom prst="rect">
            <a:avLst/>
          </a:prstGeom>
          <a:noFill/>
          <a:ln/>
        </p:spPr>
        <p:txBody>
          <a:bodyPr wrap="square" rtlCol="0" anchor="ctr"/>
          <a:lstStyle/>
          <a:p>
            <a:pPr marL="0" indent="0" algn="ctr">
              <a:buNone/>
            </a:pPr>
            <a:r>
              <a:rPr lang="en-US" sz="850" b="1" dirty="0">
                <a:solidFill>
                  <a:srgbClr val="FFFFFF"/>
                </a:solidFill>
              </a:rPr>
              <a:t>Managemen Perineum</a:t>
            </a:r>
            <a:endParaRPr lang="en-US" sz="850" dirty="0"/>
          </a:p>
        </p:txBody>
      </p:sp>
      <p:sp>
        <p:nvSpPr>
          <p:cNvPr id="28" name="Text 26"/>
          <p:cNvSpPr/>
          <p:nvPr/>
        </p:nvSpPr>
        <p:spPr>
          <a:xfrm>
            <a:off x="6126480" y="2249424"/>
            <a:ext cx="2724912" cy="274320"/>
          </a:xfrm>
          <a:prstGeom prst="rect">
            <a:avLst/>
          </a:prstGeom>
          <a:noFill/>
          <a:ln/>
        </p:spPr>
        <p:txBody>
          <a:bodyPr wrap="square" rtlCol="0" anchor="ctr"/>
          <a:lstStyle/>
          <a:p>
            <a:pPr marL="0" indent="0">
              <a:buNone/>
            </a:pPr>
            <a:r>
              <a:rPr lang="en-US" sz="750" dirty="0">
                <a:solidFill>
                  <a:srgbClr val="1A7A1A"/>
                </a:solidFill>
              </a:rPr>
              <a:t>Preferensi: Warm compress + manual support, posisi lateral</a:t>
            </a:r>
            <a:endParaRPr lang="en-US" sz="750" dirty="0"/>
          </a:p>
        </p:txBody>
      </p:sp>
      <p:sp>
        <p:nvSpPr>
          <p:cNvPr id="29" name="Text 27"/>
          <p:cNvSpPr/>
          <p:nvPr/>
        </p:nvSpPr>
        <p:spPr>
          <a:xfrm>
            <a:off x="6126480" y="2542032"/>
            <a:ext cx="2724912" cy="228600"/>
          </a:xfrm>
          <a:prstGeom prst="rect">
            <a:avLst/>
          </a:prstGeom>
          <a:noFill/>
          <a:ln/>
        </p:spPr>
        <p:txBody>
          <a:bodyPr wrap="square" rtlCol="0" anchor="ctr"/>
          <a:lstStyle/>
          <a:p>
            <a:pPr marL="0" indent="0">
              <a:buNone/>
            </a:pPr>
            <a:r>
              <a:rPr lang="en-US" sz="750" dirty="0">
                <a:solidFill>
                  <a:srgbClr val="C0582A"/>
                </a:solidFill>
              </a:rPr>
              <a:t>Hindari: Episiotomi rutin (hanya bila diperlukan)</a:t>
            </a:r>
            <a:endParaRPr lang="en-US" sz="750" dirty="0"/>
          </a:p>
        </p:txBody>
      </p:sp>
      <p:sp>
        <p:nvSpPr>
          <p:cNvPr id="30" name="Shape 28"/>
          <p:cNvSpPr/>
          <p:nvPr/>
        </p:nvSpPr>
        <p:spPr>
          <a:xfrm>
            <a:off x="256032" y="2871216"/>
            <a:ext cx="4206240" cy="594360"/>
          </a:xfrm>
          <a:prstGeom prst="rect">
            <a:avLst/>
          </a:prstGeom>
          <a:solidFill>
            <a:srgbClr val="FFFFFF"/>
          </a:solidFill>
          <a:ln w="12700">
            <a:solidFill>
              <a:srgbClr val="C8DEB8"/>
            </a:solidFill>
            <a:prstDash val="solid"/>
          </a:ln>
          <a:effectLst>
            <a:outerShdw blurRad="88900" dist="38100" dir="8100000" algn="bl" rotWithShape="0">
              <a:srgbClr val="000000">
                <a:alpha val="11000"/>
              </a:srgbClr>
            </a:outerShdw>
          </a:effectLst>
        </p:spPr>
      </p:sp>
      <p:sp>
        <p:nvSpPr>
          <p:cNvPr id="31" name="Shape 29"/>
          <p:cNvSpPr/>
          <p:nvPr/>
        </p:nvSpPr>
        <p:spPr>
          <a:xfrm>
            <a:off x="256032" y="2871216"/>
            <a:ext cx="1325880" cy="594360"/>
          </a:xfrm>
          <a:prstGeom prst="rect">
            <a:avLst/>
          </a:prstGeom>
          <a:solidFill>
            <a:srgbClr val="5A8A3C"/>
          </a:solidFill>
          <a:ln w="12700">
            <a:solidFill>
              <a:srgbClr val="5A8A3C"/>
            </a:solidFill>
            <a:prstDash val="solid"/>
          </a:ln>
        </p:spPr>
      </p:sp>
      <p:sp>
        <p:nvSpPr>
          <p:cNvPr id="32" name="Text 30"/>
          <p:cNvSpPr/>
          <p:nvPr/>
        </p:nvSpPr>
        <p:spPr>
          <a:xfrm>
            <a:off x="256032" y="2871216"/>
            <a:ext cx="1325880" cy="594360"/>
          </a:xfrm>
          <a:prstGeom prst="rect">
            <a:avLst/>
          </a:prstGeom>
          <a:noFill/>
          <a:ln/>
        </p:spPr>
        <p:txBody>
          <a:bodyPr wrap="square" rtlCol="0" anchor="ctr"/>
          <a:lstStyle/>
          <a:p>
            <a:pPr marL="0" indent="0" algn="ctr">
              <a:buNone/>
            </a:pPr>
            <a:r>
              <a:rPr lang="en-US" sz="850" b="1" dirty="0">
                <a:solidFill>
                  <a:srgbClr val="FFFFFF"/>
                </a:solidFill>
              </a:rPr>
              <a:t>Suasana Persalinan</a:t>
            </a:r>
            <a:endParaRPr lang="en-US" sz="850" dirty="0"/>
          </a:p>
        </p:txBody>
      </p:sp>
      <p:sp>
        <p:nvSpPr>
          <p:cNvPr id="33" name="Text 31"/>
          <p:cNvSpPr/>
          <p:nvPr/>
        </p:nvSpPr>
        <p:spPr>
          <a:xfrm>
            <a:off x="1645920" y="2907792"/>
            <a:ext cx="2724912" cy="274320"/>
          </a:xfrm>
          <a:prstGeom prst="rect">
            <a:avLst/>
          </a:prstGeom>
          <a:noFill/>
          <a:ln/>
        </p:spPr>
        <p:txBody>
          <a:bodyPr wrap="square" rtlCol="0" anchor="ctr"/>
          <a:lstStyle/>
          <a:p>
            <a:pPr marL="0" indent="0">
              <a:buNone/>
            </a:pPr>
            <a:r>
              <a:rPr lang="en-US" sz="750" dirty="0">
                <a:solidFill>
                  <a:srgbClr val="1A7A1A"/>
                </a:solidFill>
              </a:rPr>
              <a:t>Preferensi: Cahaya redup, musik pilihan, aromaterapi lavender</a:t>
            </a:r>
            <a:endParaRPr lang="en-US" sz="750" dirty="0"/>
          </a:p>
        </p:txBody>
      </p:sp>
      <p:sp>
        <p:nvSpPr>
          <p:cNvPr id="34" name="Text 32"/>
          <p:cNvSpPr/>
          <p:nvPr/>
        </p:nvSpPr>
        <p:spPr>
          <a:xfrm>
            <a:off x="1645920" y="3200400"/>
            <a:ext cx="2724912" cy="228600"/>
          </a:xfrm>
          <a:prstGeom prst="rect">
            <a:avLst/>
          </a:prstGeom>
          <a:noFill/>
          <a:ln/>
        </p:spPr>
        <p:txBody>
          <a:bodyPr wrap="square" rtlCol="0" anchor="ctr"/>
          <a:lstStyle/>
          <a:p>
            <a:pPr marL="0" indent="0">
              <a:buNone/>
            </a:pPr>
            <a:r>
              <a:rPr lang="en-US" sz="750" dirty="0">
                <a:solidFill>
                  <a:srgbClr val="C0582A"/>
                </a:solidFill>
              </a:rPr>
              <a:t>Hindari: Kamera/staf berlebihan tanpa izin ibu</a:t>
            </a:r>
            <a:endParaRPr lang="en-US" sz="750" dirty="0"/>
          </a:p>
        </p:txBody>
      </p:sp>
      <p:sp>
        <p:nvSpPr>
          <p:cNvPr id="35" name="Shape 33"/>
          <p:cNvSpPr/>
          <p:nvPr/>
        </p:nvSpPr>
        <p:spPr>
          <a:xfrm>
            <a:off x="4736592" y="2871216"/>
            <a:ext cx="4206240" cy="594360"/>
          </a:xfrm>
          <a:prstGeom prst="rect">
            <a:avLst/>
          </a:prstGeom>
          <a:solidFill>
            <a:srgbClr val="FFFFFF"/>
          </a:solidFill>
          <a:ln w="12700">
            <a:solidFill>
              <a:srgbClr val="C8DEB8"/>
            </a:solidFill>
            <a:prstDash val="solid"/>
          </a:ln>
          <a:effectLst>
            <a:outerShdw blurRad="88900" dist="38100" dir="8100000" algn="bl" rotWithShape="0">
              <a:srgbClr val="000000">
                <a:alpha val="11000"/>
              </a:srgbClr>
            </a:outerShdw>
          </a:effectLst>
        </p:spPr>
      </p:sp>
      <p:sp>
        <p:nvSpPr>
          <p:cNvPr id="36" name="Shape 34"/>
          <p:cNvSpPr/>
          <p:nvPr/>
        </p:nvSpPr>
        <p:spPr>
          <a:xfrm>
            <a:off x="4736592" y="2871216"/>
            <a:ext cx="1325880" cy="594360"/>
          </a:xfrm>
          <a:prstGeom prst="rect">
            <a:avLst/>
          </a:prstGeom>
          <a:solidFill>
            <a:srgbClr val="5A8A3C"/>
          </a:solidFill>
          <a:ln w="12700">
            <a:solidFill>
              <a:srgbClr val="5A8A3C"/>
            </a:solidFill>
            <a:prstDash val="solid"/>
          </a:ln>
        </p:spPr>
      </p:sp>
      <p:sp>
        <p:nvSpPr>
          <p:cNvPr id="37" name="Text 35"/>
          <p:cNvSpPr/>
          <p:nvPr/>
        </p:nvSpPr>
        <p:spPr>
          <a:xfrm>
            <a:off x="4736592" y="2871216"/>
            <a:ext cx="1325880" cy="594360"/>
          </a:xfrm>
          <a:prstGeom prst="rect">
            <a:avLst/>
          </a:prstGeom>
          <a:noFill/>
          <a:ln/>
        </p:spPr>
        <p:txBody>
          <a:bodyPr wrap="square" rtlCol="0" anchor="ctr"/>
          <a:lstStyle/>
          <a:p>
            <a:pPr marL="0" indent="0" algn="ctr">
              <a:buNone/>
            </a:pPr>
            <a:r>
              <a:rPr lang="en-US" sz="850" b="1" dirty="0">
                <a:solidFill>
                  <a:srgbClr val="FFFFFF"/>
                </a:solidFill>
              </a:rPr>
              <a:t>Pendamping</a:t>
            </a:r>
            <a:endParaRPr lang="en-US" sz="850" dirty="0"/>
          </a:p>
        </p:txBody>
      </p:sp>
      <p:sp>
        <p:nvSpPr>
          <p:cNvPr id="38" name="Text 36"/>
          <p:cNvSpPr/>
          <p:nvPr/>
        </p:nvSpPr>
        <p:spPr>
          <a:xfrm>
            <a:off x="6126480" y="2907792"/>
            <a:ext cx="2724912" cy="274320"/>
          </a:xfrm>
          <a:prstGeom prst="rect">
            <a:avLst/>
          </a:prstGeom>
          <a:noFill/>
          <a:ln/>
        </p:spPr>
        <p:txBody>
          <a:bodyPr wrap="square" rtlCol="0" anchor="ctr"/>
          <a:lstStyle/>
          <a:p>
            <a:pPr marL="0" indent="0">
              <a:buNone/>
            </a:pPr>
            <a:r>
              <a:rPr lang="en-US" sz="750" dirty="0">
                <a:solidFill>
                  <a:srgbClr val="1A7A1A"/>
                </a:solidFill>
              </a:rPr>
              <a:t>Preferensi: Suami + ibu kandung + doula (jika ada)</a:t>
            </a:r>
            <a:endParaRPr lang="en-US" sz="750" dirty="0"/>
          </a:p>
        </p:txBody>
      </p:sp>
      <p:sp>
        <p:nvSpPr>
          <p:cNvPr id="39" name="Text 37"/>
          <p:cNvSpPr/>
          <p:nvPr/>
        </p:nvSpPr>
        <p:spPr>
          <a:xfrm>
            <a:off x="6126480" y="3200400"/>
            <a:ext cx="2724912" cy="228600"/>
          </a:xfrm>
          <a:prstGeom prst="rect">
            <a:avLst/>
          </a:prstGeom>
          <a:noFill/>
          <a:ln/>
        </p:spPr>
        <p:txBody>
          <a:bodyPr wrap="square" rtlCol="0" anchor="ctr"/>
          <a:lstStyle/>
          <a:p>
            <a:pPr marL="0" indent="0">
              <a:buNone/>
            </a:pPr>
            <a:r>
              <a:rPr lang="en-US" sz="750" dirty="0">
                <a:solidFill>
                  <a:srgbClr val="C0582A"/>
                </a:solidFill>
              </a:rPr>
              <a:t>Hindari: Pembatasan pendamping tanpa alasan medis</a:t>
            </a:r>
            <a:endParaRPr lang="en-US" sz="750" dirty="0"/>
          </a:p>
        </p:txBody>
      </p:sp>
      <p:sp>
        <p:nvSpPr>
          <p:cNvPr id="40" name="Shape 38"/>
          <p:cNvSpPr/>
          <p:nvPr/>
        </p:nvSpPr>
        <p:spPr>
          <a:xfrm>
            <a:off x="256032" y="2871216"/>
            <a:ext cx="4206240" cy="594360"/>
          </a:xfrm>
          <a:prstGeom prst="rect">
            <a:avLst/>
          </a:prstGeom>
          <a:solidFill>
            <a:srgbClr val="FFFFFF"/>
          </a:solidFill>
          <a:ln w="12700">
            <a:solidFill>
              <a:srgbClr val="C8DEB8"/>
            </a:solidFill>
            <a:prstDash val="solid"/>
          </a:ln>
          <a:effectLst>
            <a:outerShdw blurRad="88900" dist="38100" dir="8100000" algn="bl" rotWithShape="0">
              <a:srgbClr val="000000">
                <a:alpha val="11000"/>
              </a:srgbClr>
            </a:outerShdw>
          </a:effectLst>
        </p:spPr>
      </p:sp>
      <p:sp>
        <p:nvSpPr>
          <p:cNvPr id="41" name="Shape 39"/>
          <p:cNvSpPr/>
          <p:nvPr/>
        </p:nvSpPr>
        <p:spPr>
          <a:xfrm>
            <a:off x="256032" y="2871216"/>
            <a:ext cx="1325880" cy="594360"/>
          </a:xfrm>
          <a:prstGeom prst="rect">
            <a:avLst/>
          </a:prstGeom>
          <a:solidFill>
            <a:srgbClr val="5A8A3C"/>
          </a:solidFill>
          <a:ln w="12700">
            <a:solidFill>
              <a:srgbClr val="5A8A3C"/>
            </a:solidFill>
            <a:prstDash val="solid"/>
          </a:ln>
        </p:spPr>
      </p:sp>
      <p:sp>
        <p:nvSpPr>
          <p:cNvPr id="42" name="Text 40"/>
          <p:cNvSpPr/>
          <p:nvPr/>
        </p:nvSpPr>
        <p:spPr>
          <a:xfrm>
            <a:off x="256032" y="2871216"/>
            <a:ext cx="1325880" cy="594360"/>
          </a:xfrm>
          <a:prstGeom prst="rect">
            <a:avLst/>
          </a:prstGeom>
          <a:noFill/>
          <a:ln/>
        </p:spPr>
        <p:txBody>
          <a:bodyPr wrap="square" rtlCol="0" anchor="ctr"/>
          <a:lstStyle/>
          <a:p>
            <a:pPr marL="0" indent="0" algn="ctr">
              <a:buNone/>
            </a:pPr>
            <a:r>
              <a:rPr lang="en-US" sz="850" b="1" dirty="0">
                <a:solidFill>
                  <a:srgbClr val="FFFFFF"/>
                </a:solidFill>
              </a:rPr>
              <a:t>Saat Crowning</a:t>
            </a:r>
            <a:endParaRPr lang="en-US" sz="850" dirty="0"/>
          </a:p>
        </p:txBody>
      </p:sp>
      <p:sp>
        <p:nvSpPr>
          <p:cNvPr id="43" name="Text 41"/>
          <p:cNvSpPr/>
          <p:nvPr/>
        </p:nvSpPr>
        <p:spPr>
          <a:xfrm>
            <a:off x="1645920" y="2907792"/>
            <a:ext cx="2724912" cy="274320"/>
          </a:xfrm>
          <a:prstGeom prst="rect">
            <a:avLst/>
          </a:prstGeom>
          <a:noFill/>
          <a:ln/>
        </p:spPr>
        <p:txBody>
          <a:bodyPr wrap="square" rtlCol="0" anchor="ctr"/>
          <a:lstStyle/>
          <a:p>
            <a:pPr marL="0" indent="0">
              <a:buNone/>
            </a:pPr>
            <a:r>
              <a:rPr lang="en-US" sz="750" dirty="0">
                <a:solidFill>
                  <a:srgbClr val="1A7A1A"/>
                </a:solidFill>
              </a:rPr>
              <a:t>Preferensi: Bidan guidance perlambatan, biarkan stretch alami</a:t>
            </a:r>
            <a:endParaRPr lang="en-US" sz="750" dirty="0"/>
          </a:p>
        </p:txBody>
      </p:sp>
      <p:sp>
        <p:nvSpPr>
          <p:cNvPr id="44" name="Text 42"/>
          <p:cNvSpPr/>
          <p:nvPr/>
        </p:nvSpPr>
        <p:spPr>
          <a:xfrm>
            <a:off x="1645920" y="3200400"/>
            <a:ext cx="2724912" cy="228600"/>
          </a:xfrm>
          <a:prstGeom prst="rect">
            <a:avLst/>
          </a:prstGeom>
          <a:noFill/>
          <a:ln/>
        </p:spPr>
        <p:txBody>
          <a:bodyPr wrap="square" rtlCol="0" anchor="ctr"/>
          <a:lstStyle/>
          <a:p>
            <a:pPr marL="0" indent="0">
              <a:buNone/>
            </a:pPr>
            <a:r>
              <a:rPr lang="en-US" sz="750" dirty="0">
                <a:solidFill>
                  <a:srgbClr val="C0582A"/>
                </a:solidFill>
              </a:rPr>
              <a:t>Hindari: Fundal pressure rutin / kristeller tidak terindikasi</a:t>
            </a:r>
            <a:endParaRPr lang="en-US" sz="750" dirty="0"/>
          </a:p>
        </p:txBody>
      </p:sp>
      <p:sp>
        <p:nvSpPr>
          <p:cNvPr id="45" name="Shape 43"/>
          <p:cNvSpPr/>
          <p:nvPr/>
        </p:nvSpPr>
        <p:spPr>
          <a:xfrm>
            <a:off x="4736592" y="2871216"/>
            <a:ext cx="4206240" cy="594360"/>
          </a:xfrm>
          <a:prstGeom prst="rect">
            <a:avLst/>
          </a:prstGeom>
          <a:solidFill>
            <a:srgbClr val="FFFFFF"/>
          </a:solidFill>
          <a:ln w="12700">
            <a:solidFill>
              <a:srgbClr val="C8DEB8"/>
            </a:solidFill>
            <a:prstDash val="solid"/>
          </a:ln>
          <a:effectLst>
            <a:outerShdw blurRad="88900" dist="38100" dir="8100000" algn="bl" rotWithShape="0">
              <a:srgbClr val="000000">
                <a:alpha val="11000"/>
              </a:srgbClr>
            </a:outerShdw>
          </a:effectLst>
        </p:spPr>
      </p:sp>
      <p:sp>
        <p:nvSpPr>
          <p:cNvPr id="46" name="Shape 44"/>
          <p:cNvSpPr/>
          <p:nvPr/>
        </p:nvSpPr>
        <p:spPr>
          <a:xfrm>
            <a:off x="4736592" y="2871216"/>
            <a:ext cx="1325880" cy="594360"/>
          </a:xfrm>
          <a:prstGeom prst="rect">
            <a:avLst/>
          </a:prstGeom>
          <a:solidFill>
            <a:srgbClr val="5A8A3C"/>
          </a:solidFill>
          <a:ln w="12700">
            <a:solidFill>
              <a:srgbClr val="5A8A3C"/>
            </a:solidFill>
            <a:prstDash val="solid"/>
          </a:ln>
        </p:spPr>
      </p:sp>
      <p:sp>
        <p:nvSpPr>
          <p:cNvPr id="47" name="Text 45"/>
          <p:cNvSpPr/>
          <p:nvPr/>
        </p:nvSpPr>
        <p:spPr>
          <a:xfrm>
            <a:off x="4736592" y="2871216"/>
            <a:ext cx="1325880" cy="594360"/>
          </a:xfrm>
          <a:prstGeom prst="rect">
            <a:avLst/>
          </a:prstGeom>
          <a:noFill/>
          <a:ln/>
        </p:spPr>
        <p:txBody>
          <a:bodyPr wrap="square" rtlCol="0" anchor="ctr"/>
          <a:lstStyle/>
          <a:p>
            <a:pPr marL="0" indent="0" algn="ctr">
              <a:buNone/>
            </a:pPr>
            <a:r>
              <a:rPr lang="en-US" sz="850" b="1" dirty="0">
                <a:solidFill>
                  <a:srgbClr val="FFFFFF"/>
                </a:solidFill>
              </a:rPr>
              <a:t>Segera Pasca Lahir</a:t>
            </a:r>
            <a:endParaRPr lang="en-US" sz="850" dirty="0"/>
          </a:p>
        </p:txBody>
      </p:sp>
      <p:sp>
        <p:nvSpPr>
          <p:cNvPr id="48" name="Text 46"/>
          <p:cNvSpPr/>
          <p:nvPr/>
        </p:nvSpPr>
        <p:spPr>
          <a:xfrm>
            <a:off x="6126480" y="2907792"/>
            <a:ext cx="2724912" cy="274320"/>
          </a:xfrm>
          <a:prstGeom prst="rect">
            <a:avLst/>
          </a:prstGeom>
          <a:noFill/>
          <a:ln/>
        </p:spPr>
        <p:txBody>
          <a:bodyPr wrap="square" rtlCol="0" anchor="ctr"/>
          <a:lstStyle/>
          <a:p>
            <a:pPr marL="0" indent="0">
              <a:buNone/>
            </a:pPr>
            <a:r>
              <a:rPr lang="en-US" sz="750" dirty="0">
                <a:solidFill>
                  <a:srgbClr val="1A7A1A"/>
                </a:solidFill>
              </a:rPr>
              <a:t>Preferensi: Delayed cord clamping 1-3 menit, IMD, skin-to-skin</a:t>
            </a:r>
            <a:endParaRPr lang="en-US" sz="750" dirty="0"/>
          </a:p>
        </p:txBody>
      </p:sp>
      <p:sp>
        <p:nvSpPr>
          <p:cNvPr id="49" name="Text 47"/>
          <p:cNvSpPr/>
          <p:nvPr/>
        </p:nvSpPr>
        <p:spPr>
          <a:xfrm>
            <a:off x="6126480" y="3200400"/>
            <a:ext cx="2724912" cy="228600"/>
          </a:xfrm>
          <a:prstGeom prst="rect">
            <a:avLst/>
          </a:prstGeom>
          <a:noFill/>
          <a:ln/>
        </p:spPr>
        <p:txBody>
          <a:bodyPr wrap="square" rtlCol="0" anchor="ctr"/>
          <a:lstStyle/>
          <a:p>
            <a:pPr marL="0" indent="0">
              <a:buNone/>
            </a:pPr>
            <a:r>
              <a:rPr lang="en-US" sz="750" dirty="0">
                <a:solidFill>
                  <a:srgbClr val="C0582A"/>
                </a:solidFill>
              </a:rPr>
              <a:t>Hindari: Pemisahan ibu-bayi tanpa indikasi medis</a:t>
            </a:r>
            <a:endParaRPr lang="en-US" sz="750" dirty="0"/>
          </a:p>
        </p:txBody>
      </p:sp>
      <p:sp>
        <p:nvSpPr>
          <p:cNvPr id="50" name="Shape 48"/>
          <p:cNvSpPr/>
          <p:nvPr/>
        </p:nvSpPr>
        <p:spPr>
          <a:xfrm>
            <a:off x="256032" y="4910328"/>
            <a:ext cx="8631936" cy="201168"/>
          </a:xfrm>
          <a:prstGeom prst="rect">
            <a:avLst/>
          </a:prstGeom>
          <a:solidFill>
            <a:srgbClr val="2D5016"/>
          </a:solidFill>
          <a:ln w="12700">
            <a:solidFill>
              <a:srgbClr val="2D5016"/>
            </a:solidFill>
            <a:prstDash val="solid"/>
          </a:ln>
        </p:spPr>
      </p:sp>
      <p:sp>
        <p:nvSpPr>
          <p:cNvPr id="51" name="Text 49"/>
          <p:cNvSpPr/>
          <p:nvPr/>
        </p:nvSpPr>
        <p:spPr>
          <a:xfrm>
            <a:off x="320040" y="4919472"/>
            <a:ext cx="8412480" cy="182880"/>
          </a:xfrm>
          <a:prstGeom prst="rect">
            <a:avLst/>
          </a:prstGeom>
          <a:noFill/>
          <a:ln/>
        </p:spPr>
        <p:txBody>
          <a:bodyPr wrap="square" rtlCol="0" anchor="ctr"/>
          <a:lstStyle/>
          <a:p>
            <a:pPr marL="0" indent="0">
              <a:buNone/>
            </a:pPr>
            <a:r>
              <a:rPr lang="en-US" sz="850" dirty="0">
                <a:solidFill>
                  <a:srgbClr val="FFFFFF"/>
                </a:solidFill>
              </a:rPr>
              <a:t>Ingat: Birth plan adalah PANDUAN dan rencana, bukan kontrak kaku. Fleksibilitas tetap diperlukan bila ada perubahan kondisi klinis. Komunikasi terbuka adalah kunci.</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lgn="ctr">
              <a:buNone/>
            </a:pPr>
            <a:r>
              <a:rPr lang="en-US" sz="2100" b="1" dirty="0" err="1">
                <a:solidFill>
                  <a:srgbClr val="FFFFFF"/>
                </a:solidFill>
                <a:latin typeface="Calibri" pitchFamily="34" charset="0"/>
                <a:ea typeface="Calibri" pitchFamily="34" charset="-122"/>
                <a:cs typeface="Calibri" pitchFamily="34" charset="-120"/>
              </a:rPr>
              <a:t>Mengurangi</a:t>
            </a:r>
            <a:r>
              <a:rPr lang="en-US" sz="2100" b="1" dirty="0">
                <a:solidFill>
                  <a:srgbClr val="FFFFFF"/>
                </a:solidFill>
                <a:latin typeface="Calibri" pitchFamily="34" charset="0"/>
                <a:ea typeface="Calibri" pitchFamily="34" charset="-122"/>
                <a:cs typeface="Calibri" pitchFamily="34" charset="-120"/>
              </a:rPr>
              <a:t> Rasa </a:t>
            </a:r>
            <a:r>
              <a:rPr lang="en-US" sz="2100" b="1" dirty="0" err="1">
                <a:solidFill>
                  <a:srgbClr val="FFFFFF"/>
                </a:solidFill>
                <a:latin typeface="Calibri" pitchFamily="34" charset="0"/>
                <a:ea typeface="Calibri" pitchFamily="34" charset="-122"/>
                <a:cs typeface="Calibri" pitchFamily="34" charset="-120"/>
              </a:rPr>
              <a:t>Kontraksi</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endParaRPr lang="en-US" sz="1200" dirty="0"/>
          </a:p>
        </p:txBody>
      </p:sp>
      <p:sp>
        <p:nvSpPr>
          <p:cNvPr id="9" name="Shape 7"/>
          <p:cNvSpPr/>
          <p:nvPr/>
        </p:nvSpPr>
        <p:spPr>
          <a:xfrm>
            <a:off x="256032" y="1901952"/>
            <a:ext cx="4206240" cy="960120"/>
          </a:xfrm>
          <a:prstGeom prst="rect">
            <a:avLst/>
          </a:prstGeom>
          <a:solidFill>
            <a:srgbClr val="FFFFFF"/>
          </a:solidFill>
          <a:ln w="12700">
            <a:solidFill>
              <a:srgbClr val="D4A020"/>
            </a:solidFill>
            <a:prstDash val="solid"/>
          </a:ln>
          <a:effectLst>
            <a:outerShdw blurRad="88900" dist="38100" dir="8100000" algn="bl" rotWithShape="0">
              <a:srgbClr val="000000">
                <a:alpha val="11000"/>
              </a:srgbClr>
            </a:outerShdw>
          </a:effectLst>
        </p:spPr>
      </p:sp>
      <p:sp>
        <p:nvSpPr>
          <p:cNvPr id="10" name="Shape 8"/>
          <p:cNvSpPr/>
          <p:nvPr/>
        </p:nvSpPr>
        <p:spPr>
          <a:xfrm>
            <a:off x="256032" y="1901952"/>
            <a:ext cx="1371600" cy="960120"/>
          </a:xfrm>
          <a:prstGeom prst="rect">
            <a:avLst/>
          </a:prstGeom>
          <a:solidFill>
            <a:srgbClr val="D4A020"/>
          </a:solidFill>
          <a:ln w="12700">
            <a:solidFill>
              <a:srgbClr val="D4A020"/>
            </a:solidFill>
            <a:prstDash val="solid"/>
          </a:ln>
        </p:spPr>
      </p:sp>
      <p:sp>
        <p:nvSpPr>
          <p:cNvPr id="11" name="Text 9"/>
          <p:cNvSpPr/>
          <p:nvPr/>
        </p:nvSpPr>
        <p:spPr>
          <a:xfrm>
            <a:off x="256032" y="1901952"/>
            <a:ext cx="1371600" cy="960120"/>
          </a:xfrm>
          <a:prstGeom prst="rect">
            <a:avLst/>
          </a:prstGeom>
          <a:noFill/>
          <a:ln/>
        </p:spPr>
        <p:txBody>
          <a:bodyPr wrap="square" rtlCol="0" anchor="ctr"/>
          <a:lstStyle/>
          <a:p>
            <a:pPr marL="0" indent="0" algn="ctr">
              <a:buNone/>
            </a:pPr>
            <a:r>
              <a:rPr lang="en-US" sz="1050" b="1" dirty="0">
                <a:solidFill>
                  <a:srgbClr val="FFFFFF"/>
                </a:solidFill>
              </a:rPr>
              <a:t>Pencahayaan</a:t>
            </a:r>
            <a:endParaRPr lang="en-US" sz="1050" dirty="0"/>
          </a:p>
        </p:txBody>
      </p:sp>
      <p:sp>
        <p:nvSpPr>
          <p:cNvPr id="12" name="Text 10"/>
          <p:cNvSpPr/>
          <p:nvPr/>
        </p:nvSpPr>
        <p:spPr>
          <a:xfrm>
            <a:off x="1700784" y="1947672"/>
            <a:ext cx="2670048" cy="411480"/>
          </a:xfrm>
          <a:prstGeom prst="rect">
            <a:avLst/>
          </a:prstGeom>
          <a:noFill/>
          <a:ln/>
        </p:spPr>
        <p:txBody>
          <a:bodyPr wrap="square" rtlCol="0" anchor="ctr"/>
          <a:lstStyle/>
          <a:p>
            <a:pPr marL="0" indent="0">
              <a:buNone/>
            </a:pPr>
            <a:r>
              <a:rPr lang="en-US" sz="800" dirty="0">
                <a:solidFill>
                  <a:srgbClr val="5C4A32"/>
                </a:solidFill>
              </a:rPr>
              <a:t>Praktik: Cahaya redup/lilin/lampu bohlam kuning. Matikan lampu fluorescent putih saat transisi &amp; kala II aktif</a:t>
            </a:r>
            <a:endParaRPr lang="en-US" sz="800" dirty="0"/>
          </a:p>
        </p:txBody>
      </p:sp>
      <p:sp>
        <p:nvSpPr>
          <p:cNvPr id="13" name="Text 11"/>
          <p:cNvSpPr/>
          <p:nvPr/>
        </p:nvSpPr>
        <p:spPr>
          <a:xfrm>
            <a:off x="1700784" y="2404872"/>
            <a:ext cx="2670048" cy="411480"/>
          </a:xfrm>
          <a:prstGeom prst="rect">
            <a:avLst/>
          </a:prstGeom>
          <a:noFill/>
          <a:ln/>
        </p:spPr>
        <p:txBody>
          <a:bodyPr wrap="square" rtlCol="0" anchor="ctr"/>
          <a:lstStyle/>
          <a:p>
            <a:pPr marL="0" indent="0">
              <a:buNone/>
            </a:pPr>
            <a:r>
              <a:rPr lang="en-US" sz="750" b="1" dirty="0">
                <a:solidFill>
                  <a:srgbClr val="D4A020"/>
                </a:solidFill>
              </a:rPr>
              <a:t>Ilmiah: Melatonin + oksitosin sinergis. Cahaya terang merangsang neokorteks → menghambat proses primitif persalinan</a:t>
            </a:r>
            <a:endParaRPr lang="en-US" sz="750" dirty="0"/>
          </a:p>
        </p:txBody>
      </p:sp>
      <p:sp>
        <p:nvSpPr>
          <p:cNvPr id="14" name="Shape 12"/>
          <p:cNvSpPr/>
          <p:nvPr/>
        </p:nvSpPr>
        <p:spPr>
          <a:xfrm>
            <a:off x="4736592" y="1901952"/>
            <a:ext cx="4206240" cy="960120"/>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15" name="Shape 13"/>
          <p:cNvSpPr/>
          <p:nvPr/>
        </p:nvSpPr>
        <p:spPr>
          <a:xfrm>
            <a:off x="4736592" y="1901952"/>
            <a:ext cx="1371600" cy="960120"/>
          </a:xfrm>
          <a:prstGeom prst="rect">
            <a:avLst/>
          </a:prstGeom>
          <a:solidFill>
            <a:srgbClr val="5A8A3C"/>
          </a:solidFill>
          <a:ln w="12700">
            <a:solidFill>
              <a:srgbClr val="5A8A3C"/>
            </a:solidFill>
            <a:prstDash val="solid"/>
          </a:ln>
        </p:spPr>
      </p:sp>
      <p:sp>
        <p:nvSpPr>
          <p:cNvPr id="16" name="Text 14"/>
          <p:cNvSpPr/>
          <p:nvPr/>
        </p:nvSpPr>
        <p:spPr>
          <a:xfrm>
            <a:off x="4736592" y="1901952"/>
            <a:ext cx="1371600" cy="960120"/>
          </a:xfrm>
          <a:prstGeom prst="rect">
            <a:avLst/>
          </a:prstGeom>
          <a:noFill/>
          <a:ln/>
        </p:spPr>
        <p:txBody>
          <a:bodyPr wrap="square" rtlCol="0" anchor="ctr"/>
          <a:lstStyle/>
          <a:p>
            <a:pPr marL="0" indent="0" algn="ctr">
              <a:buNone/>
            </a:pPr>
            <a:r>
              <a:rPr lang="en-US" sz="1050" b="1" dirty="0">
                <a:solidFill>
                  <a:srgbClr val="FFFFFF"/>
                </a:solidFill>
              </a:rPr>
              <a:t>ABDOMINAL LIFT AND TUCK</a:t>
            </a:r>
            <a:endParaRPr lang="en-US" sz="1050" dirty="0"/>
          </a:p>
        </p:txBody>
      </p:sp>
      <p:sp>
        <p:nvSpPr>
          <p:cNvPr id="17" name="Text 15"/>
          <p:cNvSpPr/>
          <p:nvPr/>
        </p:nvSpPr>
        <p:spPr>
          <a:xfrm>
            <a:off x="6181344" y="1947672"/>
            <a:ext cx="2670048" cy="411480"/>
          </a:xfrm>
          <a:prstGeom prst="rect">
            <a:avLst/>
          </a:prstGeom>
          <a:noFill/>
          <a:ln/>
        </p:spPr>
        <p:txBody>
          <a:bodyPr wrap="square" rtlCol="0" anchor="ctr"/>
          <a:lstStyle/>
          <a:p>
            <a:pPr marL="0" indent="0">
              <a:buNone/>
            </a:pPr>
            <a:endParaRPr lang="en-US" sz="1050" dirty="0"/>
          </a:p>
        </p:txBody>
      </p:sp>
      <p:sp>
        <p:nvSpPr>
          <p:cNvPr id="18" name="Text 16"/>
          <p:cNvSpPr/>
          <p:nvPr/>
        </p:nvSpPr>
        <p:spPr>
          <a:xfrm>
            <a:off x="6181344" y="2404872"/>
            <a:ext cx="2670048" cy="411480"/>
          </a:xfrm>
          <a:prstGeom prst="rect">
            <a:avLst/>
          </a:prstGeom>
          <a:noFill/>
          <a:ln/>
        </p:spPr>
        <p:txBody>
          <a:bodyPr wrap="square" rtlCol="0" anchor="ctr"/>
          <a:lstStyle/>
          <a:p>
            <a:pPr marL="0" indent="0">
              <a:buNone/>
            </a:pPr>
            <a:endParaRPr lang="en-US" sz="900" dirty="0"/>
          </a:p>
        </p:txBody>
      </p:sp>
      <p:sp>
        <p:nvSpPr>
          <p:cNvPr id="19" name="Shape 17"/>
          <p:cNvSpPr/>
          <p:nvPr/>
        </p:nvSpPr>
        <p:spPr>
          <a:xfrm>
            <a:off x="256032" y="1901952"/>
            <a:ext cx="4206240" cy="96012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20" name="Shape 18"/>
          <p:cNvSpPr/>
          <p:nvPr/>
        </p:nvSpPr>
        <p:spPr>
          <a:xfrm>
            <a:off x="256032" y="1901952"/>
            <a:ext cx="1371600" cy="960120"/>
          </a:xfrm>
          <a:prstGeom prst="rect">
            <a:avLst/>
          </a:prstGeom>
          <a:solidFill>
            <a:srgbClr val="C0582A"/>
          </a:solidFill>
          <a:ln w="12700">
            <a:solidFill>
              <a:srgbClr val="C0582A"/>
            </a:solidFill>
            <a:prstDash val="solid"/>
          </a:ln>
        </p:spPr>
      </p:sp>
      <p:sp>
        <p:nvSpPr>
          <p:cNvPr id="21" name="Text 19"/>
          <p:cNvSpPr/>
          <p:nvPr/>
        </p:nvSpPr>
        <p:spPr>
          <a:xfrm>
            <a:off x="256032" y="1901952"/>
            <a:ext cx="1371600" cy="960120"/>
          </a:xfrm>
          <a:prstGeom prst="rect">
            <a:avLst/>
          </a:prstGeom>
          <a:noFill/>
          <a:ln/>
        </p:spPr>
        <p:txBody>
          <a:bodyPr wrap="square" rtlCol="0" anchor="ctr"/>
          <a:lstStyle/>
          <a:p>
            <a:pPr marL="0" indent="0" algn="ctr">
              <a:buNone/>
            </a:pPr>
            <a:r>
              <a:rPr lang="en-US" sz="1050" b="1" dirty="0">
                <a:solidFill>
                  <a:srgbClr val="FFFFFF"/>
                </a:solidFill>
              </a:rPr>
              <a:t>PELVIC ROCKING</a:t>
            </a:r>
            <a:endParaRPr lang="en-US" sz="1050" dirty="0"/>
          </a:p>
        </p:txBody>
      </p:sp>
      <p:sp>
        <p:nvSpPr>
          <p:cNvPr id="22" name="Text 20"/>
          <p:cNvSpPr/>
          <p:nvPr/>
        </p:nvSpPr>
        <p:spPr>
          <a:xfrm>
            <a:off x="1700784" y="1947672"/>
            <a:ext cx="2670048" cy="411480"/>
          </a:xfrm>
          <a:prstGeom prst="rect">
            <a:avLst/>
          </a:prstGeom>
          <a:noFill/>
          <a:ln/>
        </p:spPr>
        <p:txBody>
          <a:bodyPr wrap="square" rtlCol="0" anchor="ctr"/>
          <a:lstStyle/>
          <a:p>
            <a:pPr marL="0" indent="0">
              <a:buNone/>
            </a:pPr>
            <a:endParaRPr lang="en-US" sz="1000" dirty="0"/>
          </a:p>
          <a:p>
            <a:pPr marL="0" indent="0">
              <a:buNone/>
            </a:pPr>
            <a:endParaRPr lang="en-US" sz="1000" dirty="0"/>
          </a:p>
        </p:txBody>
      </p:sp>
      <p:sp>
        <p:nvSpPr>
          <p:cNvPr id="23" name="Text 21"/>
          <p:cNvSpPr/>
          <p:nvPr/>
        </p:nvSpPr>
        <p:spPr>
          <a:xfrm>
            <a:off x="1700784" y="2404872"/>
            <a:ext cx="2670048" cy="411480"/>
          </a:xfrm>
          <a:prstGeom prst="rect">
            <a:avLst/>
          </a:prstGeom>
          <a:noFill/>
          <a:ln/>
        </p:spPr>
        <p:txBody>
          <a:bodyPr wrap="square" rtlCol="0" anchor="ctr"/>
          <a:lstStyle/>
          <a:p>
            <a:pPr marL="0" indent="0">
              <a:buNone/>
            </a:pPr>
            <a:endParaRPr lang="en-US" sz="900" dirty="0"/>
          </a:p>
        </p:txBody>
      </p:sp>
      <p:sp>
        <p:nvSpPr>
          <p:cNvPr id="24" name="Shape 22"/>
          <p:cNvSpPr/>
          <p:nvPr/>
        </p:nvSpPr>
        <p:spPr>
          <a:xfrm>
            <a:off x="4736592" y="2980944"/>
            <a:ext cx="4206240" cy="96012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25" name="Shape 23"/>
          <p:cNvSpPr/>
          <p:nvPr/>
        </p:nvSpPr>
        <p:spPr>
          <a:xfrm>
            <a:off x="4736592" y="2980944"/>
            <a:ext cx="1371600" cy="960120"/>
          </a:xfrm>
          <a:prstGeom prst="rect">
            <a:avLst/>
          </a:prstGeom>
          <a:solidFill>
            <a:srgbClr val="2D5016"/>
          </a:solidFill>
          <a:ln w="12700">
            <a:solidFill>
              <a:srgbClr val="2D5016"/>
            </a:solidFill>
            <a:prstDash val="solid"/>
          </a:ln>
        </p:spPr>
      </p:sp>
      <p:sp>
        <p:nvSpPr>
          <p:cNvPr id="26" name="Text 24"/>
          <p:cNvSpPr/>
          <p:nvPr/>
        </p:nvSpPr>
        <p:spPr>
          <a:xfrm>
            <a:off x="4736592" y="2980944"/>
            <a:ext cx="1371600" cy="960120"/>
          </a:xfrm>
          <a:prstGeom prst="rect">
            <a:avLst/>
          </a:prstGeom>
          <a:noFill/>
          <a:ln/>
        </p:spPr>
        <p:txBody>
          <a:bodyPr wrap="square" rtlCol="0" anchor="ctr"/>
          <a:lstStyle/>
          <a:p>
            <a:pPr marL="0" indent="0" algn="ctr">
              <a:buNone/>
            </a:pPr>
            <a:r>
              <a:rPr lang="en-US" sz="1050" b="1" dirty="0">
                <a:solidFill>
                  <a:srgbClr val="FFFFFF"/>
                </a:solidFill>
              </a:rPr>
              <a:t>Privasi &amp; Kehadiran</a:t>
            </a:r>
            <a:endParaRPr lang="en-US" sz="1050" dirty="0"/>
          </a:p>
        </p:txBody>
      </p:sp>
      <p:sp>
        <p:nvSpPr>
          <p:cNvPr id="27" name="Text 25"/>
          <p:cNvSpPr/>
          <p:nvPr/>
        </p:nvSpPr>
        <p:spPr>
          <a:xfrm>
            <a:off x="6181344" y="3026664"/>
            <a:ext cx="2670048" cy="411480"/>
          </a:xfrm>
          <a:prstGeom prst="rect">
            <a:avLst/>
          </a:prstGeom>
          <a:noFill/>
          <a:ln/>
        </p:spPr>
        <p:txBody>
          <a:bodyPr wrap="square" rtlCol="0" anchor="ctr"/>
          <a:lstStyle/>
          <a:p>
            <a:pPr marL="0" indent="0">
              <a:buNone/>
            </a:pPr>
            <a:r>
              <a:rPr lang="en-US" sz="800" dirty="0">
                <a:solidFill>
                  <a:srgbClr val="5C4A32"/>
                </a:solidFill>
              </a:rPr>
              <a:t>Praktik: Batasi orang masuk. Hanya ibu, pendamping pilihan, bidan, dan yang diperlukan. Ketuk pintu sebelum masuk</a:t>
            </a:r>
            <a:endParaRPr lang="en-US" sz="800" dirty="0"/>
          </a:p>
        </p:txBody>
      </p:sp>
      <p:sp>
        <p:nvSpPr>
          <p:cNvPr id="28" name="Text 26"/>
          <p:cNvSpPr/>
          <p:nvPr/>
        </p:nvSpPr>
        <p:spPr>
          <a:xfrm>
            <a:off x="6181344" y="3483864"/>
            <a:ext cx="2670048" cy="411480"/>
          </a:xfrm>
          <a:prstGeom prst="rect">
            <a:avLst/>
          </a:prstGeom>
          <a:noFill/>
          <a:ln/>
        </p:spPr>
        <p:txBody>
          <a:bodyPr wrap="square" rtlCol="0" anchor="ctr"/>
          <a:lstStyle/>
          <a:p>
            <a:pPr marL="0" indent="0">
              <a:buNone/>
            </a:pPr>
            <a:r>
              <a:rPr lang="en-US" sz="750" b="1" dirty="0">
                <a:solidFill>
                  <a:srgbClr val="2D5016"/>
                </a:solidFill>
              </a:rPr>
              <a:t>Ilmiah: Setiap orang asing yang masuk meningkatkan adrenalin ibu. Privasi = keamanan = oksitosin = kemajuan persalinan</a:t>
            </a:r>
            <a:endParaRPr lang="en-US" sz="750" dirty="0"/>
          </a:p>
        </p:txBody>
      </p:sp>
      <p:sp>
        <p:nvSpPr>
          <p:cNvPr id="29" name="Shape 27"/>
          <p:cNvSpPr/>
          <p:nvPr/>
        </p:nvSpPr>
        <p:spPr>
          <a:xfrm>
            <a:off x="256032" y="2980944"/>
            <a:ext cx="4206240" cy="960120"/>
          </a:xfrm>
          <a:prstGeom prst="rect">
            <a:avLst/>
          </a:prstGeom>
          <a:solidFill>
            <a:srgbClr val="FFFFFF"/>
          </a:solidFill>
          <a:ln w="12700">
            <a:solidFill>
              <a:srgbClr val="7B5EA7"/>
            </a:solidFill>
            <a:prstDash val="solid"/>
          </a:ln>
          <a:effectLst>
            <a:outerShdw blurRad="88900" dist="38100" dir="8100000" algn="bl" rotWithShape="0">
              <a:srgbClr val="000000">
                <a:alpha val="11000"/>
              </a:srgbClr>
            </a:outerShdw>
          </a:effectLst>
        </p:spPr>
        <p:txBody>
          <a:bodyPr/>
          <a:lstStyle/>
          <a:p>
            <a:endParaRPr lang="en-ID" dirty="0"/>
          </a:p>
        </p:txBody>
      </p:sp>
      <p:sp>
        <p:nvSpPr>
          <p:cNvPr id="30" name="Shape 28"/>
          <p:cNvSpPr/>
          <p:nvPr/>
        </p:nvSpPr>
        <p:spPr>
          <a:xfrm>
            <a:off x="256032" y="2980944"/>
            <a:ext cx="1371600" cy="960120"/>
          </a:xfrm>
          <a:prstGeom prst="rect">
            <a:avLst/>
          </a:prstGeom>
          <a:solidFill>
            <a:srgbClr val="7B5EA7"/>
          </a:solidFill>
          <a:ln w="12700">
            <a:solidFill>
              <a:srgbClr val="7B5EA7"/>
            </a:solidFill>
            <a:prstDash val="solid"/>
          </a:ln>
        </p:spPr>
      </p:sp>
      <p:sp>
        <p:nvSpPr>
          <p:cNvPr id="31" name="Text 29"/>
          <p:cNvSpPr/>
          <p:nvPr/>
        </p:nvSpPr>
        <p:spPr>
          <a:xfrm>
            <a:off x="256032" y="2980944"/>
            <a:ext cx="1371600" cy="960120"/>
          </a:xfrm>
          <a:prstGeom prst="rect">
            <a:avLst/>
          </a:prstGeom>
          <a:noFill/>
          <a:ln/>
        </p:spPr>
        <p:txBody>
          <a:bodyPr wrap="square" rtlCol="0" anchor="ctr"/>
          <a:lstStyle/>
          <a:p>
            <a:pPr marL="0" indent="0" algn="ctr">
              <a:buNone/>
            </a:pPr>
            <a:r>
              <a:rPr lang="en-US" sz="1050" b="1" dirty="0">
                <a:solidFill>
                  <a:srgbClr val="FFFFFF"/>
                </a:solidFill>
              </a:rPr>
              <a:t>HIP SQUEEZE</a:t>
            </a:r>
            <a:endParaRPr lang="en-US" sz="1050" dirty="0"/>
          </a:p>
        </p:txBody>
      </p:sp>
      <p:sp>
        <p:nvSpPr>
          <p:cNvPr id="32" name="Text 30"/>
          <p:cNvSpPr/>
          <p:nvPr/>
        </p:nvSpPr>
        <p:spPr>
          <a:xfrm>
            <a:off x="1700784" y="3026664"/>
            <a:ext cx="2670048" cy="411480"/>
          </a:xfrm>
          <a:prstGeom prst="rect">
            <a:avLst/>
          </a:prstGeom>
          <a:noFill/>
          <a:ln/>
        </p:spPr>
        <p:txBody>
          <a:bodyPr wrap="square" rtlCol="0" anchor="ctr"/>
          <a:lstStyle/>
          <a:p>
            <a:pPr marL="0" indent="0">
              <a:buNone/>
            </a:pPr>
            <a:endParaRPr lang="en-US" sz="1050" dirty="0"/>
          </a:p>
        </p:txBody>
      </p:sp>
      <p:sp>
        <p:nvSpPr>
          <p:cNvPr id="33" name="Text 31"/>
          <p:cNvSpPr/>
          <p:nvPr/>
        </p:nvSpPr>
        <p:spPr>
          <a:xfrm>
            <a:off x="1700784" y="3483864"/>
            <a:ext cx="2670048" cy="411480"/>
          </a:xfrm>
          <a:prstGeom prst="rect">
            <a:avLst/>
          </a:prstGeom>
          <a:noFill/>
          <a:ln/>
        </p:spPr>
        <p:txBody>
          <a:bodyPr wrap="square" rtlCol="0" anchor="ctr"/>
          <a:lstStyle/>
          <a:p>
            <a:pPr marL="0" indent="0">
              <a:buNone/>
            </a:pPr>
            <a:endParaRPr lang="en-US" sz="1000" dirty="0"/>
          </a:p>
        </p:txBody>
      </p:sp>
      <p:sp>
        <p:nvSpPr>
          <p:cNvPr id="34" name="Shape 32"/>
          <p:cNvSpPr/>
          <p:nvPr/>
        </p:nvSpPr>
        <p:spPr>
          <a:xfrm>
            <a:off x="4736592" y="2980944"/>
            <a:ext cx="4206240" cy="960120"/>
          </a:xfrm>
          <a:prstGeom prst="rect">
            <a:avLst/>
          </a:prstGeom>
          <a:solidFill>
            <a:srgbClr val="FFFFFF"/>
          </a:solidFill>
          <a:ln w="12700">
            <a:solidFill>
              <a:srgbClr val="7A4419"/>
            </a:solidFill>
            <a:prstDash val="solid"/>
          </a:ln>
          <a:effectLst>
            <a:outerShdw blurRad="88900" dist="38100" dir="8100000" algn="bl" rotWithShape="0">
              <a:srgbClr val="000000">
                <a:alpha val="11000"/>
              </a:srgbClr>
            </a:outerShdw>
          </a:effectLst>
        </p:spPr>
      </p:sp>
      <p:sp>
        <p:nvSpPr>
          <p:cNvPr id="35" name="Shape 33"/>
          <p:cNvSpPr/>
          <p:nvPr/>
        </p:nvSpPr>
        <p:spPr>
          <a:xfrm>
            <a:off x="4736592" y="2980944"/>
            <a:ext cx="1371600" cy="960120"/>
          </a:xfrm>
          <a:prstGeom prst="rect">
            <a:avLst/>
          </a:prstGeom>
          <a:solidFill>
            <a:srgbClr val="7A4419"/>
          </a:solidFill>
          <a:ln w="12700">
            <a:solidFill>
              <a:srgbClr val="7A4419"/>
            </a:solidFill>
            <a:prstDash val="solid"/>
          </a:ln>
        </p:spPr>
      </p:sp>
      <p:sp>
        <p:nvSpPr>
          <p:cNvPr id="36" name="Text 34"/>
          <p:cNvSpPr/>
          <p:nvPr/>
        </p:nvSpPr>
        <p:spPr>
          <a:xfrm>
            <a:off x="4736592" y="2980944"/>
            <a:ext cx="1371600" cy="960120"/>
          </a:xfrm>
          <a:prstGeom prst="rect">
            <a:avLst/>
          </a:prstGeom>
          <a:noFill/>
          <a:ln/>
        </p:spPr>
        <p:txBody>
          <a:bodyPr wrap="square" rtlCol="0" anchor="ctr"/>
          <a:lstStyle/>
          <a:p>
            <a:pPr marL="0" indent="0" algn="ctr">
              <a:buNone/>
            </a:pPr>
            <a:r>
              <a:rPr lang="en-US" sz="1050" b="1" dirty="0">
                <a:solidFill>
                  <a:srgbClr val="FFFFFF"/>
                </a:solidFill>
              </a:rPr>
              <a:t>ABDOMINAL SHIFTING</a:t>
            </a:r>
            <a:endParaRPr lang="en-US" sz="1050" dirty="0"/>
          </a:p>
        </p:txBody>
      </p:sp>
      <p:sp>
        <p:nvSpPr>
          <p:cNvPr id="37" name="Text 35"/>
          <p:cNvSpPr/>
          <p:nvPr/>
        </p:nvSpPr>
        <p:spPr>
          <a:xfrm>
            <a:off x="6181344" y="3026664"/>
            <a:ext cx="2670048" cy="411480"/>
          </a:xfrm>
          <a:prstGeom prst="rect">
            <a:avLst/>
          </a:prstGeom>
          <a:noFill/>
          <a:ln/>
        </p:spPr>
        <p:txBody>
          <a:bodyPr wrap="square" rtlCol="0" anchor="ctr"/>
          <a:lstStyle/>
          <a:p>
            <a:pPr marL="0" indent="0">
              <a:buNone/>
            </a:pPr>
            <a:endParaRPr lang="en-US" sz="1000" dirty="0"/>
          </a:p>
        </p:txBody>
      </p:sp>
      <p:sp>
        <p:nvSpPr>
          <p:cNvPr id="38" name="Text 36"/>
          <p:cNvSpPr/>
          <p:nvPr/>
        </p:nvSpPr>
        <p:spPr>
          <a:xfrm>
            <a:off x="6181344" y="3483864"/>
            <a:ext cx="2670048" cy="411480"/>
          </a:xfrm>
          <a:prstGeom prst="rect">
            <a:avLst/>
          </a:prstGeom>
          <a:noFill/>
          <a:ln/>
        </p:spPr>
        <p:txBody>
          <a:bodyPr wrap="square" rtlCol="0" anchor="ctr"/>
          <a:lstStyle/>
          <a:p>
            <a:pPr marL="0" indent="0">
              <a:buNone/>
            </a:pPr>
            <a:endParaRPr lang="en-US" sz="900" dirty="0"/>
          </a:p>
        </p:txBody>
      </p:sp>
      <p:sp>
        <p:nvSpPr>
          <p:cNvPr id="39" name="Shape 17">
            <a:extLst>
              <a:ext uri="{FF2B5EF4-FFF2-40B4-BE49-F238E27FC236}">
                <a16:creationId xmlns:a16="http://schemas.microsoft.com/office/drawing/2014/main" id="{370EEF50-9C63-4987-86AA-A73E5D2C8EAE}"/>
              </a:ext>
            </a:extLst>
          </p:cNvPr>
          <p:cNvSpPr/>
          <p:nvPr/>
        </p:nvSpPr>
        <p:spPr>
          <a:xfrm>
            <a:off x="256032" y="4050792"/>
            <a:ext cx="4206240" cy="96012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txBody>
          <a:bodyPr/>
          <a:lstStyle/>
          <a:p>
            <a:endParaRPr lang="en-US" dirty="0"/>
          </a:p>
          <a:p>
            <a:endParaRPr lang="en-ID" dirty="0"/>
          </a:p>
        </p:txBody>
      </p:sp>
      <p:sp>
        <p:nvSpPr>
          <p:cNvPr id="40" name="Shape 18">
            <a:extLst>
              <a:ext uri="{FF2B5EF4-FFF2-40B4-BE49-F238E27FC236}">
                <a16:creationId xmlns:a16="http://schemas.microsoft.com/office/drawing/2014/main" id="{CB92C246-CA0F-4A49-9BF1-2B76111E4367}"/>
              </a:ext>
            </a:extLst>
          </p:cNvPr>
          <p:cNvSpPr/>
          <p:nvPr/>
        </p:nvSpPr>
        <p:spPr>
          <a:xfrm>
            <a:off x="256032" y="4059936"/>
            <a:ext cx="1371600" cy="960120"/>
          </a:xfrm>
          <a:prstGeom prst="rect">
            <a:avLst/>
          </a:prstGeom>
          <a:solidFill>
            <a:srgbClr val="C0582A"/>
          </a:solidFill>
          <a:ln w="12700">
            <a:solidFill>
              <a:srgbClr val="C0582A"/>
            </a:solidFill>
            <a:prstDash val="solid"/>
          </a:ln>
        </p:spPr>
        <p:txBody>
          <a:bodyPr/>
          <a:lstStyle/>
          <a:p>
            <a:r>
              <a:rPr lang="en-US" sz="1400" dirty="0"/>
              <a:t>PELVIC FLOOR RELEASE</a:t>
            </a:r>
            <a:endParaRPr lang="en-ID" sz="1400" dirty="0"/>
          </a:p>
        </p:txBody>
      </p:sp>
    </p:spTree>
    <p:extLst>
      <p:ext uri="{BB962C8B-B14F-4D97-AF65-F5344CB8AC3E}">
        <p14:creationId xmlns:p14="http://schemas.microsoft.com/office/powerpoint/2010/main" val="5294841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29">
    <p:bg>
      <p:bgPr>
        <a:solidFill>
          <a:srgbClr val="FBF7F0"/>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REFERENSI &amp; DASAR HUKUM</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050" dirty="0">
                <a:solidFill>
                  <a:srgbClr val="D0EAC0"/>
                </a:solidFill>
                <a:latin typeface="Calibri" pitchFamily="34" charset="0"/>
                <a:ea typeface="Calibri" pitchFamily="34" charset="-122"/>
                <a:cs typeface="Calibri" pitchFamily="34" charset="-120"/>
              </a:rPr>
              <a:t>Sumber Ilmiah Terbaru &amp; Regulasi yang Mendasari</a:t>
            </a:r>
            <a:endParaRPr lang="en-US" sz="1050" dirty="0"/>
          </a:p>
        </p:txBody>
      </p:sp>
      <p:sp>
        <p:nvSpPr>
          <p:cNvPr id="6" name="Shape 4"/>
          <p:cNvSpPr/>
          <p:nvPr/>
        </p:nvSpPr>
        <p:spPr>
          <a:xfrm>
            <a:off x="256032" y="1115568"/>
            <a:ext cx="91440" cy="274320"/>
          </a:xfrm>
          <a:prstGeom prst="rect">
            <a:avLst/>
          </a:prstGeom>
          <a:solidFill>
            <a:srgbClr val="2D5016"/>
          </a:solidFill>
          <a:ln w="12700">
            <a:solidFill>
              <a:srgbClr val="2D5016"/>
            </a:solidFill>
            <a:prstDash val="solid"/>
          </a:ln>
        </p:spPr>
      </p:sp>
      <p:sp>
        <p:nvSpPr>
          <p:cNvPr id="7" name="Text 5"/>
          <p:cNvSpPr/>
          <p:nvPr/>
        </p:nvSpPr>
        <p:spPr>
          <a:xfrm>
            <a:off x="420624" y="1115568"/>
            <a:ext cx="8229600" cy="274320"/>
          </a:xfrm>
          <a:prstGeom prst="rect">
            <a:avLst/>
          </a:prstGeom>
          <a:noFill/>
          <a:ln/>
        </p:spPr>
        <p:txBody>
          <a:bodyPr wrap="square" rtlCol="0" anchor="ctr"/>
          <a:lstStyle/>
          <a:p>
            <a:pPr marL="0" indent="0">
              <a:buNone/>
            </a:pPr>
            <a:r>
              <a:rPr lang="en-US" sz="1100" b="1" dirty="0">
                <a:solidFill>
                  <a:srgbClr val="2D5016"/>
                </a:solidFill>
              </a:rPr>
              <a:t>Buku Teks Utama</a:t>
            </a:r>
            <a:endParaRPr lang="en-US" sz="1100" dirty="0"/>
          </a:p>
        </p:txBody>
      </p:sp>
      <p:sp>
        <p:nvSpPr>
          <p:cNvPr id="8" name="Text 6"/>
          <p:cNvSpPr/>
          <p:nvPr/>
        </p:nvSpPr>
        <p:spPr>
          <a:xfrm>
            <a:off x="402336" y="1435608"/>
            <a:ext cx="8503920" cy="219456"/>
          </a:xfrm>
          <a:prstGeom prst="rect">
            <a:avLst/>
          </a:prstGeom>
          <a:noFill/>
          <a:ln/>
        </p:spPr>
        <p:txBody>
          <a:bodyPr wrap="square" rtlCol="0" anchor="ctr"/>
          <a:lstStyle/>
          <a:p>
            <a:pPr marL="0" indent="0">
              <a:buNone/>
            </a:pPr>
            <a:r>
              <a:rPr lang="en-US" sz="800" dirty="0">
                <a:solidFill>
                  <a:srgbClr val="5C4A32"/>
                </a:solidFill>
              </a:rPr>
              <a:t>- Varney, H. &amp; Kriebs, J.M. (2020). Varney's Midwifery, 5th Ed. Jones &amp; Bartlett Learning.</a:t>
            </a:r>
            <a:endParaRPr lang="en-US" sz="800" dirty="0"/>
          </a:p>
        </p:txBody>
      </p:sp>
      <p:sp>
        <p:nvSpPr>
          <p:cNvPr id="9" name="Text 7"/>
          <p:cNvSpPr/>
          <p:nvPr/>
        </p:nvSpPr>
        <p:spPr>
          <a:xfrm>
            <a:off x="402336" y="1673352"/>
            <a:ext cx="8503920" cy="219456"/>
          </a:xfrm>
          <a:prstGeom prst="rect">
            <a:avLst/>
          </a:prstGeom>
          <a:noFill/>
          <a:ln/>
        </p:spPr>
        <p:txBody>
          <a:bodyPr wrap="square" rtlCol="0" anchor="ctr"/>
          <a:lstStyle/>
          <a:p>
            <a:pPr marL="0" indent="0">
              <a:buNone/>
            </a:pPr>
            <a:r>
              <a:rPr lang="en-US" sz="800" dirty="0">
                <a:solidFill>
                  <a:srgbClr val="5C4A32"/>
                </a:solidFill>
              </a:rPr>
              <a:t>- Simkin, P. &amp; Ancheta, R. (2022). The Labor Progress Handbook, 4th Ed. Wiley-Blackwell.</a:t>
            </a:r>
            <a:endParaRPr lang="en-US" sz="800" dirty="0"/>
          </a:p>
        </p:txBody>
      </p:sp>
      <p:sp>
        <p:nvSpPr>
          <p:cNvPr id="10" name="Text 8"/>
          <p:cNvSpPr/>
          <p:nvPr/>
        </p:nvSpPr>
        <p:spPr>
          <a:xfrm>
            <a:off x="402336" y="1911096"/>
            <a:ext cx="8503920" cy="219456"/>
          </a:xfrm>
          <a:prstGeom prst="rect">
            <a:avLst/>
          </a:prstGeom>
          <a:noFill/>
          <a:ln/>
        </p:spPr>
        <p:txBody>
          <a:bodyPr wrap="square" rtlCol="0" anchor="ctr"/>
          <a:lstStyle/>
          <a:p>
            <a:pPr marL="0" indent="0">
              <a:buNone/>
            </a:pPr>
            <a:r>
              <a:rPr lang="en-US" sz="800" dirty="0">
                <a:solidFill>
                  <a:srgbClr val="5C4A32"/>
                </a:solidFill>
              </a:rPr>
              <a:t>- Edmonds, D.K. (2023). Dewhurst's Textbook of Obstetrics &amp; Gynaecology, 9th Ed. Wiley.</a:t>
            </a:r>
            <a:endParaRPr lang="en-US" sz="800" dirty="0"/>
          </a:p>
        </p:txBody>
      </p:sp>
      <p:sp>
        <p:nvSpPr>
          <p:cNvPr id="11" name="Text 9"/>
          <p:cNvSpPr/>
          <p:nvPr/>
        </p:nvSpPr>
        <p:spPr>
          <a:xfrm>
            <a:off x="402336" y="2148840"/>
            <a:ext cx="8503920" cy="219456"/>
          </a:xfrm>
          <a:prstGeom prst="rect">
            <a:avLst/>
          </a:prstGeom>
          <a:noFill/>
          <a:ln/>
        </p:spPr>
        <p:txBody>
          <a:bodyPr wrap="square" rtlCol="0" anchor="ctr"/>
          <a:lstStyle/>
          <a:p>
            <a:pPr marL="0" indent="0">
              <a:buNone/>
            </a:pPr>
            <a:r>
              <a:rPr lang="en-US" sz="800" dirty="0">
                <a:solidFill>
                  <a:srgbClr val="5C4A32"/>
                </a:solidFill>
              </a:rPr>
              <a:t>- Odent, M. (2021). Birth and Breastfeeding: Rediscovering the Needs of Women. Clairview Books.</a:t>
            </a:r>
            <a:endParaRPr lang="en-US" sz="800" dirty="0"/>
          </a:p>
        </p:txBody>
      </p:sp>
      <p:sp>
        <p:nvSpPr>
          <p:cNvPr id="12" name="Shape 10"/>
          <p:cNvSpPr/>
          <p:nvPr/>
        </p:nvSpPr>
        <p:spPr>
          <a:xfrm>
            <a:off x="256032" y="2478024"/>
            <a:ext cx="91440" cy="274320"/>
          </a:xfrm>
          <a:prstGeom prst="rect">
            <a:avLst/>
          </a:prstGeom>
          <a:solidFill>
            <a:srgbClr val="5A8A3C"/>
          </a:solidFill>
          <a:ln w="12700">
            <a:solidFill>
              <a:srgbClr val="5A8A3C"/>
            </a:solidFill>
            <a:prstDash val="solid"/>
          </a:ln>
        </p:spPr>
      </p:sp>
      <p:sp>
        <p:nvSpPr>
          <p:cNvPr id="13" name="Text 11"/>
          <p:cNvSpPr/>
          <p:nvPr/>
        </p:nvSpPr>
        <p:spPr>
          <a:xfrm>
            <a:off x="420624" y="2478024"/>
            <a:ext cx="8229600" cy="274320"/>
          </a:xfrm>
          <a:prstGeom prst="rect">
            <a:avLst/>
          </a:prstGeom>
          <a:noFill/>
          <a:ln/>
        </p:spPr>
        <p:txBody>
          <a:bodyPr wrap="square" rtlCol="0" anchor="ctr"/>
          <a:lstStyle/>
          <a:p>
            <a:pPr marL="0" indent="0">
              <a:buNone/>
            </a:pPr>
            <a:r>
              <a:rPr lang="en-US" sz="1100" b="1" dirty="0">
                <a:solidFill>
                  <a:srgbClr val="5A8A3C"/>
                </a:solidFill>
              </a:rPr>
              <a:t>Panduan &amp; Evidence-Based Guidelines</a:t>
            </a:r>
            <a:endParaRPr lang="en-US" sz="1100" dirty="0"/>
          </a:p>
        </p:txBody>
      </p:sp>
      <p:sp>
        <p:nvSpPr>
          <p:cNvPr id="14" name="Text 12"/>
          <p:cNvSpPr/>
          <p:nvPr/>
        </p:nvSpPr>
        <p:spPr>
          <a:xfrm>
            <a:off x="402336" y="2798064"/>
            <a:ext cx="8503920" cy="219456"/>
          </a:xfrm>
          <a:prstGeom prst="rect">
            <a:avLst/>
          </a:prstGeom>
          <a:noFill/>
          <a:ln/>
        </p:spPr>
        <p:txBody>
          <a:bodyPr wrap="square" rtlCol="0" anchor="ctr"/>
          <a:lstStyle/>
          <a:p>
            <a:pPr marL="0" indent="0">
              <a:buNone/>
            </a:pPr>
            <a:r>
              <a:rPr lang="en-US" sz="800" dirty="0">
                <a:solidFill>
                  <a:srgbClr val="5C4A32"/>
                </a:solidFill>
              </a:rPr>
              <a:t>- WHO (2018). WHO Recommendations — Intrapartum Care for a Positive Childbirth Experience. Geneva.</a:t>
            </a:r>
            <a:endParaRPr lang="en-US" sz="800" dirty="0"/>
          </a:p>
        </p:txBody>
      </p:sp>
      <p:sp>
        <p:nvSpPr>
          <p:cNvPr id="15" name="Text 13"/>
          <p:cNvSpPr/>
          <p:nvPr/>
        </p:nvSpPr>
        <p:spPr>
          <a:xfrm>
            <a:off x="402336" y="3035808"/>
            <a:ext cx="8503920" cy="219456"/>
          </a:xfrm>
          <a:prstGeom prst="rect">
            <a:avLst/>
          </a:prstGeom>
          <a:noFill/>
          <a:ln/>
        </p:spPr>
        <p:txBody>
          <a:bodyPr wrap="square" rtlCol="0" anchor="ctr"/>
          <a:lstStyle/>
          <a:p>
            <a:pPr marL="0" indent="0">
              <a:buNone/>
            </a:pPr>
            <a:r>
              <a:rPr lang="en-US" sz="800" dirty="0">
                <a:solidFill>
                  <a:srgbClr val="5C4A32"/>
                </a:solidFill>
              </a:rPr>
              <a:t>- NICE (2023). Intrapartum Care for Healthy Women and Babies (CG190). NICE Guideline.</a:t>
            </a:r>
            <a:endParaRPr lang="en-US" sz="800" dirty="0"/>
          </a:p>
        </p:txBody>
      </p:sp>
      <p:sp>
        <p:nvSpPr>
          <p:cNvPr id="16" name="Text 14"/>
          <p:cNvSpPr/>
          <p:nvPr/>
        </p:nvSpPr>
        <p:spPr>
          <a:xfrm>
            <a:off x="402336" y="3273552"/>
            <a:ext cx="8503920" cy="219456"/>
          </a:xfrm>
          <a:prstGeom prst="rect">
            <a:avLst/>
          </a:prstGeom>
          <a:noFill/>
          <a:ln/>
        </p:spPr>
        <p:txBody>
          <a:bodyPr wrap="square" rtlCol="0" anchor="ctr"/>
          <a:lstStyle/>
          <a:p>
            <a:pPr marL="0" indent="0">
              <a:buNone/>
            </a:pPr>
            <a:r>
              <a:rPr lang="en-US" sz="800" dirty="0">
                <a:solidFill>
                  <a:srgbClr val="5C4A32"/>
                </a:solidFill>
              </a:rPr>
              <a:t>- ICM (2023). International Confederation of Midwives — Core Competencies for Midwifery. ICM.</a:t>
            </a:r>
            <a:endParaRPr lang="en-US" sz="800" dirty="0"/>
          </a:p>
        </p:txBody>
      </p:sp>
      <p:sp>
        <p:nvSpPr>
          <p:cNvPr id="17" name="Text 15"/>
          <p:cNvSpPr/>
          <p:nvPr/>
        </p:nvSpPr>
        <p:spPr>
          <a:xfrm>
            <a:off x="402336" y="3511296"/>
            <a:ext cx="8503920" cy="219456"/>
          </a:xfrm>
          <a:prstGeom prst="rect">
            <a:avLst/>
          </a:prstGeom>
          <a:noFill/>
          <a:ln/>
        </p:spPr>
        <p:txBody>
          <a:bodyPr wrap="square" rtlCol="0" anchor="ctr"/>
          <a:lstStyle/>
          <a:p>
            <a:pPr marL="0" indent="0">
              <a:buNone/>
            </a:pPr>
            <a:r>
              <a:rPr lang="en-US" sz="800" dirty="0">
                <a:solidFill>
                  <a:srgbClr val="5C4A32"/>
                </a:solidFill>
              </a:rPr>
              <a:t>- ACOG (2023). Approaches to Limit Intervention During Labor and Birth. Practice Bulletin No. 248.</a:t>
            </a:r>
            <a:endParaRPr lang="en-US" sz="800" dirty="0"/>
          </a:p>
        </p:txBody>
      </p:sp>
      <p:sp>
        <p:nvSpPr>
          <p:cNvPr id="18" name="Shape 16"/>
          <p:cNvSpPr/>
          <p:nvPr/>
        </p:nvSpPr>
        <p:spPr>
          <a:xfrm>
            <a:off x="256032" y="3840480"/>
            <a:ext cx="91440" cy="274320"/>
          </a:xfrm>
          <a:prstGeom prst="rect">
            <a:avLst/>
          </a:prstGeom>
          <a:solidFill>
            <a:srgbClr val="C0582A"/>
          </a:solidFill>
          <a:ln w="12700">
            <a:solidFill>
              <a:srgbClr val="C0582A"/>
            </a:solidFill>
            <a:prstDash val="solid"/>
          </a:ln>
        </p:spPr>
      </p:sp>
      <p:sp>
        <p:nvSpPr>
          <p:cNvPr id="19" name="Text 17"/>
          <p:cNvSpPr/>
          <p:nvPr/>
        </p:nvSpPr>
        <p:spPr>
          <a:xfrm>
            <a:off x="420624" y="3840480"/>
            <a:ext cx="8229600" cy="274320"/>
          </a:xfrm>
          <a:prstGeom prst="rect">
            <a:avLst/>
          </a:prstGeom>
          <a:noFill/>
          <a:ln/>
        </p:spPr>
        <p:txBody>
          <a:bodyPr wrap="square" rtlCol="0" anchor="ctr"/>
          <a:lstStyle/>
          <a:p>
            <a:pPr marL="0" indent="0">
              <a:buNone/>
            </a:pPr>
            <a:r>
              <a:rPr lang="en-US" sz="1100" b="1" dirty="0">
                <a:solidFill>
                  <a:srgbClr val="C0582A"/>
                </a:solidFill>
              </a:rPr>
              <a:t>Jurnal Ilmiah Terkini</a:t>
            </a:r>
            <a:endParaRPr lang="en-US" sz="1100" dirty="0"/>
          </a:p>
        </p:txBody>
      </p:sp>
      <p:sp>
        <p:nvSpPr>
          <p:cNvPr id="20" name="Text 18"/>
          <p:cNvSpPr/>
          <p:nvPr/>
        </p:nvSpPr>
        <p:spPr>
          <a:xfrm>
            <a:off x="402336" y="4160520"/>
            <a:ext cx="8503920" cy="219456"/>
          </a:xfrm>
          <a:prstGeom prst="rect">
            <a:avLst/>
          </a:prstGeom>
          <a:noFill/>
          <a:ln/>
        </p:spPr>
        <p:txBody>
          <a:bodyPr wrap="square" rtlCol="0" anchor="ctr"/>
          <a:lstStyle/>
          <a:p>
            <a:pPr marL="0" indent="0">
              <a:buNone/>
            </a:pPr>
            <a:r>
              <a:rPr lang="en-US" sz="800" dirty="0">
                <a:solidFill>
                  <a:srgbClr val="5C4A32"/>
                </a:solidFill>
              </a:rPr>
              <a:t>- Hodnett, E.D. et al. (2023). Continuous support for women during childbirth. Cochrane Database Syst Rev.</a:t>
            </a:r>
            <a:endParaRPr lang="en-US" sz="800" dirty="0"/>
          </a:p>
        </p:txBody>
      </p:sp>
      <p:sp>
        <p:nvSpPr>
          <p:cNvPr id="21" name="Text 19"/>
          <p:cNvSpPr/>
          <p:nvPr/>
        </p:nvSpPr>
        <p:spPr>
          <a:xfrm>
            <a:off x="402336" y="4398264"/>
            <a:ext cx="8503920" cy="219456"/>
          </a:xfrm>
          <a:prstGeom prst="rect">
            <a:avLst/>
          </a:prstGeom>
          <a:noFill/>
          <a:ln/>
        </p:spPr>
        <p:txBody>
          <a:bodyPr wrap="square" rtlCol="0" anchor="ctr"/>
          <a:lstStyle/>
          <a:p>
            <a:pPr marL="0" indent="0">
              <a:buNone/>
            </a:pPr>
            <a:r>
              <a:rPr lang="en-US" sz="800" dirty="0">
                <a:solidFill>
                  <a:srgbClr val="5C4A32"/>
                </a:solidFill>
              </a:rPr>
              <a:t>- Dahlen, H. et al. (2022). Warm perineal compress during second stage: RCT. BMC Pregnancy Childbirth.</a:t>
            </a:r>
            <a:endParaRPr lang="en-US" sz="800" dirty="0"/>
          </a:p>
        </p:txBody>
      </p:sp>
      <p:sp>
        <p:nvSpPr>
          <p:cNvPr id="22" name="Text 20"/>
          <p:cNvSpPr/>
          <p:nvPr/>
        </p:nvSpPr>
        <p:spPr>
          <a:xfrm>
            <a:off x="402336" y="4636008"/>
            <a:ext cx="8503920" cy="219456"/>
          </a:xfrm>
          <a:prstGeom prst="rect">
            <a:avLst/>
          </a:prstGeom>
          <a:noFill/>
          <a:ln/>
        </p:spPr>
        <p:txBody>
          <a:bodyPr wrap="square" rtlCol="0" anchor="ctr"/>
          <a:lstStyle/>
          <a:p>
            <a:pPr marL="0" indent="0">
              <a:buNone/>
            </a:pPr>
            <a:r>
              <a:rPr lang="en-US" sz="800" dirty="0">
                <a:solidFill>
                  <a:srgbClr val="5C4A32"/>
                </a:solidFill>
              </a:rPr>
              <a:t>- Aasheim, V. et al. (2023). Perineal techniques during second stage of labour. Cochrane Database.</a:t>
            </a:r>
            <a:endParaRPr lang="en-US" sz="800" dirty="0"/>
          </a:p>
        </p:txBody>
      </p:sp>
      <p:sp>
        <p:nvSpPr>
          <p:cNvPr id="23" name="Text 21"/>
          <p:cNvSpPr/>
          <p:nvPr/>
        </p:nvSpPr>
        <p:spPr>
          <a:xfrm>
            <a:off x="402336" y="4873752"/>
            <a:ext cx="8503920" cy="219456"/>
          </a:xfrm>
          <a:prstGeom prst="rect">
            <a:avLst/>
          </a:prstGeom>
          <a:noFill/>
          <a:ln/>
        </p:spPr>
        <p:txBody>
          <a:bodyPr wrap="square" rtlCol="0" anchor="ctr"/>
          <a:lstStyle/>
          <a:p>
            <a:pPr marL="0" indent="0">
              <a:buNone/>
            </a:pPr>
            <a:r>
              <a:rPr lang="en-US" sz="800" dirty="0">
                <a:solidFill>
                  <a:srgbClr val="5C4A32"/>
                </a:solidFill>
              </a:rPr>
              <a:t>- Beckmann, M. &amp; Stock, O. (2022). Antenatal perineal massage for reducing perineal trauma. Cochrane.</a:t>
            </a:r>
            <a:endParaRPr lang="en-US" sz="800" dirty="0"/>
          </a:p>
        </p:txBody>
      </p:sp>
      <p:sp>
        <p:nvSpPr>
          <p:cNvPr id="24" name="Text 22"/>
          <p:cNvSpPr/>
          <p:nvPr/>
        </p:nvSpPr>
        <p:spPr>
          <a:xfrm>
            <a:off x="402336" y="5111496"/>
            <a:ext cx="8503920" cy="219456"/>
          </a:xfrm>
          <a:prstGeom prst="rect">
            <a:avLst/>
          </a:prstGeom>
          <a:noFill/>
          <a:ln/>
        </p:spPr>
        <p:txBody>
          <a:bodyPr wrap="square" rtlCol="0" anchor="ctr"/>
          <a:lstStyle/>
          <a:p>
            <a:pPr marL="0" indent="0">
              <a:buNone/>
            </a:pPr>
            <a:r>
              <a:rPr lang="en-US" sz="800" dirty="0">
                <a:solidFill>
                  <a:srgbClr val="5C4A32"/>
                </a:solidFill>
              </a:rPr>
              <a:t>- Burns, E. et al. (2022). Aromatherapy in childbirth: An RCT. BJOG.</a:t>
            </a:r>
            <a:endParaRPr lang="en-US" sz="800" dirty="0"/>
          </a:p>
        </p:txBody>
      </p:sp>
      <p:sp>
        <p:nvSpPr>
          <p:cNvPr id="25" name="Shape 23"/>
          <p:cNvSpPr/>
          <p:nvPr/>
        </p:nvSpPr>
        <p:spPr>
          <a:xfrm>
            <a:off x="256032" y="5440680"/>
            <a:ext cx="91440" cy="274320"/>
          </a:xfrm>
          <a:prstGeom prst="rect">
            <a:avLst/>
          </a:prstGeom>
          <a:solidFill>
            <a:srgbClr val="7A4419"/>
          </a:solidFill>
          <a:ln w="12700">
            <a:solidFill>
              <a:srgbClr val="7A4419"/>
            </a:solidFill>
            <a:prstDash val="solid"/>
          </a:ln>
        </p:spPr>
      </p:sp>
      <p:sp>
        <p:nvSpPr>
          <p:cNvPr id="26" name="Text 24"/>
          <p:cNvSpPr/>
          <p:nvPr/>
        </p:nvSpPr>
        <p:spPr>
          <a:xfrm>
            <a:off x="420624" y="5440680"/>
            <a:ext cx="8229600" cy="274320"/>
          </a:xfrm>
          <a:prstGeom prst="rect">
            <a:avLst/>
          </a:prstGeom>
          <a:noFill/>
          <a:ln/>
        </p:spPr>
        <p:txBody>
          <a:bodyPr wrap="square" rtlCol="0" anchor="ctr"/>
          <a:lstStyle/>
          <a:p>
            <a:pPr marL="0" indent="0">
              <a:buNone/>
            </a:pPr>
            <a:r>
              <a:rPr lang="en-US" sz="1100" b="1" dirty="0">
                <a:solidFill>
                  <a:srgbClr val="7A4419"/>
                </a:solidFill>
              </a:rPr>
              <a:t>Regulasi &amp; Kebijakan Nasional</a:t>
            </a:r>
            <a:endParaRPr lang="en-US" sz="1100" dirty="0"/>
          </a:p>
        </p:txBody>
      </p:sp>
      <p:sp>
        <p:nvSpPr>
          <p:cNvPr id="27" name="Text 25"/>
          <p:cNvSpPr/>
          <p:nvPr/>
        </p:nvSpPr>
        <p:spPr>
          <a:xfrm>
            <a:off x="402336" y="5760720"/>
            <a:ext cx="8503920" cy="219456"/>
          </a:xfrm>
          <a:prstGeom prst="rect">
            <a:avLst/>
          </a:prstGeom>
          <a:noFill/>
          <a:ln/>
        </p:spPr>
        <p:txBody>
          <a:bodyPr wrap="square" rtlCol="0" anchor="ctr"/>
          <a:lstStyle/>
          <a:p>
            <a:pPr marL="0" indent="0">
              <a:buNone/>
            </a:pPr>
            <a:r>
              <a:rPr lang="en-US" sz="800" dirty="0">
                <a:solidFill>
                  <a:srgbClr val="5C4A32"/>
                </a:solidFill>
              </a:rPr>
              <a:t>- Kemenkes RI (2023). Pedoman Nasional Pelayanan Kebidanan. Jakarta: Kementerian Kesehatan.</a:t>
            </a:r>
            <a:endParaRPr lang="en-US" sz="800" dirty="0"/>
          </a:p>
        </p:txBody>
      </p:sp>
      <p:sp>
        <p:nvSpPr>
          <p:cNvPr id="28" name="Text 26"/>
          <p:cNvSpPr/>
          <p:nvPr/>
        </p:nvSpPr>
        <p:spPr>
          <a:xfrm>
            <a:off x="402336" y="5998464"/>
            <a:ext cx="8503920" cy="219456"/>
          </a:xfrm>
          <a:prstGeom prst="rect">
            <a:avLst/>
          </a:prstGeom>
          <a:noFill/>
          <a:ln/>
        </p:spPr>
        <p:txBody>
          <a:bodyPr wrap="square" rtlCol="0" anchor="ctr"/>
          <a:lstStyle/>
          <a:p>
            <a:pPr marL="0" indent="0">
              <a:buNone/>
            </a:pPr>
            <a:r>
              <a:rPr lang="en-US" sz="800" dirty="0">
                <a:solidFill>
                  <a:srgbClr val="5C4A32"/>
                </a:solidFill>
              </a:rPr>
              <a:t>- UU No. 4 Tahun 2019 tentang Kebidanan. Jakarta: DPR RI.</a:t>
            </a:r>
            <a:endParaRPr lang="en-US" sz="800" dirty="0"/>
          </a:p>
        </p:txBody>
      </p:sp>
      <p:sp>
        <p:nvSpPr>
          <p:cNvPr id="29" name="Text 27"/>
          <p:cNvSpPr/>
          <p:nvPr/>
        </p:nvSpPr>
        <p:spPr>
          <a:xfrm>
            <a:off x="402336" y="6236208"/>
            <a:ext cx="8503920" cy="219456"/>
          </a:xfrm>
          <a:prstGeom prst="rect">
            <a:avLst/>
          </a:prstGeom>
          <a:noFill/>
          <a:ln/>
        </p:spPr>
        <p:txBody>
          <a:bodyPr wrap="square" rtlCol="0" anchor="ctr"/>
          <a:lstStyle/>
          <a:p>
            <a:pPr marL="0" indent="0">
              <a:buNone/>
            </a:pPr>
            <a:r>
              <a:rPr lang="en-US" sz="800" dirty="0">
                <a:solidFill>
                  <a:srgbClr val="5C4A32"/>
                </a:solidFill>
              </a:rPr>
              <a:t>- Permenkes No. 28 Tahun 2017 tentang Izin dan Penyelenggaraan Praktik Bidan.</a:t>
            </a:r>
            <a:endParaRPr lang="en-US" sz="800" dirty="0"/>
          </a:p>
        </p:txBody>
      </p:sp>
      <p:sp>
        <p:nvSpPr>
          <p:cNvPr id="30" name="Text 28"/>
          <p:cNvSpPr/>
          <p:nvPr/>
        </p:nvSpPr>
        <p:spPr>
          <a:xfrm>
            <a:off x="402336" y="6473952"/>
            <a:ext cx="8503920" cy="219456"/>
          </a:xfrm>
          <a:prstGeom prst="rect">
            <a:avLst/>
          </a:prstGeom>
          <a:noFill/>
          <a:ln/>
        </p:spPr>
        <p:txBody>
          <a:bodyPr wrap="square" rtlCol="0" anchor="ctr"/>
          <a:lstStyle/>
          <a:p>
            <a:pPr marL="0" indent="0">
              <a:buNone/>
            </a:pPr>
            <a:r>
              <a:rPr lang="en-US" sz="800" dirty="0">
                <a:solidFill>
                  <a:srgbClr val="5C4A32"/>
                </a:solidFill>
              </a:rPr>
              <a:t>- Keputusan Menkes RI No. HK.01.07/Menkes/320/2020 tentang Standar Profesi Bidan.</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30">
    <p:bg>
      <p:bgPr>
        <a:solidFill>
          <a:srgbClr val="2D5016"/>
        </a:solidFill>
        <a:effectLst/>
      </p:bgPr>
    </p:bg>
    <p:spTree>
      <p:nvGrpSpPr>
        <p:cNvPr id="1" name=""/>
        <p:cNvGrpSpPr/>
        <p:nvPr/>
      </p:nvGrpSpPr>
      <p:grpSpPr>
        <a:xfrm>
          <a:off x="0" y="0"/>
          <a:ext cx="0" cy="0"/>
          <a:chOff x="0" y="0"/>
          <a:chExt cx="0" cy="0"/>
        </a:xfrm>
      </p:grpSpPr>
      <p:sp>
        <p:nvSpPr>
          <p:cNvPr id="2" name="Shape 0"/>
          <p:cNvSpPr/>
          <p:nvPr/>
        </p:nvSpPr>
        <p:spPr>
          <a:xfrm>
            <a:off x="-914400" y="-914400"/>
            <a:ext cx="5029200" cy="5029200"/>
          </a:xfrm>
          <a:prstGeom prst="ellipse">
            <a:avLst/>
          </a:prstGeom>
          <a:solidFill>
            <a:srgbClr val="5A8A3C">
              <a:alpha val="30000"/>
            </a:srgbClr>
          </a:solidFill>
          <a:ln w="12700">
            <a:solidFill>
              <a:srgbClr val="5A8A3C">
                <a:alpha val="35000"/>
              </a:srgbClr>
            </a:solidFill>
            <a:prstDash val="solid"/>
          </a:ln>
        </p:spPr>
      </p:sp>
      <p:sp>
        <p:nvSpPr>
          <p:cNvPr id="3" name="Shape 1"/>
          <p:cNvSpPr/>
          <p:nvPr/>
        </p:nvSpPr>
        <p:spPr>
          <a:xfrm>
            <a:off x="6217920" y="2926080"/>
            <a:ext cx="4572000" cy="4572000"/>
          </a:xfrm>
          <a:prstGeom prst="ellipse">
            <a:avLst/>
          </a:prstGeom>
          <a:solidFill>
            <a:srgbClr val="7A4419">
              <a:alpha val="25000"/>
            </a:srgbClr>
          </a:solidFill>
          <a:ln w="12700">
            <a:solidFill>
              <a:srgbClr val="7A4419">
                <a:alpha val="30000"/>
              </a:srgbClr>
            </a:solidFill>
            <a:prstDash val="solid"/>
          </a:ln>
        </p:spPr>
      </p:sp>
      <p:sp>
        <p:nvSpPr>
          <p:cNvPr id="4" name="Shape 2"/>
          <p:cNvSpPr/>
          <p:nvPr/>
        </p:nvSpPr>
        <p:spPr>
          <a:xfrm>
            <a:off x="6858000" y="182880"/>
            <a:ext cx="2743200" cy="2743200"/>
          </a:xfrm>
          <a:prstGeom prst="ellipse">
            <a:avLst/>
          </a:prstGeom>
          <a:solidFill>
            <a:srgbClr val="D4A020">
              <a:alpha val="20000"/>
            </a:srgbClr>
          </a:solidFill>
          <a:ln w="12700">
            <a:solidFill>
              <a:srgbClr val="D4A020">
                <a:alpha val="25000"/>
              </a:srgbClr>
            </a:solidFill>
            <a:prstDash val="solid"/>
          </a:ln>
        </p:spPr>
      </p:sp>
      <p:sp>
        <p:nvSpPr>
          <p:cNvPr id="5" name="Shape 3"/>
          <p:cNvSpPr/>
          <p:nvPr/>
        </p:nvSpPr>
        <p:spPr>
          <a:xfrm>
            <a:off x="0" y="0"/>
            <a:ext cx="9144000" cy="82296"/>
          </a:xfrm>
          <a:prstGeom prst="rect">
            <a:avLst/>
          </a:prstGeom>
          <a:solidFill>
            <a:srgbClr val="D4A020"/>
          </a:solidFill>
          <a:ln w="12700">
            <a:solidFill>
              <a:srgbClr val="D4A020"/>
            </a:solidFill>
            <a:prstDash val="solid"/>
          </a:ln>
        </p:spPr>
      </p:sp>
      <p:sp>
        <p:nvSpPr>
          <p:cNvPr id="6" name="Shape 4"/>
          <p:cNvSpPr/>
          <p:nvPr/>
        </p:nvSpPr>
        <p:spPr>
          <a:xfrm>
            <a:off x="0" y="5061204"/>
            <a:ext cx="9144000" cy="82296"/>
          </a:xfrm>
          <a:prstGeom prst="rect">
            <a:avLst/>
          </a:prstGeom>
          <a:solidFill>
            <a:srgbClr val="D4A020"/>
          </a:solidFill>
          <a:ln w="12700">
            <a:solidFill>
              <a:srgbClr val="D4A020"/>
            </a:solidFill>
            <a:prstDash val="solid"/>
          </a:ln>
        </p:spPr>
      </p:sp>
      <p:sp>
        <p:nvSpPr>
          <p:cNvPr id="7" name="Text 5"/>
          <p:cNvSpPr/>
          <p:nvPr/>
        </p:nvSpPr>
        <p:spPr>
          <a:xfrm>
            <a:off x="457200" y="182880"/>
            <a:ext cx="8229600" cy="457200"/>
          </a:xfrm>
          <a:prstGeom prst="rect">
            <a:avLst/>
          </a:prstGeom>
          <a:noFill/>
          <a:ln/>
        </p:spPr>
        <p:txBody>
          <a:bodyPr wrap="square" rtlCol="0" anchor="ctr"/>
          <a:lstStyle/>
          <a:p>
            <a:pPr marL="0" indent="0" algn="ctr">
              <a:buNone/>
            </a:pPr>
            <a:r>
              <a:rPr lang="en-US" sz="2600" b="1" kern="0" spc="400" dirty="0">
                <a:solidFill>
                  <a:srgbClr val="D4A020"/>
                </a:solidFill>
              </a:rPr>
              <a:t>KESIMPULAN</a:t>
            </a:r>
            <a:endParaRPr lang="en-US" sz="2600" dirty="0"/>
          </a:p>
        </p:txBody>
      </p:sp>
      <p:sp>
        <p:nvSpPr>
          <p:cNvPr id="8" name="Shape 6"/>
          <p:cNvSpPr/>
          <p:nvPr/>
        </p:nvSpPr>
        <p:spPr>
          <a:xfrm>
            <a:off x="475488" y="1005840"/>
            <a:ext cx="384048" cy="384048"/>
          </a:xfrm>
          <a:prstGeom prst="ellipse">
            <a:avLst/>
          </a:prstGeom>
          <a:solidFill>
            <a:srgbClr val="D4A020"/>
          </a:solidFill>
          <a:ln w="12700">
            <a:solidFill>
              <a:srgbClr val="D4A020"/>
            </a:solidFill>
            <a:prstDash val="solid"/>
          </a:ln>
        </p:spPr>
      </p:sp>
      <p:sp>
        <p:nvSpPr>
          <p:cNvPr id="9" name="Text 7"/>
          <p:cNvSpPr/>
          <p:nvPr/>
        </p:nvSpPr>
        <p:spPr>
          <a:xfrm>
            <a:off x="475488" y="1005840"/>
            <a:ext cx="384048" cy="384048"/>
          </a:xfrm>
          <a:prstGeom prst="rect">
            <a:avLst/>
          </a:prstGeom>
          <a:noFill/>
          <a:ln/>
        </p:spPr>
        <p:txBody>
          <a:bodyPr wrap="square" rtlCol="0" anchor="ctr"/>
          <a:lstStyle/>
          <a:p>
            <a:pPr marL="0" indent="0" algn="ctr">
              <a:buNone/>
            </a:pPr>
            <a:r>
              <a:rPr lang="en-US" sz="1400" b="1" dirty="0">
                <a:solidFill>
                  <a:srgbClr val="2A1F0E"/>
                </a:solidFill>
              </a:rPr>
              <a:t>1</a:t>
            </a:r>
            <a:endParaRPr lang="en-US" sz="1400" dirty="0"/>
          </a:p>
        </p:txBody>
      </p:sp>
      <p:sp>
        <p:nvSpPr>
          <p:cNvPr id="10" name="Shape 8"/>
          <p:cNvSpPr/>
          <p:nvPr/>
        </p:nvSpPr>
        <p:spPr>
          <a:xfrm>
            <a:off x="969264" y="987552"/>
            <a:ext cx="7973568" cy="438912"/>
          </a:xfrm>
          <a:prstGeom prst="rect">
            <a:avLst/>
          </a:prstGeom>
          <a:solidFill>
            <a:srgbClr val="FFFFFF">
              <a:alpha val="8000"/>
            </a:srgbClr>
          </a:solidFill>
          <a:ln w="12700">
            <a:solidFill>
              <a:srgbClr val="D4A020">
                <a:alpha val="35000"/>
              </a:srgbClr>
            </a:solidFill>
            <a:prstDash val="solid"/>
          </a:ln>
        </p:spPr>
      </p:sp>
      <p:sp>
        <p:nvSpPr>
          <p:cNvPr id="11" name="Text 9"/>
          <p:cNvSpPr/>
          <p:nvPr/>
        </p:nvSpPr>
        <p:spPr>
          <a:xfrm>
            <a:off x="1051560" y="1005840"/>
            <a:ext cx="7845552" cy="420624"/>
          </a:xfrm>
          <a:prstGeom prst="rect">
            <a:avLst/>
          </a:prstGeom>
          <a:noFill/>
          <a:ln/>
        </p:spPr>
        <p:txBody>
          <a:bodyPr wrap="square" rtlCol="0" anchor="ctr"/>
          <a:lstStyle/>
          <a:p>
            <a:pPr marL="0" indent="0">
              <a:buNone/>
            </a:pPr>
            <a:r>
              <a:rPr lang="en-US" sz="1000" dirty="0">
                <a:solidFill>
                  <a:srgbClr val="FFFFFF"/>
                </a:solidFill>
              </a:rPr>
              <a:t>Kala II adalah puncak persalinan yang membutuhkan sinergi fisiologis ibu — 7 cardinal movements terjadi optimal ketika ibu merasa aman, didukung, dan tidak tergesa-gesa</a:t>
            </a:r>
            <a:endParaRPr lang="en-US" sz="1000" dirty="0"/>
          </a:p>
        </p:txBody>
      </p:sp>
      <p:sp>
        <p:nvSpPr>
          <p:cNvPr id="12" name="Shape 10"/>
          <p:cNvSpPr/>
          <p:nvPr/>
        </p:nvSpPr>
        <p:spPr>
          <a:xfrm>
            <a:off x="475488" y="1810512"/>
            <a:ext cx="384048" cy="384048"/>
          </a:xfrm>
          <a:prstGeom prst="ellipse">
            <a:avLst/>
          </a:prstGeom>
          <a:solidFill>
            <a:srgbClr val="D4A020"/>
          </a:solidFill>
          <a:ln w="12700">
            <a:solidFill>
              <a:srgbClr val="D4A020"/>
            </a:solidFill>
            <a:prstDash val="solid"/>
          </a:ln>
        </p:spPr>
      </p:sp>
      <p:sp>
        <p:nvSpPr>
          <p:cNvPr id="13" name="Text 11"/>
          <p:cNvSpPr/>
          <p:nvPr/>
        </p:nvSpPr>
        <p:spPr>
          <a:xfrm>
            <a:off x="475488" y="1810512"/>
            <a:ext cx="384048" cy="384048"/>
          </a:xfrm>
          <a:prstGeom prst="rect">
            <a:avLst/>
          </a:prstGeom>
          <a:noFill/>
          <a:ln/>
        </p:spPr>
        <p:txBody>
          <a:bodyPr wrap="square" rtlCol="0" anchor="ctr"/>
          <a:lstStyle/>
          <a:p>
            <a:pPr marL="0" indent="0" algn="ctr">
              <a:buNone/>
            </a:pPr>
            <a:r>
              <a:rPr lang="en-US" sz="1400" b="1" dirty="0">
                <a:solidFill>
                  <a:srgbClr val="2A1F0E"/>
                </a:solidFill>
              </a:rPr>
              <a:t>2</a:t>
            </a:r>
            <a:endParaRPr lang="en-US" sz="1400" dirty="0"/>
          </a:p>
        </p:txBody>
      </p:sp>
      <p:sp>
        <p:nvSpPr>
          <p:cNvPr id="14" name="Shape 12"/>
          <p:cNvSpPr/>
          <p:nvPr/>
        </p:nvSpPr>
        <p:spPr>
          <a:xfrm>
            <a:off x="969264" y="1792224"/>
            <a:ext cx="7973568" cy="438912"/>
          </a:xfrm>
          <a:prstGeom prst="rect">
            <a:avLst/>
          </a:prstGeom>
          <a:solidFill>
            <a:srgbClr val="FFFFFF">
              <a:alpha val="8000"/>
            </a:srgbClr>
          </a:solidFill>
          <a:ln w="12700">
            <a:solidFill>
              <a:srgbClr val="D4A020">
                <a:alpha val="35000"/>
              </a:srgbClr>
            </a:solidFill>
            <a:prstDash val="solid"/>
          </a:ln>
        </p:spPr>
      </p:sp>
      <p:sp>
        <p:nvSpPr>
          <p:cNvPr id="15" name="Text 13"/>
          <p:cNvSpPr/>
          <p:nvPr/>
        </p:nvSpPr>
        <p:spPr>
          <a:xfrm>
            <a:off x="1051560" y="1810512"/>
            <a:ext cx="7845552" cy="420624"/>
          </a:xfrm>
          <a:prstGeom prst="rect">
            <a:avLst/>
          </a:prstGeom>
          <a:noFill/>
          <a:ln/>
        </p:spPr>
        <p:txBody>
          <a:bodyPr wrap="square" rtlCol="0" anchor="ctr"/>
          <a:lstStyle/>
          <a:p>
            <a:pPr marL="0" indent="0">
              <a:buNone/>
            </a:pPr>
            <a:r>
              <a:rPr lang="en-US" sz="1000" dirty="0">
                <a:solidFill>
                  <a:srgbClr val="FFFFFF"/>
                </a:solidFill>
              </a:rPr>
              <a:t>Teknik open glottis pushing (meneran dengan napas mengalir) terbukti lebih aman dan efektif dibanding Valsalva — mengurangi laserasi, mempertahankan oksigenasi janin, hemat energi ibu</a:t>
            </a:r>
            <a:endParaRPr lang="en-US" sz="1000" dirty="0"/>
          </a:p>
        </p:txBody>
      </p:sp>
      <p:sp>
        <p:nvSpPr>
          <p:cNvPr id="16" name="Shape 14"/>
          <p:cNvSpPr/>
          <p:nvPr/>
        </p:nvSpPr>
        <p:spPr>
          <a:xfrm>
            <a:off x="475488" y="2615184"/>
            <a:ext cx="384048" cy="384048"/>
          </a:xfrm>
          <a:prstGeom prst="ellipse">
            <a:avLst/>
          </a:prstGeom>
          <a:solidFill>
            <a:srgbClr val="D4A020"/>
          </a:solidFill>
          <a:ln w="12700">
            <a:solidFill>
              <a:srgbClr val="D4A020"/>
            </a:solidFill>
            <a:prstDash val="solid"/>
          </a:ln>
        </p:spPr>
      </p:sp>
      <p:sp>
        <p:nvSpPr>
          <p:cNvPr id="17" name="Text 15"/>
          <p:cNvSpPr/>
          <p:nvPr/>
        </p:nvSpPr>
        <p:spPr>
          <a:xfrm>
            <a:off x="475488" y="2615184"/>
            <a:ext cx="384048" cy="384048"/>
          </a:xfrm>
          <a:prstGeom prst="rect">
            <a:avLst/>
          </a:prstGeom>
          <a:noFill/>
          <a:ln/>
        </p:spPr>
        <p:txBody>
          <a:bodyPr wrap="square" rtlCol="0" anchor="ctr"/>
          <a:lstStyle/>
          <a:p>
            <a:pPr marL="0" indent="0" algn="ctr">
              <a:buNone/>
            </a:pPr>
            <a:r>
              <a:rPr lang="en-US" sz="1400" b="1" dirty="0">
                <a:solidFill>
                  <a:srgbClr val="2A1F0E"/>
                </a:solidFill>
              </a:rPr>
              <a:t>3</a:t>
            </a:r>
            <a:endParaRPr lang="en-US" sz="1400" dirty="0"/>
          </a:p>
        </p:txBody>
      </p:sp>
      <p:sp>
        <p:nvSpPr>
          <p:cNvPr id="18" name="Shape 16"/>
          <p:cNvSpPr/>
          <p:nvPr/>
        </p:nvSpPr>
        <p:spPr>
          <a:xfrm>
            <a:off x="969264" y="2596896"/>
            <a:ext cx="7973568" cy="438912"/>
          </a:xfrm>
          <a:prstGeom prst="rect">
            <a:avLst/>
          </a:prstGeom>
          <a:solidFill>
            <a:srgbClr val="FFFFFF">
              <a:alpha val="8000"/>
            </a:srgbClr>
          </a:solidFill>
          <a:ln w="12700">
            <a:solidFill>
              <a:srgbClr val="D4A020">
                <a:alpha val="35000"/>
              </a:srgbClr>
            </a:solidFill>
            <a:prstDash val="solid"/>
          </a:ln>
        </p:spPr>
      </p:sp>
      <p:sp>
        <p:nvSpPr>
          <p:cNvPr id="19" name="Text 17"/>
          <p:cNvSpPr/>
          <p:nvPr/>
        </p:nvSpPr>
        <p:spPr>
          <a:xfrm>
            <a:off x="1051560" y="2615184"/>
            <a:ext cx="7845552" cy="420624"/>
          </a:xfrm>
          <a:prstGeom prst="rect">
            <a:avLst/>
          </a:prstGeom>
          <a:noFill/>
          <a:ln/>
        </p:spPr>
        <p:txBody>
          <a:bodyPr wrap="square" rtlCol="0" anchor="ctr"/>
          <a:lstStyle/>
          <a:p>
            <a:pPr marL="0" indent="0">
              <a:buNone/>
            </a:pPr>
            <a:r>
              <a:rPr lang="en-US" sz="1000" dirty="0">
                <a:solidFill>
                  <a:srgbClr val="FFFFFF"/>
                </a:solidFill>
              </a:rPr>
              <a:t>Naturopathy kala II — hidro-terapi, akupresur, aromaterapi, herbal, pernafasan terapeutik, hipnobirthing — adalah paket intervensi non-farmakologis berbasis bukti yang komprehensif</a:t>
            </a:r>
            <a:endParaRPr lang="en-US" sz="1000" dirty="0"/>
          </a:p>
        </p:txBody>
      </p:sp>
      <p:sp>
        <p:nvSpPr>
          <p:cNvPr id="20" name="Shape 18"/>
          <p:cNvSpPr/>
          <p:nvPr/>
        </p:nvSpPr>
        <p:spPr>
          <a:xfrm>
            <a:off x="475488" y="3419856"/>
            <a:ext cx="384048" cy="384048"/>
          </a:xfrm>
          <a:prstGeom prst="ellipse">
            <a:avLst/>
          </a:prstGeom>
          <a:solidFill>
            <a:srgbClr val="D4A020"/>
          </a:solidFill>
          <a:ln w="12700">
            <a:solidFill>
              <a:srgbClr val="D4A020"/>
            </a:solidFill>
            <a:prstDash val="solid"/>
          </a:ln>
        </p:spPr>
      </p:sp>
      <p:sp>
        <p:nvSpPr>
          <p:cNvPr id="21" name="Text 19"/>
          <p:cNvSpPr/>
          <p:nvPr/>
        </p:nvSpPr>
        <p:spPr>
          <a:xfrm>
            <a:off x="475488" y="3419856"/>
            <a:ext cx="384048" cy="384048"/>
          </a:xfrm>
          <a:prstGeom prst="rect">
            <a:avLst/>
          </a:prstGeom>
          <a:noFill/>
          <a:ln/>
        </p:spPr>
        <p:txBody>
          <a:bodyPr wrap="square" rtlCol="0" anchor="ctr"/>
          <a:lstStyle/>
          <a:p>
            <a:pPr marL="0" indent="0" algn="ctr">
              <a:buNone/>
            </a:pPr>
            <a:r>
              <a:rPr lang="en-US" sz="1400" b="1" dirty="0">
                <a:solidFill>
                  <a:srgbClr val="2A1F0E"/>
                </a:solidFill>
              </a:rPr>
              <a:t>4</a:t>
            </a:r>
            <a:endParaRPr lang="en-US" sz="1400" dirty="0"/>
          </a:p>
        </p:txBody>
      </p:sp>
      <p:sp>
        <p:nvSpPr>
          <p:cNvPr id="22" name="Shape 20"/>
          <p:cNvSpPr/>
          <p:nvPr/>
        </p:nvSpPr>
        <p:spPr>
          <a:xfrm>
            <a:off x="969264" y="3401568"/>
            <a:ext cx="7973568" cy="438912"/>
          </a:xfrm>
          <a:prstGeom prst="rect">
            <a:avLst/>
          </a:prstGeom>
          <a:solidFill>
            <a:srgbClr val="FFFFFF">
              <a:alpha val="8000"/>
            </a:srgbClr>
          </a:solidFill>
          <a:ln w="12700">
            <a:solidFill>
              <a:srgbClr val="D4A020">
                <a:alpha val="35000"/>
              </a:srgbClr>
            </a:solidFill>
            <a:prstDash val="solid"/>
          </a:ln>
        </p:spPr>
      </p:sp>
      <p:sp>
        <p:nvSpPr>
          <p:cNvPr id="23" name="Text 21"/>
          <p:cNvSpPr/>
          <p:nvPr/>
        </p:nvSpPr>
        <p:spPr>
          <a:xfrm>
            <a:off x="1051560" y="3419856"/>
            <a:ext cx="7845552" cy="420624"/>
          </a:xfrm>
          <a:prstGeom prst="rect">
            <a:avLst/>
          </a:prstGeom>
          <a:noFill/>
          <a:ln/>
        </p:spPr>
        <p:txBody>
          <a:bodyPr wrap="square" rtlCol="0" anchor="ctr"/>
          <a:lstStyle/>
          <a:p>
            <a:pPr marL="0" indent="0">
              <a:buNone/>
            </a:pPr>
            <a:r>
              <a:rPr lang="en-US" sz="1000" dirty="0">
                <a:solidFill>
                  <a:srgbClr val="FFFFFF"/>
                </a:solidFill>
              </a:rPr>
              <a:t>Continuous support (bidan + pendamping + keluarga) menurunkan risiko SC 25%, meningkatkan kepuasan, dan mengoptimalkan outcome maternal-neonatal secara signifikan</a:t>
            </a:r>
            <a:endParaRPr lang="en-US" sz="1000" dirty="0"/>
          </a:p>
        </p:txBody>
      </p:sp>
      <p:sp>
        <p:nvSpPr>
          <p:cNvPr id="24" name="Shape 22"/>
          <p:cNvSpPr/>
          <p:nvPr/>
        </p:nvSpPr>
        <p:spPr>
          <a:xfrm>
            <a:off x="475488" y="4224528"/>
            <a:ext cx="384048" cy="384048"/>
          </a:xfrm>
          <a:prstGeom prst="ellipse">
            <a:avLst/>
          </a:prstGeom>
          <a:solidFill>
            <a:srgbClr val="D4A020"/>
          </a:solidFill>
          <a:ln w="12700">
            <a:solidFill>
              <a:srgbClr val="D4A020"/>
            </a:solidFill>
            <a:prstDash val="solid"/>
          </a:ln>
        </p:spPr>
      </p:sp>
      <p:sp>
        <p:nvSpPr>
          <p:cNvPr id="25" name="Text 23"/>
          <p:cNvSpPr/>
          <p:nvPr/>
        </p:nvSpPr>
        <p:spPr>
          <a:xfrm>
            <a:off x="475488" y="4224528"/>
            <a:ext cx="384048" cy="384048"/>
          </a:xfrm>
          <a:prstGeom prst="rect">
            <a:avLst/>
          </a:prstGeom>
          <a:noFill/>
          <a:ln/>
        </p:spPr>
        <p:txBody>
          <a:bodyPr wrap="square" rtlCol="0" anchor="ctr"/>
          <a:lstStyle/>
          <a:p>
            <a:pPr marL="0" indent="0" algn="ctr">
              <a:buNone/>
            </a:pPr>
            <a:r>
              <a:rPr lang="en-US" sz="1400" b="1" dirty="0">
                <a:solidFill>
                  <a:srgbClr val="2A1F0E"/>
                </a:solidFill>
              </a:rPr>
              <a:t>5</a:t>
            </a:r>
            <a:endParaRPr lang="en-US" sz="1400" dirty="0"/>
          </a:p>
        </p:txBody>
      </p:sp>
      <p:sp>
        <p:nvSpPr>
          <p:cNvPr id="26" name="Shape 24"/>
          <p:cNvSpPr/>
          <p:nvPr/>
        </p:nvSpPr>
        <p:spPr>
          <a:xfrm>
            <a:off x="969264" y="4206240"/>
            <a:ext cx="7973568" cy="438912"/>
          </a:xfrm>
          <a:prstGeom prst="rect">
            <a:avLst/>
          </a:prstGeom>
          <a:solidFill>
            <a:srgbClr val="FFFFFF">
              <a:alpha val="8000"/>
            </a:srgbClr>
          </a:solidFill>
          <a:ln w="12700">
            <a:solidFill>
              <a:srgbClr val="D4A020">
                <a:alpha val="35000"/>
              </a:srgbClr>
            </a:solidFill>
            <a:prstDash val="solid"/>
          </a:ln>
        </p:spPr>
      </p:sp>
      <p:sp>
        <p:nvSpPr>
          <p:cNvPr id="27" name="Text 25"/>
          <p:cNvSpPr/>
          <p:nvPr/>
        </p:nvSpPr>
        <p:spPr>
          <a:xfrm>
            <a:off x="1051560" y="4224528"/>
            <a:ext cx="7845552" cy="420624"/>
          </a:xfrm>
          <a:prstGeom prst="rect">
            <a:avLst/>
          </a:prstGeom>
          <a:noFill/>
          <a:ln/>
        </p:spPr>
        <p:txBody>
          <a:bodyPr wrap="square" rtlCol="0" anchor="ctr"/>
          <a:lstStyle/>
          <a:p>
            <a:pPr marL="0" indent="0">
              <a:buNone/>
            </a:pPr>
            <a:r>
              <a:rPr lang="en-US" sz="1000" dirty="0">
                <a:solidFill>
                  <a:srgbClr val="FFFFFF"/>
                </a:solidFill>
              </a:rPr>
              <a:t>Komunikasi terapeutik bidan adalah intervensi paling kuat: kata-kata yang tepat meningkatkan oksitosin, memutus siklus fear-tension-pain, dan menciptakan pengalaman persalinan yang positif</a:t>
            </a:r>
            <a:endParaRPr lang="en-US" sz="1000" dirty="0"/>
          </a:p>
        </p:txBody>
      </p:sp>
      <p:sp>
        <p:nvSpPr>
          <p:cNvPr id="28" name="Shape 26"/>
          <p:cNvSpPr/>
          <p:nvPr/>
        </p:nvSpPr>
        <p:spPr>
          <a:xfrm>
            <a:off x="1371600" y="4956048"/>
            <a:ext cx="6400800" cy="91440"/>
          </a:xfrm>
          <a:prstGeom prst="rect">
            <a:avLst/>
          </a:prstGeom>
          <a:solidFill>
            <a:srgbClr val="8AB87A">
              <a:alpha val="60000"/>
            </a:srgbClr>
          </a:solidFill>
          <a:ln w="12700">
            <a:solidFill>
              <a:srgbClr val="8AB87A">
                <a:alpha val="62000"/>
              </a:srgbClr>
            </a:solidFill>
            <a:prstDash val="solid"/>
          </a:ln>
        </p:spPr>
      </p:sp>
      <p:sp>
        <p:nvSpPr>
          <p:cNvPr id="29" name="Text 27"/>
          <p:cNvSpPr/>
          <p:nvPr/>
        </p:nvSpPr>
        <p:spPr>
          <a:xfrm>
            <a:off x="457200" y="4919472"/>
            <a:ext cx="8229600" cy="128016"/>
          </a:xfrm>
          <a:prstGeom prst="rect">
            <a:avLst/>
          </a:prstGeom>
          <a:noFill/>
          <a:ln/>
        </p:spPr>
        <p:txBody>
          <a:bodyPr wrap="square" rtlCol="0" anchor="ctr"/>
          <a:lstStyle/>
          <a:p>
            <a:pPr marL="0" indent="0" algn="ctr">
              <a:buNone/>
            </a:pPr>
            <a:r>
              <a:rPr lang="en-US" sz="850" dirty="0">
                <a:solidFill>
                  <a:srgbClr val="8AB87A"/>
                </a:solidFill>
              </a:rPr>
              <a:t>STIKES Prima Indonesia  |  S1 Kebidanan  |  Asuhan Persalinan &amp; BBL II</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BF7F0"/>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CAPAIAN PEMBELAJARAN (Sub-CMK)</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050" dirty="0">
                <a:solidFill>
                  <a:srgbClr val="D0EAC0"/>
                </a:solidFill>
                <a:latin typeface="Calibri" pitchFamily="34" charset="0"/>
                <a:ea typeface="Calibri" pitchFamily="34" charset="-122"/>
                <a:cs typeface="Calibri" pitchFamily="34" charset="-120"/>
              </a:rPr>
              <a:t>Asuhan Kebidanan Persalinan &amp; Bayi Baru Lahir II — STIKES Prima Indonesia</a:t>
            </a:r>
            <a:endParaRPr lang="en-US" sz="1050" dirty="0"/>
          </a:p>
        </p:txBody>
      </p:sp>
      <p:sp>
        <p:nvSpPr>
          <p:cNvPr id="6" name="Shape 4"/>
          <p:cNvSpPr/>
          <p:nvPr/>
        </p:nvSpPr>
        <p:spPr>
          <a:xfrm>
            <a:off x="256032" y="1115568"/>
            <a:ext cx="8631936" cy="868680"/>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109728" cy="868680"/>
          </a:xfrm>
          <a:prstGeom prst="rect">
            <a:avLst/>
          </a:prstGeom>
          <a:solidFill>
            <a:srgbClr val="5A8A3C"/>
          </a:solidFill>
          <a:ln w="12700">
            <a:solidFill>
              <a:srgbClr val="5A8A3C"/>
            </a:solidFill>
            <a:prstDash val="solid"/>
          </a:ln>
        </p:spPr>
      </p:sp>
      <p:sp>
        <p:nvSpPr>
          <p:cNvPr id="8" name="Text 6"/>
          <p:cNvSpPr/>
          <p:nvPr/>
        </p:nvSpPr>
        <p:spPr>
          <a:xfrm>
            <a:off x="457200" y="1143000"/>
            <a:ext cx="8321040" cy="822960"/>
          </a:xfrm>
          <a:prstGeom prst="rect">
            <a:avLst/>
          </a:prstGeom>
          <a:noFill/>
          <a:ln/>
        </p:spPr>
        <p:txBody>
          <a:bodyPr wrap="square" rtlCol="0" anchor="ctr"/>
          <a:lstStyle/>
          <a:p>
            <a:pPr marL="0" indent="0">
              <a:buNone/>
            </a:pPr>
            <a:r>
              <a:rPr lang="en-US" sz="1200" dirty="0">
                <a:solidFill>
                  <a:srgbClr val="2A1F0E"/>
                </a:solidFill>
              </a:rPr>
              <a:t>Mahasiswa mampu menjelaskan asuhan Kala II Persalinan berbasis Naturopathy secara komprehensif, mencakup mekanisme fisiologis, teknik mengejan alami, penguatan kontrol mengejan, serta kolaborasi terapeutik antara ibu, keluarga, dan bidan.</a:t>
            </a:r>
            <a:endParaRPr lang="en-US" sz="1200" dirty="0"/>
          </a:p>
        </p:txBody>
      </p:sp>
      <p:sp>
        <p:nvSpPr>
          <p:cNvPr id="9" name="Shape 7"/>
          <p:cNvSpPr/>
          <p:nvPr/>
        </p:nvSpPr>
        <p:spPr>
          <a:xfrm>
            <a:off x="256032" y="2148840"/>
            <a:ext cx="8631936" cy="82296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10" name="Shape 8"/>
          <p:cNvSpPr/>
          <p:nvPr/>
        </p:nvSpPr>
        <p:spPr>
          <a:xfrm>
            <a:off x="329184" y="2286000"/>
            <a:ext cx="548640" cy="548640"/>
          </a:xfrm>
          <a:prstGeom prst="ellipse">
            <a:avLst/>
          </a:prstGeom>
          <a:solidFill>
            <a:srgbClr val="2D5016"/>
          </a:solidFill>
          <a:ln w="12700">
            <a:solidFill>
              <a:srgbClr val="2D5016"/>
            </a:solidFill>
            <a:prstDash val="solid"/>
          </a:ln>
        </p:spPr>
      </p:sp>
      <p:sp>
        <p:nvSpPr>
          <p:cNvPr id="11" name="Text 9"/>
          <p:cNvSpPr/>
          <p:nvPr/>
        </p:nvSpPr>
        <p:spPr>
          <a:xfrm>
            <a:off x="329184" y="2286000"/>
            <a:ext cx="548640" cy="548640"/>
          </a:xfrm>
          <a:prstGeom prst="rect">
            <a:avLst/>
          </a:prstGeom>
          <a:noFill/>
          <a:ln/>
        </p:spPr>
        <p:txBody>
          <a:bodyPr wrap="square" rtlCol="0" anchor="ctr"/>
          <a:lstStyle/>
          <a:p>
            <a:pPr marL="0" indent="0" algn="ctr">
              <a:buNone/>
            </a:pPr>
            <a:r>
              <a:rPr lang="en-US" sz="1800" b="1" dirty="0">
                <a:solidFill>
                  <a:srgbClr val="FFFFFF"/>
                </a:solidFill>
              </a:rPr>
              <a:t>1</a:t>
            </a:r>
            <a:endParaRPr lang="en-US" sz="1800" dirty="0"/>
          </a:p>
        </p:txBody>
      </p:sp>
      <p:sp>
        <p:nvSpPr>
          <p:cNvPr id="12" name="Text 10"/>
          <p:cNvSpPr/>
          <p:nvPr/>
        </p:nvSpPr>
        <p:spPr>
          <a:xfrm>
            <a:off x="1005840" y="2221992"/>
            <a:ext cx="7754112" cy="292608"/>
          </a:xfrm>
          <a:prstGeom prst="rect">
            <a:avLst/>
          </a:prstGeom>
          <a:noFill/>
          <a:ln/>
        </p:spPr>
        <p:txBody>
          <a:bodyPr wrap="square" rtlCol="0" anchor="ctr"/>
          <a:lstStyle/>
          <a:p>
            <a:pPr marL="0" indent="0">
              <a:buNone/>
            </a:pPr>
            <a:r>
              <a:rPr lang="en-US" sz="1200" b="1" dirty="0">
                <a:solidFill>
                  <a:srgbClr val="2D5016"/>
                </a:solidFill>
              </a:rPr>
              <a:t>Mekanisme Kala II &amp; Teknik Mengejan</a:t>
            </a:r>
            <a:endParaRPr lang="en-US" sz="1200" dirty="0"/>
          </a:p>
        </p:txBody>
      </p:sp>
      <p:sp>
        <p:nvSpPr>
          <p:cNvPr id="13" name="Text 11"/>
          <p:cNvSpPr/>
          <p:nvPr/>
        </p:nvSpPr>
        <p:spPr>
          <a:xfrm>
            <a:off x="1005840" y="2551176"/>
            <a:ext cx="7754112" cy="347472"/>
          </a:xfrm>
          <a:prstGeom prst="rect">
            <a:avLst/>
          </a:prstGeom>
          <a:noFill/>
          <a:ln/>
        </p:spPr>
        <p:txBody>
          <a:bodyPr wrap="square" rtlCol="0" anchor="ctr"/>
          <a:lstStyle/>
          <a:p>
            <a:pPr marL="0" indent="0">
              <a:buNone/>
            </a:pPr>
            <a:r>
              <a:rPr lang="en-US" sz="900" dirty="0">
                <a:solidFill>
                  <a:srgbClr val="5C4A32"/>
                </a:solidFill>
              </a:rPr>
              <a:t>Fisiologi kala II, 7 cardinal movement, fase aktif vs pasif, teknik mengejan Valsalva vs terkontrol (open glottis), posisi bersalin</a:t>
            </a:r>
            <a:endParaRPr lang="en-US" sz="900" dirty="0"/>
          </a:p>
        </p:txBody>
      </p:sp>
      <p:sp>
        <p:nvSpPr>
          <p:cNvPr id="14" name="Shape 12"/>
          <p:cNvSpPr/>
          <p:nvPr/>
        </p:nvSpPr>
        <p:spPr>
          <a:xfrm>
            <a:off x="256032" y="3081528"/>
            <a:ext cx="8631936" cy="822960"/>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15" name="Shape 13"/>
          <p:cNvSpPr/>
          <p:nvPr/>
        </p:nvSpPr>
        <p:spPr>
          <a:xfrm>
            <a:off x="329184" y="3218688"/>
            <a:ext cx="548640" cy="548640"/>
          </a:xfrm>
          <a:prstGeom prst="ellipse">
            <a:avLst/>
          </a:prstGeom>
          <a:solidFill>
            <a:srgbClr val="5A8A3C"/>
          </a:solidFill>
          <a:ln w="12700">
            <a:solidFill>
              <a:srgbClr val="5A8A3C"/>
            </a:solidFill>
            <a:prstDash val="solid"/>
          </a:ln>
        </p:spPr>
      </p:sp>
      <p:sp>
        <p:nvSpPr>
          <p:cNvPr id="16" name="Text 14"/>
          <p:cNvSpPr/>
          <p:nvPr/>
        </p:nvSpPr>
        <p:spPr>
          <a:xfrm>
            <a:off x="329184" y="3218688"/>
            <a:ext cx="548640" cy="548640"/>
          </a:xfrm>
          <a:prstGeom prst="rect">
            <a:avLst/>
          </a:prstGeom>
          <a:noFill/>
          <a:ln/>
        </p:spPr>
        <p:txBody>
          <a:bodyPr wrap="square" rtlCol="0" anchor="ctr"/>
          <a:lstStyle/>
          <a:p>
            <a:pPr marL="0" indent="0" algn="ctr">
              <a:buNone/>
            </a:pPr>
            <a:r>
              <a:rPr lang="en-US" sz="1800" b="1" dirty="0">
                <a:solidFill>
                  <a:srgbClr val="FFFFFF"/>
                </a:solidFill>
              </a:rPr>
              <a:t>2</a:t>
            </a:r>
            <a:endParaRPr lang="en-US" sz="1800" dirty="0"/>
          </a:p>
        </p:txBody>
      </p:sp>
      <p:sp>
        <p:nvSpPr>
          <p:cNvPr id="17" name="Text 15"/>
          <p:cNvSpPr/>
          <p:nvPr/>
        </p:nvSpPr>
        <p:spPr>
          <a:xfrm>
            <a:off x="1005840" y="3154680"/>
            <a:ext cx="7754112" cy="292608"/>
          </a:xfrm>
          <a:prstGeom prst="rect">
            <a:avLst/>
          </a:prstGeom>
          <a:noFill/>
          <a:ln/>
        </p:spPr>
        <p:txBody>
          <a:bodyPr wrap="square" rtlCol="0" anchor="ctr"/>
          <a:lstStyle/>
          <a:p>
            <a:pPr marL="0" indent="0">
              <a:buNone/>
            </a:pPr>
            <a:r>
              <a:rPr lang="en-US" sz="1200" b="1" dirty="0">
                <a:solidFill>
                  <a:srgbClr val="5A8A3C"/>
                </a:solidFill>
              </a:rPr>
              <a:t>Penguatan Kontrol Mengejan Secara Alami</a:t>
            </a:r>
            <a:endParaRPr lang="en-US" sz="1200" dirty="0"/>
          </a:p>
        </p:txBody>
      </p:sp>
      <p:sp>
        <p:nvSpPr>
          <p:cNvPr id="18" name="Text 16"/>
          <p:cNvSpPr/>
          <p:nvPr/>
        </p:nvSpPr>
        <p:spPr>
          <a:xfrm>
            <a:off x="1005840" y="3483864"/>
            <a:ext cx="7754112" cy="347472"/>
          </a:xfrm>
          <a:prstGeom prst="rect">
            <a:avLst/>
          </a:prstGeom>
          <a:noFill/>
          <a:ln/>
        </p:spPr>
        <p:txBody>
          <a:bodyPr wrap="square" rtlCol="0" anchor="ctr"/>
          <a:lstStyle/>
          <a:p>
            <a:pPr marL="0" indent="0">
              <a:buNone/>
            </a:pPr>
            <a:r>
              <a:rPr lang="en-US" sz="900" dirty="0">
                <a:solidFill>
                  <a:srgbClr val="5C4A32"/>
                </a:solidFill>
              </a:rPr>
              <a:t>Naturopathy dalam persalinan: hidro-terapi, aromaterapi, akupresur, herbal support, pernafasan terapeutik, teknik relaksasi progresif</a:t>
            </a:r>
            <a:endParaRPr lang="en-US" sz="900" dirty="0"/>
          </a:p>
        </p:txBody>
      </p:sp>
      <p:sp>
        <p:nvSpPr>
          <p:cNvPr id="19" name="Shape 17"/>
          <p:cNvSpPr/>
          <p:nvPr/>
        </p:nvSpPr>
        <p:spPr>
          <a:xfrm>
            <a:off x="256032" y="4014216"/>
            <a:ext cx="8631936" cy="82296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20" name="Shape 18"/>
          <p:cNvSpPr/>
          <p:nvPr/>
        </p:nvSpPr>
        <p:spPr>
          <a:xfrm>
            <a:off x="329184" y="4151376"/>
            <a:ext cx="548640" cy="548640"/>
          </a:xfrm>
          <a:prstGeom prst="ellipse">
            <a:avLst/>
          </a:prstGeom>
          <a:solidFill>
            <a:srgbClr val="C0582A"/>
          </a:solidFill>
          <a:ln w="12700">
            <a:solidFill>
              <a:srgbClr val="C0582A"/>
            </a:solidFill>
            <a:prstDash val="solid"/>
          </a:ln>
        </p:spPr>
      </p:sp>
      <p:sp>
        <p:nvSpPr>
          <p:cNvPr id="21" name="Text 19"/>
          <p:cNvSpPr/>
          <p:nvPr/>
        </p:nvSpPr>
        <p:spPr>
          <a:xfrm>
            <a:off x="329184" y="4151376"/>
            <a:ext cx="548640" cy="548640"/>
          </a:xfrm>
          <a:prstGeom prst="rect">
            <a:avLst/>
          </a:prstGeom>
          <a:noFill/>
          <a:ln/>
        </p:spPr>
        <p:txBody>
          <a:bodyPr wrap="square" rtlCol="0" anchor="ctr"/>
          <a:lstStyle/>
          <a:p>
            <a:pPr marL="0" indent="0" algn="ctr">
              <a:buNone/>
            </a:pPr>
            <a:r>
              <a:rPr lang="en-US" sz="1800" b="1" dirty="0">
                <a:solidFill>
                  <a:srgbClr val="FFFFFF"/>
                </a:solidFill>
              </a:rPr>
              <a:t>3</a:t>
            </a:r>
            <a:endParaRPr lang="en-US" sz="1800" dirty="0"/>
          </a:p>
        </p:txBody>
      </p:sp>
      <p:sp>
        <p:nvSpPr>
          <p:cNvPr id="22" name="Text 20"/>
          <p:cNvSpPr/>
          <p:nvPr/>
        </p:nvSpPr>
        <p:spPr>
          <a:xfrm>
            <a:off x="1005840" y="4087368"/>
            <a:ext cx="7754112" cy="292608"/>
          </a:xfrm>
          <a:prstGeom prst="rect">
            <a:avLst/>
          </a:prstGeom>
          <a:noFill/>
          <a:ln/>
        </p:spPr>
        <p:txBody>
          <a:bodyPr wrap="square" rtlCol="0" anchor="ctr"/>
          <a:lstStyle/>
          <a:p>
            <a:pPr marL="0" indent="0">
              <a:buNone/>
            </a:pPr>
            <a:r>
              <a:rPr lang="en-US" sz="1200" b="1" dirty="0">
                <a:solidFill>
                  <a:srgbClr val="C0582A"/>
                </a:solidFill>
              </a:rPr>
              <a:t>Kolaborasi Ibu, Keluarga &amp; Bidan</a:t>
            </a:r>
            <a:endParaRPr lang="en-US" sz="1200" dirty="0"/>
          </a:p>
        </p:txBody>
      </p:sp>
      <p:sp>
        <p:nvSpPr>
          <p:cNvPr id="23" name="Text 21"/>
          <p:cNvSpPr/>
          <p:nvPr/>
        </p:nvSpPr>
        <p:spPr>
          <a:xfrm>
            <a:off x="1005840" y="4416552"/>
            <a:ext cx="7754112" cy="347472"/>
          </a:xfrm>
          <a:prstGeom prst="rect">
            <a:avLst/>
          </a:prstGeom>
          <a:noFill/>
          <a:ln/>
        </p:spPr>
        <p:txBody>
          <a:bodyPr wrap="square" rtlCol="0" anchor="ctr"/>
          <a:lstStyle/>
          <a:p>
            <a:pPr marL="0" indent="0">
              <a:buNone/>
            </a:pPr>
            <a:r>
              <a:rPr lang="en-US" sz="900" dirty="0">
                <a:solidFill>
                  <a:srgbClr val="5C4A32"/>
                </a:solidFill>
              </a:rPr>
              <a:t>Model asuhan kolaboratif, peran pendamping (doula/keluarga), komunikasi terapeutik bidan, dukungan emosional &amp; spiritual</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D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NATUROPATHY DALAM PERSALINAN</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050" dirty="0">
                <a:solidFill>
                  <a:srgbClr val="D0EAC0"/>
                </a:solidFill>
                <a:latin typeface="Calibri" pitchFamily="34" charset="0"/>
                <a:ea typeface="Calibri" pitchFamily="34" charset="-122"/>
                <a:cs typeface="Calibri" pitchFamily="34" charset="-120"/>
              </a:rPr>
              <a:t>Filosofi, Prinsip &amp; Relevansi Asuhan Kebidanan Holistik</a:t>
            </a:r>
            <a:endParaRPr lang="en-US" sz="1050" dirty="0"/>
          </a:p>
        </p:txBody>
      </p:sp>
      <p:sp>
        <p:nvSpPr>
          <p:cNvPr id="6" name="Shape 4"/>
          <p:cNvSpPr/>
          <p:nvPr/>
        </p:nvSpPr>
        <p:spPr>
          <a:xfrm>
            <a:off x="256032" y="1115568"/>
            <a:ext cx="8631936" cy="777240"/>
          </a:xfrm>
          <a:prstGeom prst="rect">
            <a:avLst/>
          </a:prstGeom>
          <a:solidFill>
            <a:srgbClr val="EDF5E6"/>
          </a:solidFill>
          <a:ln w="12700">
            <a:solidFill>
              <a:srgbClr val="5A8A3C"/>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109728" cy="777240"/>
          </a:xfrm>
          <a:prstGeom prst="rect">
            <a:avLst/>
          </a:prstGeom>
          <a:solidFill>
            <a:srgbClr val="2D5016"/>
          </a:solidFill>
          <a:ln w="12700">
            <a:solidFill>
              <a:srgbClr val="2D5016"/>
            </a:solidFill>
            <a:prstDash val="solid"/>
          </a:ln>
        </p:spPr>
      </p:sp>
      <p:sp>
        <p:nvSpPr>
          <p:cNvPr id="8" name="Text 6"/>
          <p:cNvSpPr/>
          <p:nvPr/>
        </p:nvSpPr>
        <p:spPr>
          <a:xfrm>
            <a:off x="457200" y="1143000"/>
            <a:ext cx="8321040" cy="731520"/>
          </a:xfrm>
          <a:prstGeom prst="rect">
            <a:avLst/>
          </a:prstGeom>
          <a:noFill/>
          <a:ln/>
        </p:spPr>
        <p:txBody>
          <a:bodyPr wrap="square" rtlCol="0" anchor="ctr"/>
          <a:lstStyle/>
          <a:p>
            <a:pPr marL="0" indent="0">
              <a:buNone/>
            </a:pPr>
            <a:r>
              <a:rPr lang="en-US" sz="1050" dirty="0">
                <a:solidFill>
                  <a:srgbClr val="2A1F0E"/>
                </a:solidFill>
              </a:rPr>
              <a:t>Naturopathy dalam persalinan adalah pendekatan asuhan kebidanan yang mengoptimalkan kemampuan fisiologis tubuh ibu secara alami, mengutamakan intervensi non-farmakologis, menghormati kearifan lokal, dan mendukung proses persalinan sebagai peristiwa fisiologis normal. (WHO, 2018; ICM, 2023)</a:t>
            </a:r>
            <a:endParaRPr lang="en-US" sz="1050" dirty="0"/>
          </a:p>
        </p:txBody>
      </p:sp>
      <p:sp>
        <p:nvSpPr>
          <p:cNvPr id="9" name="Shape 7"/>
          <p:cNvSpPr/>
          <p:nvPr/>
        </p:nvSpPr>
        <p:spPr>
          <a:xfrm>
            <a:off x="256032" y="2057400"/>
            <a:ext cx="2816352" cy="128016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10" name="Shape 8"/>
          <p:cNvSpPr/>
          <p:nvPr/>
        </p:nvSpPr>
        <p:spPr>
          <a:xfrm>
            <a:off x="256032" y="2057400"/>
            <a:ext cx="2816352" cy="365760"/>
          </a:xfrm>
          <a:prstGeom prst="rect">
            <a:avLst/>
          </a:prstGeom>
          <a:solidFill>
            <a:srgbClr val="2D5016"/>
          </a:solidFill>
          <a:ln w="12700">
            <a:solidFill>
              <a:srgbClr val="2D5016"/>
            </a:solidFill>
            <a:prstDash val="solid"/>
          </a:ln>
        </p:spPr>
      </p:sp>
      <p:sp>
        <p:nvSpPr>
          <p:cNvPr id="11" name="Text 9"/>
          <p:cNvSpPr/>
          <p:nvPr/>
        </p:nvSpPr>
        <p:spPr>
          <a:xfrm>
            <a:off x="256032" y="2057400"/>
            <a:ext cx="2816352" cy="365760"/>
          </a:xfrm>
          <a:prstGeom prst="rect">
            <a:avLst/>
          </a:prstGeom>
          <a:noFill/>
          <a:ln/>
        </p:spPr>
        <p:txBody>
          <a:bodyPr wrap="square" rtlCol="0" anchor="ctr"/>
          <a:lstStyle/>
          <a:p>
            <a:pPr marL="0" indent="0" algn="ctr">
              <a:buNone/>
            </a:pPr>
            <a:r>
              <a:rPr lang="en-US" sz="1000" b="1" dirty="0">
                <a:solidFill>
                  <a:srgbClr val="FFFFFF"/>
                </a:solidFill>
              </a:rPr>
              <a:t>Primum Non Nocere</a:t>
            </a:r>
            <a:endParaRPr lang="en-US" sz="1000" dirty="0"/>
          </a:p>
        </p:txBody>
      </p:sp>
      <p:sp>
        <p:nvSpPr>
          <p:cNvPr id="12" name="Text 10"/>
          <p:cNvSpPr/>
          <p:nvPr/>
        </p:nvSpPr>
        <p:spPr>
          <a:xfrm>
            <a:off x="347472" y="2496312"/>
            <a:ext cx="2633472" cy="749808"/>
          </a:xfrm>
          <a:prstGeom prst="rect">
            <a:avLst/>
          </a:prstGeom>
          <a:noFill/>
          <a:ln/>
        </p:spPr>
        <p:txBody>
          <a:bodyPr wrap="square" rtlCol="0" anchor="ctr"/>
          <a:lstStyle/>
          <a:p>
            <a:pPr marL="0" indent="0">
              <a:buNone/>
            </a:pPr>
            <a:r>
              <a:rPr lang="en-US" sz="850" dirty="0">
                <a:solidFill>
                  <a:srgbClr val="5C4A32"/>
                </a:solidFill>
              </a:rPr>
              <a:t>Tidak membahayakan — mengutamakan intervensi dengan risiko terendah; intervensi medis hanya bila benar-benar diperlukan (evidence-based)</a:t>
            </a:r>
            <a:endParaRPr lang="en-US" sz="850" dirty="0"/>
          </a:p>
        </p:txBody>
      </p:sp>
      <p:sp>
        <p:nvSpPr>
          <p:cNvPr id="13" name="Shape 11"/>
          <p:cNvSpPr/>
          <p:nvPr/>
        </p:nvSpPr>
        <p:spPr>
          <a:xfrm>
            <a:off x="3200400" y="2057400"/>
            <a:ext cx="2816352" cy="1280160"/>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14" name="Shape 12"/>
          <p:cNvSpPr/>
          <p:nvPr/>
        </p:nvSpPr>
        <p:spPr>
          <a:xfrm>
            <a:off x="3200400" y="2057400"/>
            <a:ext cx="2816352" cy="365760"/>
          </a:xfrm>
          <a:prstGeom prst="rect">
            <a:avLst/>
          </a:prstGeom>
          <a:solidFill>
            <a:srgbClr val="5A8A3C"/>
          </a:solidFill>
          <a:ln w="12700">
            <a:solidFill>
              <a:srgbClr val="5A8A3C"/>
            </a:solidFill>
            <a:prstDash val="solid"/>
          </a:ln>
        </p:spPr>
      </p:sp>
      <p:sp>
        <p:nvSpPr>
          <p:cNvPr id="15" name="Text 13"/>
          <p:cNvSpPr/>
          <p:nvPr/>
        </p:nvSpPr>
        <p:spPr>
          <a:xfrm>
            <a:off x="3200400" y="2057400"/>
            <a:ext cx="2816352" cy="365760"/>
          </a:xfrm>
          <a:prstGeom prst="rect">
            <a:avLst/>
          </a:prstGeom>
          <a:noFill/>
          <a:ln/>
        </p:spPr>
        <p:txBody>
          <a:bodyPr wrap="square" rtlCol="0" anchor="ctr"/>
          <a:lstStyle/>
          <a:p>
            <a:pPr marL="0" indent="0" algn="ctr">
              <a:buNone/>
            </a:pPr>
            <a:r>
              <a:rPr lang="en-US" sz="1000" b="1" dirty="0">
                <a:solidFill>
                  <a:srgbClr val="FFFFFF"/>
                </a:solidFill>
              </a:rPr>
              <a:t>Vis Medicatrix Naturae</a:t>
            </a:r>
            <a:endParaRPr lang="en-US" sz="1000" dirty="0"/>
          </a:p>
        </p:txBody>
      </p:sp>
      <p:sp>
        <p:nvSpPr>
          <p:cNvPr id="16" name="Text 14"/>
          <p:cNvSpPr/>
          <p:nvPr/>
        </p:nvSpPr>
        <p:spPr>
          <a:xfrm>
            <a:off x="3291840" y="2496312"/>
            <a:ext cx="2633472" cy="749808"/>
          </a:xfrm>
          <a:prstGeom prst="rect">
            <a:avLst/>
          </a:prstGeom>
          <a:noFill/>
          <a:ln/>
        </p:spPr>
        <p:txBody>
          <a:bodyPr wrap="square" rtlCol="0" anchor="ctr"/>
          <a:lstStyle/>
          <a:p>
            <a:pPr marL="0" indent="0">
              <a:buNone/>
            </a:pPr>
            <a:r>
              <a:rPr lang="en-US" sz="850" dirty="0">
                <a:solidFill>
                  <a:srgbClr val="5C4A32"/>
                </a:solidFill>
              </a:rPr>
              <a:t>Kekuatan penyembuhan alami — tubuh ibu memiliki kapasitas inheren untuk melahirkan; bidan memfasilitasi, bukan mengendalikan</a:t>
            </a:r>
            <a:endParaRPr lang="en-US" sz="850" dirty="0"/>
          </a:p>
        </p:txBody>
      </p:sp>
      <p:sp>
        <p:nvSpPr>
          <p:cNvPr id="17" name="Shape 15"/>
          <p:cNvSpPr/>
          <p:nvPr/>
        </p:nvSpPr>
        <p:spPr>
          <a:xfrm>
            <a:off x="6144768" y="2057400"/>
            <a:ext cx="2816352" cy="128016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18" name="Shape 16"/>
          <p:cNvSpPr/>
          <p:nvPr/>
        </p:nvSpPr>
        <p:spPr>
          <a:xfrm>
            <a:off x="6144768" y="2057400"/>
            <a:ext cx="2816352" cy="365760"/>
          </a:xfrm>
          <a:prstGeom prst="rect">
            <a:avLst/>
          </a:prstGeom>
          <a:solidFill>
            <a:srgbClr val="C0582A"/>
          </a:solidFill>
          <a:ln w="12700">
            <a:solidFill>
              <a:srgbClr val="C0582A"/>
            </a:solidFill>
            <a:prstDash val="solid"/>
          </a:ln>
        </p:spPr>
      </p:sp>
      <p:sp>
        <p:nvSpPr>
          <p:cNvPr id="19" name="Text 17"/>
          <p:cNvSpPr/>
          <p:nvPr/>
        </p:nvSpPr>
        <p:spPr>
          <a:xfrm>
            <a:off x="6144768" y="2057400"/>
            <a:ext cx="2816352" cy="365760"/>
          </a:xfrm>
          <a:prstGeom prst="rect">
            <a:avLst/>
          </a:prstGeom>
          <a:noFill/>
          <a:ln/>
        </p:spPr>
        <p:txBody>
          <a:bodyPr wrap="square" rtlCol="0" anchor="ctr"/>
          <a:lstStyle/>
          <a:p>
            <a:pPr marL="0" indent="0" algn="ctr">
              <a:buNone/>
            </a:pPr>
            <a:r>
              <a:rPr lang="en-US" sz="1000" b="1" dirty="0">
                <a:solidFill>
                  <a:srgbClr val="FFFFFF"/>
                </a:solidFill>
              </a:rPr>
              <a:t>Tolle Totum (Holistik)</a:t>
            </a:r>
            <a:endParaRPr lang="en-US" sz="1000" dirty="0"/>
          </a:p>
        </p:txBody>
      </p:sp>
      <p:sp>
        <p:nvSpPr>
          <p:cNvPr id="20" name="Text 18"/>
          <p:cNvSpPr/>
          <p:nvPr/>
        </p:nvSpPr>
        <p:spPr>
          <a:xfrm>
            <a:off x="6236208" y="2496312"/>
            <a:ext cx="2633472" cy="749808"/>
          </a:xfrm>
          <a:prstGeom prst="rect">
            <a:avLst/>
          </a:prstGeom>
          <a:noFill/>
          <a:ln/>
        </p:spPr>
        <p:txBody>
          <a:bodyPr wrap="square" rtlCol="0" anchor="ctr"/>
          <a:lstStyle/>
          <a:p>
            <a:pPr marL="0" indent="0">
              <a:buNone/>
            </a:pPr>
            <a:r>
              <a:rPr lang="en-US" sz="850" dirty="0">
                <a:solidFill>
                  <a:srgbClr val="5C4A32"/>
                </a:solidFill>
              </a:rPr>
              <a:t>Asuhan menyeluruh: fisik, psikis, sosial &amp; spiritual. Persalinan bukan sekadar proses biomekanik tetapi pengalaman transformatif ibu</a:t>
            </a:r>
            <a:endParaRPr lang="en-US" sz="850" dirty="0"/>
          </a:p>
        </p:txBody>
      </p:sp>
      <p:sp>
        <p:nvSpPr>
          <p:cNvPr id="21" name="Shape 19"/>
          <p:cNvSpPr/>
          <p:nvPr/>
        </p:nvSpPr>
        <p:spPr>
          <a:xfrm>
            <a:off x="256032" y="3474720"/>
            <a:ext cx="2816352" cy="1280160"/>
          </a:xfrm>
          <a:prstGeom prst="rect">
            <a:avLst/>
          </a:prstGeom>
          <a:solidFill>
            <a:srgbClr val="FFFFFF"/>
          </a:solidFill>
          <a:ln w="12700">
            <a:solidFill>
              <a:srgbClr val="7A4419"/>
            </a:solidFill>
            <a:prstDash val="solid"/>
          </a:ln>
          <a:effectLst>
            <a:outerShdw blurRad="88900" dist="38100" dir="8100000" algn="bl" rotWithShape="0">
              <a:srgbClr val="000000">
                <a:alpha val="11000"/>
              </a:srgbClr>
            </a:outerShdw>
          </a:effectLst>
        </p:spPr>
      </p:sp>
      <p:sp>
        <p:nvSpPr>
          <p:cNvPr id="22" name="Shape 20"/>
          <p:cNvSpPr/>
          <p:nvPr/>
        </p:nvSpPr>
        <p:spPr>
          <a:xfrm>
            <a:off x="256032" y="3474720"/>
            <a:ext cx="2816352" cy="365760"/>
          </a:xfrm>
          <a:prstGeom prst="rect">
            <a:avLst/>
          </a:prstGeom>
          <a:solidFill>
            <a:srgbClr val="7A4419"/>
          </a:solidFill>
          <a:ln w="12700">
            <a:solidFill>
              <a:srgbClr val="7A4419"/>
            </a:solidFill>
            <a:prstDash val="solid"/>
          </a:ln>
        </p:spPr>
      </p:sp>
      <p:sp>
        <p:nvSpPr>
          <p:cNvPr id="23" name="Text 21"/>
          <p:cNvSpPr/>
          <p:nvPr/>
        </p:nvSpPr>
        <p:spPr>
          <a:xfrm>
            <a:off x="256032" y="3474720"/>
            <a:ext cx="2816352" cy="365760"/>
          </a:xfrm>
          <a:prstGeom prst="rect">
            <a:avLst/>
          </a:prstGeom>
          <a:noFill/>
          <a:ln/>
        </p:spPr>
        <p:txBody>
          <a:bodyPr wrap="square" rtlCol="0" anchor="ctr"/>
          <a:lstStyle/>
          <a:p>
            <a:pPr marL="0" indent="0" algn="ctr">
              <a:buNone/>
            </a:pPr>
            <a:r>
              <a:rPr lang="en-US" sz="1000" b="1" dirty="0">
                <a:solidFill>
                  <a:srgbClr val="FFFFFF"/>
                </a:solidFill>
              </a:rPr>
              <a:t>Docere (Edukasi)</a:t>
            </a:r>
            <a:endParaRPr lang="en-US" sz="1000" dirty="0"/>
          </a:p>
        </p:txBody>
      </p:sp>
      <p:sp>
        <p:nvSpPr>
          <p:cNvPr id="24" name="Text 22"/>
          <p:cNvSpPr/>
          <p:nvPr/>
        </p:nvSpPr>
        <p:spPr>
          <a:xfrm>
            <a:off x="347472" y="3913632"/>
            <a:ext cx="2633472" cy="749808"/>
          </a:xfrm>
          <a:prstGeom prst="rect">
            <a:avLst/>
          </a:prstGeom>
          <a:noFill/>
          <a:ln/>
        </p:spPr>
        <p:txBody>
          <a:bodyPr wrap="square" rtlCol="0" anchor="ctr"/>
          <a:lstStyle/>
          <a:p>
            <a:pPr marL="0" indent="0">
              <a:buNone/>
            </a:pPr>
            <a:r>
              <a:rPr lang="en-US" sz="850" dirty="0">
                <a:solidFill>
                  <a:srgbClr val="5C4A32"/>
                </a:solidFill>
              </a:rPr>
              <a:t>Bidan sebagai guru — memberdayakan ibu dengan pengetahuan &amp; skill mengelola rasa nyeri secara mandiri dan percaya diri</a:t>
            </a:r>
            <a:endParaRPr lang="en-US" sz="850" dirty="0"/>
          </a:p>
        </p:txBody>
      </p:sp>
      <p:sp>
        <p:nvSpPr>
          <p:cNvPr id="25" name="Shape 23"/>
          <p:cNvSpPr/>
          <p:nvPr/>
        </p:nvSpPr>
        <p:spPr>
          <a:xfrm>
            <a:off x="3200400" y="3474720"/>
            <a:ext cx="2816352" cy="1280160"/>
          </a:xfrm>
          <a:prstGeom prst="rect">
            <a:avLst/>
          </a:prstGeom>
          <a:solidFill>
            <a:srgbClr val="FFFFFF"/>
          </a:solidFill>
          <a:ln w="12700">
            <a:solidFill>
              <a:srgbClr val="7B5EA7"/>
            </a:solidFill>
            <a:prstDash val="solid"/>
          </a:ln>
          <a:effectLst>
            <a:outerShdw blurRad="88900" dist="38100" dir="8100000" algn="bl" rotWithShape="0">
              <a:srgbClr val="000000">
                <a:alpha val="11000"/>
              </a:srgbClr>
            </a:outerShdw>
          </a:effectLst>
        </p:spPr>
      </p:sp>
      <p:sp>
        <p:nvSpPr>
          <p:cNvPr id="26" name="Shape 24"/>
          <p:cNvSpPr/>
          <p:nvPr/>
        </p:nvSpPr>
        <p:spPr>
          <a:xfrm>
            <a:off x="3200400" y="3474720"/>
            <a:ext cx="2816352" cy="365760"/>
          </a:xfrm>
          <a:prstGeom prst="rect">
            <a:avLst/>
          </a:prstGeom>
          <a:solidFill>
            <a:srgbClr val="7B5EA7"/>
          </a:solidFill>
          <a:ln w="12700">
            <a:solidFill>
              <a:srgbClr val="7B5EA7"/>
            </a:solidFill>
            <a:prstDash val="solid"/>
          </a:ln>
        </p:spPr>
      </p:sp>
      <p:sp>
        <p:nvSpPr>
          <p:cNvPr id="27" name="Text 25"/>
          <p:cNvSpPr/>
          <p:nvPr/>
        </p:nvSpPr>
        <p:spPr>
          <a:xfrm>
            <a:off x="3200400" y="3474720"/>
            <a:ext cx="2816352" cy="365760"/>
          </a:xfrm>
          <a:prstGeom prst="rect">
            <a:avLst/>
          </a:prstGeom>
          <a:noFill/>
          <a:ln/>
        </p:spPr>
        <p:txBody>
          <a:bodyPr wrap="square" rtlCol="0" anchor="ctr"/>
          <a:lstStyle/>
          <a:p>
            <a:pPr marL="0" indent="0" algn="ctr">
              <a:buNone/>
            </a:pPr>
            <a:r>
              <a:rPr lang="en-US" sz="1000" b="1" dirty="0">
                <a:solidFill>
                  <a:srgbClr val="FFFFFF"/>
                </a:solidFill>
              </a:rPr>
              <a:t>Tolle Causam</a:t>
            </a:r>
            <a:endParaRPr lang="en-US" sz="1000" dirty="0"/>
          </a:p>
        </p:txBody>
      </p:sp>
      <p:sp>
        <p:nvSpPr>
          <p:cNvPr id="28" name="Text 26"/>
          <p:cNvSpPr/>
          <p:nvPr/>
        </p:nvSpPr>
        <p:spPr>
          <a:xfrm>
            <a:off x="3291840" y="3913632"/>
            <a:ext cx="2633472" cy="749808"/>
          </a:xfrm>
          <a:prstGeom prst="rect">
            <a:avLst/>
          </a:prstGeom>
          <a:noFill/>
          <a:ln/>
        </p:spPr>
        <p:txBody>
          <a:bodyPr wrap="square" rtlCol="0" anchor="ctr"/>
          <a:lstStyle/>
          <a:p>
            <a:pPr marL="0" indent="0">
              <a:buNone/>
            </a:pPr>
            <a:r>
              <a:rPr lang="en-US" sz="850" dirty="0">
                <a:solidFill>
                  <a:srgbClr val="5C4A32"/>
                </a:solidFill>
              </a:rPr>
              <a:t>Atasi penyebab — kenali dan tangani faktor yang menghambat kemajuan persalinan secara fisiologis sebelum eskalasi ke intervensi medis</a:t>
            </a:r>
            <a:endParaRPr lang="en-US" sz="850" dirty="0"/>
          </a:p>
        </p:txBody>
      </p:sp>
      <p:sp>
        <p:nvSpPr>
          <p:cNvPr id="29" name="Shape 27"/>
          <p:cNvSpPr/>
          <p:nvPr/>
        </p:nvSpPr>
        <p:spPr>
          <a:xfrm>
            <a:off x="6144768" y="3474720"/>
            <a:ext cx="2816352" cy="1280160"/>
          </a:xfrm>
          <a:prstGeom prst="rect">
            <a:avLst/>
          </a:prstGeom>
          <a:solidFill>
            <a:srgbClr val="FFFFFF"/>
          </a:solidFill>
          <a:ln w="12700">
            <a:solidFill>
              <a:srgbClr val="2E7BA8"/>
            </a:solidFill>
            <a:prstDash val="solid"/>
          </a:ln>
          <a:effectLst>
            <a:outerShdw blurRad="88900" dist="38100" dir="8100000" algn="bl" rotWithShape="0">
              <a:srgbClr val="000000">
                <a:alpha val="11000"/>
              </a:srgbClr>
            </a:outerShdw>
          </a:effectLst>
        </p:spPr>
      </p:sp>
      <p:sp>
        <p:nvSpPr>
          <p:cNvPr id="30" name="Shape 28"/>
          <p:cNvSpPr/>
          <p:nvPr/>
        </p:nvSpPr>
        <p:spPr>
          <a:xfrm>
            <a:off x="6144768" y="3474720"/>
            <a:ext cx="2816352" cy="365760"/>
          </a:xfrm>
          <a:prstGeom prst="rect">
            <a:avLst/>
          </a:prstGeom>
          <a:solidFill>
            <a:srgbClr val="2E7BA8"/>
          </a:solidFill>
          <a:ln w="12700">
            <a:solidFill>
              <a:srgbClr val="2E7BA8"/>
            </a:solidFill>
            <a:prstDash val="solid"/>
          </a:ln>
        </p:spPr>
      </p:sp>
      <p:sp>
        <p:nvSpPr>
          <p:cNvPr id="31" name="Text 29"/>
          <p:cNvSpPr/>
          <p:nvPr/>
        </p:nvSpPr>
        <p:spPr>
          <a:xfrm>
            <a:off x="6144768" y="3474720"/>
            <a:ext cx="2816352" cy="365760"/>
          </a:xfrm>
          <a:prstGeom prst="rect">
            <a:avLst/>
          </a:prstGeom>
          <a:noFill/>
          <a:ln/>
        </p:spPr>
        <p:txBody>
          <a:bodyPr wrap="square" rtlCol="0" anchor="ctr"/>
          <a:lstStyle/>
          <a:p>
            <a:pPr marL="0" indent="0" algn="ctr">
              <a:buNone/>
            </a:pPr>
            <a:r>
              <a:rPr lang="en-US" sz="1000" b="1" dirty="0">
                <a:solidFill>
                  <a:srgbClr val="FFFFFF"/>
                </a:solidFill>
              </a:rPr>
              <a:t>Prevention</a:t>
            </a:r>
            <a:endParaRPr lang="en-US" sz="1000" dirty="0"/>
          </a:p>
        </p:txBody>
      </p:sp>
      <p:sp>
        <p:nvSpPr>
          <p:cNvPr id="32" name="Text 30"/>
          <p:cNvSpPr/>
          <p:nvPr/>
        </p:nvSpPr>
        <p:spPr>
          <a:xfrm>
            <a:off x="6236208" y="3913632"/>
            <a:ext cx="2633472" cy="749808"/>
          </a:xfrm>
          <a:prstGeom prst="rect">
            <a:avLst/>
          </a:prstGeom>
          <a:noFill/>
          <a:ln/>
        </p:spPr>
        <p:txBody>
          <a:bodyPr wrap="square" rtlCol="0" anchor="ctr"/>
          <a:lstStyle/>
          <a:p>
            <a:pPr marL="0" indent="0">
              <a:buNone/>
            </a:pPr>
            <a:r>
              <a:rPr lang="en-US" sz="850" dirty="0">
                <a:solidFill>
                  <a:srgbClr val="5C4A32"/>
                </a:solidFill>
              </a:rPr>
              <a:t>Pencegahan — persiapan fisik dan mental sejak prenatal: senam hamil, hipnobirthing, kelas persalinan alami, perencanaan birth plan</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FBF7F0"/>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549783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DEFINISI &amp; BATASAN KALA II PERSALINAN</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200" dirty="0">
                <a:solidFill>
                  <a:srgbClr val="D0EAC0"/>
                </a:solidFill>
                <a:latin typeface="Calibri" pitchFamily="34" charset="0"/>
                <a:ea typeface="Calibri" pitchFamily="34" charset="-122"/>
                <a:cs typeface="Calibri" pitchFamily="34" charset="-120"/>
              </a:rPr>
              <a:t>Fisiologi Tahap Pengeluaran Janin — Kriteria Normal &amp; Patologis</a:t>
            </a:r>
            <a:endParaRPr lang="en-US" sz="1200" dirty="0"/>
          </a:p>
        </p:txBody>
      </p:sp>
      <p:sp>
        <p:nvSpPr>
          <p:cNvPr id="6" name="Shape 4"/>
          <p:cNvSpPr/>
          <p:nvPr/>
        </p:nvSpPr>
        <p:spPr>
          <a:xfrm>
            <a:off x="256032" y="1115568"/>
            <a:ext cx="8631936" cy="749808"/>
          </a:xfrm>
          <a:prstGeom prst="rect">
            <a:avLst/>
          </a:prstGeom>
          <a:solidFill>
            <a:srgbClr val="EDF5E6"/>
          </a:solidFill>
          <a:ln w="12700">
            <a:solidFill>
              <a:srgbClr val="2D5016"/>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109728" cy="749808"/>
          </a:xfrm>
          <a:prstGeom prst="rect">
            <a:avLst/>
          </a:prstGeom>
          <a:solidFill>
            <a:srgbClr val="2D5016"/>
          </a:solidFill>
          <a:ln w="12700">
            <a:solidFill>
              <a:srgbClr val="2D5016"/>
            </a:solidFill>
            <a:prstDash val="solid"/>
          </a:ln>
        </p:spPr>
      </p:sp>
      <p:sp>
        <p:nvSpPr>
          <p:cNvPr id="8" name="Text 6"/>
          <p:cNvSpPr/>
          <p:nvPr/>
        </p:nvSpPr>
        <p:spPr>
          <a:xfrm>
            <a:off x="457200" y="1143000"/>
            <a:ext cx="8321040" cy="713232"/>
          </a:xfrm>
          <a:prstGeom prst="rect">
            <a:avLst/>
          </a:prstGeom>
          <a:noFill/>
          <a:ln/>
        </p:spPr>
        <p:txBody>
          <a:bodyPr wrap="square" rtlCol="0" anchor="ctr"/>
          <a:lstStyle/>
          <a:p>
            <a:pPr marL="0" indent="0" algn="just">
              <a:buNone/>
            </a:pPr>
            <a:r>
              <a:rPr lang="en-US" sz="1400" dirty="0">
                <a:solidFill>
                  <a:srgbClr val="2A1F0E"/>
                </a:solidFill>
              </a:rPr>
              <a:t>Kala II persalinan dimulai ketika pembukaan serviks lengkap (10 cm) dan berakhir saat janin lahir seluruhnya. Kala II merupakan fase pengeluaran janin yang ditandai dengan his adekuat, dorongan meneran, dan tekanan intraabdominal yang meningkat.</a:t>
            </a:r>
            <a:endParaRPr lang="en-US" sz="1400" dirty="0"/>
          </a:p>
        </p:txBody>
      </p:sp>
      <p:sp>
        <p:nvSpPr>
          <p:cNvPr id="9" name="Text 7"/>
          <p:cNvSpPr/>
          <p:nvPr/>
        </p:nvSpPr>
        <p:spPr>
          <a:xfrm>
            <a:off x="256032" y="1975104"/>
            <a:ext cx="8631936" cy="274320"/>
          </a:xfrm>
          <a:prstGeom prst="rect">
            <a:avLst/>
          </a:prstGeom>
          <a:noFill/>
          <a:ln/>
        </p:spPr>
        <p:txBody>
          <a:bodyPr wrap="square" rtlCol="0" anchor="ctr"/>
          <a:lstStyle/>
          <a:p>
            <a:pPr marL="0" indent="0">
              <a:buNone/>
            </a:pPr>
            <a:r>
              <a:rPr lang="en-US" sz="1150" b="1" dirty="0">
                <a:solidFill>
                  <a:srgbClr val="2D5016"/>
                </a:solidFill>
              </a:rPr>
              <a:t>Durasi Normal Kala II</a:t>
            </a:r>
            <a:endParaRPr lang="en-US" sz="1150" dirty="0"/>
          </a:p>
        </p:txBody>
      </p:sp>
      <p:graphicFrame>
        <p:nvGraphicFramePr>
          <p:cNvPr id="10" name="Table 0"/>
          <p:cNvGraphicFramePr>
            <a:graphicFrameLocks noGrp="1"/>
          </p:cNvGraphicFramePr>
          <p:nvPr>
            <p:extLst>
              <p:ext uri="{D42A27DB-BD31-4B8C-83A1-F6EECF244321}">
                <p14:modId xmlns:p14="http://schemas.microsoft.com/office/powerpoint/2010/main" val="411945906"/>
              </p:ext>
            </p:extLst>
          </p:nvPr>
        </p:nvGraphicFramePr>
        <p:xfrm>
          <a:off x="256032" y="2286000"/>
          <a:ext cx="8577072" cy="1028700"/>
        </p:xfrm>
        <a:graphic>
          <a:graphicData uri="http://schemas.openxmlformats.org/drawingml/2006/table">
            <a:tbl>
              <a:tblPr/>
              <a:tblGrid>
                <a:gridCol w="4288536">
                  <a:extLst>
                    <a:ext uri="{9D8B030D-6E8A-4147-A177-3AD203B41FA5}">
                      <a16:colId xmlns:a16="http://schemas.microsoft.com/office/drawing/2014/main" val="20000"/>
                    </a:ext>
                  </a:extLst>
                </a:gridCol>
                <a:gridCol w="4288536">
                  <a:extLst>
                    <a:ext uri="{9D8B030D-6E8A-4147-A177-3AD203B41FA5}">
                      <a16:colId xmlns:a16="http://schemas.microsoft.com/office/drawing/2014/main" val="20001"/>
                    </a:ext>
                  </a:extLst>
                </a:gridCol>
              </a:tblGrid>
              <a:tr h="342900">
                <a:tc>
                  <a:txBody>
                    <a:bodyPr/>
                    <a:lstStyle/>
                    <a:p>
                      <a:pPr marL="0" indent="0" algn="ctr">
                        <a:buNone/>
                      </a:pPr>
                      <a:r>
                        <a:rPr lang="en-US" sz="1400" b="1" dirty="0">
                          <a:solidFill>
                            <a:srgbClr val="FFFFFF"/>
                          </a:solidFill>
                        </a:rPr>
                        <a:t>Paritas</a:t>
                      </a:r>
                      <a:endParaRPr lang="en-US" sz="14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solidFill>
                      <a:srgbClr val="2D5016"/>
                    </a:solidFill>
                  </a:tcPr>
                </a:tc>
                <a:tc>
                  <a:txBody>
                    <a:bodyPr/>
                    <a:lstStyle/>
                    <a:p>
                      <a:pPr marL="0" indent="0" algn="ctr">
                        <a:buNone/>
                      </a:pPr>
                      <a:r>
                        <a:rPr lang="en-US" sz="1400" b="1" dirty="0">
                          <a:solidFill>
                            <a:srgbClr val="FFFFFF"/>
                          </a:solidFill>
                        </a:rPr>
                        <a:t>Waktu</a:t>
                      </a:r>
                      <a:endParaRPr lang="en-US" sz="14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solidFill>
                      <a:srgbClr val="2D5016"/>
                    </a:solidFill>
                  </a:tcPr>
                </a:tc>
                <a:extLst>
                  <a:ext uri="{0D108BD9-81ED-4DB2-BD59-A6C34878D82A}">
                    <a16:rowId xmlns:a16="http://schemas.microsoft.com/office/drawing/2014/main" val="10000"/>
                  </a:ext>
                </a:extLst>
              </a:tr>
              <a:tr h="342900">
                <a:tc>
                  <a:txBody>
                    <a:bodyPr/>
                    <a:lstStyle/>
                    <a:p>
                      <a:pPr marL="0" indent="0">
                        <a:buNone/>
                      </a:pPr>
                      <a:r>
                        <a:rPr lang="en-US" sz="1400" b="1" dirty="0">
                          <a:solidFill>
                            <a:srgbClr val="000000"/>
                          </a:solidFill>
                        </a:rPr>
                        <a:t>Nullipara (Primipara)</a:t>
                      </a:r>
                      <a:endParaRPr lang="en-US" sz="14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lgn="ctr">
                        <a:buNone/>
                      </a:pPr>
                      <a:r>
                        <a:rPr lang="en-US" sz="1400" dirty="0">
                          <a:solidFill>
                            <a:srgbClr val="000000"/>
                          </a:solidFill>
                        </a:rPr>
                        <a:t>&lt; 2 jam</a:t>
                      </a:r>
                      <a:endParaRPr lang="en-US" sz="14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1"/>
                  </a:ext>
                </a:extLst>
              </a:tr>
              <a:tr h="342900">
                <a:tc>
                  <a:txBody>
                    <a:bodyPr/>
                    <a:lstStyle/>
                    <a:p>
                      <a:pPr marL="0" indent="0">
                        <a:buNone/>
                      </a:pPr>
                      <a:r>
                        <a:rPr lang="en-US" sz="1400" b="1" dirty="0">
                          <a:solidFill>
                            <a:srgbClr val="000000"/>
                          </a:solidFill>
                        </a:rPr>
                        <a:t>Multipara</a:t>
                      </a:r>
                      <a:endParaRPr lang="en-US" sz="14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lgn="ctr">
                        <a:buNone/>
                      </a:pPr>
                      <a:r>
                        <a:rPr lang="en-US" sz="1400" dirty="0">
                          <a:solidFill>
                            <a:srgbClr val="000000"/>
                          </a:solidFill>
                        </a:rPr>
                        <a:t>&lt; 1 jam</a:t>
                      </a:r>
                      <a:endParaRPr lang="en-US" sz="14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1" name="Shape 8"/>
          <p:cNvSpPr/>
          <p:nvPr/>
        </p:nvSpPr>
        <p:spPr>
          <a:xfrm>
            <a:off x="256032" y="3794760"/>
            <a:ext cx="4206240" cy="118872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12" name="Shape 9"/>
          <p:cNvSpPr/>
          <p:nvPr/>
        </p:nvSpPr>
        <p:spPr>
          <a:xfrm>
            <a:off x="256032" y="3794760"/>
            <a:ext cx="4206240" cy="347472"/>
          </a:xfrm>
          <a:prstGeom prst="rect">
            <a:avLst/>
          </a:prstGeom>
          <a:solidFill>
            <a:srgbClr val="2D5016"/>
          </a:solidFill>
          <a:ln w="12700">
            <a:solidFill>
              <a:srgbClr val="2D5016"/>
            </a:solidFill>
            <a:prstDash val="solid"/>
          </a:ln>
        </p:spPr>
      </p:sp>
      <p:sp>
        <p:nvSpPr>
          <p:cNvPr id="13" name="Text 10"/>
          <p:cNvSpPr/>
          <p:nvPr/>
        </p:nvSpPr>
        <p:spPr>
          <a:xfrm>
            <a:off x="256032" y="3794760"/>
            <a:ext cx="4206240" cy="347472"/>
          </a:xfrm>
          <a:prstGeom prst="rect">
            <a:avLst/>
          </a:prstGeom>
          <a:noFill/>
          <a:ln/>
        </p:spPr>
        <p:txBody>
          <a:bodyPr wrap="square" rtlCol="0" anchor="ctr"/>
          <a:lstStyle/>
          <a:p>
            <a:pPr marL="0" indent="0" algn="ctr">
              <a:buNone/>
            </a:pPr>
            <a:r>
              <a:rPr lang="en-US" sz="1400" b="1" dirty="0">
                <a:solidFill>
                  <a:srgbClr val="FFFFFF"/>
                </a:solidFill>
              </a:rPr>
              <a:t>Tanda Kala II </a:t>
            </a:r>
            <a:endParaRPr lang="en-US" sz="1400" dirty="0"/>
          </a:p>
        </p:txBody>
      </p:sp>
      <p:sp>
        <p:nvSpPr>
          <p:cNvPr id="14" name="Text 11"/>
          <p:cNvSpPr/>
          <p:nvPr/>
        </p:nvSpPr>
        <p:spPr>
          <a:xfrm>
            <a:off x="365760" y="4206240"/>
            <a:ext cx="3986784" cy="713232"/>
          </a:xfrm>
          <a:prstGeom prst="rect">
            <a:avLst/>
          </a:prstGeom>
          <a:noFill/>
          <a:ln/>
        </p:spPr>
        <p:txBody>
          <a:bodyPr wrap="square" rtlCol="0" anchor="ctr"/>
          <a:lstStyle/>
          <a:p>
            <a:pPr marL="0" indent="0">
              <a:buNone/>
            </a:pPr>
            <a:r>
              <a:rPr lang="en-US" sz="1400" dirty="0" err="1">
                <a:solidFill>
                  <a:srgbClr val="5C4A32"/>
                </a:solidFill>
              </a:rPr>
              <a:t>Dorongan</a:t>
            </a:r>
            <a:r>
              <a:rPr lang="en-US" sz="1400" dirty="0">
                <a:solidFill>
                  <a:srgbClr val="5C4A32"/>
                </a:solidFill>
              </a:rPr>
              <a:t> </a:t>
            </a:r>
            <a:r>
              <a:rPr lang="en-US" sz="1400" dirty="0" err="1">
                <a:solidFill>
                  <a:srgbClr val="5C4A32"/>
                </a:solidFill>
              </a:rPr>
              <a:t>Ingin</a:t>
            </a:r>
            <a:r>
              <a:rPr lang="en-US" sz="1400" dirty="0">
                <a:solidFill>
                  <a:srgbClr val="5C4A32"/>
                </a:solidFill>
              </a:rPr>
              <a:t> </a:t>
            </a:r>
            <a:r>
              <a:rPr lang="en-US" sz="1400" dirty="0" err="1">
                <a:solidFill>
                  <a:srgbClr val="5C4A32"/>
                </a:solidFill>
              </a:rPr>
              <a:t>meneran</a:t>
            </a:r>
            <a:r>
              <a:rPr lang="en-US" sz="1400" dirty="0">
                <a:solidFill>
                  <a:srgbClr val="5C4A32"/>
                </a:solidFill>
              </a:rPr>
              <a:t>|  </a:t>
            </a:r>
            <a:r>
              <a:rPr lang="en-US" sz="1400" dirty="0" err="1">
                <a:solidFill>
                  <a:srgbClr val="5C4A32"/>
                </a:solidFill>
              </a:rPr>
              <a:t>Tekanan</a:t>
            </a:r>
            <a:r>
              <a:rPr lang="en-US" sz="1400" dirty="0">
                <a:solidFill>
                  <a:srgbClr val="5C4A32"/>
                </a:solidFill>
              </a:rPr>
              <a:t> Anus | Perineum </a:t>
            </a:r>
            <a:r>
              <a:rPr lang="en-US" sz="1400" dirty="0" err="1">
                <a:solidFill>
                  <a:srgbClr val="5C4A32"/>
                </a:solidFill>
              </a:rPr>
              <a:t>menonjol</a:t>
            </a:r>
            <a:r>
              <a:rPr lang="en-US" sz="1400" dirty="0">
                <a:solidFill>
                  <a:srgbClr val="5C4A32"/>
                </a:solidFill>
              </a:rPr>
              <a:t> | Vulva </a:t>
            </a:r>
            <a:r>
              <a:rPr lang="en-US" sz="1400" dirty="0" err="1">
                <a:solidFill>
                  <a:srgbClr val="5C4A32"/>
                </a:solidFill>
              </a:rPr>
              <a:t>membuka</a:t>
            </a:r>
            <a:r>
              <a:rPr lang="en-US" sz="1400" dirty="0">
                <a:solidFill>
                  <a:srgbClr val="5C4A32"/>
                </a:solidFill>
              </a:rPr>
              <a:t> | </a:t>
            </a:r>
            <a:endParaRPr lang="en-US" sz="1400" dirty="0"/>
          </a:p>
        </p:txBody>
      </p:sp>
      <p:sp>
        <p:nvSpPr>
          <p:cNvPr id="15" name="Shape 12"/>
          <p:cNvSpPr/>
          <p:nvPr/>
        </p:nvSpPr>
        <p:spPr>
          <a:xfrm>
            <a:off x="4736592" y="3794760"/>
            <a:ext cx="4206240" cy="118872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16" name="Shape 13"/>
          <p:cNvSpPr/>
          <p:nvPr/>
        </p:nvSpPr>
        <p:spPr>
          <a:xfrm>
            <a:off x="4736592" y="3794760"/>
            <a:ext cx="4206240" cy="347472"/>
          </a:xfrm>
          <a:prstGeom prst="rect">
            <a:avLst/>
          </a:prstGeom>
          <a:solidFill>
            <a:srgbClr val="C0582A"/>
          </a:solidFill>
          <a:ln w="12700">
            <a:solidFill>
              <a:srgbClr val="C0582A"/>
            </a:solidFill>
            <a:prstDash val="solid"/>
          </a:ln>
        </p:spPr>
      </p:sp>
      <p:sp>
        <p:nvSpPr>
          <p:cNvPr id="17" name="Text 14"/>
          <p:cNvSpPr/>
          <p:nvPr/>
        </p:nvSpPr>
        <p:spPr>
          <a:xfrm>
            <a:off x="4736592" y="3794760"/>
            <a:ext cx="4206240" cy="347472"/>
          </a:xfrm>
          <a:prstGeom prst="rect">
            <a:avLst/>
          </a:prstGeom>
          <a:noFill/>
          <a:ln/>
        </p:spPr>
        <p:txBody>
          <a:bodyPr wrap="square" rtlCol="0" anchor="ctr"/>
          <a:lstStyle/>
          <a:p>
            <a:pPr marL="0" indent="0" algn="ctr">
              <a:buNone/>
            </a:pPr>
            <a:r>
              <a:rPr lang="en-US" sz="1400" b="1" dirty="0">
                <a:solidFill>
                  <a:srgbClr val="FFFFFF"/>
                </a:solidFill>
              </a:rPr>
              <a:t>Tanda Bahaya Kala II</a:t>
            </a:r>
            <a:endParaRPr lang="en-US" sz="1400" dirty="0"/>
          </a:p>
        </p:txBody>
      </p:sp>
      <p:sp>
        <p:nvSpPr>
          <p:cNvPr id="18" name="Text 15"/>
          <p:cNvSpPr/>
          <p:nvPr/>
        </p:nvSpPr>
        <p:spPr>
          <a:xfrm>
            <a:off x="4846320" y="4206240"/>
            <a:ext cx="3986784" cy="713232"/>
          </a:xfrm>
          <a:prstGeom prst="rect">
            <a:avLst/>
          </a:prstGeom>
          <a:noFill/>
          <a:ln/>
        </p:spPr>
        <p:txBody>
          <a:bodyPr wrap="square" rtlCol="0" anchor="ctr"/>
          <a:lstStyle/>
          <a:p>
            <a:pPr marL="0" indent="0">
              <a:buNone/>
            </a:pPr>
            <a:r>
              <a:rPr lang="en-US" sz="1400" dirty="0" err="1">
                <a:solidFill>
                  <a:srgbClr val="5C4A32"/>
                </a:solidFill>
              </a:rPr>
              <a:t>Gawat</a:t>
            </a:r>
            <a:r>
              <a:rPr lang="en-US" sz="1400" dirty="0">
                <a:solidFill>
                  <a:srgbClr val="5C4A32"/>
                </a:solidFill>
              </a:rPr>
              <a:t> janin: Skor APGAR prediksi turun  |  </a:t>
            </a:r>
            <a:r>
              <a:rPr lang="en-US" sz="1400" dirty="0" err="1">
                <a:solidFill>
                  <a:srgbClr val="5C4A32"/>
                </a:solidFill>
              </a:rPr>
              <a:t>Ruptur</a:t>
            </a:r>
            <a:r>
              <a:rPr lang="en-US" sz="1400" dirty="0">
                <a:solidFill>
                  <a:srgbClr val="5C4A32"/>
                </a:solidFill>
              </a:rPr>
              <a:t> uteri (ring </a:t>
            </a:r>
            <a:r>
              <a:rPr lang="en-US" sz="1400" dirty="0" err="1">
                <a:solidFill>
                  <a:srgbClr val="5C4A32"/>
                </a:solidFill>
              </a:rPr>
              <a:t>Bandl’s</a:t>
            </a:r>
            <a:r>
              <a:rPr lang="en-US" sz="1400" dirty="0">
                <a:solidFill>
                  <a:srgbClr val="5C4A32"/>
                </a:solidFill>
              </a:rPr>
              <a:t>)  |  Prolaps tali pusat</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D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FISIOLOGI KALA II: 7 CARDINAL MOVEMENTS</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050" dirty="0">
                <a:solidFill>
                  <a:srgbClr val="D0EAC0"/>
                </a:solidFill>
                <a:latin typeface="Calibri" pitchFamily="34" charset="0"/>
                <a:ea typeface="Calibri" pitchFamily="34" charset="-122"/>
                <a:cs typeface="Calibri" pitchFamily="34" charset="-120"/>
              </a:rPr>
              <a:t>Gerakan Kardinal Janin dalam Mekanisme Persalinan Normal</a:t>
            </a:r>
            <a:endParaRPr lang="en-US" sz="1050" dirty="0"/>
          </a:p>
        </p:txBody>
      </p:sp>
      <p:sp>
        <p:nvSpPr>
          <p:cNvPr id="6" name="Shape 4"/>
          <p:cNvSpPr/>
          <p:nvPr/>
        </p:nvSpPr>
        <p:spPr>
          <a:xfrm>
            <a:off x="256032" y="1143000"/>
            <a:ext cx="4315968" cy="82296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7" name="Shape 5"/>
          <p:cNvSpPr/>
          <p:nvPr/>
        </p:nvSpPr>
        <p:spPr>
          <a:xfrm>
            <a:off x="256032" y="1143000"/>
            <a:ext cx="502920" cy="822960"/>
          </a:xfrm>
          <a:prstGeom prst="rect">
            <a:avLst/>
          </a:prstGeom>
          <a:solidFill>
            <a:srgbClr val="2D5016"/>
          </a:solidFill>
          <a:ln w="12700">
            <a:solidFill>
              <a:srgbClr val="2D5016"/>
            </a:solidFill>
            <a:prstDash val="solid"/>
          </a:ln>
        </p:spPr>
      </p:sp>
      <p:sp>
        <p:nvSpPr>
          <p:cNvPr id="8" name="Text 6"/>
          <p:cNvSpPr/>
          <p:nvPr/>
        </p:nvSpPr>
        <p:spPr>
          <a:xfrm>
            <a:off x="256032" y="1143000"/>
            <a:ext cx="502920" cy="822960"/>
          </a:xfrm>
          <a:prstGeom prst="rect">
            <a:avLst/>
          </a:prstGeom>
          <a:noFill/>
          <a:ln/>
        </p:spPr>
        <p:txBody>
          <a:bodyPr wrap="square" rtlCol="0" anchor="ctr"/>
          <a:lstStyle/>
          <a:p>
            <a:pPr marL="0" indent="0" algn="ctr">
              <a:buNone/>
            </a:pPr>
            <a:r>
              <a:rPr lang="en-US" sz="2000" b="1" dirty="0">
                <a:solidFill>
                  <a:srgbClr val="FFFFFF"/>
                </a:solidFill>
              </a:rPr>
              <a:t>1</a:t>
            </a:r>
            <a:endParaRPr lang="en-US" sz="2000" dirty="0"/>
          </a:p>
        </p:txBody>
      </p:sp>
      <p:sp>
        <p:nvSpPr>
          <p:cNvPr id="9" name="Text 7"/>
          <p:cNvSpPr/>
          <p:nvPr/>
        </p:nvSpPr>
        <p:spPr>
          <a:xfrm>
            <a:off x="822960" y="1197864"/>
            <a:ext cx="3657600" cy="274320"/>
          </a:xfrm>
          <a:prstGeom prst="rect">
            <a:avLst/>
          </a:prstGeom>
          <a:noFill/>
          <a:ln/>
        </p:spPr>
        <p:txBody>
          <a:bodyPr wrap="square" rtlCol="0" anchor="ctr"/>
          <a:lstStyle/>
          <a:p>
            <a:pPr marL="0" indent="0">
              <a:buNone/>
            </a:pPr>
            <a:r>
              <a:rPr lang="en-US" sz="1050" b="1" dirty="0">
                <a:solidFill>
                  <a:srgbClr val="2D5016"/>
                </a:solidFill>
              </a:rPr>
              <a:t>Engagement (Fiksasi)</a:t>
            </a:r>
            <a:endParaRPr lang="en-US" sz="1050" dirty="0"/>
          </a:p>
        </p:txBody>
      </p:sp>
      <p:sp>
        <p:nvSpPr>
          <p:cNvPr id="10" name="Text 8"/>
          <p:cNvSpPr/>
          <p:nvPr/>
        </p:nvSpPr>
        <p:spPr>
          <a:xfrm>
            <a:off x="822960" y="1490472"/>
            <a:ext cx="3657600" cy="420624"/>
          </a:xfrm>
          <a:prstGeom prst="rect">
            <a:avLst/>
          </a:prstGeom>
          <a:noFill/>
          <a:ln/>
        </p:spPr>
        <p:txBody>
          <a:bodyPr wrap="square" rtlCol="0" anchor="ctr"/>
          <a:lstStyle/>
          <a:p>
            <a:pPr marL="0" indent="0">
              <a:buNone/>
            </a:pPr>
            <a:r>
              <a:rPr lang="en-US" sz="1200" dirty="0">
                <a:solidFill>
                  <a:srgbClr val="5C4A32"/>
                </a:solidFill>
              </a:rPr>
              <a:t>Kepala masuk PAP, diameter biparietal melewati pintu atas panggul (PAP). Pada primipara terjadi pada </a:t>
            </a:r>
            <a:r>
              <a:rPr lang="en-US" sz="1200" dirty="0" err="1">
                <a:solidFill>
                  <a:srgbClr val="5C4A32"/>
                </a:solidFill>
              </a:rPr>
              <a:t>minggu</a:t>
            </a:r>
            <a:r>
              <a:rPr lang="en-US" sz="1200" dirty="0">
                <a:solidFill>
                  <a:srgbClr val="5C4A32"/>
                </a:solidFill>
              </a:rPr>
              <a:t> 36, multipara  38 mg/</a:t>
            </a:r>
            <a:r>
              <a:rPr lang="en-US" sz="1200" dirty="0" err="1">
                <a:solidFill>
                  <a:srgbClr val="5C4A32"/>
                </a:solidFill>
              </a:rPr>
              <a:t>saat</a:t>
            </a:r>
            <a:r>
              <a:rPr lang="en-US" sz="1200" dirty="0">
                <a:solidFill>
                  <a:srgbClr val="5C4A32"/>
                </a:solidFill>
              </a:rPr>
              <a:t> inpartu</a:t>
            </a:r>
            <a:endParaRPr lang="en-US" sz="1200" dirty="0"/>
          </a:p>
        </p:txBody>
      </p:sp>
      <p:sp>
        <p:nvSpPr>
          <p:cNvPr id="11" name="Shape 9"/>
          <p:cNvSpPr/>
          <p:nvPr/>
        </p:nvSpPr>
        <p:spPr>
          <a:xfrm>
            <a:off x="4736592" y="1143000"/>
            <a:ext cx="4315968" cy="822960"/>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12" name="Shape 10"/>
          <p:cNvSpPr/>
          <p:nvPr/>
        </p:nvSpPr>
        <p:spPr>
          <a:xfrm>
            <a:off x="4736592" y="1143000"/>
            <a:ext cx="502920" cy="822960"/>
          </a:xfrm>
          <a:prstGeom prst="rect">
            <a:avLst/>
          </a:prstGeom>
          <a:solidFill>
            <a:srgbClr val="5A8A3C"/>
          </a:solidFill>
          <a:ln w="12700">
            <a:solidFill>
              <a:srgbClr val="5A8A3C"/>
            </a:solidFill>
            <a:prstDash val="solid"/>
          </a:ln>
        </p:spPr>
      </p:sp>
      <p:sp>
        <p:nvSpPr>
          <p:cNvPr id="13" name="Text 11"/>
          <p:cNvSpPr/>
          <p:nvPr/>
        </p:nvSpPr>
        <p:spPr>
          <a:xfrm>
            <a:off x="4736592" y="1143000"/>
            <a:ext cx="502920" cy="822960"/>
          </a:xfrm>
          <a:prstGeom prst="rect">
            <a:avLst/>
          </a:prstGeom>
          <a:noFill/>
          <a:ln/>
        </p:spPr>
        <p:txBody>
          <a:bodyPr wrap="square" rtlCol="0" anchor="ctr"/>
          <a:lstStyle/>
          <a:p>
            <a:pPr marL="0" indent="0" algn="ctr">
              <a:buNone/>
            </a:pPr>
            <a:r>
              <a:rPr lang="en-US" sz="2000" b="1" dirty="0">
                <a:solidFill>
                  <a:srgbClr val="FFFFFF"/>
                </a:solidFill>
              </a:rPr>
              <a:t>2</a:t>
            </a:r>
            <a:endParaRPr lang="en-US" sz="2000" dirty="0"/>
          </a:p>
        </p:txBody>
      </p:sp>
      <p:sp>
        <p:nvSpPr>
          <p:cNvPr id="14" name="Text 12"/>
          <p:cNvSpPr/>
          <p:nvPr/>
        </p:nvSpPr>
        <p:spPr>
          <a:xfrm>
            <a:off x="5303520" y="1197864"/>
            <a:ext cx="3657600" cy="274320"/>
          </a:xfrm>
          <a:prstGeom prst="rect">
            <a:avLst/>
          </a:prstGeom>
          <a:noFill/>
          <a:ln/>
        </p:spPr>
        <p:txBody>
          <a:bodyPr wrap="square" rtlCol="0" anchor="ctr"/>
          <a:lstStyle/>
          <a:p>
            <a:pPr marL="0" indent="0">
              <a:buNone/>
            </a:pPr>
            <a:r>
              <a:rPr lang="en-US" sz="1050" b="1" dirty="0">
                <a:solidFill>
                  <a:srgbClr val="5A8A3C"/>
                </a:solidFill>
              </a:rPr>
              <a:t>Descent (Turunnya Kepala)</a:t>
            </a:r>
            <a:endParaRPr lang="en-US" sz="1050" dirty="0"/>
          </a:p>
        </p:txBody>
      </p:sp>
      <p:sp>
        <p:nvSpPr>
          <p:cNvPr id="15" name="Text 13"/>
          <p:cNvSpPr/>
          <p:nvPr/>
        </p:nvSpPr>
        <p:spPr>
          <a:xfrm>
            <a:off x="5303520" y="1490472"/>
            <a:ext cx="3657600" cy="420624"/>
          </a:xfrm>
          <a:prstGeom prst="rect">
            <a:avLst/>
          </a:prstGeom>
          <a:noFill/>
          <a:ln/>
        </p:spPr>
        <p:txBody>
          <a:bodyPr wrap="square" rtlCol="0" anchor="ctr"/>
          <a:lstStyle/>
          <a:p>
            <a:pPr marL="0" indent="0">
              <a:buNone/>
            </a:pPr>
            <a:r>
              <a:rPr lang="en-US" sz="1200" dirty="0">
                <a:solidFill>
                  <a:srgbClr val="5C4A32"/>
                </a:solidFill>
              </a:rPr>
              <a:t>Kepala turun terus selama kala II akibat tekanan his &amp; </a:t>
            </a:r>
            <a:r>
              <a:rPr lang="en-US" sz="1200" dirty="0" err="1">
                <a:solidFill>
                  <a:srgbClr val="5C4A32"/>
                </a:solidFill>
              </a:rPr>
              <a:t>meneran</a:t>
            </a:r>
            <a:endParaRPr lang="en-US" sz="1200" dirty="0"/>
          </a:p>
        </p:txBody>
      </p:sp>
      <p:sp>
        <p:nvSpPr>
          <p:cNvPr id="16" name="Shape 14"/>
          <p:cNvSpPr/>
          <p:nvPr/>
        </p:nvSpPr>
        <p:spPr>
          <a:xfrm>
            <a:off x="256032" y="2075688"/>
            <a:ext cx="4315968" cy="82296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17" name="Shape 15"/>
          <p:cNvSpPr/>
          <p:nvPr/>
        </p:nvSpPr>
        <p:spPr>
          <a:xfrm>
            <a:off x="256032" y="2075688"/>
            <a:ext cx="502920" cy="822960"/>
          </a:xfrm>
          <a:prstGeom prst="rect">
            <a:avLst/>
          </a:prstGeom>
          <a:solidFill>
            <a:srgbClr val="2D5016"/>
          </a:solidFill>
          <a:ln w="12700">
            <a:solidFill>
              <a:srgbClr val="2D5016"/>
            </a:solidFill>
            <a:prstDash val="solid"/>
          </a:ln>
        </p:spPr>
      </p:sp>
      <p:sp>
        <p:nvSpPr>
          <p:cNvPr id="18" name="Text 16"/>
          <p:cNvSpPr/>
          <p:nvPr/>
        </p:nvSpPr>
        <p:spPr>
          <a:xfrm>
            <a:off x="256032" y="2075688"/>
            <a:ext cx="502920" cy="822960"/>
          </a:xfrm>
          <a:prstGeom prst="rect">
            <a:avLst/>
          </a:prstGeom>
          <a:noFill/>
          <a:ln/>
        </p:spPr>
        <p:txBody>
          <a:bodyPr wrap="square" rtlCol="0" anchor="ctr"/>
          <a:lstStyle/>
          <a:p>
            <a:pPr marL="0" indent="0" algn="ctr">
              <a:buNone/>
            </a:pPr>
            <a:r>
              <a:rPr lang="en-US" sz="2000" b="1" dirty="0">
                <a:solidFill>
                  <a:srgbClr val="FFFFFF"/>
                </a:solidFill>
              </a:rPr>
              <a:t>3</a:t>
            </a:r>
            <a:endParaRPr lang="en-US" sz="2000" dirty="0"/>
          </a:p>
        </p:txBody>
      </p:sp>
      <p:sp>
        <p:nvSpPr>
          <p:cNvPr id="19" name="Text 17"/>
          <p:cNvSpPr/>
          <p:nvPr/>
        </p:nvSpPr>
        <p:spPr>
          <a:xfrm>
            <a:off x="822960" y="2130552"/>
            <a:ext cx="3657600" cy="274320"/>
          </a:xfrm>
          <a:prstGeom prst="rect">
            <a:avLst/>
          </a:prstGeom>
          <a:noFill/>
          <a:ln/>
        </p:spPr>
        <p:txBody>
          <a:bodyPr wrap="square" rtlCol="0" anchor="ctr"/>
          <a:lstStyle/>
          <a:p>
            <a:pPr marL="0" indent="0">
              <a:buNone/>
            </a:pPr>
            <a:r>
              <a:rPr lang="en-US" sz="1050" b="1" dirty="0">
                <a:solidFill>
                  <a:srgbClr val="2D5016"/>
                </a:solidFill>
              </a:rPr>
              <a:t>Flexion (Fleksi)</a:t>
            </a:r>
            <a:endParaRPr lang="en-US" sz="1050" dirty="0"/>
          </a:p>
        </p:txBody>
      </p:sp>
      <p:sp>
        <p:nvSpPr>
          <p:cNvPr id="20" name="Text 18"/>
          <p:cNvSpPr/>
          <p:nvPr/>
        </p:nvSpPr>
        <p:spPr>
          <a:xfrm>
            <a:off x="822960" y="2423160"/>
            <a:ext cx="3657600" cy="420624"/>
          </a:xfrm>
          <a:prstGeom prst="rect">
            <a:avLst/>
          </a:prstGeom>
          <a:noFill/>
          <a:ln/>
        </p:spPr>
        <p:txBody>
          <a:bodyPr wrap="square" rtlCol="0" anchor="ctr"/>
          <a:lstStyle/>
          <a:p>
            <a:pPr marL="0" indent="0">
              <a:buNone/>
            </a:pPr>
            <a:r>
              <a:rPr lang="en-US" sz="1200" dirty="0">
                <a:solidFill>
                  <a:srgbClr val="5C4A32"/>
                </a:solidFill>
              </a:rPr>
              <a:t>Kepala fleksi maksimal saat menyentuh dasar panggul → diameter suboksipitobregmatika (9.5 cm) menggantikan oksipitofontal (11.5 cm)</a:t>
            </a:r>
            <a:endParaRPr lang="en-US" sz="1200" dirty="0"/>
          </a:p>
        </p:txBody>
      </p:sp>
      <p:sp>
        <p:nvSpPr>
          <p:cNvPr id="21" name="Shape 19"/>
          <p:cNvSpPr/>
          <p:nvPr/>
        </p:nvSpPr>
        <p:spPr>
          <a:xfrm>
            <a:off x="4736592" y="2075688"/>
            <a:ext cx="4315968" cy="82296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22" name="Shape 20"/>
          <p:cNvSpPr/>
          <p:nvPr/>
        </p:nvSpPr>
        <p:spPr>
          <a:xfrm>
            <a:off x="4736592" y="2075688"/>
            <a:ext cx="502920" cy="822960"/>
          </a:xfrm>
          <a:prstGeom prst="rect">
            <a:avLst/>
          </a:prstGeom>
          <a:solidFill>
            <a:srgbClr val="C0582A"/>
          </a:solidFill>
          <a:ln w="12700">
            <a:solidFill>
              <a:srgbClr val="C0582A"/>
            </a:solidFill>
            <a:prstDash val="solid"/>
          </a:ln>
        </p:spPr>
      </p:sp>
      <p:sp>
        <p:nvSpPr>
          <p:cNvPr id="23" name="Text 21"/>
          <p:cNvSpPr/>
          <p:nvPr/>
        </p:nvSpPr>
        <p:spPr>
          <a:xfrm>
            <a:off x="4736592" y="2075688"/>
            <a:ext cx="502920" cy="822960"/>
          </a:xfrm>
          <a:prstGeom prst="rect">
            <a:avLst/>
          </a:prstGeom>
          <a:noFill/>
          <a:ln/>
        </p:spPr>
        <p:txBody>
          <a:bodyPr wrap="square" rtlCol="0" anchor="ctr"/>
          <a:lstStyle/>
          <a:p>
            <a:pPr marL="0" indent="0" algn="ctr">
              <a:buNone/>
            </a:pPr>
            <a:r>
              <a:rPr lang="en-US" sz="2000" b="1" dirty="0">
                <a:solidFill>
                  <a:srgbClr val="FFFFFF"/>
                </a:solidFill>
              </a:rPr>
              <a:t>4</a:t>
            </a:r>
            <a:endParaRPr lang="en-US" sz="2000" dirty="0"/>
          </a:p>
        </p:txBody>
      </p:sp>
      <p:sp>
        <p:nvSpPr>
          <p:cNvPr id="24" name="Text 22"/>
          <p:cNvSpPr/>
          <p:nvPr/>
        </p:nvSpPr>
        <p:spPr>
          <a:xfrm>
            <a:off x="5303520" y="2130552"/>
            <a:ext cx="3657600" cy="274320"/>
          </a:xfrm>
          <a:prstGeom prst="rect">
            <a:avLst/>
          </a:prstGeom>
          <a:noFill/>
          <a:ln/>
        </p:spPr>
        <p:txBody>
          <a:bodyPr wrap="square" rtlCol="0" anchor="ctr"/>
          <a:lstStyle/>
          <a:p>
            <a:pPr marL="0" indent="0">
              <a:buNone/>
            </a:pPr>
            <a:r>
              <a:rPr lang="en-US" sz="1050" b="1" dirty="0">
                <a:solidFill>
                  <a:srgbClr val="C0582A"/>
                </a:solidFill>
              </a:rPr>
              <a:t>Internal Rotation (Rotasi Dalam)</a:t>
            </a:r>
            <a:endParaRPr lang="en-US" sz="1050" dirty="0"/>
          </a:p>
        </p:txBody>
      </p:sp>
      <p:sp>
        <p:nvSpPr>
          <p:cNvPr id="25" name="Text 23"/>
          <p:cNvSpPr/>
          <p:nvPr/>
        </p:nvSpPr>
        <p:spPr>
          <a:xfrm>
            <a:off x="5303520" y="2423160"/>
            <a:ext cx="3657600" cy="420624"/>
          </a:xfrm>
          <a:prstGeom prst="rect">
            <a:avLst/>
          </a:prstGeom>
          <a:noFill/>
          <a:ln/>
        </p:spPr>
        <p:txBody>
          <a:bodyPr wrap="square" rtlCol="0" anchor="ctr"/>
          <a:lstStyle/>
          <a:p>
            <a:pPr marL="0" indent="0">
              <a:buNone/>
            </a:pPr>
            <a:r>
              <a:rPr lang="en-US" sz="1200" dirty="0">
                <a:solidFill>
                  <a:srgbClr val="5C4A32"/>
                </a:solidFill>
              </a:rPr>
              <a:t>Oksiput berputar ke anterior (dari melintang ke AP panggul). Terjadi saat kepala mencapai dasar panggul dan memenuhi m. levator ani</a:t>
            </a:r>
            <a:endParaRPr lang="en-US" sz="1200" dirty="0"/>
          </a:p>
        </p:txBody>
      </p:sp>
      <p:sp>
        <p:nvSpPr>
          <p:cNvPr id="26" name="Shape 24"/>
          <p:cNvSpPr/>
          <p:nvPr/>
        </p:nvSpPr>
        <p:spPr>
          <a:xfrm>
            <a:off x="256032" y="3008376"/>
            <a:ext cx="4315968" cy="822960"/>
          </a:xfrm>
          <a:prstGeom prst="rect">
            <a:avLst/>
          </a:prstGeom>
          <a:solidFill>
            <a:srgbClr val="FFFFFF"/>
          </a:solidFill>
          <a:ln w="12700">
            <a:solidFill>
              <a:srgbClr val="7A4419"/>
            </a:solidFill>
            <a:prstDash val="solid"/>
          </a:ln>
          <a:effectLst>
            <a:outerShdw blurRad="88900" dist="38100" dir="8100000" algn="bl" rotWithShape="0">
              <a:srgbClr val="000000">
                <a:alpha val="11000"/>
              </a:srgbClr>
            </a:outerShdw>
          </a:effectLst>
        </p:spPr>
      </p:sp>
      <p:sp>
        <p:nvSpPr>
          <p:cNvPr id="27" name="Shape 25"/>
          <p:cNvSpPr/>
          <p:nvPr/>
        </p:nvSpPr>
        <p:spPr>
          <a:xfrm>
            <a:off x="256032" y="3008376"/>
            <a:ext cx="502920" cy="822960"/>
          </a:xfrm>
          <a:prstGeom prst="rect">
            <a:avLst/>
          </a:prstGeom>
          <a:solidFill>
            <a:srgbClr val="7A4419"/>
          </a:solidFill>
          <a:ln w="12700">
            <a:solidFill>
              <a:srgbClr val="7A4419"/>
            </a:solidFill>
            <a:prstDash val="solid"/>
          </a:ln>
        </p:spPr>
      </p:sp>
      <p:sp>
        <p:nvSpPr>
          <p:cNvPr id="28" name="Text 26"/>
          <p:cNvSpPr/>
          <p:nvPr/>
        </p:nvSpPr>
        <p:spPr>
          <a:xfrm>
            <a:off x="256032" y="3008376"/>
            <a:ext cx="502920" cy="822960"/>
          </a:xfrm>
          <a:prstGeom prst="rect">
            <a:avLst/>
          </a:prstGeom>
          <a:noFill/>
          <a:ln/>
        </p:spPr>
        <p:txBody>
          <a:bodyPr wrap="square" rtlCol="0" anchor="ctr"/>
          <a:lstStyle/>
          <a:p>
            <a:pPr marL="0" indent="0" algn="ctr">
              <a:buNone/>
            </a:pPr>
            <a:r>
              <a:rPr lang="en-US" sz="2000" b="1" dirty="0">
                <a:solidFill>
                  <a:srgbClr val="FFFFFF"/>
                </a:solidFill>
              </a:rPr>
              <a:t>5</a:t>
            </a:r>
            <a:endParaRPr lang="en-US" sz="2000" dirty="0"/>
          </a:p>
        </p:txBody>
      </p:sp>
      <p:sp>
        <p:nvSpPr>
          <p:cNvPr id="29" name="Text 27"/>
          <p:cNvSpPr/>
          <p:nvPr/>
        </p:nvSpPr>
        <p:spPr>
          <a:xfrm>
            <a:off x="822960" y="3063240"/>
            <a:ext cx="3657600" cy="274320"/>
          </a:xfrm>
          <a:prstGeom prst="rect">
            <a:avLst/>
          </a:prstGeom>
          <a:noFill/>
          <a:ln/>
        </p:spPr>
        <p:txBody>
          <a:bodyPr wrap="square" rtlCol="0" anchor="ctr"/>
          <a:lstStyle/>
          <a:p>
            <a:pPr marL="0" indent="0">
              <a:buNone/>
            </a:pPr>
            <a:r>
              <a:rPr lang="en-US" sz="1050" b="1" dirty="0">
                <a:solidFill>
                  <a:srgbClr val="7A4419"/>
                </a:solidFill>
              </a:rPr>
              <a:t>Extension (Ekstensi)</a:t>
            </a:r>
            <a:endParaRPr lang="en-US" sz="1050" dirty="0"/>
          </a:p>
        </p:txBody>
      </p:sp>
      <p:sp>
        <p:nvSpPr>
          <p:cNvPr id="30" name="Text 28"/>
          <p:cNvSpPr/>
          <p:nvPr/>
        </p:nvSpPr>
        <p:spPr>
          <a:xfrm>
            <a:off x="822960" y="3355848"/>
            <a:ext cx="3657600" cy="420624"/>
          </a:xfrm>
          <a:prstGeom prst="rect">
            <a:avLst/>
          </a:prstGeom>
          <a:noFill/>
          <a:ln/>
        </p:spPr>
        <p:txBody>
          <a:bodyPr wrap="square" rtlCol="0" anchor="ctr"/>
          <a:lstStyle/>
          <a:p>
            <a:pPr marL="0" indent="0">
              <a:buNone/>
            </a:pPr>
            <a:r>
              <a:rPr lang="en-US" sz="1200" dirty="0">
                <a:solidFill>
                  <a:srgbClr val="5C4A32"/>
                </a:solidFill>
              </a:rPr>
              <a:t>Kepala lahir melalui gerakan ekstensi di bawah simfisis pubis. Ubun-ubun kecil, kepala, dahi, dan muka lahir berurutan</a:t>
            </a:r>
            <a:endParaRPr lang="en-US" sz="1200" dirty="0"/>
          </a:p>
        </p:txBody>
      </p:sp>
      <p:sp>
        <p:nvSpPr>
          <p:cNvPr id="31" name="Shape 29"/>
          <p:cNvSpPr/>
          <p:nvPr/>
        </p:nvSpPr>
        <p:spPr>
          <a:xfrm>
            <a:off x="4736592" y="3008376"/>
            <a:ext cx="4315968" cy="822960"/>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32" name="Shape 30"/>
          <p:cNvSpPr/>
          <p:nvPr/>
        </p:nvSpPr>
        <p:spPr>
          <a:xfrm>
            <a:off x="4736592" y="3008376"/>
            <a:ext cx="502920" cy="822960"/>
          </a:xfrm>
          <a:prstGeom prst="rect">
            <a:avLst/>
          </a:prstGeom>
          <a:solidFill>
            <a:srgbClr val="5A8A3C"/>
          </a:solidFill>
          <a:ln w="12700">
            <a:solidFill>
              <a:srgbClr val="5A8A3C"/>
            </a:solidFill>
            <a:prstDash val="solid"/>
          </a:ln>
        </p:spPr>
      </p:sp>
      <p:sp>
        <p:nvSpPr>
          <p:cNvPr id="33" name="Text 31"/>
          <p:cNvSpPr/>
          <p:nvPr/>
        </p:nvSpPr>
        <p:spPr>
          <a:xfrm>
            <a:off x="4736592" y="3008376"/>
            <a:ext cx="502920" cy="822960"/>
          </a:xfrm>
          <a:prstGeom prst="rect">
            <a:avLst/>
          </a:prstGeom>
          <a:noFill/>
          <a:ln/>
        </p:spPr>
        <p:txBody>
          <a:bodyPr wrap="square" rtlCol="0" anchor="ctr"/>
          <a:lstStyle/>
          <a:p>
            <a:pPr marL="0" indent="0" algn="ctr">
              <a:buNone/>
            </a:pPr>
            <a:r>
              <a:rPr lang="en-US" sz="2000" b="1" dirty="0">
                <a:solidFill>
                  <a:srgbClr val="FFFFFF"/>
                </a:solidFill>
              </a:rPr>
              <a:t>6</a:t>
            </a:r>
            <a:endParaRPr lang="en-US" sz="2000" dirty="0"/>
          </a:p>
        </p:txBody>
      </p:sp>
      <p:sp>
        <p:nvSpPr>
          <p:cNvPr id="34" name="Text 32"/>
          <p:cNvSpPr/>
          <p:nvPr/>
        </p:nvSpPr>
        <p:spPr>
          <a:xfrm>
            <a:off x="5303520" y="3063240"/>
            <a:ext cx="3657600" cy="274320"/>
          </a:xfrm>
          <a:prstGeom prst="rect">
            <a:avLst/>
          </a:prstGeom>
          <a:noFill/>
          <a:ln/>
        </p:spPr>
        <p:txBody>
          <a:bodyPr wrap="square" rtlCol="0" anchor="ctr"/>
          <a:lstStyle/>
          <a:p>
            <a:pPr marL="0" indent="0">
              <a:buNone/>
            </a:pPr>
            <a:r>
              <a:rPr lang="en-US" sz="1050" b="1" dirty="0">
                <a:solidFill>
                  <a:srgbClr val="5A8A3C"/>
                </a:solidFill>
              </a:rPr>
              <a:t>External Rotation (Restitusi)</a:t>
            </a:r>
            <a:endParaRPr lang="en-US" sz="1050" dirty="0"/>
          </a:p>
        </p:txBody>
      </p:sp>
      <p:sp>
        <p:nvSpPr>
          <p:cNvPr id="35" name="Text 33"/>
          <p:cNvSpPr/>
          <p:nvPr/>
        </p:nvSpPr>
        <p:spPr>
          <a:xfrm>
            <a:off x="5303520" y="3355848"/>
            <a:ext cx="3657600" cy="420624"/>
          </a:xfrm>
          <a:prstGeom prst="rect">
            <a:avLst/>
          </a:prstGeom>
          <a:noFill/>
          <a:ln/>
        </p:spPr>
        <p:txBody>
          <a:bodyPr wrap="square" rtlCol="0" anchor="ctr"/>
          <a:lstStyle/>
          <a:p>
            <a:pPr marL="0" indent="0">
              <a:buNone/>
            </a:pPr>
            <a:r>
              <a:rPr lang="en-US" sz="1200" dirty="0">
                <a:solidFill>
                  <a:srgbClr val="5C4A32"/>
                </a:solidFill>
              </a:rPr>
              <a:t>Kepala berputar ke arah semula sesuai punggung janin (restitusi) untuk keselarasan bahu. Terjadi segera setelah kepala lahir</a:t>
            </a:r>
            <a:endParaRPr lang="en-US" sz="1200" dirty="0"/>
          </a:p>
        </p:txBody>
      </p:sp>
      <p:sp>
        <p:nvSpPr>
          <p:cNvPr id="36" name="Shape 34"/>
          <p:cNvSpPr/>
          <p:nvPr/>
        </p:nvSpPr>
        <p:spPr>
          <a:xfrm>
            <a:off x="256032" y="4846320"/>
            <a:ext cx="8631936" cy="0"/>
          </a:xfrm>
          <a:prstGeom prst="rect">
            <a:avLst/>
          </a:prstGeom>
          <a:noFill/>
          <a:ln/>
        </p:spPr>
      </p:sp>
      <p:sp>
        <p:nvSpPr>
          <p:cNvPr id="37" name="Shape 35"/>
          <p:cNvSpPr/>
          <p:nvPr/>
        </p:nvSpPr>
        <p:spPr>
          <a:xfrm>
            <a:off x="256032" y="3941064"/>
            <a:ext cx="4315968" cy="82296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38" name="Shape 36"/>
          <p:cNvSpPr/>
          <p:nvPr/>
        </p:nvSpPr>
        <p:spPr>
          <a:xfrm>
            <a:off x="256032" y="3941064"/>
            <a:ext cx="502920" cy="822960"/>
          </a:xfrm>
          <a:prstGeom prst="rect">
            <a:avLst/>
          </a:prstGeom>
          <a:solidFill>
            <a:srgbClr val="2D5016"/>
          </a:solidFill>
          <a:ln w="12700">
            <a:solidFill>
              <a:srgbClr val="2D5016"/>
            </a:solidFill>
            <a:prstDash val="solid"/>
          </a:ln>
        </p:spPr>
      </p:sp>
      <p:sp>
        <p:nvSpPr>
          <p:cNvPr id="39" name="Text 37"/>
          <p:cNvSpPr/>
          <p:nvPr/>
        </p:nvSpPr>
        <p:spPr>
          <a:xfrm>
            <a:off x="256032" y="3941064"/>
            <a:ext cx="502920" cy="822960"/>
          </a:xfrm>
          <a:prstGeom prst="rect">
            <a:avLst/>
          </a:prstGeom>
          <a:noFill/>
          <a:ln/>
        </p:spPr>
        <p:txBody>
          <a:bodyPr wrap="square" rtlCol="0" anchor="ctr"/>
          <a:lstStyle/>
          <a:p>
            <a:pPr marL="0" indent="0" algn="ctr">
              <a:buNone/>
            </a:pPr>
            <a:r>
              <a:rPr lang="en-US" sz="2000" b="1" dirty="0">
                <a:solidFill>
                  <a:srgbClr val="FFFFFF"/>
                </a:solidFill>
              </a:rPr>
              <a:t>7</a:t>
            </a:r>
            <a:endParaRPr lang="en-US" sz="2000" dirty="0"/>
          </a:p>
        </p:txBody>
      </p:sp>
      <p:sp>
        <p:nvSpPr>
          <p:cNvPr id="40" name="Text 38"/>
          <p:cNvSpPr/>
          <p:nvPr/>
        </p:nvSpPr>
        <p:spPr>
          <a:xfrm>
            <a:off x="822960" y="3995928"/>
            <a:ext cx="3657600" cy="274320"/>
          </a:xfrm>
          <a:prstGeom prst="rect">
            <a:avLst/>
          </a:prstGeom>
          <a:noFill/>
          <a:ln/>
        </p:spPr>
        <p:txBody>
          <a:bodyPr wrap="square" rtlCol="0" anchor="ctr"/>
          <a:lstStyle/>
          <a:p>
            <a:pPr marL="0" indent="0">
              <a:buNone/>
            </a:pPr>
            <a:r>
              <a:rPr lang="en-US" sz="1050" b="1" dirty="0">
                <a:solidFill>
                  <a:srgbClr val="2D5016"/>
                </a:solidFill>
              </a:rPr>
              <a:t>Expulsion (Ekspulsi)</a:t>
            </a:r>
            <a:endParaRPr lang="en-US" sz="1050" dirty="0"/>
          </a:p>
        </p:txBody>
      </p:sp>
      <p:sp>
        <p:nvSpPr>
          <p:cNvPr id="41" name="Text 39"/>
          <p:cNvSpPr/>
          <p:nvPr/>
        </p:nvSpPr>
        <p:spPr>
          <a:xfrm>
            <a:off x="822960" y="4288536"/>
            <a:ext cx="3657600" cy="420624"/>
          </a:xfrm>
          <a:prstGeom prst="rect">
            <a:avLst/>
          </a:prstGeom>
          <a:noFill/>
          <a:ln/>
        </p:spPr>
        <p:txBody>
          <a:bodyPr wrap="square" rtlCol="0" anchor="ctr"/>
          <a:lstStyle/>
          <a:p>
            <a:pPr marL="0" indent="0">
              <a:buNone/>
            </a:pPr>
            <a:r>
              <a:rPr lang="en-US" sz="1200" dirty="0">
                <a:solidFill>
                  <a:srgbClr val="5C4A32"/>
                </a:solidFill>
              </a:rPr>
              <a:t>Bahu anterior lahir di bawah simfisis pubis, diikuti bahu posterior, badan, dan tungkai. Bayi lahir sempurna</a:t>
            </a:r>
            <a:endParaRPr lang="en-US" sz="1200" dirty="0"/>
          </a:p>
        </p:txBody>
      </p:sp>
      <p:sp>
        <p:nvSpPr>
          <p:cNvPr id="42" name="Shape 40"/>
          <p:cNvSpPr/>
          <p:nvPr/>
        </p:nvSpPr>
        <p:spPr>
          <a:xfrm>
            <a:off x="256032" y="4828032"/>
            <a:ext cx="8631936" cy="0"/>
          </a:xfrm>
          <a:prstGeom prst="rect">
            <a:avLst/>
          </a:prstGeom>
          <a:noFill/>
          <a:ln/>
        </p:spPr>
      </p:sp>
      <p:sp>
        <p:nvSpPr>
          <p:cNvPr id="43" name="Shape 41"/>
          <p:cNvSpPr/>
          <p:nvPr/>
        </p:nvSpPr>
        <p:spPr>
          <a:xfrm>
            <a:off x="256032" y="4837176"/>
            <a:ext cx="8631936" cy="219456"/>
          </a:xfrm>
          <a:prstGeom prst="rect">
            <a:avLst/>
          </a:prstGeom>
          <a:no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8">
    <p:bg>
      <p:bgPr>
        <a:solidFill>
          <a:srgbClr val="FFFD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TEKNIK MENGEJAN: CLOSED GLOTTIS vs OPEN GLOTTIS PUSHING</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400" dirty="0">
                <a:solidFill>
                  <a:srgbClr val="D0EAC0"/>
                </a:solidFill>
                <a:latin typeface="Calibri" pitchFamily="34" charset="0"/>
                <a:ea typeface="Calibri" pitchFamily="34" charset="-122"/>
                <a:cs typeface="Calibri" pitchFamily="34" charset="-120"/>
              </a:rPr>
              <a:t>Perbandingan Berbasis Bukti — Cochrane Review 2023</a:t>
            </a:r>
            <a:endParaRPr lang="en-US" sz="1400" dirty="0"/>
          </a:p>
        </p:txBody>
      </p:sp>
      <p:sp>
        <p:nvSpPr>
          <p:cNvPr id="6" name="Text 4"/>
          <p:cNvSpPr/>
          <p:nvPr/>
        </p:nvSpPr>
        <p:spPr>
          <a:xfrm>
            <a:off x="256032" y="1115568"/>
            <a:ext cx="8631936" cy="292608"/>
          </a:xfrm>
          <a:prstGeom prst="rect">
            <a:avLst/>
          </a:prstGeom>
          <a:noFill/>
          <a:ln/>
        </p:spPr>
        <p:txBody>
          <a:bodyPr wrap="square" rtlCol="0" anchor="ctr"/>
          <a:lstStyle/>
          <a:p>
            <a:pPr marL="0" indent="0">
              <a:buNone/>
            </a:pPr>
            <a:r>
              <a:rPr lang="en-US" sz="1400" b="1" dirty="0">
                <a:solidFill>
                  <a:srgbClr val="2D5016"/>
                </a:solidFill>
              </a:rPr>
              <a:t>Perbandingan Teknik Meneran</a:t>
            </a:r>
            <a:endParaRPr lang="en-US" sz="1400" dirty="0"/>
          </a:p>
        </p:txBody>
      </p:sp>
      <p:graphicFrame>
        <p:nvGraphicFramePr>
          <p:cNvPr id="9" name="Table 0"/>
          <p:cNvGraphicFramePr>
            <a:graphicFrameLocks noGrp="1"/>
          </p:cNvGraphicFramePr>
          <p:nvPr>
            <p:extLst>
              <p:ext uri="{D42A27DB-BD31-4B8C-83A1-F6EECF244321}">
                <p14:modId xmlns:p14="http://schemas.microsoft.com/office/powerpoint/2010/main" val="3063735212"/>
              </p:ext>
            </p:extLst>
          </p:nvPr>
        </p:nvGraphicFramePr>
        <p:xfrm>
          <a:off x="354330" y="1444752"/>
          <a:ext cx="8533638" cy="3058160"/>
        </p:xfrm>
        <a:graphic>
          <a:graphicData uri="http://schemas.openxmlformats.org/drawingml/2006/table">
            <a:tbl>
              <a:tblPr/>
              <a:tblGrid>
                <a:gridCol w="2779014">
                  <a:extLst>
                    <a:ext uri="{9D8B030D-6E8A-4147-A177-3AD203B41FA5}">
                      <a16:colId xmlns:a16="http://schemas.microsoft.com/office/drawing/2014/main" val="20000"/>
                    </a:ext>
                  </a:extLst>
                </a:gridCol>
                <a:gridCol w="2877312">
                  <a:extLst>
                    <a:ext uri="{9D8B030D-6E8A-4147-A177-3AD203B41FA5}">
                      <a16:colId xmlns:a16="http://schemas.microsoft.com/office/drawing/2014/main" val="20001"/>
                    </a:ext>
                  </a:extLst>
                </a:gridCol>
                <a:gridCol w="2877312">
                  <a:extLst>
                    <a:ext uri="{9D8B030D-6E8A-4147-A177-3AD203B41FA5}">
                      <a16:colId xmlns:a16="http://schemas.microsoft.com/office/drawing/2014/main" val="20002"/>
                    </a:ext>
                  </a:extLst>
                </a:gridCol>
              </a:tblGrid>
              <a:tr h="325120">
                <a:tc>
                  <a:txBody>
                    <a:bodyPr/>
                    <a:lstStyle/>
                    <a:p>
                      <a:pPr marL="0" indent="0">
                        <a:buNone/>
                      </a:pPr>
                      <a:r>
                        <a:rPr lang="en-US" sz="1400" b="1" dirty="0">
                          <a:solidFill>
                            <a:srgbClr val="FFFFFF"/>
                          </a:solidFill>
                        </a:rPr>
                        <a:t>Aspek</a:t>
                      </a:r>
                      <a:endParaRPr lang="en-US" sz="14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solidFill>
                      <a:srgbClr val="2D5016"/>
                    </a:solidFill>
                  </a:tcPr>
                </a:tc>
                <a:tc>
                  <a:txBody>
                    <a:bodyPr/>
                    <a:lstStyle/>
                    <a:p>
                      <a:pPr marL="0" indent="0" algn="ctr">
                        <a:buNone/>
                      </a:pPr>
                      <a:r>
                        <a:rPr lang="en-US" sz="1400" b="1" dirty="0">
                          <a:solidFill>
                            <a:srgbClr val="FFFFFF"/>
                          </a:solidFill>
                        </a:rPr>
                        <a:t>Valsalva / Closed Glottis (Tradisional)</a:t>
                      </a:r>
                      <a:endParaRPr lang="en-US" sz="14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solidFill>
                      <a:srgbClr val="C0582A"/>
                    </a:solidFill>
                  </a:tcPr>
                </a:tc>
                <a:tc>
                  <a:txBody>
                    <a:bodyPr/>
                    <a:lstStyle/>
                    <a:p>
                      <a:pPr marL="0" indent="0" algn="ctr">
                        <a:buNone/>
                      </a:pPr>
                      <a:r>
                        <a:rPr lang="en-US" sz="1400" b="1" dirty="0">
                          <a:solidFill>
                            <a:srgbClr val="FFFFFF"/>
                          </a:solidFill>
                        </a:rPr>
                        <a:t>Open Glottis / Spontaneous (Naturopathy)</a:t>
                      </a:r>
                      <a:endParaRPr lang="en-US" sz="14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solidFill>
                      <a:srgbClr val="5A8A3C"/>
                    </a:solidFill>
                  </a:tcPr>
                </a:tc>
                <a:extLst>
                  <a:ext uri="{0D108BD9-81ED-4DB2-BD59-A6C34878D82A}">
                    <a16:rowId xmlns:a16="http://schemas.microsoft.com/office/drawing/2014/main" val="10000"/>
                  </a:ext>
                </a:extLst>
              </a:tr>
              <a:tr h="325120">
                <a:tc>
                  <a:txBody>
                    <a:bodyPr/>
                    <a:lstStyle/>
                    <a:p>
                      <a:pPr marL="0" indent="0">
                        <a:buNone/>
                      </a:pPr>
                      <a:r>
                        <a:rPr lang="en-US" sz="1200" dirty="0">
                          <a:solidFill>
                            <a:srgbClr val="000000"/>
                          </a:solidFill>
                        </a:rPr>
                        <a:t>Cara</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Tarik napas dalam, tahan, meneran 10+ detik</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Embuskan napas perlahan sambil meneran 4-6 detik</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1"/>
                  </a:ext>
                </a:extLst>
              </a:tr>
              <a:tr h="325120">
                <a:tc>
                  <a:txBody>
                    <a:bodyPr/>
                    <a:lstStyle/>
                    <a:p>
                      <a:pPr marL="0" indent="0">
                        <a:buNone/>
                      </a:pPr>
                      <a:r>
                        <a:rPr lang="en-US" sz="1200" dirty="0">
                          <a:solidFill>
                            <a:srgbClr val="000000"/>
                          </a:solidFill>
                        </a:rPr>
                        <a:t>Tekanan Intraabdominal</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Sangat tinggi &amp; mendadak</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Bertahap dan terkontrol</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2"/>
                  </a:ext>
                </a:extLst>
              </a:tr>
              <a:tr h="325120">
                <a:tc>
                  <a:txBody>
                    <a:bodyPr/>
                    <a:lstStyle/>
                    <a:p>
                      <a:pPr marL="0" indent="0">
                        <a:buNone/>
                      </a:pPr>
                      <a:r>
                        <a:rPr lang="en-US" sz="1200" dirty="0">
                          <a:solidFill>
                            <a:srgbClr val="000000"/>
                          </a:solidFill>
                        </a:rPr>
                        <a:t>Oksigenasi Janin</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Menurun signifikan selama menahan napas</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Dipertahankan lebih baik — FHR lebih stabil</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3"/>
                  </a:ext>
                </a:extLst>
              </a:tr>
              <a:tr h="325120">
                <a:tc>
                  <a:txBody>
                    <a:bodyPr/>
                    <a:lstStyle/>
                    <a:p>
                      <a:pPr marL="0" indent="0">
                        <a:buNone/>
                      </a:pPr>
                      <a:r>
                        <a:rPr lang="en-US" sz="1200" dirty="0">
                          <a:solidFill>
                            <a:srgbClr val="000000"/>
                          </a:solidFill>
                        </a:rPr>
                        <a:t>Risiko Laserasi</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Lebih tinggi — force tiba-tiba</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Lebih rendah — pengeluaran bertahap</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4"/>
                  </a:ext>
                </a:extLst>
              </a:tr>
              <a:tr h="325120">
                <a:tc>
                  <a:txBody>
                    <a:bodyPr/>
                    <a:lstStyle/>
                    <a:p>
                      <a:pPr marL="0" indent="0">
                        <a:buNone/>
                      </a:pPr>
                      <a:r>
                        <a:rPr lang="en-US" sz="1200" dirty="0">
                          <a:solidFill>
                            <a:srgbClr val="000000"/>
                          </a:solidFill>
                        </a:rPr>
                        <a:t>Kelelahan Ibu</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Lebih cepat lelah</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Lebih hemat energi ibu</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5"/>
                  </a:ext>
                </a:extLst>
              </a:tr>
              <a:tr h="325120">
                <a:tc>
                  <a:txBody>
                    <a:bodyPr/>
                    <a:lstStyle/>
                    <a:p>
                      <a:pPr marL="0" indent="0">
                        <a:buNone/>
                      </a:pPr>
                      <a:r>
                        <a:rPr lang="en-US" sz="1200" dirty="0">
                          <a:solidFill>
                            <a:srgbClr val="000000"/>
                          </a:solidFill>
                        </a:rPr>
                        <a:t>Efektivitas</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Durasi kala II tidak lebih pendek</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Durasi sebanding namun luaran lebih baik</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6"/>
                  </a:ext>
                </a:extLst>
              </a:tr>
              <a:tr h="325120">
                <a:tc>
                  <a:txBody>
                    <a:bodyPr/>
                    <a:lstStyle/>
                    <a:p>
                      <a:pPr marL="0" indent="0">
                        <a:buNone/>
                      </a:pPr>
                      <a:r>
                        <a:rPr lang="en-US" sz="1200" dirty="0">
                          <a:solidFill>
                            <a:srgbClr val="000000"/>
                          </a:solidFill>
                        </a:rPr>
                        <a:t>Perineum</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Laserasi derajat III-IV lebih sering</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Laserasi lebih minimal</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9">
    <p:bg>
      <p:bgPr>
        <a:solidFill>
          <a:srgbClr val="FBF7F0"/>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POSISI BERSALIN </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400" dirty="0">
                <a:solidFill>
                  <a:srgbClr val="D0EAC0"/>
                </a:solidFill>
                <a:latin typeface="Calibri" pitchFamily="34" charset="0"/>
                <a:ea typeface="Calibri" pitchFamily="34" charset="-122"/>
                <a:cs typeface="Calibri" pitchFamily="34" charset="-120"/>
              </a:rPr>
              <a:t>Posisi Fisiologis yang Mengoptimalkan Mekanisme Persalinan Alami</a:t>
            </a:r>
            <a:endParaRPr lang="en-US" sz="1400" dirty="0"/>
          </a:p>
        </p:txBody>
      </p:sp>
      <p:sp>
        <p:nvSpPr>
          <p:cNvPr id="6" name="Shape 4"/>
          <p:cNvSpPr/>
          <p:nvPr/>
        </p:nvSpPr>
        <p:spPr>
          <a:xfrm>
            <a:off x="256032" y="1115568"/>
            <a:ext cx="2816352" cy="1783080"/>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2816352" cy="365760"/>
          </a:xfrm>
          <a:prstGeom prst="rect">
            <a:avLst/>
          </a:prstGeom>
          <a:solidFill>
            <a:srgbClr val="2D5016"/>
          </a:solidFill>
          <a:ln w="12700">
            <a:solidFill>
              <a:srgbClr val="2D5016"/>
            </a:solidFill>
            <a:prstDash val="solid"/>
          </a:ln>
        </p:spPr>
      </p:sp>
      <p:sp>
        <p:nvSpPr>
          <p:cNvPr id="8" name="Text 6"/>
          <p:cNvSpPr/>
          <p:nvPr/>
        </p:nvSpPr>
        <p:spPr>
          <a:xfrm>
            <a:off x="256032" y="1115568"/>
            <a:ext cx="2816352" cy="365760"/>
          </a:xfrm>
          <a:prstGeom prst="rect">
            <a:avLst/>
          </a:prstGeom>
          <a:noFill/>
          <a:ln/>
        </p:spPr>
        <p:txBody>
          <a:bodyPr wrap="square" rtlCol="0" anchor="ctr"/>
          <a:lstStyle/>
          <a:p>
            <a:pPr marL="0" indent="0" algn="ctr">
              <a:buNone/>
            </a:pPr>
            <a:r>
              <a:rPr lang="en-US" sz="1400" b="1" dirty="0">
                <a:solidFill>
                  <a:srgbClr val="FFFFFF"/>
                </a:solidFill>
              </a:rPr>
              <a:t>Jongkok (Squatting)</a:t>
            </a:r>
            <a:endParaRPr lang="en-US" sz="1400" dirty="0"/>
          </a:p>
        </p:txBody>
      </p:sp>
      <p:sp>
        <p:nvSpPr>
          <p:cNvPr id="9" name="Shape 7"/>
          <p:cNvSpPr/>
          <p:nvPr/>
        </p:nvSpPr>
        <p:spPr>
          <a:xfrm>
            <a:off x="2242566" y="1463040"/>
            <a:ext cx="685800" cy="411480"/>
          </a:xfrm>
          <a:prstGeom prst="ellipse">
            <a:avLst/>
          </a:prstGeom>
          <a:solidFill>
            <a:srgbClr val="2D5016">
              <a:alpha val="75000"/>
            </a:srgbClr>
          </a:solidFill>
          <a:ln w="12700">
            <a:solidFill>
              <a:srgbClr val="2D5016"/>
            </a:solidFill>
            <a:prstDash val="solid"/>
          </a:ln>
        </p:spPr>
      </p:sp>
      <p:sp>
        <p:nvSpPr>
          <p:cNvPr id="10" name="Text 8"/>
          <p:cNvSpPr/>
          <p:nvPr/>
        </p:nvSpPr>
        <p:spPr>
          <a:xfrm>
            <a:off x="2286000" y="1545336"/>
            <a:ext cx="658368" cy="246888"/>
          </a:xfrm>
          <a:prstGeom prst="rect">
            <a:avLst/>
          </a:prstGeom>
          <a:noFill/>
          <a:ln/>
        </p:spPr>
        <p:txBody>
          <a:bodyPr wrap="square" rtlCol="0" anchor="ctr"/>
          <a:lstStyle/>
          <a:p>
            <a:pPr marL="0" indent="0" algn="ctr">
              <a:buNone/>
            </a:pPr>
            <a:r>
              <a:rPr lang="en-US" sz="700" b="1" dirty="0">
                <a:solidFill>
                  <a:srgbClr val="FFFFFF"/>
                </a:solidFill>
              </a:rPr>
              <a:t>Pelebaran outlet pelvis 10-28%</a:t>
            </a:r>
            <a:endParaRPr lang="en-US" sz="700" dirty="0"/>
          </a:p>
        </p:txBody>
      </p:sp>
      <p:sp>
        <p:nvSpPr>
          <p:cNvPr id="11" name="Text 9"/>
          <p:cNvSpPr/>
          <p:nvPr/>
        </p:nvSpPr>
        <p:spPr>
          <a:xfrm>
            <a:off x="347472" y="1874520"/>
            <a:ext cx="1858518" cy="594360"/>
          </a:xfrm>
          <a:prstGeom prst="rect">
            <a:avLst/>
          </a:prstGeom>
          <a:noFill/>
          <a:ln/>
        </p:spPr>
        <p:txBody>
          <a:bodyPr wrap="square" rtlCol="0" anchor="ctr"/>
          <a:lstStyle/>
          <a:p>
            <a:pPr marL="0" indent="0">
              <a:buNone/>
            </a:pPr>
            <a:r>
              <a:rPr lang="en-US" sz="1200" dirty="0">
                <a:solidFill>
                  <a:srgbClr val="5C4A32"/>
                </a:solidFill>
              </a:rPr>
              <a:t>Gravitasi memaksimalkan penurunan kepala; </a:t>
            </a:r>
          </a:p>
          <a:p>
            <a:pPr marL="0" indent="0">
              <a:buNone/>
            </a:pPr>
            <a:r>
              <a:rPr lang="en-US" sz="1200" dirty="0">
                <a:solidFill>
                  <a:srgbClr val="5C4A32"/>
                </a:solidFill>
              </a:rPr>
              <a:t>m. gluteus maximus relaksasi → pelvis melebar; tekanan abdominal efisien</a:t>
            </a:r>
            <a:endParaRPr lang="en-US" sz="1200" dirty="0"/>
          </a:p>
        </p:txBody>
      </p:sp>
      <p:sp>
        <p:nvSpPr>
          <p:cNvPr id="13" name="Shape 11"/>
          <p:cNvSpPr/>
          <p:nvPr/>
        </p:nvSpPr>
        <p:spPr>
          <a:xfrm>
            <a:off x="3200400" y="1115568"/>
            <a:ext cx="2816352" cy="1783080"/>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14" name="Shape 12"/>
          <p:cNvSpPr/>
          <p:nvPr/>
        </p:nvSpPr>
        <p:spPr>
          <a:xfrm>
            <a:off x="3200400" y="1115568"/>
            <a:ext cx="2816352" cy="365760"/>
          </a:xfrm>
          <a:prstGeom prst="rect">
            <a:avLst/>
          </a:prstGeom>
          <a:solidFill>
            <a:srgbClr val="5A8A3C"/>
          </a:solidFill>
          <a:ln w="12700">
            <a:solidFill>
              <a:srgbClr val="5A8A3C"/>
            </a:solidFill>
            <a:prstDash val="solid"/>
          </a:ln>
        </p:spPr>
      </p:sp>
      <p:sp>
        <p:nvSpPr>
          <p:cNvPr id="15" name="Text 13"/>
          <p:cNvSpPr/>
          <p:nvPr/>
        </p:nvSpPr>
        <p:spPr>
          <a:xfrm>
            <a:off x="3200400" y="1115568"/>
            <a:ext cx="2816352" cy="365760"/>
          </a:xfrm>
          <a:prstGeom prst="rect">
            <a:avLst/>
          </a:prstGeom>
          <a:noFill/>
          <a:ln/>
        </p:spPr>
        <p:txBody>
          <a:bodyPr wrap="square" rtlCol="0" anchor="ctr"/>
          <a:lstStyle/>
          <a:p>
            <a:pPr marL="0" indent="0" algn="ctr">
              <a:buNone/>
            </a:pPr>
            <a:r>
              <a:rPr lang="en-US" sz="1200" b="1" dirty="0">
                <a:solidFill>
                  <a:srgbClr val="FFFFFF"/>
                </a:solidFill>
              </a:rPr>
              <a:t>Berdiri / Ambulating</a:t>
            </a:r>
            <a:endParaRPr lang="en-US" sz="1200" dirty="0"/>
          </a:p>
        </p:txBody>
      </p:sp>
      <p:sp>
        <p:nvSpPr>
          <p:cNvPr id="16" name="Shape 14"/>
          <p:cNvSpPr/>
          <p:nvPr/>
        </p:nvSpPr>
        <p:spPr>
          <a:xfrm>
            <a:off x="5212080" y="1472184"/>
            <a:ext cx="685800" cy="502920"/>
          </a:xfrm>
          <a:prstGeom prst="ellipse">
            <a:avLst/>
          </a:prstGeom>
          <a:solidFill>
            <a:srgbClr val="5A8A3C">
              <a:alpha val="75000"/>
            </a:srgbClr>
          </a:solidFill>
          <a:ln w="12700">
            <a:solidFill>
              <a:srgbClr val="5A8A3C"/>
            </a:solidFill>
            <a:prstDash val="solid"/>
          </a:ln>
        </p:spPr>
      </p:sp>
      <p:sp>
        <p:nvSpPr>
          <p:cNvPr id="17" name="Text 15"/>
          <p:cNvSpPr/>
          <p:nvPr/>
        </p:nvSpPr>
        <p:spPr>
          <a:xfrm>
            <a:off x="5230368" y="1545336"/>
            <a:ext cx="658368" cy="329184"/>
          </a:xfrm>
          <a:prstGeom prst="rect">
            <a:avLst/>
          </a:prstGeom>
          <a:noFill/>
          <a:ln/>
        </p:spPr>
        <p:txBody>
          <a:bodyPr wrap="square" rtlCol="0" anchor="ctr"/>
          <a:lstStyle/>
          <a:p>
            <a:pPr marL="0" indent="0" algn="ctr">
              <a:buNone/>
            </a:pPr>
            <a:r>
              <a:rPr lang="en-US" sz="700" b="1" dirty="0">
                <a:solidFill>
                  <a:srgbClr val="FFFFFF"/>
                </a:solidFill>
              </a:rPr>
              <a:t>Gravitasi + dinamika aktif</a:t>
            </a:r>
            <a:endParaRPr lang="en-US" sz="700" dirty="0"/>
          </a:p>
        </p:txBody>
      </p:sp>
      <p:sp>
        <p:nvSpPr>
          <p:cNvPr id="18" name="Text 16"/>
          <p:cNvSpPr/>
          <p:nvPr/>
        </p:nvSpPr>
        <p:spPr>
          <a:xfrm>
            <a:off x="3268980" y="1863090"/>
            <a:ext cx="1828800" cy="537210"/>
          </a:xfrm>
          <a:prstGeom prst="rect">
            <a:avLst/>
          </a:prstGeom>
          <a:noFill/>
          <a:ln/>
        </p:spPr>
        <p:txBody>
          <a:bodyPr wrap="square" rtlCol="0" anchor="ctr"/>
          <a:lstStyle/>
          <a:p>
            <a:pPr marL="0" indent="0">
              <a:buNone/>
            </a:pPr>
            <a:r>
              <a:rPr lang="en-US" sz="1200" dirty="0">
                <a:solidFill>
                  <a:srgbClr val="5C4A32"/>
                </a:solidFill>
              </a:rPr>
              <a:t>Mobilisasi pelvis selama kontraksi; tekanan hidrostatik optimal; rotasi spontan kepala lebih mudah; ibu lebih kontrol</a:t>
            </a:r>
            <a:endParaRPr lang="en-US" sz="1200" dirty="0"/>
          </a:p>
        </p:txBody>
      </p:sp>
      <p:sp>
        <p:nvSpPr>
          <p:cNvPr id="19" name="Text 17"/>
          <p:cNvSpPr/>
          <p:nvPr/>
        </p:nvSpPr>
        <p:spPr>
          <a:xfrm>
            <a:off x="3291840" y="2441448"/>
            <a:ext cx="2633472" cy="416052"/>
          </a:xfrm>
          <a:prstGeom prst="rect">
            <a:avLst/>
          </a:prstGeom>
          <a:noFill/>
          <a:ln/>
        </p:spPr>
        <p:txBody>
          <a:bodyPr wrap="square" rtlCol="0" anchor="ctr"/>
          <a:lstStyle/>
          <a:p>
            <a:pPr marL="0" indent="0">
              <a:buNone/>
            </a:pPr>
            <a:endParaRPr lang="en-US" sz="1100" dirty="0"/>
          </a:p>
        </p:txBody>
      </p:sp>
      <p:sp>
        <p:nvSpPr>
          <p:cNvPr id="20" name="Shape 18"/>
          <p:cNvSpPr/>
          <p:nvPr/>
        </p:nvSpPr>
        <p:spPr>
          <a:xfrm>
            <a:off x="6144768" y="1115568"/>
            <a:ext cx="2816352" cy="1783080"/>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21" name="Shape 19"/>
          <p:cNvSpPr/>
          <p:nvPr/>
        </p:nvSpPr>
        <p:spPr>
          <a:xfrm>
            <a:off x="6144768" y="1115568"/>
            <a:ext cx="2816352" cy="365760"/>
          </a:xfrm>
          <a:prstGeom prst="rect">
            <a:avLst/>
          </a:prstGeom>
          <a:solidFill>
            <a:srgbClr val="C0582A"/>
          </a:solidFill>
          <a:ln w="12700">
            <a:solidFill>
              <a:srgbClr val="C0582A"/>
            </a:solidFill>
            <a:prstDash val="solid"/>
          </a:ln>
        </p:spPr>
      </p:sp>
      <p:sp>
        <p:nvSpPr>
          <p:cNvPr id="22" name="Text 20"/>
          <p:cNvSpPr/>
          <p:nvPr/>
        </p:nvSpPr>
        <p:spPr>
          <a:xfrm>
            <a:off x="6144768" y="1115568"/>
            <a:ext cx="2816352" cy="365760"/>
          </a:xfrm>
          <a:prstGeom prst="rect">
            <a:avLst/>
          </a:prstGeom>
          <a:noFill/>
          <a:ln/>
        </p:spPr>
        <p:txBody>
          <a:bodyPr wrap="square" rtlCol="0" anchor="ctr"/>
          <a:lstStyle/>
          <a:p>
            <a:pPr marL="0" indent="0" algn="ctr">
              <a:buNone/>
            </a:pPr>
            <a:r>
              <a:rPr lang="en-US" sz="1200" b="1" dirty="0">
                <a:solidFill>
                  <a:srgbClr val="FFFFFF"/>
                </a:solidFill>
              </a:rPr>
              <a:t>Hands &amp; Knees</a:t>
            </a:r>
            <a:endParaRPr lang="en-US" sz="1200" dirty="0"/>
          </a:p>
          <a:p>
            <a:pPr marL="0" indent="0" algn="ctr">
              <a:buNone/>
            </a:pPr>
            <a:r>
              <a:rPr lang="en-US" sz="1200" b="1" dirty="0">
                <a:solidFill>
                  <a:srgbClr val="FFFFFF"/>
                </a:solidFill>
              </a:rPr>
              <a:t>(All Fours</a:t>
            </a:r>
            <a:r>
              <a:rPr lang="en-US" sz="1000" b="1" dirty="0">
                <a:solidFill>
                  <a:srgbClr val="FFFFFF"/>
                </a:solidFill>
              </a:rPr>
              <a:t>)</a:t>
            </a:r>
            <a:endParaRPr lang="en-US" sz="1000" dirty="0"/>
          </a:p>
        </p:txBody>
      </p:sp>
      <p:sp>
        <p:nvSpPr>
          <p:cNvPr id="23" name="Shape 21"/>
          <p:cNvSpPr/>
          <p:nvPr/>
        </p:nvSpPr>
        <p:spPr>
          <a:xfrm>
            <a:off x="8156448" y="1444752"/>
            <a:ext cx="685800" cy="502920"/>
          </a:xfrm>
          <a:prstGeom prst="ellipse">
            <a:avLst/>
          </a:prstGeom>
          <a:solidFill>
            <a:srgbClr val="C0582A">
              <a:alpha val="75000"/>
            </a:srgbClr>
          </a:solidFill>
          <a:ln w="12700">
            <a:solidFill>
              <a:srgbClr val="C0582A"/>
            </a:solidFill>
            <a:prstDash val="solid"/>
          </a:ln>
        </p:spPr>
      </p:sp>
      <p:sp>
        <p:nvSpPr>
          <p:cNvPr id="24" name="Text 22"/>
          <p:cNvSpPr/>
          <p:nvPr/>
        </p:nvSpPr>
        <p:spPr>
          <a:xfrm>
            <a:off x="8174736" y="1545336"/>
            <a:ext cx="658368" cy="246888"/>
          </a:xfrm>
          <a:prstGeom prst="rect">
            <a:avLst/>
          </a:prstGeom>
          <a:noFill/>
          <a:ln/>
        </p:spPr>
        <p:txBody>
          <a:bodyPr wrap="square" rtlCol="0" anchor="ctr"/>
          <a:lstStyle/>
          <a:p>
            <a:pPr marL="0" indent="0" algn="ctr">
              <a:buNone/>
            </a:pPr>
            <a:r>
              <a:rPr lang="en-US" sz="700" b="1" dirty="0">
                <a:solidFill>
                  <a:srgbClr val="FFFFFF"/>
                </a:solidFill>
              </a:rPr>
              <a:t>Reduksi nyeri punggung 50%</a:t>
            </a:r>
            <a:endParaRPr lang="en-US" sz="700" dirty="0"/>
          </a:p>
        </p:txBody>
      </p:sp>
      <p:sp>
        <p:nvSpPr>
          <p:cNvPr id="25" name="Text 23"/>
          <p:cNvSpPr/>
          <p:nvPr/>
        </p:nvSpPr>
        <p:spPr>
          <a:xfrm>
            <a:off x="6236208" y="1890522"/>
            <a:ext cx="2119122" cy="486918"/>
          </a:xfrm>
          <a:prstGeom prst="rect">
            <a:avLst/>
          </a:prstGeom>
          <a:noFill/>
          <a:ln/>
        </p:spPr>
        <p:txBody>
          <a:bodyPr wrap="square" rtlCol="0" anchor="ctr"/>
          <a:lstStyle/>
          <a:p>
            <a:pPr marL="0" indent="0">
              <a:buNone/>
            </a:pPr>
            <a:r>
              <a:rPr lang="en-US" sz="1100" dirty="0">
                <a:solidFill>
                  <a:srgbClr val="5C4A32"/>
                </a:solidFill>
              </a:rPr>
              <a:t>Dekompresi sacrum; gravitasi membantu rotasi posterior ke anterior; mengurangi tekanan perineum; efektif untuk oksiput posterior</a:t>
            </a:r>
            <a:endParaRPr lang="en-US" sz="1100" dirty="0"/>
          </a:p>
        </p:txBody>
      </p:sp>
      <p:sp>
        <p:nvSpPr>
          <p:cNvPr id="26" name="Text 24"/>
          <p:cNvSpPr/>
          <p:nvPr/>
        </p:nvSpPr>
        <p:spPr>
          <a:xfrm>
            <a:off x="6236208" y="2356866"/>
            <a:ext cx="2633472" cy="468630"/>
          </a:xfrm>
          <a:prstGeom prst="rect">
            <a:avLst/>
          </a:prstGeom>
          <a:noFill/>
          <a:ln/>
        </p:spPr>
        <p:txBody>
          <a:bodyPr wrap="square" rtlCol="0" anchor="ctr"/>
          <a:lstStyle/>
          <a:p>
            <a:pPr marL="0" indent="0">
              <a:buNone/>
            </a:pPr>
            <a:endParaRPr lang="en-US" sz="1200" dirty="0"/>
          </a:p>
        </p:txBody>
      </p:sp>
      <p:sp>
        <p:nvSpPr>
          <p:cNvPr id="27" name="Shape 25"/>
          <p:cNvSpPr/>
          <p:nvPr/>
        </p:nvSpPr>
        <p:spPr>
          <a:xfrm>
            <a:off x="292608" y="3360420"/>
            <a:ext cx="2816352" cy="1783080"/>
          </a:xfrm>
          <a:prstGeom prst="rect">
            <a:avLst/>
          </a:prstGeom>
          <a:solidFill>
            <a:srgbClr val="FFFFFF"/>
          </a:solidFill>
          <a:ln w="12700">
            <a:solidFill>
              <a:srgbClr val="7A4419"/>
            </a:solidFill>
            <a:prstDash val="solid"/>
          </a:ln>
          <a:effectLst>
            <a:outerShdw blurRad="88900" dist="38100" dir="8100000" algn="bl" rotWithShape="0">
              <a:srgbClr val="000000">
                <a:alpha val="11000"/>
              </a:srgbClr>
            </a:outerShdw>
          </a:effectLst>
        </p:spPr>
      </p:sp>
      <p:sp>
        <p:nvSpPr>
          <p:cNvPr id="28" name="Shape 26"/>
          <p:cNvSpPr/>
          <p:nvPr/>
        </p:nvSpPr>
        <p:spPr>
          <a:xfrm>
            <a:off x="256032" y="3035808"/>
            <a:ext cx="2816352" cy="365760"/>
          </a:xfrm>
          <a:prstGeom prst="rect">
            <a:avLst/>
          </a:prstGeom>
          <a:solidFill>
            <a:srgbClr val="7A4419"/>
          </a:solidFill>
          <a:ln w="12700">
            <a:solidFill>
              <a:srgbClr val="7A4419"/>
            </a:solidFill>
            <a:prstDash val="solid"/>
          </a:ln>
        </p:spPr>
      </p:sp>
      <p:sp>
        <p:nvSpPr>
          <p:cNvPr id="29" name="Text 27"/>
          <p:cNvSpPr/>
          <p:nvPr/>
        </p:nvSpPr>
        <p:spPr>
          <a:xfrm>
            <a:off x="256032" y="3035808"/>
            <a:ext cx="2816352" cy="365760"/>
          </a:xfrm>
          <a:prstGeom prst="rect">
            <a:avLst/>
          </a:prstGeom>
          <a:noFill/>
          <a:ln/>
        </p:spPr>
        <p:txBody>
          <a:bodyPr wrap="square" rtlCol="0" anchor="ctr"/>
          <a:lstStyle/>
          <a:p>
            <a:pPr marL="0" indent="0" algn="ctr">
              <a:buNone/>
            </a:pPr>
            <a:r>
              <a:rPr lang="en-US" sz="1200" b="1" dirty="0">
                <a:solidFill>
                  <a:srgbClr val="FFFFFF"/>
                </a:solidFill>
              </a:rPr>
              <a:t>Lateral / Sims</a:t>
            </a:r>
            <a:endParaRPr lang="en-US" sz="1200" dirty="0"/>
          </a:p>
        </p:txBody>
      </p:sp>
      <p:sp>
        <p:nvSpPr>
          <p:cNvPr id="30" name="Shape 28"/>
          <p:cNvSpPr/>
          <p:nvPr/>
        </p:nvSpPr>
        <p:spPr>
          <a:xfrm>
            <a:off x="2171700" y="3456432"/>
            <a:ext cx="914400" cy="498348"/>
          </a:xfrm>
          <a:prstGeom prst="ellipse">
            <a:avLst/>
          </a:prstGeom>
          <a:solidFill>
            <a:srgbClr val="7A4419">
              <a:alpha val="75000"/>
            </a:srgbClr>
          </a:solidFill>
          <a:ln w="12700">
            <a:solidFill>
              <a:srgbClr val="7A4419"/>
            </a:solidFill>
            <a:prstDash val="solid"/>
          </a:ln>
        </p:spPr>
      </p:sp>
      <p:sp>
        <p:nvSpPr>
          <p:cNvPr id="31" name="Text 29"/>
          <p:cNvSpPr/>
          <p:nvPr/>
        </p:nvSpPr>
        <p:spPr>
          <a:xfrm>
            <a:off x="2311146" y="3582162"/>
            <a:ext cx="658368" cy="246888"/>
          </a:xfrm>
          <a:prstGeom prst="rect">
            <a:avLst/>
          </a:prstGeom>
          <a:noFill/>
          <a:ln/>
        </p:spPr>
        <p:txBody>
          <a:bodyPr wrap="square" rtlCol="0" anchor="ctr"/>
          <a:lstStyle/>
          <a:p>
            <a:pPr marL="0" indent="0" algn="ctr">
              <a:buNone/>
            </a:pPr>
            <a:r>
              <a:rPr lang="en-US" sz="700" b="1" dirty="0">
                <a:solidFill>
                  <a:srgbClr val="FFFFFF"/>
                </a:solidFill>
              </a:rPr>
              <a:t>Perlindungan perineum optimal</a:t>
            </a:r>
            <a:endParaRPr lang="en-US" sz="700" dirty="0"/>
          </a:p>
        </p:txBody>
      </p:sp>
      <p:sp>
        <p:nvSpPr>
          <p:cNvPr id="32" name="Text 30"/>
          <p:cNvSpPr/>
          <p:nvPr/>
        </p:nvSpPr>
        <p:spPr>
          <a:xfrm>
            <a:off x="347472" y="3474720"/>
            <a:ext cx="1824228" cy="987552"/>
          </a:xfrm>
          <a:prstGeom prst="rect">
            <a:avLst/>
          </a:prstGeom>
          <a:noFill/>
          <a:ln/>
        </p:spPr>
        <p:txBody>
          <a:bodyPr wrap="square" rtlCol="0" anchor="ctr"/>
          <a:lstStyle/>
          <a:p>
            <a:pPr marL="0" indent="0">
              <a:buNone/>
            </a:pPr>
            <a:r>
              <a:rPr lang="en-US" sz="1200" dirty="0">
                <a:solidFill>
                  <a:srgbClr val="5C4A32"/>
                </a:solidFill>
              </a:rPr>
              <a:t>Kontrol laju pengeluaran kepala; gravitasi minimal membantu perlambatan descent; bidan dapat palpasi perineum dengan bebas</a:t>
            </a:r>
            <a:endParaRPr lang="en-US" sz="1200" dirty="0"/>
          </a:p>
        </p:txBody>
      </p:sp>
      <p:sp>
        <p:nvSpPr>
          <p:cNvPr id="33" name="Text 31"/>
          <p:cNvSpPr/>
          <p:nvPr/>
        </p:nvSpPr>
        <p:spPr>
          <a:xfrm>
            <a:off x="347472" y="4530852"/>
            <a:ext cx="2633472" cy="498348"/>
          </a:xfrm>
          <a:prstGeom prst="rect">
            <a:avLst/>
          </a:prstGeom>
          <a:noFill/>
          <a:ln/>
        </p:spPr>
        <p:txBody>
          <a:bodyPr wrap="square" rtlCol="0" anchor="ctr"/>
          <a:lstStyle/>
          <a:p>
            <a:pPr marL="0" indent="0">
              <a:buNone/>
            </a:pPr>
            <a:endParaRPr lang="en-US" sz="1200" dirty="0"/>
          </a:p>
        </p:txBody>
      </p:sp>
      <p:sp>
        <p:nvSpPr>
          <p:cNvPr id="34" name="Shape 32"/>
          <p:cNvSpPr/>
          <p:nvPr/>
        </p:nvSpPr>
        <p:spPr>
          <a:xfrm>
            <a:off x="3211830" y="3035808"/>
            <a:ext cx="2816352" cy="2107692"/>
          </a:xfrm>
          <a:prstGeom prst="rect">
            <a:avLst/>
          </a:prstGeom>
          <a:solidFill>
            <a:srgbClr val="FFFFFF"/>
          </a:solidFill>
          <a:ln w="12700">
            <a:solidFill>
              <a:srgbClr val="7B5EA7"/>
            </a:solidFill>
            <a:prstDash val="solid"/>
          </a:ln>
          <a:effectLst>
            <a:outerShdw blurRad="88900" dist="38100" dir="8100000" algn="bl" rotWithShape="0">
              <a:srgbClr val="000000">
                <a:alpha val="11000"/>
              </a:srgbClr>
            </a:outerShdw>
          </a:effectLst>
        </p:spPr>
      </p:sp>
      <p:sp>
        <p:nvSpPr>
          <p:cNvPr id="35" name="Shape 33"/>
          <p:cNvSpPr/>
          <p:nvPr/>
        </p:nvSpPr>
        <p:spPr>
          <a:xfrm>
            <a:off x="3200400" y="3035808"/>
            <a:ext cx="2816352" cy="365760"/>
          </a:xfrm>
          <a:prstGeom prst="rect">
            <a:avLst/>
          </a:prstGeom>
          <a:solidFill>
            <a:srgbClr val="7B5EA7"/>
          </a:solidFill>
          <a:ln w="12700">
            <a:solidFill>
              <a:srgbClr val="7B5EA7"/>
            </a:solidFill>
            <a:prstDash val="solid"/>
          </a:ln>
        </p:spPr>
      </p:sp>
      <p:sp>
        <p:nvSpPr>
          <p:cNvPr id="36" name="Text 34"/>
          <p:cNvSpPr/>
          <p:nvPr/>
        </p:nvSpPr>
        <p:spPr>
          <a:xfrm>
            <a:off x="3200400" y="3035808"/>
            <a:ext cx="2816352" cy="365760"/>
          </a:xfrm>
          <a:prstGeom prst="rect">
            <a:avLst/>
          </a:prstGeom>
          <a:noFill/>
          <a:ln/>
        </p:spPr>
        <p:txBody>
          <a:bodyPr wrap="square" rtlCol="0" anchor="ctr"/>
          <a:lstStyle/>
          <a:p>
            <a:pPr marL="0" indent="0" algn="ctr">
              <a:buNone/>
            </a:pPr>
            <a:r>
              <a:rPr lang="en-US" sz="1200" b="1" dirty="0">
                <a:solidFill>
                  <a:srgbClr val="FFFFFF"/>
                </a:solidFill>
              </a:rPr>
              <a:t>Semi-recumbent</a:t>
            </a:r>
            <a:endParaRPr lang="en-US" sz="1200" dirty="0"/>
          </a:p>
          <a:p>
            <a:pPr marL="0" indent="0" algn="ctr">
              <a:buNone/>
            </a:pPr>
            <a:r>
              <a:rPr lang="en-US" sz="1200" b="1" dirty="0">
                <a:solidFill>
                  <a:srgbClr val="FFFFFF"/>
                </a:solidFill>
              </a:rPr>
              <a:t>(Semi Tegak)</a:t>
            </a:r>
            <a:endParaRPr lang="en-US" sz="1200" dirty="0"/>
          </a:p>
        </p:txBody>
      </p:sp>
      <p:sp>
        <p:nvSpPr>
          <p:cNvPr id="37" name="Shape 35"/>
          <p:cNvSpPr/>
          <p:nvPr/>
        </p:nvSpPr>
        <p:spPr>
          <a:xfrm>
            <a:off x="5212080" y="3456432"/>
            <a:ext cx="685800" cy="658368"/>
          </a:xfrm>
          <a:prstGeom prst="ellipse">
            <a:avLst/>
          </a:prstGeom>
          <a:solidFill>
            <a:srgbClr val="7B5EA7">
              <a:alpha val="75000"/>
            </a:srgbClr>
          </a:solidFill>
          <a:ln w="12700">
            <a:solidFill>
              <a:srgbClr val="7B5EA7"/>
            </a:solidFill>
            <a:prstDash val="solid"/>
          </a:ln>
        </p:spPr>
      </p:sp>
      <p:sp>
        <p:nvSpPr>
          <p:cNvPr id="38" name="Text 36"/>
          <p:cNvSpPr/>
          <p:nvPr/>
        </p:nvSpPr>
        <p:spPr>
          <a:xfrm>
            <a:off x="5212080" y="3582162"/>
            <a:ext cx="658368" cy="489204"/>
          </a:xfrm>
          <a:prstGeom prst="rect">
            <a:avLst/>
          </a:prstGeom>
          <a:noFill/>
          <a:ln/>
        </p:spPr>
        <p:txBody>
          <a:bodyPr wrap="square" rtlCol="0" anchor="ctr"/>
          <a:lstStyle/>
          <a:p>
            <a:pPr marL="0" indent="0" algn="ctr">
              <a:buNone/>
            </a:pPr>
            <a:r>
              <a:rPr lang="en-US" sz="700" b="1" dirty="0">
                <a:solidFill>
                  <a:srgbClr val="FFFFFF"/>
                </a:solidFill>
              </a:rPr>
              <a:t>Keseimbangan gravitasi &amp; kenyamanan</a:t>
            </a:r>
            <a:endParaRPr lang="en-US" sz="700" dirty="0"/>
          </a:p>
        </p:txBody>
      </p:sp>
      <p:sp>
        <p:nvSpPr>
          <p:cNvPr id="39" name="Text 37"/>
          <p:cNvSpPr/>
          <p:nvPr/>
        </p:nvSpPr>
        <p:spPr>
          <a:xfrm>
            <a:off x="3291840" y="3474720"/>
            <a:ext cx="1828800" cy="788670"/>
          </a:xfrm>
          <a:prstGeom prst="rect">
            <a:avLst/>
          </a:prstGeom>
          <a:noFill/>
          <a:ln/>
        </p:spPr>
        <p:txBody>
          <a:bodyPr wrap="square" rtlCol="0" anchor="ctr"/>
          <a:lstStyle/>
          <a:p>
            <a:pPr marL="0" indent="0">
              <a:buNone/>
            </a:pPr>
            <a:r>
              <a:rPr lang="en-US" sz="1100" dirty="0">
                <a:solidFill>
                  <a:srgbClr val="5C4A32"/>
                </a:solidFill>
              </a:rPr>
              <a:t>Kemiringan 45-60° — menggabungkan gravitasi parsial dengan kenyamanan; memudahkan pemantauan CTG &amp; episiotomi bila perlu</a:t>
            </a:r>
            <a:endParaRPr lang="en-US" sz="1100" dirty="0"/>
          </a:p>
        </p:txBody>
      </p:sp>
      <p:sp>
        <p:nvSpPr>
          <p:cNvPr id="40" name="Text 38"/>
          <p:cNvSpPr/>
          <p:nvPr/>
        </p:nvSpPr>
        <p:spPr>
          <a:xfrm>
            <a:off x="3264408" y="4419981"/>
            <a:ext cx="2633472" cy="566928"/>
          </a:xfrm>
          <a:prstGeom prst="rect">
            <a:avLst/>
          </a:prstGeom>
          <a:noFill/>
          <a:ln/>
        </p:spPr>
        <p:txBody>
          <a:bodyPr wrap="square" rtlCol="0" anchor="ctr"/>
          <a:lstStyle/>
          <a:p>
            <a:pPr marL="0" indent="0">
              <a:buNone/>
            </a:pPr>
            <a:endParaRPr lang="en-US" sz="1100" dirty="0"/>
          </a:p>
        </p:txBody>
      </p:sp>
      <p:sp>
        <p:nvSpPr>
          <p:cNvPr id="41" name="Shape 39"/>
          <p:cNvSpPr/>
          <p:nvPr/>
        </p:nvSpPr>
        <p:spPr>
          <a:xfrm>
            <a:off x="6144768" y="3035808"/>
            <a:ext cx="2816352" cy="2107692"/>
          </a:xfrm>
          <a:prstGeom prst="rect">
            <a:avLst/>
          </a:prstGeom>
          <a:solidFill>
            <a:srgbClr val="FFFFFF"/>
          </a:solidFill>
          <a:ln w="12700">
            <a:solidFill>
              <a:srgbClr val="2E7BA8"/>
            </a:solidFill>
            <a:prstDash val="solid"/>
          </a:ln>
          <a:effectLst>
            <a:outerShdw blurRad="88900" dist="38100" dir="8100000" algn="bl" rotWithShape="0">
              <a:srgbClr val="000000">
                <a:alpha val="11000"/>
              </a:srgbClr>
            </a:outerShdw>
          </a:effectLst>
        </p:spPr>
      </p:sp>
      <p:sp>
        <p:nvSpPr>
          <p:cNvPr id="42" name="Shape 40"/>
          <p:cNvSpPr/>
          <p:nvPr/>
        </p:nvSpPr>
        <p:spPr>
          <a:xfrm>
            <a:off x="6144768" y="3035808"/>
            <a:ext cx="2816352" cy="365760"/>
          </a:xfrm>
          <a:prstGeom prst="rect">
            <a:avLst/>
          </a:prstGeom>
          <a:solidFill>
            <a:srgbClr val="2E7BA8"/>
          </a:solidFill>
          <a:ln w="12700">
            <a:solidFill>
              <a:srgbClr val="2E7BA8"/>
            </a:solidFill>
            <a:prstDash val="solid"/>
          </a:ln>
        </p:spPr>
      </p:sp>
      <p:sp>
        <p:nvSpPr>
          <p:cNvPr id="43" name="Text 41"/>
          <p:cNvSpPr/>
          <p:nvPr/>
        </p:nvSpPr>
        <p:spPr>
          <a:xfrm>
            <a:off x="6144768" y="3035808"/>
            <a:ext cx="2816352" cy="365760"/>
          </a:xfrm>
          <a:prstGeom prst="rect">
            <a:avLst/>
          </a:prstGeom>
          <a:noFill/>
          <a:ln/>
        </p:spPr>
        <p:txBody>
          <a:bodyPr wrap="square" rtlCol="0" anchor="ctr"/>
          <a:lstStyle/>
          <a:p>
            <a:pPr marL="0" indent="0" algn="ctr">
              <a:buNone/>
            </a:pPr>
            <a:r>
              <a:rPr lang="en-US" sz="1000" b="1" dirty="0">
                <a:solidFill>
                  <a:srgbClr val="FFFFFF"/>
                </a:solidFill>
              </a:rPr>
              <a:t>Water Birth (Hidro-terapi)</a:t>
            </a:r>
            <a:endParaRPr lang="en-US" sz="1000" dirty="0"/>
          </a:p>
        </p:txBody>
      </p:sp>
      <p:sp>
        <p:nvSpPr>
          <p:cNvPr id="44" name="Shape 42"/>
          <p:cNvSpPr/>
          <p:nvPr/>
        </p:nvSpPr>
        <p:spPr>
          <a:xfrm>
            <a:off x="8156448" y="3456432"/>
            <a:ext cx="685800" cy="440054"/>
          </a:xfrm>
          <a:prstGeom prst="ellipse">
            <a:avLst/>
          </a:prstGeom>
          <a:solidFill>
            <a:srgbClr val="2E7BA8">
              <a:alpha val="75000"/>
            </a:srgbClr>
          </a:solidFill>
          <a:ln w="12700">
            <a:solidFill>
              <a:srgbClr val="2E7BA8"/>
            </a:solidFill>
            <a:prstDash val="solid"/>
          </a:ln>
        </p:spPr>
      </p:sp>
      <p:sp>
        <p:nvSpPr>
          <p:cNvPr id="45" name="Text 43"/>
          <p:cNvSpPr/>
          <p:nvPr/>
        </p:nvSpPr>
        <p:spPr>
          <a:xfrm>
            <a:off x="8174736" y="3465576"/>
            <a:ext cx="658368" cy="308610"/>
          </a:xfrm>
          <a:prstGeom prst="rect">
            <a:avLst/>
          </a:prstGeom>
          <a:noFill/>
          <a:ln/>
        </p:spPr>
        <p:txBody>
          <a:bodyPr wrap="square" rtlCol="0" anchor="ctr"/>
          <a:lstStyle/>
          <a:p>
            <a:pPr marL="0" indent="0" algn="ctr">
              <a:buNone/>
            </a:pPr>
            <a:r>
              <a:rPr lang="en-US" sz="700" b="1" dirty="0">
                <a:solidFill>
                  <a:srgbClr val="FFFFFF"/>
                </a:solidFill>
              </a:rPr>
              <a:t>Relaksasi &amp; perlindungan perineum</a:t>
            </a:r>
            <a:endParaRPr lang="en-US" sz="700" dirty="0"/>
          </a:p>
        </p:txBody>
      </p:sp>
      <p:sp>
        <p:nvSpPr>
          <p:cNvPr id="46" name="Text 44"/>
          <p:cNvSpPr/>
          <p:nvPr/>
        </p:nvSpPr>
        <p:spPr>
          <a:xfrm>
            <a:off x="6236208" y="3643882"/>
            <a:ext cx="1828800" cy="619507"/>
          </a:xfrm>
          <a:prstGeom prst="rect">
            <a:avLst/>
          </a:prstGeom>
          <a:noFill/>
          <a:ln/>
        </p:spPr>
        <p:txBody>
          <a:bodyPr wrap="square" rtlCol="0" anchor="ctr"/>
          <a:lstStyle/>
          <a:p>
            <a:pPr marL="0" indent="0">
              <a:buNone/>
            </a:pPr>
            <a:r>
              <a:rPr lang="en-US" sz="1100" dirty="0">
                <a:solidFill>
                  <a:srgbClr val="5C4A32"/>
                </a:solidFill>
              </a:rPr>
              <a:t>Air hangat (36-37°C) merelaksasi perineum, mengurangi tonus m. sfingter, oksitrosin endogen naik; DJJ tetap stabil dalam air</a:t>
            </a:r>
            <a:endParaRPr lang="en-US" sz="1100" dirty="0"/>
          </a:p>
        </p:txBody>
      </p:sp>
      <p:sp>
        <p:nvSpPr>
          <p:cNvPr id="47" name="Text 45"/>
          <p:cNvSpPr/>
          <p:nvPr/>
        </p:nvSpPr>
        <p:spPr>
          <a:xfrm>
            <a:off x="6329934" y="4530851"/>
            <a:ext cx="2633472" cy="440055"/>
          </a:xfrm>
          <a:prstGeom prst="rect">
            <a:avLst/>
          </a:prstGeom>
          <a:noFill/>
          <a:ln/>
        </p:spPr>
        <p:txBody>
          <a:bodyPr wrap="square" rtlCol="0" anchor="ctr"/>
          <a:lstStyle/>
          <a:p>
            <a:pPr marL="0" indent="0">
              <a:buNone/>
            </a:pP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bg>
      <p:bgPr>
        <a:solidFill>
          <a:srgbClr val="FFFDF8"/>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TEKNIK MENGEJAN OPEN GLOTTIS — LANGKAH DEMI LANGKAH</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200" dirty="0">
                <a:solidFill>
                  <a:srgbClr val="D0EAC0"/>
                </a:solidFill>
                <a:latin typeface="Calibri" pitchFamily="34" charset="0"/>
                <a:ea typeface="Calibri" pitchFamily="34" charset="-122"/>
                <a:cs typeface="Calibri" pitchFamily="34" charset="-120"/>
              </a:rPr>
              <a:t>Panduan Praktis Asuhan Bidan pada Kala II Berbasis Naturopathy</a:t>
            </a:r>
            <a:endParaRPr lang="en-US" sz="1200" dirty="0"/>
          </a:p>
        </p:txBody>
      </p:sp>
      <p:sp>
        <p:nvSpPr>
          <p:cNvPr id="6" name="Shape 4"/>
          <p:cNvSpPr/>
          <p:nvPr/>
        </p:nvSpPr>
        <p:spPr>
          <a:xfrm>
            <a:off x="256032" y="1115568"/>
            <a:ext cx="8631936" cy="585216"/>
          </a:xfrm>
          <a:prstGeom prst="rect">
            <a:avLst/>
          </a:prstGeom>
          <a:solidFill>
            <a:srgbClr val="FFFFFF"/>
          </a:solidFill>
          <a:ln w="12700">
            <a:solidFill>
              <a:srgbClr val="2D5016"/>
            </a:solidFill>
            <a:prstDash val="solid"/>
          </a:ln>
          <a:effectLst>
            <a:outerShdw blurRad="88900" dist="38100" dir="8100000" algn="bl" rotWithShape="0">
              <a:srgbClr val="000000">
                <a:alpha val="11000"/>
              </a:srgbClr>
            </a:outerShdw>
          </a:effectLst>
        </p:spPr>
      </p:sp>
      <p:sp>
        <p:nvSpPr>
          <p:cNvPr id="7" name="Shape 5"/>
          <p:cNvSpPr/>
          <p:nvPr/>
        </p:nvSpPr>
        <p:spPr>
          <a:xfrm>
            <a:off x="256032" y="1115568"/>
            <a:ext cx="502920" cy="585216"/>
          </a:xfrm>
          <a:prstGeom prst="rect">
            <a:avLst/>
          </a:prstGeom>
          <a:solidFill>
            <a:srgbClr val="2D5016"/>
          </a:solidFill>
          <a:ln w="12700">
            <a:solidFill>
              <a:srgbClr val="2D5016"/>
            </a:solidFill>
            <a:prstDash val="solid"/>
          </a:ln>
        </p:spPr>
      </p:sp>
      <p:sp>
        <p:nvSpPr>
          <p:cNvPr id="8" name="Text 6"/>
          <p:cNvSpPr/>
          <p:nvPr/>
        </p:nvSpPr>
        <p:spPr>
          <a:xfrm>
            <a:off x="256032" y="1115568"/>
            <a:ext cx="502920" cy="585216"/>
          </a:xfrm>
          <a:prstGeom prst="rect">
            <a:avLst/>
          </a:prstGeom>
          <a:noFill/>
          <a:ln/>
        </p:spPr>
        <p:txBody>
          <a:bodyPr wrap="square" rtlCol="0" anchor="ctr"/>
          <a:lstStyle/>
          <a:p>
            <a:pPr marL="0" indent="0" algn="ctr">
              <a:buNone/>
            </a:pPr>
            <a:r>
              <a:rPr lang="en-US" sz="1800" b="1" dirty="0">
                <a:solidFill>
                  <a:srgbClr val="FFFFFF"/>
                </a:solidFill>
              </a:rPr>
              <a:t>1</a:t>
            </a:r>
            <a:endParaRPr lang="en-US" sz="1800" dirty="0"/>
          </a:p>
        </p:txBody>
      </p:sp>
      <p:sp>
        <p:nvSpPr>
          <p:cNvPr id="9" name="Text 7"/>
          <p:cNvSpPr/>
          <p:nvPr/>
        </p:nvSpPr>
        <p:spPr>
          <a:xfrm>
            <a:off x="841248" y="1170432"/>
            <a:ext cx="2377440" cy="219456"/>
          </a:xfrm>
          <a:prstGeom prst="rect">
            <a:avLst/>
          </a:prstGeom>
          <a:noFill/>
          <a:ln/>
        </p:spPr>
        <p:txBody>
          <a:bodyPr wrap="square" rtlCol="0" anchor="ctr"/>
          <a:lstStyle/>
          <a:p>
            <a:pPr marL="0" indent="0">
              <a:buNone/>
            </a:pPr>
            <a:r>
              <a:rPr lang="en-US" sz="1200" b="1" dirty="0">
                <a:solidFill>
                  <a:srgbClr val="2D5016"/>
                </a:solidFill>
              </a:rPr>
              <a:t>Saat Kontraksi Dimulai</a:t>
            </a:r>
            <a:endParaRPr lang="en-US" sz="1200" dirty="0"/>
          </a:p>
        </p:txBody>
      </p:sp>
      <p:sp>
        <p:nvSpPr>
          <p:cNvPr id="10" name="Text 8"/>
          <p:cNvSpPr/>
          <p:nvPr/>
        </p:nvSpPr>
        <p:spPr>
          <a:xfrm>
            <a:off x="841248" y="1408176"/>
            <a:ext cx="2926080" cy="237744"/>
          </a:xfrm>
          <a:prstGeom prst="rect">
            <a:avLst/>
          </a:prstGeom>
          <a:noFill/>
          <a:ln/>
        </p:spPr>
        <p:txBody>
          <a:bodyPr wrap="square" rtlCol="0" anchor="ctr"/>
          <a:lstStyle/>
          <a:p>
            <a:pPr marL="0" indent="0">
              <a:buNone/>
            </a:pPr>
            <a:r>
              <a:rPr lang="en-US" sz="1200" i="1" dirty="0">
                <a:solidFill>
                  <a:srgbClr val="5C4A32"/>
                </a:solidFill>
              </a:rPr>
              <a:t>Bidan informasikan: 'Bu, kontraksi datang...'</a:t>
            </a:r>
            <a:endParaRPr lang="en-US" sz="1200" dirty="0"/>
          </a:p>
        </p:txBody>
      </p:sp>
      <p:sp>
        <p:nvSpPr>
          <p:cNvPr id="11" name="Shape 9"/>
          <p:cNvSpPr/>
          <p:nvPr/>
        </p:nvSpPr>
        <p:spPr>
          <a:xfrm>
            <a:off x="3886200" y="1188720"/>
            <a:ext cx="36576" cy="438912"/>
          </a:xfrm>
          <a:prstGeom prst="rect">
            <a:avLst/>
          </a:prstGeom>
          <a:solidFill>
            <a:srgbClr val="2D5016">
              <a:alpha val="60000"/>
            </a:srgbClr>
          </a:solidFill>
          <a:ln w="12700">
            <a:solidFill>
              <a:srgbClr val="2D5016">
                <a:alpha val="60000"/>
              </a:srgbClr>
            </a:solidFill>
            <a:prstDash val="solid"/>
          </a:ln>
        </p:spPr>
      </p:sp>
      <p:sp>
        <p:nvSpPr>
          <p:cNvPr id="12" name="Text 10"/>
          <p:cNvSpPr/>
          <p:nvPr/>
        </p:nvSpPr>
        <p:spPr>
          <a:xfrm>
            <a:off x="4023360" y="1161288"/>
            <a:ext cx="4754880" cy="502920"/>
          </a:xfrm>
          <a:prstGeom prst="rect">
            <a:avLst/>
          </a:prstGeom>
          <a:noFill/>
          <a:ln/>
        </p:spPr>
        <p:txBody>
          <a:bodyPr wrap="square" rtlCol="0" anchor="ctr"/>
          <a:lstStyle/>
          <a:p>
            <a:pPr marL="0" indent="0">
              <a:buNone/>
            </a:pPr>
            <a:r>
              <a:rPr lang="en-US" sz="1200" dirty="0">
                <a:solidFill>
                  <a:srgbClr val="2A1F0E"/>
                </a:solidFill>
              </a:rPr>
              <a:t>Monitor intensitas kontraksi via palpasi atau CTG. Beri sinyal verbal lembut kepada ibu</a:t>
            </a:r>
            <a:endParaRPr lang="en-US" sz="1200" dirty="0"/>
          </a:p>
        </p:txBody>
      </p:sp>
      <p:sp>
        <p:nvSpPr>
          <p:cNvPr id="13" name="Shape 11"/>
          <p:cNvSpPr/>
          <p:nvPr/>
        </p:nvSpPr>
        <p:spPr>
          <a:xfrm>
            <a:off x="256032" y="1773936"/>
            <a:ext cx="8631936" cy="585216"/>
          </a:xfrm>
          <a:prstGeom prst="rect">
            <a:avLst/>
          </a:prstGeom>
          <a:solidFill>
            <a:srgbClr val="FFFFFF"/>
          </a:solidFill>
          <a:ln w="12700">
            <a:solidFill>
              <a:srgbClr val="5A8A3C"/>
            </a:solidFill>
            <a:prstDash val="solid"/>
          </a:ln>
          <a:effectLst>
            <a:outerShdw blurRad="88900" dist="38100" dir="8100000" algn="bl" rotWithShape="0">
              <a:srgbClr val="000000">
                <a:alpha val="11000"/>
              </a:srgbClr>
            </a:outerShdw>
          </a:effectLst>
        </p:spPr>
      </p:sp>
      <p:sp>
        <p:nvSpPr>
          <p:cNvPr id="14" name="Shape 12"/>
          <p:cNvSpPr/>
          <p:nvPr/>
        </p:nvSpPr>
        <p:spPr>
          <a:xfrm>
            <a:off x="256032" y="1773936"/>
            <a:ext cx="502920" cy="585216"/>
          </a:xfrm>
          <a:prstGeom prst="rect">
            <a:avLst/>
          </a:prstGeom>
          <a:solidFill>
            <a:srgbClr val="5A8A3C"/>
          </a:solidFill>
          <a:ln w="12700">
            <a:solidFill>
              <a:srgbClr val="5A8A3C"/>
            </a:solidFill>
            <a:prstDash val="solid"/>
          </a:ln>
        </p:spPr>
      </p:sp>
      <p:sp>
        <p:nvSpPr>
          <p:cNvPr id="15" name="Text 13"/>
          <p:cNvSpPr/>
          <p:nvPr/>
        </p:nvSpPr>
        <p:spPr>
          <a:xfrm>
            <a:off x="256032" y="1773936"/>
            <a:ext cx="502920" cy="585216"/>
          </a:xfrm>
          <a:prstGeom prst="rect">
            <a:avLst/>
          </a:prstGeom>
          <a:noFill/>
          <a:ln/>
        </p:spPr>
        <p:txBody>
          <a:bodyPr wrap="square" rtlCol="0" anchor="ctr"/>
          <a:lstStyle/>
          <a:p>
            <a:pPr marL="0" indent="0" algn="ctr">
              <a:buNone/>
            </a:pPr>
            <a:r>
              <a:rPr lang="en-US" sz="1800" b="1" dirty="0">
                <a:solidFill>
                  <a:srgbClr val="FFFFFF"/>
                </a:solidFill>
              </a:rPr>
              <a:t>2</a:t>
            </a:r>
            <a:endParaRPr lang="en-US" sz="1800" dirty="0"/>
          </a:p>
        </p:txBody>
      </p:sp>
      <p:sp>
        <p:nvSpPr>
          <p:cNvPr id="16" name="Text 14"/>
          <p:cNvSpPr/>
          <p:nvPr/>
        </p:nvSpPr>
        <p:spPr>
          <a:xfrm>
            <a:off x="841248" y="1828800"/>
            <a:ext cx="2377440" cy="219456"/>
          </a:xfrm>
          <a:prstGeom prst="rect">
            <a:avLst/>
          </a:prstGeom>
          <a:noFill/>
          <a:ln/>
        </p:spPr>
        <p:txBody>
          <a:bodyPr wrap="square" rtlCol="0" anchor="ctr"/>
          <a:lstStyle/>
          <a:p>
            <a:pPr marL="0" indent="0">
              <a:buNone/>
            </a:pPr>
            <a:r>
              <a:rPr lang="en-US" sz="1100" b="1" dirty="0">
                <a:solidFill>
                  <a:srgbClr val="5A8A3C"/>
                </a:solidFill>
              </a:rPr>
              <a:t>Tarik Napas Dalam (Awal Kontraksi)</a:t>
            </a:r>
            <a:endParaRPr lang="en-US" sz="1100" dirty="0"/>
          </a:p>
        </p:txBody>
      </p:sp>
      <p:sp>
        <p:nvSpPr>
          <p:cNvPr id="17" name="Text 15"/>
          <p:cNvSpPr/>
          <p:nvPr/>
        </p:nvSpPr>
        <p:spPr>
          <a:xfrm>
            <a:off x="841248" y="2066544"/>
            <a:ext cx="2926080" cy="237744"/>
          </a:xfrm>
          <a:prstGeom prst="rect">
            <a:avLst/>
          </a:prstGeom>
          <a:noFill/>
          <a:ln/>
        </p:spPr>
        <p:txBody>
          <a:bodyPr wrap="square" rtlCol="0" anchor="ctr"/>
          <a:lstStyle/>
          <a:p>
            <a:pPr marL="0" indent="0">
              <a:buNone/>
            </a:pPr>
            <a:r>
              <a:rPr lang="en-US" sz="1200" i="1" dirty="0">
                <a:solidFill>
                  <a:srgbClr val="5C4A32"/>
                </a:solidFill>
              </a:rPr>
              <a:t>'Tarik napas dalam perlahan melalui hidung...'</a:t>
            </a:r>
            <a:endParaRPr lang="en-US" sz="1200" dirty="0"/>
          </a:p>
        </p:txBody>
      </p:sp>
      <p:sp>
        <p:nvSpPr>
          <p:cNvPr id="18" name="Shape 16"/>
          <p:cNvSpPr/>
          <p:nvPr/>
        </p:nvSpPr>
        <p:spPr>
          <a:xfrm>
            <a:off x="3886200" y="1847088"/>
            <a:ext cx="36576" cy="438912"/>
          </a:xfrm>
          <a:prstGeom prst="rect">
            <a:avLst/>
          </a:prstGeom>
          <a:solidFill>
            <a:srgbClr val="5A8A3C">
              <a:alpha val="60000"/>
            </a:srgbClr>
          </a:solidFill>
          <a:ln w="12700">
            <a:solidFill>
              <a:srgbClr val="5A8A3C">
                <a:alpha val="60000"/>
              </a:srgbClr>
            </a:solidFill>
            <a:prstDash val="solid"/>
          </a:ln>
        </p:spPr>
      </p:sp>
      <p:sp>
        <p:nvSpPr>
          <p:cNvPr id="19" name="Text 17"/>
          <p:cNvSpPr/>
          <p:nvPr/>
        </p:nvSpPr>
        <p:spPr>
          <a:xfrm>
            <a:off x="4023360" y="1819656"/>
            <a:ext cx="4754880" cy="502920"/>
          </a:xfrm>
          <a:prstGeom prst="rect">
            <a:avLst/>
          </a:prstGeom>
          <a:noFill/>
          <a:ln/>
        </p:spPr>
        <p:txBody>
          <a:bodyPr wrap="square" rtlCol="0" anchor="ctr"/>
          <a:lstStyle/>
          <a:p>
            <a:pPr marL="0" indent="0">
              <a:buNone/>
            </a:pPr>
            <a:r>
              <a:rPr lang="en-US" sz="1200" dirty="0">
                <a:solidFill>
                  <a:srgbClr val="2A1F0E"/>
                </a:solidFill>
              </a:rPr>
              <a:t>Inspirasi 3-4 detik, isi paru-paru penuh, diafragma turun, abdominal naik</a:t>
            </a:r>
            <a:endParaRPr lang="en-US" sz="1200" dirty="0"/>
          </a:p>
        </p:txBody>
      </p:sp>
      <p:sp>
        <p:nvSpPr>
          <p:cNvPr id="20" name="Shape 18"/>
          <p:cNvSpPr/>
          <p:nvPr/>
        </p:nvSpPr>
        <p:spPr>
          <a:xfrm>
            <a:off x="256032" y="2432304"/>
            <a:ext cx="8631936" cy="585216"/>
          </a:xfrm>
          <a:prstGeom prst="rect">
            <a:avLst/>
          </a:prstGeom>
          <a:solidFill>
            <a:srgbClr val="FFFFFF"/>
          </a:solidFill>
          <a:ln w="12700">
            <a:solidFill>
              <a:srgbClr val="C0582A"/>
            </a:solidFill>
            <a:prstDash val="solid"/>
          </a:ln>
          <a:effectLst>
            <a:outerShdw blurRad="88900" dist="38100" dir="8100000" algn="bl" rotWithShape="0">
              <a:srgbClr val="000000">
                <a:alpha val="11000"/>
              </a:srgbClr>
            </a:outerShdw>
          </a:effectLst>
        </p:spPr>
      </p:sp>
      <p:sp>
        <p:nvSpPr>
          <p:cNvPr id="21" name="Shape 19"/>
          <p:cNvSpPr/>
          <p:nvPr/>
        </p:nvSpPr>
        <p:spPr>
          <a:xfrm>
            <a:off x="256032" y="2432304"/>
            <a:ext cx="502920" cy="585216"/>
          </a:xfrm>
          <a:prstGeom prst="rect">
            <a:avLst/>
          </a:prstGeom>
          <a:solidFill>
            <a:srgbClr val="C0582A"/>
          </a:solidFill>
          <a:ln w="12700">
            <a:solidFill>
              <a:srgbClr val="C0582A"/>
            </a:solidFill>
            <a:prstDash val="solid"/>
          </a:ln>
        </p:spPr>
      </p:sp>
      <p:sp>
        <p:nvSpPr>
          <p:cNvPr id="22" name="Text 20"/>
          <p:cNvSpPr/>
          <p:nvPr/>
        </p:nvSpPr>
        <p:spPr>
          <a:xfrm>
            <a:off x="256032" y="2432304"/>
            <a:ext cx="502920" cy="585216"/>
          </a:xfrm>
          <a:prstGeom prst="rect">
            <a:avLst/>
          </a:prstGeom>
          <a:noFill/>
          <a:ln/>
        </p:spPr>
        <p:txBody>
          <a:bodyPr wrap="square" rtlCol="0" anchor="ctr"/>
          <a:lstStyle/>
          <a:p>
            <a:pPr marL="0" indent="0" algn="ctr">
              <a:buNone/>
            </a:pPr>
            <a:r>
              <a:rPr lang="en-US" sz="1800" b="1" dirty="0">
                <a:solidFill>
                  <a:srgbClr val="FFFFFF"/>
                </a:solidFill>
              </a:rPr>
              <a:t>3</a:t>
            </a:r>
            <a:endParaRPr lang="en-US" sz="1800" dirty="0"/>
          </a:p>
        </p:txBody>
      </p:sp>
      <p:sp>
        <p:nvSpPr>
          <p:cNvPr id="23" name="Text 21"/>
          <p:cNvSpPr/>
          <p:nvPr/>
        </p:nvSpPr>
        <p:spPr>
          <a:xfrm>
            <a:off x="841248" y="2487168"/>
            <a:ext cx="2377440" cy="219456"/>
          </a:xfrm>
          <a:prstGeom prst="rect">
            <a:avLst/>
          </a:prstGeom>
          <a:noFill/>
          <a:ln/>
        </p:spPr>
        <p:txBody>
          <a:bodyPr wrap="square" rtlCol="0" anchor="ctr"/>
          <a:lstStyle/>
          <a:p>
            <a:pPr marL="0" indent="0">
              <a:buNone/>
            </a:pPr>
            <a:r>
              <a:rPr lang="en-US" sz="1200" b="1" dirty="0">
                <a:solidFill>
                  <a:srgbClr val="C0582A"/>
                </a:solidFill>
              </a:rPr>
              <a:t>Arahkan Energi ke Bawah</a:t>
            </a:r>
            <a:endParaRPr lang="en-US" sz="1200" dirty="0"/>
          </a:p>
        </p:txBody>
      </p:sp>
      <p:sp>
        <p:nvSpPr>
          <p:cNvPr id="24" name="Text 22"/>
          <p:cNvSpPr/>
          <p:nvPr/>
        </p:nvSpPr>
        <p:spPr>
          <a:xfrm>
            <a:off x="841248" y="2724912"/>
            <a:ext cx="2926080" cy="237744"/>
          </a:xfrm>
          <a:prstGeom prst="rect">
            <a:avLst/>
          </a:prstGeom>
          <a:noFill/>
          <a:ln/>
        </p:spPr>
        <p:txBody>
          <a:bodyPr wrap="square" rtlCol="0" anchor="ctr"/>
          <a:lstStyle/>
          <a:p>
            <a:pPr marL="0" indent="0">
              <a:buNone/>
            </a:pPr>
            <a:r>
              <a:rPr lang="en-US" sz="1200" i="1" dirty="0">
                <a:solidFill>
                  <a:srgbClr val="5C4A32"/>
                </a:solidFill>
              </a:rPr>
              <a:t>'Sekarang, embuskan napas sambil mengejan...'</a:t>
            </a:r>
            <a:endParaRPr lang="en-US" sz="1200" dirty="0"/>
          </a:p>
        </p:txBody>
      </p:sp>
      <p:sp>
        <p:nvSpPr>
          <p:cNvPr id="25" name="Shape 23"/>
          <p:cNvSpPr/>
          <p:nvPr/>
        </p:nvSpPr>
        <p:spPr>
          <a:xfrm>
            <a:off x="3886200" y="2505456"/>
            <a:ext cx="36576" cy="438912"/>
          </a:xfrm>
          <a:prstGeom prst="rect">
            <a:avLst/>
          </a:prstGeom>
          <a:solidFill>
            <a:srgbClr val="C0582A">
              <a:alpha val="60000"/>
            </a:srgbClr>
          </a:solidFill>
          <a:ln w="12700">
            <a:solidFill>
              <a:srgbClr val="C0582A">
                <a:alpha val="60000"/>
              </a:srgbClr>
            </a:solidFill>
            <a:prstDash val="solid"/>
          </a:ln>
        </p:spPr>
      </p:sp>
      <p:sp>
        <p:nvSpPr>
          <p:cNvPr id="26" name="Text 24"/>
          <p:cNvSpPr/>
          <p:nvPr/>
        </p:nvSpPr>
        <p:spPr>
          <a:xfrm>
            <a:off x="4023360" y="2478024"/>
            <a:ext cx="4754880" cy="502920"/>
          </a:xfrm>
          <a:prstGeom prst="rect">
            <a:avLst/>
          </a:prstGeom>
          <a:noFill/>
          <a:ln/>
        </p:spPr>
        <p:txBody>
          <a:bodyPr wrap="square" rtlCol="0" anchor="ctr"/>
          <a:lstStyle/>
          <a:p>
            <a:pPr marL="0" indent="0">
              <a:buNone/>
            </a:pPr>
            <a:r>
              <a:rPr lang="en-US" sz="1200" dirty="0">
                <a:solidFill>
                  <a:srgbClr val="2A1F0E"/>
                </a:solidFill>
              </a:rPr>
              <a:t>Consentrate force ke perineum bukan dada. Glottis terbuka, udara keluar lambat melalui mulut terbuka</a:t>
            </a:r>
            <a:endParaRPr lang="en-US" sz="1200" dirty="0"/>
          </a:p>
        </p:txBody>
      </p:sp>
      <p:sp>
        <p:nvSpPr>
          <p:cNvPr id="27" name="Shape 25"/>
          <p:cNvSpPr/>
          <p:nvPr/>
        </p:nvSpPr>
        <p:spPr>
          <a:xfrm>
            <a:off x="256032" y="3090672"/>
            <a:ext cx="8631936" cy="585216"/>
          </a:xfrm>
          <a:prstGeom prst="rect">
            <a:avLst/>
          </a:prstGeom>
          <a:solidFill>
            <a:srgbClr val="FFFFFF"/>
          </a:solidFill>
          <a:ln w="12700">
            <a:solidFill>
              <a:srgbClr val="7A4419"/>
            </a:solidFill>
            <a:prstDash val="solid"/>
          </a:ln>
          <a:effectLst>
            <a:outerShdw blurRad="88900" dist="38100" dir="8100000" algn="bl" rotWithShape="0">
              <a:srgbClr val="000000">
                <a:alpha val="11000"/>
              </a:srgbClr>
            </a:outerShdw>
          </a:effectLst>
        </p:spPr>
      </p:sp>
      <p:sp>
        <p:nvSpPr>
          <p:cNvPr id="28" name="Shape 26"/>
          <p:cNvSpPr/>
          <p:nvPr/>
        </p:nvSpPr>
        <p:spPr>
          <a:xfrm>
            <a:off x="256032" y="3090672"/>
            <a:ext cx="502920" cy="585216"/>
          </a:xfrm>
          <a:prstGeom prst="rect">
            <a:avLst/>
          </a:prstGeom>
          <a:solidFill>
            <a:srgbClr val="7A4419"/>
          </a:solidFill>
          <a:ln w="12700">
            <a:solidFill>
              <a:srgbClr val="7A4419"/>
            </a:solidFill>
            <a:prstDash val="solid"/>
          </a:ln>
        </p:spPr>
      </p:sp>
      <p:sp>
        <p:nvSpPr>
          <p:cNvPr id="29" name="Text 27"/>
          <p:cNvSpPr/>
          <p:nvPr/>
        </p:nvSpPr>
        <p:spPr>
          <a:xfrm>
            <a:off x="256032" y="3090672"/>
            <a:ext cx="502920" cy="585216"/>
          </a:xfrm>
          <a:prstGeom prst="rect">
            <a:avLst/>
          </a:prstGeom>
          <a:noFill/>
          <a:ln/>
        </p:spPr>
        <p:txBody>
          <a:bodyPr wrap="square" rtlCol="0" anchor="ctr"/>
          <a:lstStyle/>
          <a:p>
            <a:pPr marL="0" indent="0" algn="ctr">
              <a:buNone/>
            </a:pPr>
            <a:r>
              <a:rPr lang="en-US" sz="1800" b="1" dirty="0">
                <a:solidFill>
                  <a:srgbClr val="FFFFFF"/>
                </a:solidFill>
              </a:rPr>
              <a:t>4</a:t>
            </a:r>
            <a:endParaRPr lang="en-US" sz="1800" dirty="0"/>
          </a:p>
        </p:txBody>
      </p:sp>
      <p:sp>
        <p:nvSpPr>
          <p:cNvPr id="30" name="Text 28"/>
          <p:cNvSpPr/>
          <p:nvPr/>
        </p:nvSpPr>
        <p:spPr>
          <a:xfrm>
            <a:off x="841248" y="3145536"/>
            <a:ext cx="2377440" cy="219456"/>
          </a:xfrm>
          <a:prstGeom prst="rect">
            <a:avLst/>
          </a:prstGeom>
          <a:noFill/>
          <a:ln/>
        </p:spPr>
        <p:txBody>
          <a:bodyPr wrap="square" rtlCol="0" anchor="ctr"/>
          <a:lstStyle/>
          <a:p>
            <a:pPr marL="0" indent="0">
              <a:buNone/>
            </a:pPr>
            <a:r>
              <a:rPr lang="en-US" sz="1200" b="1" dirty="0">
                <a:solidFill>
                  <a:srgbClr val="7A4419"/>
                </a:solidFill>
              </a:rPr>
              <a:t>Mengejan Bertahap (6-8 Detik)</a:t>
            </a:r>
            <a:endParaRPr lang="en-US" sz="1200" dirty="0"/>
          </a:p>
        </p:txBody>
      </p:sp>
      <p:sp>
        <p:nvSpPr>
          <p:cNvPr id="31" name="Text 29"/>
          <p:cNvSpPr/>
          <p:nvPr/>
        </p:nvSpPr>
        <p:spPr>
          <a:xfrm>
            <a:off x="841248" y="3383280"/>
            <a:ext cx="2926080" cy="237744"/>
          </a:xfrm>
          <a:prstGeom prst="rect">
            <a:avLst/>
          </a:prstGeom>
          <a:noFill/>
          <a:ln/>
        </p:spPr>
        <p:txBody>
          <a:bodyPr wrap="square" rtlCol="0" anchor="ctr"/>
          <a:lstStyle/>
          <a:p>
            <a:pPr marL="0" indent="0">
              <a:buNone/>
            </a:pPr>
            <a:r>
              <a:rPr lang="en-US" sz="1400" i="1" dirty="0">
                <a:solidFill>
                  <a:srgbClr val="5C4A32"/>
                </a:solidFill>
              </a:rPr>
              <a:t>'Terus... terus... bagus sekali Bu...'</a:t>
            </a:r>
            <a:endParaRPr lang="en-US" sz="1400" dirty="0"/>
          </a:p>
        </p:txBody>
      </p:sp>
      <p:sp>
        <p:nvSpPr>
          <p:cNvPr id="32" name="Shape 30"/>
          <p:cNvSpPr/>
          <p:nvPr/>
        </p:nvSpPr>
        <p:spPr>
          <a:xfrm>
            <a:off x="3886200" y="3163824"/>
            <a:ext cx="36576" cy="438912"/>
          </a:xfrm>
          <a:prstGeom prst="rect">
            <a:avLst/>
          </a:prstGeom>
          <a:solidFill>
            <a:srgbClr val="7A4419">
              <a:alpha val="60000"/>
            </a:srgbClr>
          </a:solidFill>
          <a:ln w="12700">
            <a:solidFill>
              <a:srgbClr val="7A4419">
                <a:alpha val="60000"/>
              </a:srgbClr>
            </a:solidFill>
            <a:prstDash val="solid"/>
          </a:ln>
        </p:spPr>
      </p:sp>
      <p:sp>
        <p:nvSpPr>
          <p:cNvPr id="33" name="Text 31"/>
          <p:cNvSpPr/>
          <p:nvPr/>
        </p:nvSpPr>
        <p:spPr>
          <a:xfrm>
            <a:off x="4023360" y="3136392"/>
            <a:ext cx="4754880" cy="502920"/>
          </a:xfrm>
          <a:prstGeom prst="rect">
            <a:avLst/>
          </a:prstGeom>
          <a:noFill/>
          <a:ln/>
        </p:spPr>
        <p:txBody>
          <a:bodyPr wrap="square" rtlCol="0" anchor="ctr"/>
          <a:lstStyle/>
          <a:p>
            <a:pPr marL="0" indent="0">
              <a:buNone/>
            </a:pPr>
            <a:r>
              <a:rPr lang="en-US" sz="1400" dirty="0">
                <a:solidFill>
                  <a:srgbClr val="2A1F0E"/>
                </a:solidFill>
              </a:rPr>
              <a:t>3-5 kali meneran per kontraksi. Istirahat singkat 2 detik antar meneran. Bidan beri reinforcement positif</a:t>
            </a:r>
            <a:endParaRPr lang="en-US" sz="1400" dirty="0"/>
          </a:p>
        </p:txBody>
      </p:sp>
      <p:sp>
        <p:nvSpPr>
          <p:cNvPr id="34" name="Shape 32"/>
          <p:cNvSpPr/>
          <p:nvPr/>
        </p:nvSpPr>
        <p:spPr>
          <a:xfrm>
            <a:off x="256032" y="3749040"/>
            <a:ext cx="8631936" cy="585216"/>
          </a:xfrm>
          <a:prstGeom prst="rect">
            <a:avLst/>
          </a:prstGeom>
          <a:solidFill>
            <a:srgbClr val="FFFFFF"/>
          </a:solidFill>
          <a:ln w="12700">
            <a:solidFill>
              <a:srgbClr val="7B5EA7"/>
            </a:solidFill>
            <a:prstDash val="solid"/>
          </a:ln>
          <a:effectLst>
            <a:outerShdw blurRad="88900" dist="38100" dir="8100000" algn="bl" rotWithShape="0">
              <a:srgbClr val="000000">
                <a:alpha val="11000"/>
              </a:srgbClr>
            </a:outerShdw>
          </a:effectLst>
        </p:spPr>
      </p:sp>
      <p:sp>
        <p:nvSpPr>
          <p:cNvPr id="35" name="Shape 33"/>
          <p:cNvSpPr/>
          <p:nvPr/>
        </p:nvSpPr>
        <p:spPr>
          <a:xfrm>
            <a:off x="256032" y="3749040"/>
            <a:ext cx="502920" cy="585216"/>
          </a:xfrm>
          <a:prstGeom prst="rect">
            <a:avLst/>
          </a:prstGeom>
          <a:solidFill>
            <a:srgbClr val="7B5EA7"/>
          </a:solidFill>
          <a:ln w="12700">
            <a:solidFill>
              <a:srgbClr val="7B5EA7"/>
            </a:solidFill>
            <a:prstDash val="solid"/>
          </a:ln>
        </p:spPr>
      </p:sp>
      <p:sp>
        <p:nvSpPr>
          <p:cNvPr id="36" name="Text 34"/>
          <p:cNvSpPr/>
          <p:nvPr/>
        </p:nvSpPr>
        <p:spPr>
          <a:xfrm>
            <a:off x="256032" y="3749040"/>
            <a:ext cx="502920" cy="585216"/>
          </a:xfrm>
          <a:prstGeom prst="rect">
            <a:avLst/>
          </a:prstGeom>
          <a:noFill/>
          <a:ln/>
        </p:spPr>
        <p:txBody>
          <a:bodyPr wrap="square" rtlCol="0" anchor="ctr"/>
          <a:lstStyle/>
          <a:p>
            <a:pPr marL="0" indent="0" algn="ctr">
              <a:buNone/>
            </a:pPr>
            <a:r>
              <a:rPr lang="en-US" sz="1800" b="1" dirty="0">
                <a:solidFill>
                  <a:srgbClr val="FFFFFF"/>
                </a:solidFill>
              </a:rPr>
              <a:t>5</a:t>
            </a:r>
            <a:endParaRPr lang="en-US" sz="1800" dirty="0"/>
          </a:p>
        </p:txBody>
      </p:sp>
      <p:sp>
        <p:nvSpPr>
          <p:cNvPr id="37" name="Text 35"/>
          <p:cNvSpPr/>
          <p:nvPr/>
        </p:nvSpPr>
        <p:spPr>
          <a:xfrm>
            <a:off x="841248" y="3803904"/>
            <a:ext cx="2377440" cy="219456"/>
          </a:xfrm>
          <a:prstGeom prst="rect">
            <a:avLst/>
          </a:prstGeom>
          <a:noFill/>
          <a:ln/>
        </p:spPr>
        <p:txBody>
          <a:bodyPr wrap="square" rtlCol="0" anchor="ctr"/>
          <a:lstStyle/>
          <a:p>
            <a:pPr marL="0" indent="0">
              <a:buNone/>
            </a:pPr>
            <a:r>
              <a:rPr lang="en-US" sz="1200" b="1" dirty="0">
                <a:solidFill>
                  <a:srgbClr val="7B5EA7"/>
                </a:solidFill>
              </a:rPr>
              <a:t>Akhir Kontraksi — Istirahat Aktif</a:t>
            </a:r>
            <a:endParaRPr lang="en-US" sz="1200" dirty="0"/>
          </a:p>
        </p:txBody>
      </p:sp>
      <p:sp>
        <p:nvSpPr>
          <p:cNvPr id="38" name="Text 36"/>
          <p:cNvSpPr/>
          <p:nvPr/>
        </p:nvSpPr>
        <p:spPr>
          <a:xfrm>
            <a:off x="841248" y="4041648"/>
            <a:ext cx="2926080" cy="237744"/>
          </a:xfrm>
          <a:prstGeom prst="rect">
            <a:avLst/>
          </a:prstGeom>
          <a:noFill/>
          <a:ln/>
        </p:spPr>
        <p:txBody>
          <a:bodyPr wrap="square" rtlCol="0" anchor="ctr"/>
          <a:lstStyle/>
          <a:p>
            <a:pPr marL="0" indent="0">
              <a:buNone/>
            </a:pPr>
            <a:r>
              <a:rPr lang="en-US" sz="1200" i="1" dirty="0">
                <a:solidFill>
                  <a:srgbClr val="5C4A32"/>
                </a:solidFill>
              </a:rPr>
              <a:t>'Kontraksi sudah selesai, relaksasi dulu...'</a:t>
            </a:r>
            <a:endParaRPr lang="en-US" sz="1200" dirty="0"/>
          </a:p>
        </p:txBody>
      </p:sp>
      <p:sp>
        <p:nvSpPr>
          <p:cNvPr id="39" name="Shape 37"/>
          <p:cNvSpPr/>
          <p:nvPr/>
        </p:nvSpPr>
        <p:spPr>
          <a:xfrm>
            <a:off x="3886200" y="3822192"/>
            <a:ext cx="36576" cy="438912"/>
          </a:xfrm>
          <a:prstGeom prst="rect">
            <a:avLst/>
          </a:prstGeom>
          <a:solidFill>
            <a:srgbClr val="7B5EA7">
              <a:alpha val="60000"/>
            </a:srgbClr>
          </a:solidFill>
          <a:ln w="12700">
            <a:solidFill>
              <a:srgbClr val="7B5EA7">
                <a:alpha val="60000"/>
              </a:srgbClr>
            </a:solidFill>
            <a:prstDash val="solid"/>
          </a:ln>
        </p:spPr>
      </p:sp>
      <p:sp>
        <p:nvSpPr>
          <p:cNvPr id="40" name="Text 38"/>
          <p:cNvSpPr/>
          <p:nvPr/>
        </p:nvSpPr>
        <p:spPr>
          <a:xfrm>
            <a:off x="4023360" y="3794760"/>
            <a:ext cx="4754880" cy="502920"/>
          </a:xfrm>
          <a:prstGeom prst="rect">
            <a:avLst/>
          </a:prstGeom>
          <a:noFill/>
          <a:ln/>
        </p:spPr>
        <p:txBody>
          <a:bodyPr wrap="square" rtlCol="0" anchor="ctr"/>
          <a:lstStyle/>
          <a:p>
            <a:pPr marL="0" indent="0">
              <a:buNone/>
            </a:pPr>
            <a:r>
              <a:rPr lang="en-US" sz="1200" dirty="0">
                <a:solidFill>
                  <a:srgbClr val="2A1F0E"/>
                </a:solidFill>
              </a:rPr>
              <a:t>Napas dalam-dalam 3-4 kali. Monitor DJJ. Berikan minum, kompres hangat, massase punggung bawah</a:t>
            </a:r>
            <a:endParaRPr lang="en-US" sz="1200" dirty="0"/>
          </a:p>
        </p:txBody>
      </p:sp>
      <p:sp>
        <p:nvSpPr>
          <p:cNvPr id="41" name="Shape 39"/>
          <p:cNvSpPr/>
          <p:nvPr/>
        </p:nvSpPr>
        <p:spPr>
          <a:xfrm>
            <a:off x="256032" y="4407408"/>
            <a:ext cx="8631936" cy="585216"/>
          </a:xfrm>
          <a:prstGeom prst="rect">
            <a:avLst/>
          </a:prstGeom>
          <a:solidFill>
            <a:srgbClr val="FFFFFF"/>
          </a:solidFill>
          <a:ln w="12700">
            <a:solidFill>
              <a:srgbClr val="2E7BA8"/>
            </a:solidFill>
            <a:prstDash val="solid"/>
          </a:ln>
          <a:effectLst>
            <a:outerShdw blurRad="88900" dist="38100" dir="8100000" algn="bl" rotWithShape="0">
              <a:srgbClr val="000000">
                <a:alpha val="11000"/>
              </a:srgbClr>
            </a:outerShdw>
          </a:effectLst>
        </p:spPr>
      </p:sp>
      <p:sp>
        <p:nvSpPr>
          <p:cNvPr id="42" name="Shape 40"/>
          <p:cNvSpPr/>
          <p:nvPr/>
        </p:nvSpPr>
        <p:spPr>
          <a:xfrm>
            <a:off x="256032" y="4407408"/>
            <a:ext cx="502920" cy="585216"/>
          </a:xfrm>
          <a:prstGeom prst="rect">
            <a:avLst/>
          </a:prstGeom>
          <a:solidFill>
            <a:srgbClr val="2E7BA8"/>
          </a:solidFill>
          <a:ln w="12700">
            <a:solidFill>
              <a:srgbClr val="2E7BA8"/>
            </a:solidFill>
            <a:prstDash val="solid"/>
          </a:ln>
        </p:spPr>
      </p:sp>
      <p:sp>
        <p:nvSpPr>
          <p:cNvPr id="43" name="Text 41"/>
          <p:cNvSpPr/>
          <p:nvPr/>
        </p:nvSpPr>
        <p:spPr>
          <a:xfrm>
            <a:off x="256032" y="4407408"/>
            <a:ext cx="502920" cy="585216"/>
          </a:xfrm>
          <a:prstGeom prst="rect">
            <a:avLst/>
          </a:prstGeom>
          <a:noFill/>
          <a:ln/>
        </p:spPr>
        <p:txBody>
          <a:bodyPr wrap="square" rtlCol="0" anchor="ctr"/>
          <a:lstStyle/>
          <a:p>
            <a:pPr marL="0" indent="0" algn="ctr">
              <a:buNone/>
            </a:pPr>
            <a:r>
              <a:rPr lang="en-US" sz="1800" b="1" dirty="0">
                <a:solidFill>
                  <a:srgbClr val="FFFFFF"/>
                </a:solidFill>
              </a:rPr>
              <a:t>6</a:t>
            </a:r>
            <a:endParaRPr lang="en-US" sz="1800" dirty="0"/>
          </a:p>
        </p:txBody>
      </p:sp>
      <p:sp>
        <p:nvSpPr>
          <p:cNvPr id="44" name="Text 42"/>
          <p:cNvSpPr/>
          <p:nvPr/>
        </p:nvSpPr>
        <p:spPr>
          <a:xfrm>
            <a:off x="841248" y="4462272"/>
            <a:ext cx="2377440" cy="219456"/>
          </a:xfrm>
          <a:prstGeom prst="rect">
            <a:avLst/>
          </a:prstGeom>
          <a:noFill/>
          <a:ln/>
        </p:spPr>
        <p:txBody>
          <a:bodyPr wrap="square" rtlCol="0" anchor="ctr"/>
          <a:lstStyle/>
          <a:p>
            <a:pPr marL="0" indent="0">
              <a:buNone/>
            </a:pPr>
            <a:r>
              <a:rPr lang="en-US" sz="1200" b="1" dirty="0">
                <a:solidFill>
                  <a:srgbClr val="2E7BA8"/>
                </a:solidFill>
              </a:rPr>
              <a:t>Crowning — Perlambatan</a:t>
            </a:r>
            <a:endParaRPr lang="en-US" sz="1200" dirty="0"/>
          </a:p>
        </p:txBody>
      </p:sp>
      <p:sp>
        <p:nvSpPr>
          <p:cNvPr id="45" name="Text 43"/>
          <p:cNvSpPr/>
          <p:nvPr/>
        </p:nvSpPr>
        <p:spPr>
          <a:xfrm>
            <a:off x="841248" y="4700016"/>
            <a:ext cx="2926080" cy="237744"/>
          </a:xfrm>
          <a:prstGeom prst="rect">
            <a:avLst/>
          </a:prstGeom>
          <a:noFill/>
          <a:ln/>
        </p:spPr>
        <p:txBody>
          <a:bodyPr wrap="square" rtlCol="0" anchor="ctr"/>
          <a:lstStyle/>
          <a:p>
            <a:pPr marL="0" indent="0">
              <a:buNone/>
            </a:pPr>
            <a:r>
              <a:rPr lang="en-US" sz="1200" i="1" dirty="0">
                <a:solidFill>
                  <a:srgbClr val="5C4A32"/>
                </a:solidFill>
              </a:rPr>
              <a:t>'Pelan-pelan Bu, napas pendek-pendek saja...'</a:t>
            </a:r>
            <a:endParaRPr lang="en-US" sz="1200" dirty="0"/>
          </a:p>
        </p:txBody>
      </p:sp>
      <p:sp>
        <p:nvSpPr>
          <p:cNvPr id="46" name="Shape 44"/>
          <p:cNvSpPr/>
          <p:nvPr/>
        </p:nvSpPr>
        <p:spPr>
          <a:xfrm>
            <a:off x="3886200" y="4480560"/>
            <a:ext cx="36576" cy="438912"/>
          </a:xfrm>
          <a:prstGeom prst="rect">
            <a:avLst/>
          </a:prstGeom>
          <a:solidFill>
            <a:srgbClr val="2E7BA8">
              <a:alpha val="60000"/>
            </a:srgbClr>
          </a:solidFill>
          <a:ln w="12700">
            <a:solidFill>
              <a:srgbClr val="2E7BA8">
                <a:alpha val="60000"/>
              </a:srgbClr>
            </a:solidFill>
            <a:prstDash val="solid"/>
          </a:ln>
        </p:spPr>
      </p:sp>
      <p:sp>
        <p:nvSpPr>
          <p:cNvPr id="47" name="Text 45"/>
          <p:cNvSpPr/>
          <p:nvPr/>
        </p:nvSpPr>
        <p:spPr>
          <a:xfrm>
            <a:off x="4023360" y="4453128"/>
            <a:ext cx="4754880" cy="502920"/>
          </a:xfrm>
          <a:prstGeom prst="rect">
            <a:avLst/>
          </a:prstGeom>
          <a:noFill/>
          <a:ln/>
        </p:spPr>
        <p:txBody>
          <a:bodyPr wrap="square" rtlCol="0" anchor="ctr"/>
          <a:lstStyle/>
          <a:p>
            <a:pPr marL="0" indent="0">
              <a:buNone/>
            </a:pPr>
            <a:r>
              <a:rPr lang="en-US" sz="1200" dirty="0">
                <a:solidFill>
                  <a:srgbClr val="2A1F0E"/>
                </a:solidFill>
              </a:rPr>
              <a:t>Saat kepala crowning: anjurkan panting/tiup (huh-huh-huh), bidan control dengan tangan di kepala bayi untuk mencegah laserasi berat</a:t>
            </a:r>
            <a:endParaRPr lang="en-US" sz="1200" dirty="0"/>
          </a:p>
        </p:txBody>
      </p:sp>
      <p:sp>
        <p:nvSpPr>
          <p:cNvPr id="48" name="Shape 46"/>
          <p:cNvSpPr/>
          <p:nvPr/>
        </p:nvSpPr>
        <p:spPr>
          <a:xfrm>
            <a:off x="256032" y="5074920"/>
            <a:ext cx="8631936" cy="0"/>
          </a:xfrm>
          <a:prstGeom prst="rect">
            <a:avLst/>
          </a:prstGeom>
          <a:noFill/>
          <a:ln/>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bg>
      <p:bgPr>
        <a:solidFill>
          <a:srgbClr val="FBF7F0"/>
        </a:solidFill>
        <a:effectLst/>
      </p:bgPr>
    </p:bg>
    <p:spTree>
      <p:nvGrpSpPr>
        <p:cNvPr id="1" name=""/>
        <p:cNvGrpSpPr/>
        <p:nvPr/>
      </p:nvGrpSpPr>
      <p:grpSpPr>
        <a:xfrm>
          <a:off x="0" y="0"/>
          <a:ext cx="0" cy="0"/>
          <a:chOff x="0" y="0"/>
          <a:chExt cx="0" cy="0"/>
        </a:xfrm>
      </p:grpSpPr>
      <p:sp>
        <p:nvSpPr>
          <p:cNvPr id="2" name="Shape 0"/>
          <p:cNvSpPr/>
          <p:nvPr/>
        </p:nvSpPr>
        <p:spPr>
          <a:xfrm>
            <a:off x="0" y="0"/>
            <a:ext cx="9144000" cy="987552"/>
          </a:xfrm>
          <a:prstGeom prst="rect">
            <a:avLst/>
          </a:prstGeom>
          <a:solidFill>
            <a:srgbClr val="2D5016"/>
          </a:solidFill>
          <a:ln w="12700">
            <a:solidFill>
              <a:srgbClr val="2D5016"/>
            </a:solidFill>
            <a:prstDash val="solid"/>
          </a:ln>
        </p:spPr>
      </p:sp>
      <p:sp>
        <p:nvSpPr>
          <p:cNvPr id="3" name="Shape 1"/>
          <p:cNvSpPr/>
          <p:nvPr/>
        </p:nvSpPr>
        <p:spPr>
          <a:xfrm>
            <a:off x="0" y="987552"/>
            <a:ext cx="9144000" cy="64008"/>
          </a:xfrm>
          <a:prstGeom prst="rect">
            <a:avLst/>
          </a:prstGeom>
          <a:solidFill>
            <a:srgbClr val="D4A020"/>
          </a:solidFill>
          <a:ln w="12700">
            <a:solidFill>
              <a:srgbClr val="D4A020"/>
            </a:solidFill>
            <a:prstDash val="solid"/>
          </a:ln>
        </p:spPr>
      </p:sp>
      <p:sp>
        <p:nvSpPr>
          <p:cNvPr id="4" name="Text 2"/>
          <p:cNvSpPr/>
          <p:nvPr/>
        </p:nvSpPr>
        <p:spPr>
          <a:xfrm>
            <a:off x="320040" y="91440"/>
            <a:ext cx="8503920" cy="502920"/>
          </a:xfrm>
          <a:prstGeom prst="rect">
            <a:avLst/>
          </a:prstGeom>
          <a:noFill/>
          <a:ln/>
        </p:spPr>
        <p:txBody>
          <a:bodyPr wrap="square"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PEMANTAUAN KALA II PERSALINAN</a:t>
            </a:r>
            <a:endParaRPr lang="en-US" sz="2100" dirty="0"/>
          </a:p>
        </p:txBody>
      </p:sp>
      <p:sp>
        <p:nvSpPr>
          <p:cNvPr id="5" name="Text 3"/>
          <p:cNvSpPr/>
          <p:nvPr/>
        </p:nvSpPr>
        <p:spPr>
          <a:xfrm>
            <a:off x="320040" y="612648"/>
            <a:ext cx="8503920" cy="274320"/>
          </a:xfrm>
          <a:prstGeom prst="rect">
            <a:avLst/>
          </a:prstGeom>
          <a:noFill/>
          <a:ln/>
        </p:spPr>
        <p:txBody>
          <a:bodyPr wrap="square" rtlCol="0" anchor="ctr"/>
          <a:lstStyle/>
          <a:p>
            <a:pPr marL="0" indent="0">
              <a:buNone/>
            </a:pPr>
            <a:r>
              <a:rPr lang="en-US" sz="1050" dirty="0">
                <a:solidFill>
                  <a:srgbClr val="D0EAC0"/>
                </a:solidFill>
                <a:latin typeface="Calibri" pitchFamily="34" charset="0"/>
                <a:ea typeface="Calibri" pitchFamily="34" charset="-122"/>
                <a:cs typeface="Calibri" pitchFamily="34" charset="-120"/>
              </a:rPr>
              <a:t>Monitoring Denyut Jantung Janin, Kemajuan &amp; Kondisi Ibu</a:t>
            </a:r>
            <a:endParaRPr lang="en-US" sz="1050" dirty="0"/>
          </a:p>
        </p:txBody>
      </p:sp>
      <p:sp>
        <p:nvSpPr>
          <p:cNvPr id="6" name="Text 4"/>
          <p:cNvSpPr/>
          <p:nvPr/>
        </p:nvSpPr>
        <p:spPr>
          <a:xfrm>
            <a:off x="256032" y="1115568"/>
            <a:ext cx="8631936" cy="274320"/>
          </a:xfrm>
          <a:prstGeom prst="rect">
            <a:avLst/>
          </a:prstGeom>
          <a:noFill/>
          <a:ln/>
        </p:spPr>
        <p:txBody>
          <a:bodyPr wrap="square" rtlCol="0" anchor="ctr"/>
          <a:lstStyle/>
          <a:p>
            <a:pPr marL="0" indent="0">
              <a:buNone/>
            </a:pPr>
            <a:r>
              <a:rPr lang="en-US" sz="1200" b="1" dirty="0">
                <a:solidFill>
                  <a:srgbClr val="2D5016"/>
                </a:solidFill>
              </a:rPr>
              <a:t>Pemantauan DJJ Kala II (NICE, 2023)</a:t>
            </a:r>
            <a:endParaRPr lang="en-US" sz="1200" dirty="0"/>
          </a:p>
        </p:txBody>
      </p:sp>
      <p:graphicFrame>
        <p:nvGraphicFramePr>
          <p:cNvPr id="12" name="Table 0"/>
          <p:cNvGraphicFramePr>
            <a:graphicFrameLocks noGrp="1"/>
          </p:cNvGraphicFramePr>
          <p:nvPr>
            <p:extLst>
              <p:ext uri="{D42A27DB-BD31-4B8C-83A1-F6EECF244321}">
                <p14:modId xmlns:p14="http://schemas.microsoft.com/office/powerpoint/2010/main" val="874637122"/>
              </p:ext>
            </p:extLst>
          </p:nvPr>
        </p:nvGraphicFramePr>
        <p:xfrm>
          <a:off x="256032" y="1426464"/>
          <a:ext cx="8631936" cy="1074420"/>
        </p:xfrm>
        <a:graphic>
          <a:graphicData uri="http://schemas.openxmlformats.org/drawingml/2006/table">
            <a:tbl>
              <a:tblPr/>
              <a:tblGrid>
                <a:gridCol w="2157984">
                  <a:extLst>
                    <a:ext uri="{9D8B030D-6E8A-4147-A177-3AD203B41FA5}">
                      <a16:colId xmlns:a16="http://schemas.microsoft.com/office/drawing/2014/main" val="20000"/>
                    </a:ext>
                  </a:extLst>
                </a:gridCol>
                <a:gridCol w="2157984">
                  <a:extLst>
                    <a:ext uri="{9D8B030D-6E8A-4147-A177-3AD203B41FA5}">
                      <a16:colId xmlns:a16="http://schemas.microsoft.com/office/drawing/2014/main" val="20001"/>
                    </a:ext>
                  </a:extLst>
                </a:gridCol>
                <a:gridCol w="2157984">
                  <a:extLst>
                    <a:ext uri="{9D8B030D-6E8A-4147-A177-3AD203B41FA5}">
                      <a16:colId xmlns:a16="http://schemas.microsoft.com/office/drawing/2014/main" val="20002"/>
                    </a:ext>
                  </a:extLst>
                </a:gridCol>
                <a:gridCol w="2157984">
                  <a:extLst>
                    <a:ext uri="{9D8B030D-6E8A-4147-A177-3AD203B41FA5}">
                      <a16:colId xmlns:a16="http://schemas.microsoft.com/office/drawing/2014/main" val="20003"/>
                    </a:ext>
                  </a:extLst>
                </a:gridCol>
              </a:tblGrid>
              <a:tr h="308610">
                <a:tc>
                  <a:txBody>
                    <a:bodyPr/>
                    <a:lstStyle/>
                    <a:p>
                      <a:pPr marL="0" indent="0" algn="ctr">
                        <a:buNone/>
                      </a:pPr>
                      <a:r>
                        <a:rPr lang="en-US" sz="1200" b="1" dirty="0">
                          <a:solidFill>
                            <a:srgbClr val="FFFFFF"/>
                          </a:solidFill>
                        </a:rPr>
                        <a:t>Fase</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solidFill>
                      <a:srgbClr val="2D5016"/>
                    </a:solidFill>
                  </a:tcPr>
                </a:tc>
                <a:tc>
                  <a:txBody>
                    <a:bodyPr/>
                    <a:lstStyle/>
                    <a:p>
                      <a:pPr marL="0" indent="0" algn="ctr">
                        <a:buNone/>
                      </a:pPr>
                      <a:r>
                        <a:rPr lang="en-US" sz="1200" b="1" dirty="0">
                          <a:solidFill>
                            <a:srgbClr val="FFFFFF"/>
                          </a:solidFill>
                        </a:rPr>
                        <a:t>Frekuensi Monitor DJJ</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solidFill>
                      <a:srgbClr val="2D5016"/>
                    </a:solidFill>
                  </a:tcPr>
                </a:tc>
                <a:tc>
                  <a:txBody>
                    <a:bodyPr/>
                    <a:lstStyle/>
                    <a:p>
                      <a:pPr marL="0" indent="0" algn="ctr">
                        <a:buNone/>
                      </a:pPr>
                      <a:r>
                        <a:rPr lang="en-US" sz="1200" b="1" dirty="0">
                          <a:solidFill>
                            <a:srgbClr val="FFFFFF"/>
                          </a:solidFill>
                        </a:rPr>
                        <a:t>Metode</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solidFill>
                      <a:srgbClr val="2D5016"/>
                    </a:solidFill>
                  </a:tcPr>
                </a:tc>
                <a:tc>
                  <a:txBody>
                    <a:bodyPr/>
                    <a:lstStyle/>
                    <a:p>
                      <a:pPr marL="0" indent="0" algn="ctr">
                        <a:buNone/>
                      </a:pPr>
                      <a:r>
                        <a:rPr lang="en-US" sz="1200" b="1" dirty="0">
                          <a:solidFill>
                            <a:srgbClr val="FFFFFF"/>
                          </a:solidFill>
                        </a:rPr>
                        <a:t>Nilai Normal</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solidFill>
                      <a:srgbClr val="2D5016"/>
                    </a:solidFill>
                  </a:tcPr>
                </a:tc>
                <a:extLst>
                  <a:ext uri="{0D108BD9-81ED-4DB2-BD59-A6C34878D82A}">
                    <a16:rowId xmlns:a16="http://schemas.microsoft.com/office/drawing/2014/main" val="10000"/>
                  </a:ext>
                </a:extLst>
              </a:tr>
              <a:tr h="308610">
                <a:tc>
                  <a:txBody>
                    <a:bodyPr/>
                    <a:lstStyle/>
                    <a:p>
                      <a:pPr marL="0" indent="0">
                        <a:buNone/>
                      </a:pPr>
                      <a:r>
                        <a:rPr lang="en-US" sz="1200" dirty="0">
                          <a:solidFill>
                            <a:srgbClr val="000000"/>
                          </a:solidFill>
                        </a:rPr>
                        <a:t>Fase Aktif Kala II</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Setiap 5 menit — setiap kontraksi</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Doppler / CTG (risiko tinggi)</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110-160 dpm, recovery &lt; 30 detik</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2"/>
                  </a:ext>
                </a:extLst>
              </a:tr>
              <a:tr h="308610">
                <a:tc>
                  <a:txBody>
                    <a:bodyPr/>
                    <a:lstStyle/>
                    <a:p>
                      <a:pPr marL="0" indent="0">
                        <a:buNone/>
                      </a:pPr>
                      <a:r>
                        <a:rPr lang="en-US" sz="1200" dirty="0">
                          <a:solidFill>
                            <a:srgbClr val="000000"/>
                          </a:solidFill>
                        </a:rPr>
                        <a:t>Saat Crowning</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Setiap kontraksi / kontinyu</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CTG / Doppler</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tc>
                  <a:txBody>
                    <a:bodyPr/>
                    <a:lstStyle/>
                    <a:p>
                      <a:pPr marL="0" indent="0">
                        <a:buNone/>
                      </a:pPr>
                      <a:r>
                        <a:rPr lang="en-US" sz="1200" dirty="0">
                          <a:solidFill>
                            <a:srgbClr val="000000"/>
                          </a:solidFill>
                        </a:rPr>
                        <a:t>FHR baseline stabil ± 20 dpm</a:t>
                      </a:r>
                      <a:endParaRPr lang="en-US" sz="1200" dirty="0"/>
                    </a:p>
                  </a:txBody>
                  <a:tcPr>
                    <a:lnL w="12700" cap="flat" cmpd="sng" algn="ctr">
                      <a:solidFill>
                        <a:srgbClr val="C8DEB8"/>
                      </a:solidFill>
                      <a:prstDash val="solid"/>
                      <a:round/>
                      <a:headEnd type="none" w="med" len="med"/>
                      <a:tailEnd type="none" w="med" len="med"/>
                    </a:lnL>
                    <a:lnR w="12700" cap="flat" cmpd="sng" algn="ctr">
                      <a:solidFill>
                        <a:srgbClr val="C8DEB8"/>
                      </a:solidFill>
                      <a:prstDash val="solid"/>
                      <a:round/>
                      <a:headEnd type="none" w="med" len="med"/>
                      <a:tailEnd type="none" w="med" len="med"/>
                    </a:lnR>
                    <a:lnT w="12700" cap="flat" cmpd="sng" algn="ctr">
                      <a:solidFill>
                        <a:srgbClr val="C8DEB8"/>
                      </a:solidFill>
                      <a:prstDash val="solid"/>
                      <a:round/>
                      <a:headEnd type="none" w="med" len="med"/>
                      <a:tailEnd type="none" w="med" len="med"/>
                    </a:lnT>
                    <a:lnB w="12700" cap="flat" cmpd="sng" algn="ctr">
                      <a:solidFill>
                        <a:srgbClr val="C8DEB8"/>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8" name="Text 5"/>
          <p:cNvSpPr/>
          <p:nvPr/>
        </p:nvSpPr>
        <p:spPr>
          <a:xfrm>
            <a:off x="256032" y="2770632"/>
            <a:ext cx="8631936" cy="274320"/>
          </a:xfrm>
          <a:prstGeom prst="rect">
            <a:avLst/>
          </a:prstGeom>
          <a:noFill/>
          <a:ln/>
        </p:spPr>
        <p:txBody>
          <a:bodyPr wrap="square" rtlCol="0" anchor="ctr"/>
          <a:lstStyle/>
          <a:p>
            <a:pPr marL="0" indent="0">
              <a:buNone/>
            </a:pPr>
            <a:r>
              <a:rPr lang="en-US" sz="1200" b="1" dirty="0">
                <a:solidFill>
                  <a:srgbClr val="2D5016"/>
                </a:solidFill>
              </a:rPr>
              <a:t>Partograf WHO — Parameter Kala II</a:t>
            </a:r>
            <a:endParaRPr lang="en-US" sz="1200" dirty="0"/>
          </a:p>
        </p:txBody>
      </p:sp>
      <p:sp>
        <p:nvSpPr>
          <p:cNvPr id="9" name="Shape 6"/>
          <p:cNvSpPr/>
          <p:nvPr/>
        </p:nvSpPr>
        <p:spPr>
          <a:xfrm>
            <a:off x="256032" y="3108960"/>
            <a:ext cx="8631936" cy="292608"/>
          </a:xfrm>
          <a:prstGeom prst="rect">
            <a:avLst/>
          </a:prstGeom>
          <a:solidFill>
            <a:srgbClr val="FFFFFF"/>
          </a:solidFill>
          <a:ln w="12700">
            <a:solidFill>
              <a:srgbClr val="C8DEB8"/>
            </a:solidFill>
            <a:prstDash val="solid"/>
          </a:ln>
        </p:spPr>
      </p:sp>
      <p:sp>
        <p:nvSpPr>
          <p:cNvPr id="10" name="Text 7"/>
          <p:cNvSpPr/>
          <p:nvPr/>
        </p:nvSpPr>
        <p:spPr>
          <a:xfrm>
            <a:off x="320040" y="3108960"/>
            <a:ext cx="2286000" cy="292608"/>
          </a:xfrm>
          <a:prstGeom prst="rect">
            <a:avLst/>
          </a:prstGeom>
          <a:noFill/>
          <a:ln/>
        </p:spPr>
        <p:txBody>
          <a:bodyPr wrap="square" rtlCol="0" anchor="ctr"/>
          <a:lstStyle/>
          <a:p>
            <a:pPr marL="0" indent="0">
              <a:buNone/>
            </a:pPr>
            <a:r>
              <a:rPr lang="en-US" sz="1200" b="1" dirty="0">
                <a:solidFill>
                  <a:srgbClr val="2D5016"/>
                </a:solidFill>
              </a:rPr>
              <a:t>Penurunan Kepala (Station)</a:t>
            </a:r>
            <a:endParaRPr lang="en-US" sz="1200" dirty="0"/>
          </a:p>
        </p:txBody>
      </p:sp>
      <p:sp>
        <p:nvSpPr>
          <p:cNvPr id="11" name="Text 8"/>
          <p:cNvSpPr/>
          <p:nvPr/>
        </p:nvSpPr>
        <p:spPr>
          <a:xfrm>
            <a:off x="2651760" y="3108960"/>
            <a:ext cx="3108960" cy="292608"/>
          </a:xfrm>
          <a:prstGeom prst="rect">
            <a:avLst/>
          </a:prstGeom>
          <a:noFill/>
          <a:ln/>
        </p:spPr>
        <p:txBody>
          <a:bodyPr wrap="square" rtlCol="0" anchor="ctr"/>
          <a:lstStyle/>
          <a:p>
            <a:pPr marL="0" indent="0">
              <a:buNone/>
            </a:pPr>
            <a:r>
              <a:rPr lang="en-US" sz="1200" dirty="0">
                <a:solidFill>
                  <a:srgbClr val="1A6A1A"/>
                </a:solidFill>
              </a:rPr>
              <a:t>Progresif dari 0 → +3 → +5</a:t>
            </a:r>
            <a:endParaRPr lang="en-US" sz="1200" dirty="0"/>
          </a:p>
        </p:txBody>
      </p:sp>
      <p:sp>
        <p:nvSpPr>
          <p:cNvPr id="7" name="Text 9"/>
          <p:cNvSpPr/>
          <p:nvPr/>
        </p:nvSpPr>
        <p:spPr>
          <a:xfrm>
            <a:off x="5833872" y="3108960"/>
            <a:ext cx="2971800" cy="292608"/>
          </a:xfrm>
          <a:prstGeom prst="rect">
            <a:avLst/>
          </a:prstGeom>
          <a:noFill/>
          <a:ln/>
        </p:spPr>
        <p:txBody>
          <a:bodyPr wrap="square" rtlCol="0" anchor="ctr"/>
          <a:lstStyle/>
          <a:p>
            <a:pPr marL="0" indent="0">
              <a:buNone/>
            </a:pPr>
            <a:r>
              <a:rPr lang="en-US" sz="1200" dirty="0">
                <a:solidFill>
                  <a:srgbClr val="C0582A"/>
                </a:solidFill>
              </a:rPr>
              <a:t>Tidak ada kemajuan &gt; 1 jam</a:t>
            </a:r>
            <a:endParaRPr lang="en-US" sz="1200" dirty="0"/>
          </a:p>
        </p:txBody>
      </p:sp>
      <p:sp>
        <p:nvSpPr>
          <p:cNvPr id="13" name="Shape 10"/>
          <p:cNvSpPr/>
          <p:nvPr/>
        </p:nvSpPr>
        <p:spPr>
          <a:xfrm>
            <a:off x="256032" y="3438144"/>
            <a:ext cx="8631936" cy="292608"/>
          </a:xfrm>
          <a:prstGeom prst="rect">
            <a:avLst/>
          </a:prstGeom>
          <a:solidFill>
            <a:srgbClr val="FDF5E8"/>
          </a:solidFill>
          <a:ln w="12700">
            <a:solidFill>
              <a:srgbClr val="C8DEB8"/>
            </a:solidFill>
            <a:prstDash val="solid"/>
          </a:ln>
        </p:spPr>
      </p:sp>
      <p:sp>
        <p:nvSpPr>
          <p:cNvPr id="14" name="Text 11"/>
          <p:cNvSpPr/>
          <p:nvPr/>
        </p:nvSpPr>
        <p:spPr>
          <a:xfrm>
            <a:off x="320040" y="3438144"/>
            <a:ext cx="2286000" cy="292608"/>
          </a:xfrm>
          <a:prstGeom prst="rect">
            <a:avLst/>
          </a:prstGeom>
          <a:noFill/>
          <a:ln/>
        </p:spPr>
        <p:txBody>
          <a:bodyPr wrap="square" rtlCol="0" anchor="ctr"/>
          <a:lstStyle/>
          <a:p>
            <a:pPr marL="0" indent="0">
              <a:buNone/>
            </a:pPr>
            <a:r>
              <a:rPr lang="en-US" sz="1200" b="1" dirty="0">
                <a:solidFill>
                  <a:srgbClr val="2D5016"/>
                </a:solidFill>
              </a:rPr>
              <a:t>Kontraksi (His)</a:t>
            </a:r>
            <a:endParaRPr lang="en-US" sz="1200" dirty="0"/>
          </a:p>
        </p:txBody>
      </p:sp>
      <p:sp>
        <p:nvSpPr>
          <p:cNvPr id="15" name="Text 12"/>
          <p:cNvSpPr/>
          <p:nvPr/>
        </p:nvSpPr>
        <p:spPr>
          <a:xfrm>
            <a:off x="2651760" y="3438144"/>
            <a:ext cx="3108960" cy="292608"/>
          </a:xfrm>
          <a:prstGeom prst="rect">
            <a:avLst/>
          </a:prstGeom>
          <a:noFill/>
          <a:ln/>
        </p:spPr>
        <p:txBody>
          <a:bodyPr wrap="square" rtlCol="0" anchor="ctr"/>
          <a:lstStyle/>
          <a:p>
            <a:pPr marL="0" indent="0">
              <a:buNone/>
            </a:pPr>
            <a:r>
              <a:rPr lang="en-US" sz="1200" dirty="0">
                <a:solidFill>
                  <a:srgbClr val="1A6A1A"/>
                </a:solidFill>
              </a:rPr>
              <a:t>3-5x/10 mnt, durasi 60-90 dtk</a:t>
            </a:r>
            <a:endParaRPr lang="en-US" sz="1200" dirty="0"/>
          </a:p>
        </p:txBody>
      </p:sp>
      <p:sp>
        <p:nvSpPr>
          <p:cNvPr id="16" name="Text 13"/>
          <p:cNvSpPr/>
          <p:nvPr/>
        </p:nvSpPr>
        <p:spPr>
          <a:xfrm>
            <a:off x="5833872" y="3438144"/>
            <a:ext cx="2971800" cy="292608"/>
          </a:xfrm>
          <a:prstGeom prst="rect">
            <a:avLst/>
          </a:prstGeom>
          <a:noFill/>
          <a:ln/>
        </p:spPr>
        <p:txBody>
          <a:bodyPr wrap="square" rtlCol="0" anchor="ctr"/>
          <a:lstStyle/>
          <a:p>
            <a:pPr marL="0" indent="0">
              <a:buNone/>
            </a:pPr>
            <a:r>
              <a:rPr lang="en-US" sz="1200" dirty="0">
                <a:solidFill>
                  <a:srgbClr val="C0582A"/>
                </a:solidFill>
              </a:rPr>
              <a:t>&lt; 3x/10 mnt atau hiperstimulasi</a:t>
            </a:r>
            <a:endParaRPr lang="en-US" sz="1200" dirty="0"/>
          </a:p>
        </p:txBody>
      </p:sp>
      <p:sp>
        <p:nvSpPr>
          <p:cNvPr id="17" name="Shape 14"/>
          <p:cNvSpPr/>
          <p:nvPr/>
        </p:nvSpPr>
        <p:spPr>
          <a:xfrm>
            <a:off x="269748" y="3785616"/>
            <a:ext cx="8631936" cy="292608"/>
          </a:xfrm>
          <a:prstGeom prst="rect">
            <a:avLst/>
          </a:prstGeom>
          <a:solidFill>
            <a:srgbClr val="FFFFFF"/>
          </a:solidFill>
          <a:ln w="12700">
            <a:solidFill>
              <a:srgbClr val="C8DEB8"/>
            </a:solidFill>
            <a:prstDash val="solid"/>
          </a:ln>
        </p:spPr>
        <p:txBody>
          <a:bodyPr/>
          <a:lstStyle/>
          <a:p>
            <a:endParaRPr lang="en-ID" dirty="0"/>
          </a:p>
        </p:txBody>
      </p:sp>
      <p:sp>
        <p:nvSpPr>
          <p:cNvPr id="18" name="Text 15"/>
          <p:cNvSpPr/>
          <p:nvPr/>
        </p:nvSpPr>
        <p:spPr>
          <a:xfrm>
            <a:off x="320040" y="3767328"/>
            <a:ext cx="2286000" cy="292608"/>
          </a:xfrm>
          <a:prstGeom prst="rect">
            <a:avLst/>
          </a:prstGeom>
          <a:noFill/>
          <a:ln/>
        </p:spPr>
        <p:txBody>
          <a:bodyPr wrap="square" rtlCol="0" anchor="ctr"/>
          <a:lstStyle/>
          <a:p>
            <a:pPr marL="0" indent="0">
              <a:buNone/>
            </a:pPr>
            <a:r>
              <a:rPr lang="en-US" sz="1200" b="1" dirty="0">
                <a:solidFill>
                  <a:srgbClr val="2D5016"/>
                </a:solidFill>
              </a:rPr>
              <a:t>DJJ Basal</a:t>
            </a:r>
            <a:endParaRPr lang="en-US" sz="1200" dirty="0"/>
          </a:p>
        </p:txBody>
      </p:sp>
      <p:sp>
        <p:nvSpPr>
          <p:cNvPr id="19" name="Text 16"/>
          <p:cNvSpPr/>
          <p:nvPr/>
        </p:nvSpPr>
        <p:spPr>
          <a:xfrm>
            <a:off x="2651760" y="3767328"/>
            <a:ext cx="3108960" cy="292608"/>
          </a:xfrm>
          <a:prstGeom prst="rect">
            <a:avLst/>
          </a:prstGeom>
          <a:noFill/>
          <a:ln/>
        </p:spPr>
        <p:txBody>
          <a:bodyPr wrap="square" rtlCol="0" anchor="ctr"/>
          <a:lstStyle/>
          <a:p>
            <a:pPr marL="0" indent="0">
              <a:buNone/>
            </a:pPr>
            <a:r>
              <a:rPr lang="en-US" sz="1200" dirty="0">
                <a:solidFill>
                  <a:srgbClr val="1A6A1A"/>
                </a:solidFill>
              </a:rPr>
              <a:t>110-160 dpm</a:t>
            </a:r>
            <a:endParaRPr lang="en-US" sz="1200" dirty="0"/>
          </a:p>
        </p:txBody>
      </p:sp>
      <p:sp>
        <p:nvSpPr>
          <p:cNvPr id="20" name="Text 17"/>
          <p:cNvSpPr/>
          <p:nvPr/>
        </p:nvSpPr>
        <p:spPr>
          <a:xfrm>
            <a:off x="5833872" y="3767328"/>
            <a:ext cx="2971800" cy="292608"/>
          </a:xfrm>
          <a:prstGeom prst="rect">
            <a:avLst/>
          </a:prstGeom>
          <a:noFill/>
          <a:ln/>
        </p:spPr>
        <p:txBody>
          <a:bodyPr wrap="square" rtlCol="0" anchor="ctr"/>
          <a:lstStyle/>
          <a:p>
            <a:pPr marL="0" indent="0">
              <a:buNone/>
            </a:pPr>
            <a:r>
              <a:rPr lang="en-US" sz="1200" dirty="0">
                <a:solidFill>
                  <a:srgbClr val="C0582A"/>
                </a:solidFill>
              </a:rPr>
              <a:t>&lt; 110 atau &gt; 160 berkelanjutan</a:t>
            </a:r>
            <a:endParaRPr lang="en-US" sz="1200" dirty="0"/>
          </a:p>
        </p:txBody>
      </p:sp>
      <p:sp>
        <p:nvSpPr>
          <p:cNvPr id="21" name="Shape 18"/>
          <p:cNvSpPr/>
          <p:nvPr/>
        </p:nvSpPr>
        <p:spPr>
          <a:xfrm>
            <a:off x="256032" y="4096512"/>
            <a:ext cx="8631936" cy="292608"/>
          </a:xfrm>
          <a:prstGeom prst="rect">
            <a:avLst/>
          </a:prstGeom>
          <a:solidFill>
            <a:srgbClr val="FDF5E8"/>
          </a:solidFill>
          <a:ln w="12700">
            <a:solidFill>
              <a:srgbClr val="C8DEB8"/>
            </a:solidFill>
            <a:prstDash val="solid"/>
          </a:ln>
        </p:spPr>
      </p:sp>
      <p:sp>
        <p:nvSpPr>
          <p:cNvPr id="22" name="Text 19"/>
          <p:cNvSpPr/>
          <p:nvPr/>
        </p:nvSpPr>
        <p:spPr>
          <a:xfrm>
            <a:off x="320040" y="4096512"/>
            <a:ext cx="2286000" cy="292608"/>
          </a:xfrm>
          <a:prstGeom prst="rect">
            <a:avLst/>
          </a:prstGeom>
          <a:noFill/>
          <a:ln/>
        </p:spPr>
        <p:txBody>
          <a:bodyPr wrap="square" rtlCol="0" anchor="ctr"/>
          <a:lstStyle/>
          <a:p>
            <a:pPr marL="0" indent="0">
              <a:buNone/>
            </a:pPr>
            <a:r>
              <a:rPr lang="en-US" sz="1200" b="1" dirty="0">
                <a:solidFill>
                  <a:srgbClr val="2D5016"/>
                </a:solidFill>
              </a:rPr>
              <a:t>Kondisi Ibu</a:t>
            </a:r>
            <a:endParaRPr lang="en-US" sz="1200" dirty="0"/>
          </a:p>
        </p:txBody>
      </p:sp>
      <p:sp>
        <p:nvSpPr>
          <p:cNvPr id="23" name="Text 20"/>
          <p:cNvSpPr/>
          <p:nvPr/>
        </p:nvSpPr>
        <p:spPr>
          <a:xfrm>
            <a:off x="2651760" y="4096512"/>
            <a:ext cx="3108960" cy="292608"/>
          </a:xfrm>
          <a:prstGeom prst="rect">
            <a:avLst/>
          </a:prstGeom>
          <a:noFill/>
          <a:ln/>
        </p:spPr>
        <p:txBody>
          <a:bodyPr wrap="square" rtlCol="0" anchor="ctr"/>
          <a:lstStyle/>
          <a:p>
            <a:pPr marL="0" indent="0">
              <a:buNone/>
            </a:pPr>
            <a:r>
              <a:rPr lang="en-US" sz="1200" dirty="0">
                <a:solidFill>
                  <a:srgbClr val="1A6A1A"/>
                </a:solidFill>
              </a:rPr>
              <a:t>Sadar, kooperatif, meneran efektif</a:t>
            </a:r>
            <a:endParaRPr lang="en-US" sz="1200" dirty="0"/>
          </a:p>
        </p:txBody>
      </p:sp>
      <p:sp>
        <p:nvSpPr>
          <p:cNvPr id="24" name="Text 21"/>
          <p:cNvSpPr/>
          <p:nvPr/>
        </p:nvSpPr>
        <p:spPr>
          <a:xfrm>
            <a:off x="5833872" y="4096512"/>
            <a:ext cx="2971800" cy="292608"/>
          </a:xfrm>
          <a:prstGeom prst="rect">
            <a:avLst/>
          </a:prstGeom>
          <a:noFill/>
          <a:ln/>
        </p:spPr>
        <p:txBody>
          <a:bodyPr wrap="square" rtlCol="0" anchor="ctr"/>
          <a:lstStyle/>
          <a:p>
            <a:pPr marL="0" indent="0">
              <a:buNone/>
            </a:pPr>
            <a:r>
              <a:rPr lang="en-US" sz="1200" dirty="0">
                <a:solidFill>
                  <a:srgbClr val="C0582A"/>
                </a:solidFill>
              </a:rPr>
              <a:t>Kelelahan ekstrim, tanda shock</a:t>
            </a:r>
            <a:endParaRPr lang="en-US" sz="1200" dirty="0"/>
          </a:p>
        </p:txBody>
      </p:sp>
      <p:sp>
        <p:nvSpPr>
          <p:cNvPr id="25" name="Shape 22"/>
          <p:cNvSpPr/>
          <p:nvPr/>
        </p:nvSpPr>
        <p:spPr>
          <a:xfrm>
            <a:off x="256032" y="4425696"/>
            <a:ext cx="8631936" cy="292608"/>
          </a:xfrm>
          <a:prstGeom prst="rect">
            <a:avLst/>
          </a:prstGeom>
          <a:solidFill>
            <a:srgbClr val="FFFFFF"/>
          </a:solidFill>
          <a:ln w="12700">
            <a:solidFill>
              <a:srgbClr val="C8DEB8"/>
            </a:solidFill>
            <a:prstDash val="solid"/>
          </a:ln>
        </p:spPr>
      </p:sp>
      <p:sp>
        <p:nvSpPr>
          <p:cNvPr id="26" name="Text 23"/>
          <p:cNvSpPr/>
          <p:nvPr/>
        </p:nvSpPr>
        <p:spPr>
          <a:xfrm>
            <a:off x="320040" y="4425696"/>
            <a:ext cx="2286000" cy="292608"/>
          </a:xfrm>
          <a:prstGeom prst="rect">
            <a:avLst/>
          </a:prstGeom>
          <a:noFill/>
          <a:ln/>
        </p:spPr>
        <p:txBody>
          <a:bodyPr wrap="square" rtlCol="0" anchor="ctr"/>
          <a:lstStyle/>
          <a:p>
            <a:pPr marL="0" indent="0">
              <a:buNone/>
            </a:pPr>
            <a:r>
              <a:rPr lang="en-US" sz="1200" b="1" dirty="0">
                <a:solidFill>
                  <a:srgbClr val="2D5016"/>
                </a:solidFill>
              </a:rPr>
              <a:t>Warna Cairan Ketuban</a:t>
            </a:r>
            <a:endParaRPr lang="en-US" sz="1200" dirty="0"/>
          </a:p>
        </p:txBody>
      </p:sp>
      <p:sp>
        <p:nvSpPr>
          <p:cNvPr id="27" name="Text 24"/>
          <p:cNvSpPr/>
          <p:nvPr/>
        </p:nvSpPr>
        <p:spPr>
          <a:xfrm>
            <a:off x="2651760" y="4425696"/>
            <a:ext cx="3108960" cy="292608"/>
          </a:xfrm>
          <a:prstGeom prst="rect">
            <a:avLst/>
          </a:prstGeom>
          <a:noFill/>
          <a:ln/>
        </p:spPr>
        <p:txBody>
          <a:bodyPr wrap="square" rtlCol="0" anchor="ctr"/>
          <a:lstStyle/>
          <a:p>
            <a:pPr marL="0" indent="0">
              <a:buNone/>
            </a:pPr>
            <a:r>
              <a:rPr lang="en-US" sz="1200" dirty="0">
                <a:solidFill>
                  <a:srgbClr val="1A6A1A"/>
                </a:solidFill>
              </a:rPr>
              <a:t>Jernih</a:t>
            </a:r>
            <a:endParaRPr lang="en-US" sz="1200" dirty="0"/>
          </a:p>
        </p:txBody>
      </p:sp>
      <p:sp>
        <p:nvSpPr>
          <p:cNvPr id="28" name="Text 25"/>
          <p:cNvSpPr/>
          <p:nvPr/>
        </p:nvSpPr>
        <p:spPr>
          <a:xfrm>
            <a:off x="5833872" y="4425696"/>
            <a:ext cx="2971800" cy="292608"/>
          </a:xfrm>
          <a:prstGeom prst="rect">
            <a:avLst/>
          </a:prstGeom>
          <a:noFill/>
          <a:ln/>
        </p:spPr>
        <p:txBody>
          <a:bodyPr wrap="square" rtlCol="0" anchor="ctr"/>
          <a:lstStyle/>
          <a:p>
            <a:pPr marL="0" indent="0">
              <a:buNone/>
            </a:pPr>
            <a:r>
              <a:rPr lang="en-US" sz="1200" dirty="0">
                <a:solidFill>
                  <a:srgbClr val="C0582A"/>
                </a:solidFill>
              </a:rPr>
              <a:t>Mekonium kental kehijauan</a:t>
            </a:r>
            <a:endParaRPr lang="en-US" sz="1200" dirty="0"/>
          </a:p>
        </p:txBody>
      </p:sp>
      <p:sp>
        <p:nvSpPr>
          <p:cNvPr id="29" name="Shape 26"/>
          <p:cNvSpPr/>
          <p:nvPr/>
        </p:nvSpPr>
        <p:spPr>
          <a:xfrm>
            <a:off x="256032" y="4754880"/>
            <a:ext cx="8631936" cy="292608"/>
          </a:xfrm>
          <a:prstGeom prst="rect">
            <a:avLst/>
          </a:prstGeom>
          <a:solidFill>
            <a:srgbClr val="FDF5E8"/>
          </a:solidFill>
          <a:ln w="12700">
            <a:solidFill>
              <a:srgbClr val="C8DEB8"/>
            </a:solidFill>
            <a:prstDash val="solid"/>
          </a:ln>
        </p:spPr>
      </p:sp>
      <p:sp>
        <p:nvSpPr>
          <p:cNvPr id="30" name="Text 27"/>
          <p:cNvSpPr/>
          <p:nvPr/>
        </p:nvSpPr>
        <p:spPr>
          <a:xfrm>
            <a:off x="320040" y="4754880"/>
            <a:ext cx="2286000" cy="292608"/>
          </a:xfrm>
          <a:prstGeom prst="rect">
            <a:avLst/>
          </a:prstGeom>
          <a:noFill/>
          <a:ln/>
        </p:spPr>
        <p:txBody>
          <a:bodyPr wrap="square" rtlCol="0" anchor="ctr"/>
          <a:lstStyle/>
          <a:p>
            <a:pPr marL="0" indent="0">
              <a:buNone/>
            </a:pPr>
            <a:r>
              <a:rPr lang="en-US" sz="1200" b="1" dirty="0">
                <a:solidFill>
                  <a:srgbClr val="2D5016"/>
                </a:solidFill>
              </a:rPr>
              <a:t>Kemajuan (Penurunan/jam)</a:t>
            </a:r>
            <a:endParaRPr lang="en-US" sz="1200" dirty="0"/>
          </a:p>
        </p:txBody>
      </p:sp>
      <p:sp>
        <p:nvSpPr>
          <p:cNvPr id="31" name="Text 28"/>
          <p:cNvSpPr/>
          <p:nvPr/>
        </p:nvSpPr>
        <p:spPr>
          <a:xfrm>
            <a:off x="2651760" y="4754880"/>
            <a:ext cx="3108960" cy="292608"/>
          </a:xfrm>
          <a:prstGeom prst="rect">
            <a:avLst/>
          </a:prstGeom>
          <a:noFill/>
          <a:ln/>
        </p:spPr>
        <p:txBody>
          <a:bodyPr wrap="square" rtlCol="0" anchor="ctr"/>
          <a:lstStyle/>
          <a:p>
            <a:pPr marL="0" indent="0">
              <a:buNone/>
            </a:pPr>
            <a:r>
              <a:rPr lang="en-US" sz="1200" dirty="0">
                <a:solidFill>
                  <a:srgbClr val="1A6A1A"/>
                </a:solidFill>
              </a:rPr>
              <a:t>≥ 1 cm/jam penurunan station</a:t>
            </a:r>
            <a:endParaRPr lang="en-US" sz="1200" dirty="0"/>
          </a:p>
        </p:txBody>
      </p:sp>
      <p:sp>
        <p:nvSpPr>
          <p:cNvPr id="32" name="Text 29"/>
          <p:cNvSpPr/>
          <p:nvPr/>
        </p:nvSpPr>
        <p:spPr>
          <a:xfrm>
            <a:off x="5833872" y="4754880"/>
            <a:ext cx="2971800" cy="292608"/>
          </a:xfrm>
          <a:prstGeom prst="rect">
            <a:avLst/>
          </a:prstGeom>
          <a:noFill/>
          <a:ln/>
        </p:spPr>
        <p:txBody>
          <a:bodyPr wrap="square" rtlCol="0" anchor="ctr"/>
          <a:lstStyle/>
          <a:p>
            <a:pPr marL="0" indent="0">
              <a:buNone/>
            </a:pPr>
            <a:r>
              <a:rPr lang="en-US" sz="1200" dirty="0">
                <a:solidFill>
                  <a:srgbClr val="C0582A"/>
                </a:solidFill>
              </a:rPr>
              <a:t>Stagnasi → pertimbangkan intervensi</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639</TotalTime>
  <Words>3676</Words>
  <Application>Microsoft Office PowerPoint</Application>
  <PresentationFormat>On-screen Show (16:9)</PresentationFormat>
  <Paragraphs>430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Asuhan Kala II Persalinan Berbasis Naturopathy</dc:title>
  <dc:subject>PptxGenJS Presentation</dc:subject>
  <dc:creator>STIKES Prima Indonesia</dc:creator>
  <cp:lastModifiedBy>ASUS</cp:lastModifiedBy>
  <cp:revision>5</cp:revision>
  <dcterms:created xsi:type="dcterms:W3CDTF">2026-04-17T02:28:21Z</dcterms:created>
  <dcterms:modified xsi:type="dcterms:W3CDTF">2026-04-20T03:20:01Z</dcterms:modified>
</cp:coreProperties>
</file>