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343" r:id="rId4"/>
    <p:sldId id="340" r:id="rId5"/>
    <p:sldId id="345" r:id="rId6"/>
    <p:sldId id="346" r:id="rId7"/>
    <p:sldId id="347" r:id="rId8"/>
    <p:sldId id="344" r:id="rId9"/>
    <p:sldId id="341" r:id="rId10"/>
    <p:sldId id="342" r:id="rId11"/>
    <p:sldId id="339" r:id="rId12"/>
    <p:sldId id="337" r:id="rId13"/>
    <p:sldId id="33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DCEE-F8C6-9EA2-C7AE-FFAA80938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01F51-96DC-72AA-593B-8F9A76FA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8854B-F262-0940-C14D-85630B15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758B0-8F69-32CC-A59F-0F8B1876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3E0D4-4AF6-5D53-BE1A-EAB0AB74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1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A033-BFF1-A26F-2533-5B165007E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BA59F-34EA-9BD7-CFC0-6D0D4A949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E062C-719D-EB94-E26B-3D055F005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46E0-B661-2410-B482-6D98D1B16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3218-B214-D7A7-FB4B-2832CAA03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CE8B4A-0953-4C59-A93B-0C3B5F62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63289-FD37-B965-798E-987EE3655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EB398-FB7D-93F4-0998-22BD018F2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4DAEA-FF68-7133-7AC7-687E41304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022D8-13A5-76A4-AA5F-49FEF013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0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7A843-92A5-DCA6-2585-4D6D4AC1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25C3-E212-864E-50E1-9DE3852E6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2BDBC-9452-1EBC-FB3C-7F8DF5806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77F3-5BD4-35BB-29BA-CA41C13B7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ACD06-A16A-A5BF-4FA2-2B56360A4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3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224C-C6FE-3624-06BE-55B19A0B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D76B5-3F97-3263-5D61-AC3DD82BC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5A6C0-334F-C12D-7445-8A3F5083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63F3-FE37-AB1A-DDE9-D115BE0F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0B0C-EBD9-326F-2F31-54D6ADAD1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B319-1068-A10F-594D-5C0C74D9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B710-462F-2B48-BDA4-BB62DDAA2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AC7DD-F7E5-D712-A38E-2F064277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A435-4905-A5FE-63BE-78344285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6C59-0BDF-CDB3-B402-A00EA807D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5732-3D58-D1B8-30AE-73A46DD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1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A9699-4E10-3B83-699B-5E737AA0C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820E5-D843-9559-EAEC-05C44D717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6433-3F47-89A7-9F89-318CA773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C4DC1-523C-FBE3-F781-FEF43D1BF4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2FFF8-B3F8-71A2-74BE-184F1FF98F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627BEA-B28E-3D25-70D3-FB750171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AFF97E-0CBA-5D88-82F4-E5331C18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15C2E-A8F2-6D60-2551-9830E4E8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17242-9A77-8E26-6B93-735A62AD0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5F649-D7B4-442F-D417-69CC802A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7466E-F438-6282-0983-647FADC1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603229-5DD4-33A4-FF15-0E26A837A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3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5999E4-E924-E99F-8683-7F946F1A2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A7D65-F1BE-E1B4-E3C2-8EDDA359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62AB6-4E35-1F11-5B1A-58B24A7C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37D1B-4E64-B44F-F5A3-629B0FDA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ACD-AB53-6CA7-BB1E-32AE76FCD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9B10E-45C8-8C4F-EBD9-C15E5C96C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4EF6B-ACF2-D3DA-F954-D9D79095E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A1012C-3B7A-7D13-AF8A-CAB113A3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4E7561-4ACA-2F5F-AFF4-1050C111B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1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273D-EA45-2D22-2EA7-6BC71EFE9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44EEA-D9A2-996A-6898-B4A487400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55907-26AB-4FD3-3246-5A5BBE018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5391F6-574E-4F8B-3130-F4A9773C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6496-A8BF-A0CC-20EC-233E99B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16126-8DD3-96CA-96A0-7A4B0707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7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0852C-62BF-F229-E6D7-40C06D03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DE439-C00E-0DCA-DD98-9470BD90E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59E0-0A80-9682-188A-C7F242BF4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4D2-0DF9-472A-AF68-5C772E74366D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A1BB9-90A3-2FD1-E8E1-680DEA42B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2910D-556D-7F34-C9A2-C52F739CF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3130-CC22-4482-ACC9-F0AC28220F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4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E0109-37E9-7942-DA44-8BE380511D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Gugus </a:t>
            </a:r>
            <a:r>
              <a:rPr lang="en-US" b="1" dirty="0" err="1">
                <a:solidFill>
                  <a:srgbClr val="00B050"/>
                </a:solidFill>
              </a:rPr>
              <a:t>fungsi</a:t>
            </a:r>
            <a:r>
              <a:rPr lang="en-US" b="1" dirty="0">
                <a:solidFill>
                  <a:srgbClr val="00B050"/>
                </a:solidFill>
              </a:rPr>
              <a:t> dan </a:t>
            </a:r>
            <a:r>
              <a:rPr lang="en-US" b="1" dirty="0" err="1">
                <a:solidFill>
                  <a:srgbClr val="00B050"/>
                </a:solidFill>
              </a:rPr>
              <a:t>aktivitas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farmakologis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9CCE-6B36-93D8-839B-935D86F25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2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932F-AAB3-77B3-E8CA-C45DB3BDA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4DD10-19EC-E940-4B4B-56662D29C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Mengubah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modifikasi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selektivitas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toksisitas</a:t>
            </a:r>
            <a:r>
              <a:rPr lang="en-US" dirty="0"/>
              <a:t> </a:t>
            </a:r>
            <a:r>
              <a:rPr lang="en-US" dirty="0" err="1"/>
              <a:t>senyawa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127138-C454-F324-20A2-F83EB2C6B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075" y="2752413"/>
            <a:ext cx="9415849" cy="374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98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771C-BD43-9E4C-5C47-27A67DB2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64189-AB8E-F7A7-3018-0361FA073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Modifikasi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farmakologis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mengubah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aplikasinya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F603C-F732-8105-D14C-0FDB43EB7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766" y="2760595"/>
            <a:ext cx="6220468" cy="373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7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3778-6758-502F-8DAB-8D60CDD4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Buku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28FA0-5BA1-FE87-5392-A11C4A0E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72707"/>
            <a:ext cx="2386225" cy="3220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21E53-116A-95FC-D13C-2D9EF056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16" y="1690687"/>
            <a:ext cx="2461903" cy="32025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85B96C-5B16-866F-338F-8BC269662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2510" y="1672707"/>
            <a:ext cx="2403529" cy="32205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8F82B14-7A2A-E059-332B-B4B4BCD4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129" y="1672707"/>
            <a:ext cx="2125577" cy="322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4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0677-00B8-1189-5A2C-F793C0E5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Artikel </a:t>
            </a:r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C3F56-B8E6-0548-77B6-574D81BF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62" y="1756831"/>
            <a:ext cx="2495175" cy="33224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020396-7D7E-7B3A-55C1-49C3FF030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127" y="1757739"/>
            <a:ext cx="2522488" cy="33425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ABD88F-04F2-A46C-F63D-D50ABFA4E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805" y="1756830"/>
            <a:ext cx="2366225" cy="33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A0631-A166-857F-E0B7-1A64068396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50"/>
                </a:solidFill>
              </a:rPr>
              <a:t>Terimakasih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1F5DEF-8CB7-4148-01BD-F39F3E84D9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87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25493-BF39-72EF-276D-1F98C1F5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5DE78-EEE6-EAB5-A52F-FFF87716C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  <a:p>
            <a:r>
              <a:rPr lang="en-US" dirty="0" err="1"/>
              <a:t>Modifikasi</a:t>
            </a:r>
            <a:r>
              <a:rPr lang="en-US" dirty="0"/>
              <a:t> </a:t>
            </a:r>
            <a:r>
              <a:rPr lang="en-US" dirty="0" err="1"/>
              <a:t>gugus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obat</a:t>
            </a:r>
            <a:endParaRPr lang="en-US" dirty="0"/>
          </a:p>
          <a:p>
            <a:r>
              <a:rPr lang="en-US" dirty="0"/>
              <a:t>Kesimpulan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0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650D5-BE91-61A6-8B7D-16E008B5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7D383-29C7-301F-68FA-B42742C49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94405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Modifikasi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tujuan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meningkatkan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farmakologis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obat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1DDBF-41B1-71F8-56FC-40126AA18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605" y="1825625"/>
            <a:ext cx="4821195" cy="47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8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50B38-DB2C-E018-D4C5-22C827BB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Modifikasi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gugus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pada </a:t>
            </a:r>
            <a:r>
              <a:rPr lang="en-US" b="1" dirty="0" err="1">
                <a:solidFill>
                  <a:srgbClr val="00B0F0"/>
                </a:solidFill>
              </a:rPr>
              <a:t>obat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F269B-DFF9-9C8F-7C77-13D2AF592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Aktivitas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dimodifikasi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cincin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aromatik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cincin</a:t>
            </a:r>
            <a:r>
              <a:rPr lang="en-US" b="1" dirty="0">
                <a:solidFill>
                  <a:srgbClr val="FF0000"/>
                </a:solidFill>
              </a:rPr>
              <a:t> non </a:t>
            </a:r>
            <a:r>
              <a:rPr lang="en-US" b="1" dirty="0" err="1">
                <a:solidFill>
                  <a:srgbClr val="FF0000"/>
                </a:solidFill>
              </a:rPr>
              <a:t>aromatik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dirty="0"/>
              <a:t>, dan </a:t>
            </a:r>
            <a:r>
              <a:rPr lang="en-US" b="1" i="1" dirty="0">
                <a:solidFill>
                  <a:srgbClr val="FF0000"/>
                </a:solidFill>
              </a:rPr>
              <a:t>R-value</a:t>
            </a:r>
            <a:r>
              <a:rPr lang="en-US" i="1" dirty="0"/>
              <a:t>. </a:t>
            </a:r>
            <a:r>
              <a:rPr lang="en-US" dirty="0"/>
              <a:t>Nilai yang </a:t>
            </a:r>
            <a:r>
              <a:rPr lang="en-US" b="1" dirty="0" err="1">
                <a:solidFill>
                  <a:srgbClr val="FF0000"/>
                </a:solidFill>
              </a:rPr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R-value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0.05–0.50</a:t>
            </a:r>
            <a:r>
              <a:rPr lang="en-US" dirty="0"/>
              <a:t> (</a:t>
            </a:r>
            <a:r>
              <a:rPr lang="en-US" b="1" dirty="0" err="1">
                <a:solidFill>
                  <a:srgbClr val="FF0000"/>
                </a:solidFill>
              </a:rPr>
              <a:t>disarankan</a:t>
            </a:r>
            <a:r>
              <a:rPr lang="en-US" b="1" dirty="0">
                <a:solidFill>
                  <a:srgbClr val="FF0000"/>
                </a:solidFill>
              </a:rPr>
              <a:t> 0.10–0.35</a:t>
            </a:r>
            <a:r>
              <a:rPr lang="en-US" dirty="0"/>
              <a:t>)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6867E5-9511-0236-F84C-C807E76DA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11" y="3429000"/>
            <a:ext cx="9226378" cy="25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3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BC6B-74F6-889E-44A1-62B644A46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91C21-697D-4201-79B9-2733A1933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kandidat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dua </a:t>
            </a:r>
            <a:r>
              <a:rPr lang="en-US" b="1" dirty="0" err="1">
                <a:solidFill>
                  <a:srgbClr val="FF0000"/>
                </a:solidFill>
              </a:rPr>
              <a:t>cincin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aromatik</a:t>
            </a:r>
            <a:r>
              <a:rPr lang="en-US" dirty="0"/>
              <a:t>, </a:t>
            </a:r>
            <a:r>
              <a:rPr lang="en-US" dirty="0" err="1"/>
              <a:t>sementara</a:t>
            </a:r>
            <a:r>
              <a:rPr lang="en-US" dirty="0"/>
              <a:t> pada </a:t>
            </a:r>
            <a:r>
              <a:rPr lang="en-US" b="1" dirty="0" err="1">
                <a:solidFill>
                  <a:srgbClr val="FF0000"/>
                </a:solidFill>
              </a:rPr>
              <a:t>beberapa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kanker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tiga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cincin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aromatik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3C80AA-F3EA-1101-A9D9-C12BD8E62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670" y="2764004"/>
            <a:ext cx="6326659" cy="341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3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50302-05A7-10BE-059B-7B8CD8811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EA572-539E-881D-C7CB-7990137B5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-OH</a:t>
            </a:r>
            <a:r>
              <a:rPr lang="en-US" dirty="0"/>
              <a:t>. </a:t>
            </a:r>
            <a:r>
              <a:rPr lang="en-US" b="1" dirty="0">
                <a:solidFill>
                  <a:srgbClr val="FF0000"/>
                </a:solidFill>
              </a:rPr>
              <a:t>Gugus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-F </a:t>
            </a:r>
            <a:r>
              <a:rPr lang="en-US" dirty="0"/>
              <a:t>yang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central nervous system (CNS)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-NH</a:t>
            </a:r>
            <a:r>
              <a:rPr lang="en-US" b="1" baseline="-25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antiinfeksi</a:t>
            </a:r>
            <a:r>
              <a:rPr lang="en-US" b="1" dirty="0">
                <a:solidFill>
                  <a:srgbClr val="FF0000"/>
                </a:solidFill>
              </a:rPr>
              <a:t>  dan </a:t>
            </a:r>
            <a:r>
              <a:rPr lang="en-US" b="1" dirty="0" err="1">
                <a:solidFill>
                  <a:srgbClr val="FF0000"/>
                </a:solidFill>
              </a:rPr>
              <a:t>antikanker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A20C6-2D41-9C2F-D2A4-D1E7ECF1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027" y="3570124"/>
            <a:ext cx="7825946" cy="292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0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E20BF-0020-529F-040A-89ABF2074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88CD9-A414-F7BD-1473-B113860B8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R value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saraf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pusat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i="1" dirty="0">
                <a:solidFill>
                  <a:srgbClr val="FF0000"/>
                </a:solidFill>
              </a:rPr>
              <a:t>CNS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sangat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obat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antikanker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R value </a:t>
            </a:r>
            <a:r>
              <a:rPr lang="en-US" dirty="0"/>
              <a:t>yang paling </a:t>
            </a:r>
            <a:r>
              <a:rPr lang="en-US" dirty="0" err="1"/>
              <a:t>besar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19C51-1602-7860-26AB-B306D78E4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286" y="3429000"/>
            <a:ext cx="7669427" cy="20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7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19CE1-A853-5403-25E6-971D35DCB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C481F-9EA4-B503-488C-F2E3950BB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728F6-32BA-6B59-CE5E-E8D1D2007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Modifikasi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fungsi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andrografolida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penghambatan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kanker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IC</a:t>
            </a:r>
            <a:r>
              <a:rPr lang="en-US" b="1" baseline="-25000" dirty="0">
                <a:solidFill>
                  <a:srgbClr val="FF0000"/>
                </a:solidFill>
              </a:rPr>
              <a:t>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109466-D547-CC73-EEA0-0B166A470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475" y="2813573"/>
            <a:ext cx="9111049" cy="286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9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5679B-BC56-50EE-EFC7-F7A3B8D55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1EE27-95FE-B41F-E582-BF3907451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Modifikasi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dimer </a:t>
            </a:r>
            <a:r>
              <a:rPr lang="en-US" dirty="0"/>
              <a:t>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meningkatkan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mengubah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senyawa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543DAF-8A0C-1248-130E-64F74B3CC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790" y="2914139"/>
            <a:ext cx="5268419" cy="357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94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5759</TotalTime>
  <Words>204</Words>
  <Application>Microsoft Office PowerPoint</Application>
  <PresentationFormat>Widescreen</PresentationFormat>
  <Paragraphs>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Gugus fungsi dan aktivitas farmakologis</vt:lpstr>
      <vt:lpstr>Sasaran belajar</vt:lpstr>
      <vt:lpstr>Pendahuluan</vt:lpstr>
      <vt:lpstr>Modifikasi gugus fungsi pada obat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</vt:lpstr>
      <vt:lpstr>Buku referensi</vt:lpstr>
      <vt:lpstr>Artikel referensi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 amino, peptide, dan protein</dc:title>
  <dc:creator>Tunas Alam</dc:creator>
  <cp:lastModifiedBy>Tunas Alam</cp:lastModifiedBy>
  <cp:revision>232</cp:revision>
  <dcterms:created xsi:type="dcterms:W3CDTF">2022-08-09T11:42:51Z</dcterms:created>
  <dcterms:modified xsi:type="dcterms:W3CDTF">2025-05-22T01:09:38Z</dcterms:modified>
</cp:coreProperties>
</file>