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340" r:id="rId4"/>
    <p:sldId id="342" r:id="rId5"/>
    <p:sldId id="343" r:id="rId6"/>
    <p:sldId id="341" r:id="rId7"/>
    <p:sldId id="344" r:id="rId8"/>
    <p:sldId id="345" r:id="rId9"/>
    <p:sldId id="346" r:id="rId10"/>
    <p:sldId id="347" r:id="rId11"/>
    <p:sldId id="339" r:id="rId12"/>
    <p:sldId id="337" r:id="rId13"/>
    <p:sldId id="338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DCEE-F8C6-9EA2-C7AE-FFAA80938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01F51-96DC-72AA-593B-8F9A76FA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8854B-F262-0940-C14D-85630B15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758B0-8F69-32CC-A59F-0F8B1876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3E0D4-4AF6-5D53-BE1A-EAB0AB74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1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1A033-BFF1-A26F-2533-5B165007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BA59F-34EA-9BD7-CFC0-6D0D4A949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E062C-719D-EB94-E26B-3D055F005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946E0-B661-2410-B482-6D98D1B16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3218-B214-D7A7-FB4B-2832CAA03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4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CE8B4A-0953-4C59-A93B-0C3B5F62F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A63289-FD37-B965-798E-987EE3655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EB398-FB7D-93F4-0998-22BD018F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4DAEA-FF68-7133-7AC7-687E4130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022D8-13A5-76A4-AA5F-49FEF013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0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7A843-92A5-DCA6-2585-4D6D4AC13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E25C3-E212-864E-50E1-9DE3852E6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2BDBC-9452-1EBC-FB3C-7F8DF5806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D77F3-5BD4-35BB-29BA-CA41C13B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ACD06-A16A-A5BF-4FA2-2B56360A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3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0224C-C6FE-3624-06BE-55B19A0B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D76B5-3F97-3263-5D61-AC3DD82BC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5A6C0-334F-C12D-7445-8A3F5083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863F3-FE37-AB1A-DDE9-D115BE0F3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F0B0C-EBD9-326F-2F31-54D6ADAD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AB319-1068-A10F-594D-5C0C74D9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4B710-462F-2B48-BDA4-BB62DDAA2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AC7DD-F7E5-D712-A38E-2F0642772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6A435-4905-A5FE-63BE-783442856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6C59-0BDF-CDB3-B402-A00EA807D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05732-3D58-D1B8-30AE-73A46DD6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1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A9699-4E10-3B83-699B-5E737AA0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820E5-D843-9559-EAEC-05C44D717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6433-3F47-89A7-9F89-318CA7731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C4DC1-523C-FBE3-F781-FEF43D1BF4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2FFF8-B3F8-71A2-74BE-184F1FF98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627BEA-B28E-3D25-70D3-FB7501716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AFF97E-0CBA-5D88-82F4-E5331C18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15C2E-A8F2-6D60-2551-9830E4E8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17242-9A77-8E26-6B93-735A62AD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A5F649-D7B4-442F-D417-69CC802AD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7466E-F438-6282-0983-647FADC1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603229-5DD4-33A4-FF15-0E26A837A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32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5999E4-E924-E99F-8683-7F946F1A2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BA7D65-F1BE-E1B4-E3C2-8EDDA359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62AB6-4E35-1F11-5B1A-58B24A7C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4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37D1B-4E64-B44F-F5A3-629B0FDA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F5ACD-AB53-6CA7-BB1E-32AE76FCD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9B10E-45C8-8C4F-EBD9-C15E5C96C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4EF6B-ACF2-D3DA-F954-D9D79095E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1012C-3B7A-7D13-AF8A-CAB113A3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E7561-4ACA-2F5F-AFF4-1050C111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1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273D-EA45-2D22-2EA7-6BC71EFE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E44EEA-D9A2-996A-6898-B4A487400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55907-26AB-4FD3-3246-5A5BBE018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5391F6-574E-4F8B-3130-F4A9773C6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A6496-A8BF-A0CC-20EC-233E99BB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6126-8DD3-96CA-96A0-7A4B0707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7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0852C-62BF-F229-E6D7-40C06D03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DE439-C00E-0DCA-DD98-9470BD90E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59E0-0A80-9682-188A-C7F242BF4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414D2-0DF9-472A-AF68-5C772E74366D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A1BB9-90A3-2FD1-E8E1-680DEA42B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2910D-556D-7F34-C9A2-C52F739CF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4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0109-37E9-7942-DA44-8BE380511D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Metabolisme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obat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fase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pertama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79CCE-6B36-93D8-839B-935D86F25F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2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C9698-3105-E144-34B6-258BB3BAB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86AA0-A50D-3DEC-6E59-46C150B26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hidrolisis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obat-obatan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pro drug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7DDDAC-0D9E-BC5E-9C9B-668BA0682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497" y="2604493"/>
            <a:ext cx="8971005" cy="357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94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771C-BD43-9E4C-5C47-27A67DB2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64189-AB8E-F7A7-3018-0361FA073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Secara</a:t>
            </a:r>
            <a:r>
              <a:rPr lang="en-US" dirty="0"/>
              <a:t> garis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metabolisme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fase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pertama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oleh </a:t>
            </a:r>
            <a:r>
              <a:rPr lang="en-US" b="1" dirty="0" err="1">
                <a:solidFill>
                  <a:srgbClr val="FF0000"/>
                </a:solidFill>
              </a:rPr>
              <a:t>sitokrom</a:t>
            </a:r>
            <a:r>
              <a:rPr lang="en-US" b="1" dirty="0">
                <a:solidFill>
                  <a:srgbClr val="FF0000"/>
                </a:solidFill>
              </a:rPr>
              <a:t> P450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02212C-93E6-8CE8-F197-B588DA40F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002" y="2779935"/>
            <a:ext cx="5387996" cy="371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75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3778-6758-502F-8DAB-8D60CDD4E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Buku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28FA0-5BA1-FE87-5392-A11C4A0E3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72707"/>
            <a:ext cx="2386225" cy="3220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D21E53-116A-95FC-D13C-2D9EF056D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516" y="1690687"/>
            <a:ext cx="2461903" cy="32025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85B96C-5B16-866F-338F-8BC269662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510" y="1672707"/>
            <a:ext cx="2403529" cy="322057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8F82B14-7A2A-E059-332B-B4B4BCD41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129" y="1672707"/>
            <a:ext cx="2125577" cy="322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4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0677-00B8-1189-5A2C-F793C0E5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Artikel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D43E61-6A7C-E285-2ECE-3307287A9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36" y="1690688"/>
            <a:ext cx="2577219" cy="33206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19C143-BD4F-F865-C333-A1DE9E143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465" y="1690688"/>
            <a:ext cx="2218813" cy="33206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D2D7FA-0035-2C28-9872-27316AC6B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629" y="1686581"/>
            <a:ext cx="2606909" cy="33247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FEE66C-8FEA-4AB3-C6EE-DB1B2D498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6889" y="1681874"/>
            <a:ext cx="2713306" cy="332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39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AA0631-A166-857F-E0B7-1A64068396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Terimakasih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D1F5DEF-8CB7-4148-01BD-F39F3E84D9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8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25493-BF39-72EF-276D-1F98C1F5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Sasaran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belajar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5DE78-EEE6-EAB5-A52F-FFF87716C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  <a:p>
            <a:r>
              <a:rPr lang="en-US" dirty="0" err="1"/>
              <a:t>Reaksi</a:t>
            </a:r>
            <a:r>
              <a:rPr lang="en-US" dirty="0"/>
              <a:t> pada </a:t>
            </a:r>
            <a:r>
              <a:rPr lang="en-US" dirty="0" err="1"/>
              <a:t>metabolisme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pertama</a:t>
            </a:r>
            <a:endParaRPr lang="en-US" dirty="0"/>
          </a:p>
          <a:p>
            <a:r>
              <a:rPr lang="en-US" dirty="0"/>
              <a:t>Kesimpulan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49611-3467-EBE7-C303-7BEE8D4A5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Pendahuluan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33B73-BD02-3461-E99E-0C7894690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Dalam </a:t>
            </a:r>
            <a:r>
              <a:rPr lang="en-US" b="1" dirty="0" err="1">
                <a:solidFill>
                  <a:srgbClr val="FF0000"/>
                </a:solidFill>
              </a:rPr>
              <a:t>metabolisme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fase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pertama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sitokrom</a:t>
            </a:r>
            <a:r>
              <a:rPr lang="en-US" b="1" dirty="0">
                <a:solidFill>
                  <a:srgbClr val="FF0000"/>
                </a:solidFill>
              </a:rPr>
              <a:t> 450 (CYP450) </a:t>
            </a:r>
            <a:r>
              <a:rPr lang="en-US" dirty="0" err="1"/>
              <a:t>memegang</a:t>
            </a:r>
            <a:r>
              <a:rPr lang="en-US" dirty="0"/>
              <a:t> </a:t>
            </a:r>
            <a:r>
              <a:rPr lang="en-US" dirty="0" err="1"/>
              <a:t>peranan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mengubah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larut</a:t>
            </a:r>
            <a:r>
              <a:rPr lang="en-US" b="1" dirty="0">
                <a:solidFill>
                  <a:srgbClr val="FF0000"/>
                </a:solidFill>
              </a:rPr>
              <a:t> air </a:t>
            </a:r>
            <a:r>
              <a:rPr lang="en-US" dirty="0"/>
              <a:t>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dieksresikan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oleh </a:t>
            </a:r>
            <a:r>
              <a:rPr lang="en-US" b="1" dirty="0" err="1">
                <a:solidFill>
                  <a:srgbClr val="FF0000"/>
                </a:solidFill>
              </a:rPr>
              <a:t>ginjal</a:t>
            </a:r>
            <a:r>
              <a:rPr lang="en-US" b="1" dirty="0">
                <a:solidFill>
                  <a:srgbClr val="FF0000"/>
                </a:solidFill>
              </a:rPr>
              <a:t> dan/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hati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E4F922-532B-E66D-15D3-205DC0FE0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351" y="3429000"/>
            <a:ext cx="5725297" cy="259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38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E7858-C11E-D725-113C-E4E07AACC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2FD8A-5C19-0DF5-3B88-6659E1C9E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Bagian yang </a:t>
            </a:r>
            <a:r>
              <a:rPr lang="en-US" b="1" dirty="0" err="1">
                <a:solidFill>
                  <a:srgbClr val="FF0000"/>
                </a:solidFill>
              </a:rPr>
              <a:t>berperan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metabolisme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fase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pertama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hati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>
                <a:solidFill>
                  <a:srgbClr val="FF0000"/>
                </a:solidFill>
              </a:rPr>
              <a:t>usus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ginjal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kecil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CBB9A6-4F63-89EE-477E-4B7903173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611" y="3053459"/>
            <a:ext cx="10140778" cy="189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09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96803-00B6-6751-BFF1-ACCFBFC0E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7229-D80D-769C-B71B-CFEB90B38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Metabolisme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selalu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konstan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FF0000"/>
                </a:solidFill>
              </a:rPr>
              <a:t>dapat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berubah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dikarenakan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umur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jenis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kelamin</a:t>
            </a:r>
            <a:r>
              <a:rPr lang="en-US" dirty="0"/>
              <a:t>, dan </a:t>
            </a:r>
            <a:r>
              <a:rPr lang="en-US" b="1" dirty="0" err="1">
                <a:solidFill>
                  <a:srgbClr val="FF0000"/>
                </a:solidFill>
              </a:rPr>
              <a:t>penyakit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tertentu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F38B37-D98A-8A00-A5A9-8CBD9DAC1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180" y="2892940"/>
            <a:ext cx="4829639" cy="359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88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5B3D9-92F9-234C-1F71-A50C4FCC0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Reaksi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kimia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metabolisme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fase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pertama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FC876-3E4D-A025-2922-020AEA85D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oksidasi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reaksi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utama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dikatalisis</a:t>
            </a:r>
            <a:r>
              <a:rPr lang="en-US" dirty="0"/>
              <a:t> oleh </a:t>
            </a:r>
            <a:r>
              <a:rPr lang="en-US" b="1" dirty="0">
                <a:solidFill>
                  <a:srgbClr val="FF0000"/>
                </a:solidFill>
              </a:rPr>
              <a:t>CYP450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078BE8-7DA1-A25B-6C89-7587CAB83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870" y="2663657"/>
            <a:ext cx="6936259" cy="76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59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8E14D-A8CF-E333-9E60-C25CA79B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A57E4-FED1-C562-5EBA-7BB3C1FD3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oksidasi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karbon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dalam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struktur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EF4456-A1B8-3917-D173-32E84A886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04" y="2739061"/>
            <a:ext cx="5997792" cy="375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08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63F63-6D93-EFE1-0118-F447DD8D9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4D85F-4DB7-81AB-F317-A893652E5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oksidasi</a:t>
            </a:r>
            <a:r>
              <a:rPr lang="en-US" dirty="0"/>
              <a:t> juga </a:t>
            </a:r>
            <a:r>
              <a:rPr lang="en-US" b="1" dirty="0" err="1">
                <a:solidFill>
                  <a:srgbClr val="FF0000"/>
                </a:solidFill>
              </a:rPr>
              <a:t>dapat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terjadi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pada </a:t>
            </a:r>
            <a:r>
              <a:rPr lang="en-US" b="1" dirty="0" err="1">
                <a:solidFill>
                  <a:srgbClr val="FF0000"/>
                </a:solidFill>
              </a:rPr>
              <a:t>sistem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karbon</a:t>
            </a:r>
            <a:r>
              <a:rPr lang="en-US" b="1" dirty="0">
                <a:solidFill>
                  <a:srgbClr val="FF0000"/>
                </a:solidFill>
              </a:rPr>
              <a:t>-heteroatom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02C23-8F10-161F-44DA-6278D1EFE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822" y="2548317"/>
            <a:ext cx="5294356" cy="394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854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59C8-6D45-EFD0-7131-0EEFB2ECD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43428-3751-8A12-F312-9DAAF6279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 startAt="2"/>
            </a:pP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reduksi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membentuk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polar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86FD53-5D25-DFD0-C51A-E75B50567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751" y="2901073"/>
            <a:ext cx="6944497" cy="359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79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7336</TotalTime>
  <Words>146</Words>
  <Application>Microsoft Office PowerPoint</Application>
  <PresentationFormat>Widescreen</PresentationFormat>
  <Paragraphs>20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Metabolisme obat fase pertama</vt:lpstr>
      <vt:lpstr>Sasaran belajar</vt:lpstr>
      <vt:lpstr>Pendahuluan</vt:lpstr>
      <vt:lpstr>PowerPoint Presentation</vt:lpstr>
      <vt:lpstr>PowerPoint Presentation</vt:lpstr>
      <vt:lpstr>Reaksi kimia metabolisme fase pertama</vt:lpstr>
      <vt:lpstr>PowerPoint Presentation</vt:lpstr>
      <vt:lpstr>PowerPoint Presentation</vt:lpstr>
      <vt:lpstr>PowerPoint Presentation</vt:lpstr>
      <vt:lpstr>PowerPoint Presentation</vt:lpstr>
      <vt:lpstr>Kesimpulan</vt:lpstr>
      <vt:lpstr>Buku referensi</vt:lpstr>
      <vt:lpstr>Artikel referensi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Asam amino, peptide, dan protein</dc:title>
  <dc:creator>Tunas Alam</dc:creator>
  <cp:lastModifiedBy>Tunas Alam</cp:lastModifiedBy>
  <cp:revision>265</cp:revision>
  <dcterms:created xsi:type="dcterms:W3CDTF">2022-08-09T11:42:51Z</dcterms:created>
  <dcterms:modified xsi:type="dcterms:W3CDTF">2025-06-13T00:14:43Z</dcterms:modified>
</cp:coreProperties>
</file>