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348" r:id="rId4"/>
    <p:sldId id="352" r:id="rId5"/>
    <p:sldId id="353" r:id="rId6"/>
    <p:sldId id="351" r:id="rId7"/>
    <p:sldId id="354" r:id="rId8"/>
    <p:sldId id="355" r:id="rId9"/>
    <p:sldId id="356" r:id="rId10"/>
    <p:sldId id="349" r:id="rId11"/>
    <p:sldId id="337" r:id="rId12"/>
    <p:sldId id="33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FDCEE-F8C6-9EA2-C7AE-FFAA80938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501F51-96DC-72AA-593B-8F9A76FA5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8854B-F262-0940-C14D-85630B153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758B0-8F69-32CC-A59F-0F8B1876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3E0D4-4AF6-5D53-BE1A-EAB0AB741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12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1A033-BFF1-A26F-2533-5B165007E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9BA59F-34EA-9BD7-CFC0-6D0D4A949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E062C-719D-EB94-E26B-3D055F005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946E0-B661-2410-B482-6D98D1B16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43218-B214-D7A7-FB4B-2832CAA03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4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CE8B4A-0953-4C59-A93B-0C3B5F62F2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A63289-FD37-B965-798E-987EE3655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EB398-FB7D-93F4-0998-22BD018F2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4DAEA-FF68-7133-7AC7-687E41304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022D8-13A5-76A4-AA5F-49FEF013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0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7A843-92A5-DCA6-2585-4D6D4AC13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E25C3-E212-864E-50E1-9DE3852E6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2BDBC-9452-1EBC-FB3C-7F8DF5806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D77F3-5BD4-35BB-29BA-CA41C13B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ACD06-A16A-A5BF-4FA2-2B56360A4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3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0224C-C6FE-3624-06BE-55B19A0B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D76B5-3F97-3263-5D61-AC3DD82BC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5A6C0-334F-C12D-7445-8A3F5083F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863F3-FE37-AB1A-DDE9-D115BE0F3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F0B0C-EBD9-326F-2F31-54D6ADAD1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AB319-1068-A10F-594D-5C0C74D98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4B710-462F-2B48-BDA4-BB62DDAA2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AC7DD-F7E5-D712-A38E-2F0642772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6A435-4905-A5FE-63BE-783442856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6C59-0BDF-CDB3-B402-A00EA807D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05732-3D58-D1B8-30AE-73A46DD6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1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A9699-4E10-3B83-699B-5E737AA0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820E5-D843-9559-EAEC-05C44D717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36433-3F47-89A7-9F89-318CA7731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7C4DC1-523C-FBE3-F781-FEF43D1BF4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2FFF8-B3F8-71A2-74BE-184F1FF98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627BEA-B28E-3D25-70D3-FB7501716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AFF97E-0CBA-5D88-82F4-E5331C18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815C2E-A8F2-6D60-2551-9830E4E8B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1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17242-9A77-8E26-6B93-735A62AD0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A5F649-D7B4-442F-D417-69CC802AD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7466E-F438-6282-0983-647FADC19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603229-5DD4-33A4-FF15-0E26A837A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32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5999E4-E924-E99F-8683-7F946F1A2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BA7D65-F1BE-E1B4-E3C2-8EDDA359D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62AB6-4E35-1F11-5B1A-58B24A7C9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24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37D1B-4E64-B44F-F5A3-629B0FDA8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F5ACD-AB53-6CA7-BB1E-32AE76FCD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49B10E-45C8-8C4F-EBD9-C15E5C96C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4EF6B-ACF2-D3DA-F954-D9D79095E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A1012C-3B7A-7D13-AF8A-CAB113A3D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4E7561-4ACA-2F5F-AFF4-1050C111B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1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273D-EA45-2D22-2EA7-6BC71EFE9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E44EEA-D9A2-996A-6898-B4A487400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55907-26AB-4FD3-3246-5A5BBE018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5391F6-574E-4F8B-3130-F4A9773C6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A6496-A8BF-A0CC-20EC-233E99BB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16126-8DD3-96CA-96A0-7A4B0707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67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40852C-62BF-F229-E6D7-40C06D03C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DE439-C00E-0DCA-DD98-9470BD90E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459E0-0A80-9682-188A-C7F242BF41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414D2-0DF9-472A-AF68-5C772E74366D}" type="datetimeFigureOut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A1BB9-90A3-2FD1-E8E1-680DEA42B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2910D-556D-7F34-C9A2-C52F739CF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4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E0109-37E9-7942-DA44-8BE380511D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Metabolisme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obat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fase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kedua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79CCE-6B36-93D8-839B-935D86F25F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2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6F276-4B2B-B100-459D-3A3B0FC1D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Kesimpulan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1B67D-E2AE-9EC5-3FC2-676FBDA80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Enzim</a:t>
            </a:r>
            <a:r>
              <a:rPr lang="en-US" dirty="0"/>
              <a:t> yang </a:t>
            </a:r>
            <a:r>
              <a:rPr lang="en-US" dirty="0" err="1"/>
              <a:t>berperan</a:t>
            </a:r>
            <a:r>
              <a:rPr lang="en-US" dirty="0"/>
              <a:t> pada </a:t>
            </a:r>
            <a:r>
              <a:rPr lang="en-US" b="1" dirty="0" err="1">
                <a:solidFill>
                  <a:srgbClr val="FF0000"/>
                </a:solidFill>
              </a:rPr>
              <a:t>metabolisme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fase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kedua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UGTs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SULTs</a:t>
            </a:r>
            <a:r>
              <a:rPr lang="en-US" dirty="0"/>
              <a:t>, dan </a:t>
            </a:r>
            <a:r>
              <a:rPr lang="en-US" b="1" dirty="0">
                <a:solidFill>
                  <a:srgbClr val="FF0000"/>
                </a:solidFill>
              </a:rPr>
              <a:t>GSTs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8C8164-EF46-5449-E475-11E95C0A4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173" y="2780699"/>
            <a:ext cx="7997653" cy="339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74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3778-6758-502F-8DAB-8D60CDD4E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Buku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728FA0-5BA1-FE87-5392-A11C4A0E3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72707"/>
            <a:ext cx="2386225" cy="32205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D21E53-116A-95FC-D13C-2D9EF056D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516" y="1690687"/>
            <a:ext cx="2461903" cy="32025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85B96C-5B16-866F-338F-8BC269662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2510" y="1672707"/>
            <a:ext cx="2403529" cy="322057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8F82B14-7A2A-E059-332B-B4B4BCD41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129" y="1672707"/>
            <a:ext cx="2125577" cy="322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44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10677-00B8-1189-5A2C-F793C0E5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Artikel </a:t>
            </a:r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D43E61-6A7C-E285-2ECE-3307287A9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36" y="1690688"/>
            <a:ext cx="2577219" cy="33206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19C143-BD4F-F865-C333-A1DE9E143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465" y="1690688"/>
            <a:ext cx="2218813" cy="33206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D2D7FA-0035-2C28-9872-27316AC6BA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7629" y="1686581"/>
            <a:ext cx="2606909" cy="33247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5FEE66C-8FEA-4AB3-C6EE-DB1B2D4986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6889" y="1681874"/>
            <a:ext cx="2713306" cy="332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39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AA0631-A166-857F-E0B7-1A64068396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Terimakasih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D1F5DEF-8CB7-4148-01BD-F39F3E84D9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87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25493-BF39-72EF-276D-1F98C1F58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Sasaran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belajar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5DE78-EEE6-EAB5-A52F-FFF87716C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  <a:p>
            <a:r>
              <a:rPr lang="en-US" dirty="0" err="1"/>
              <a:t>Reaksi</a:t>
            </a:r>
            <a:r>
              <a:rPr lang="en-US" dirty="0"/>
              <a:t> pada </a:t>
            </a:r>
            <a:r>
              <a:rPr lang="en-US" dirty="0" err="1"/>
              <a:t>metabolisme</a:t>
            </a:r>
            <a:r>
              <a:rPr lang="en-US" dirty="0"/>
              <a:t>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kedua</a:t>
            </a:r>
            <a:endParaRPr lang="en-US" dirty="0"/>
          </a:p>
          <a:p>
            <a:r>
              <a:rPr lang="en-US" dirty="0"/>
              <a:t>Kesimpulan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0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5E93E-2E18-3121-116D-B1E7A3242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Pendahuluan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3B744-1600-4395-0480-8FC1370D5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reaksi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konjugasi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agar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lebih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larut</a:t>
            </a:r>
            <a:r>
              <a:rPr lang="en-US" b="1" dirty="0">
                <a:solidFill>
                  <a:srgbClr val="FF0000"/>
                </a:solidFill>
              </a:rPr>
              <a:t> air </a:t>
            </a:r>
            <a:r>
              <a:rPr lang="en-US" dirty="0"/>
              <a:t>dan </a:t>
            </a:r>
            <a:r>
              <a:rPr lang="en-US" dirty="0" err="1"/>
              <a:t>segera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dimetabolisme</a:t>
            </a:r>
            <a:r>
              <a:rPr lang="en-US" dirty="0"/>
              <a:t> oleh </a:t>
            </a:r>
            <a:r>
              <a:rPr lang="en-US" dirty="0" err="1"/>
              <a:t>tubuh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1DADFD-0509-5F33-E75A-5FE18E2A5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238" y="2733858"/>
            <a:ext cx="7603524" cy="344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690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72FC-6C75-210C-6FDA-65020519C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0C437-8B26-53C9-27DD-B155512CE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Hati </a:t>
            </a:r>
            <a:r>
              <a:rPr lang="en-US" b="1" dirty="0" err="1">
                <a:solidFill>
                  <a:srgbClr val="FF0000"/>
                </a:solidFill>
              </a:rPr>
              <a:t>atau</a:t>
            </a:r>
            <a:r>
              <a:rPr lang="en-US" b="1" dirty="0">
                <a:solidFill>
                  <a:srgbClr val="FF0000"/>
                </a:solidFill>
              </a:rPr>
              <a:t> liver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organ </a:t>
            </a:r>
            <a:r>
              <a:rPr lang="en-US" b="1" dirty="0" err="1">
                <a:solidFill>
                  <a:srgbClr val="FF0000"/>
                </a:solidFill>
              </a:rPr>
              <a:t>utama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metabolisme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fase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kedua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sebagian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kecil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pada </a:t>
            </a:r>
            <a:r>
              <a:rPr lang="en-US" b="1" dirty="0">
                <a:solidFill>
                  <a:srgbClr val="FF0000"/>
                </a:solidFill>
              </a:rPr>
              <a:t>usus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FF0000"/>
                </a:solidFill>
              </a:rPr>
              <a:t>ginjal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A86F42-DBB9-76B1-1378-DF442A673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89" y="3034205"/>
            <a:ext cx="11195222" cy="193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23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6C46C-1D33-F451-586A-8E43DB662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BA210-C68C-A223-807E-FB1D1B486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95551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substrat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inhibitor</a:t>
            </a:r>
            <a:r>
              <a:rPr lang="en-US" dirty="0"/>
              <a:t>, dan </a:t>
            </a:r>
            <a:r>
              <a:rPr lang="en-US" b="1" i="1" dirty="0">
                <a:solidFill>
                  <a:srgbClr val="FF0000"/>
                </a:solidFill>
              </a:rPr>
              <a:t>inducer</a:t>
            </a:r>
            <a:r>
              <a:rPr lang="en-US" dirty="0"/>
              <a:t> yang </a:t>
            </a:r>
            <a:r>
              <a:rPr lang="en-US" dirty="0" err="1"/>
              <a:t>berperan</a:t>
            </a:r>
            <a:r>
              <a:rPr lang="en-US" dirty="0"/>
              <a:t> pada </a:t>
            </a:r>
            <a:r>
              <a:rPr lang="en-US" b="1" dirty="0" err="1">
                <a:solidFill>
                  <a:srgbClr val="FF0000"/>
                </a:solidFill>
              </a:rPr>
              <a:t>metabolisme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fase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pertama</a:t>
            </a:r>
            <a:r>
              <a:rPr lang="en-US" b="1" dirty="0">
                <a:solidFill>
                  <a:srgbClr val="FF0000"/>
                </a:solidFill>
              </a:rPr>
              <a:t> dan </a:t>
            </a:r>
            <a:r>
              <a:rPr lang="en-US" b="1" dirty="0" err="1">
                <a:solidFill>
                  <a:srgbClr val="FF0000"/>
                </a:solidFill>
              </a:rPr>
              <a:t>kedua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573609-3773-7A35-D693-7855FADBF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442" y="796411"/>
            <a:ext cx="4426358" cy="569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238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4C3CE-6BB9-FFD6-1CF1-A4E99B305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Enzim</a:t>
            </a:r>
            <a:r>
              <a:rPr lang="en-US" b="1" dirty="0">
                <a:solidFill>
                  <a:srgbClr val="00B0F0"/>
                </a:solidFill>
              </a:rPr>
              <a:t> dan </a:t>
            </a:r>
            <a:r>
              <a:rPr lang="en-US" b="1" dirty="0" err="1">
                <a:solidFill>
                  <a:srgbClr val="00B0F0"/>
                </a:solidFill>
              </a:rPr>
              <a:t>Reaksi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1170D-6DA8-BF0A-22A0-B059560C6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63194" cy="4351338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UDP </a:t>
            </a:r>
            <a:r>
              <a:rPr lang="en-US" b="1" dirty="0" err="1">
                <a:solidFill>
                  <a:srgbClr val="FF0000"/>
                </a:solidFill>
              </a:rPr>
              <a:t>glukosiltransferase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dirty="0"/>
              <a:t>Obat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gugus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fenol</a:t>
            </a:r>
            <a:r>
              <a:rPr lang="en-US" dirty="0"/>
              <a:t>, </a:t>
            </a:r>
            <a:r>
              <a:rPr lang="en-US" b="1" dirty="0" err="1">
                <a:solidFill>
                  <a:srgbClr val="FF0000"/>
                </a:solidFill>
              </a:rPr>
              <a:t>alkohol</a:t>
            </a:r>
            <a:r>
              <a:rPr lang="en-US" dirty="0"/>
              <a:t>, </a:t>
            </a:r>
            <a:r>
              <a:rPr lang="en-US" b="1" dirty="0" err="1">
                <a:solidFill>
                  <a:srgbClr val="FF0000"/>
                </a:solidFill>
              </a:rPr>
              <a:t>asam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karboksilat</a:t>
            </a:r>
            <a:r>
              <a:rPr lang="en-US" dirty="0"/>
              <a:t>, dan </a:t>
            </a:r>
            <a:r>
              <a:rPr lang="en-US" b="1" dirty="0" err="1">
                <a:solidFill>
                  <a:srgbClr val="FF0000"/>
                </a:solidFill>
              </a:rPr>
              <a:t>amina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berkonjugasi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asam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glukoronat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0DF58E-40D9-E329-3409-38F755EC9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1394" y="2193916"/>
            <a:ext cx="5352406" cy="398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214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D2DE6-F2BA-7AF5-81EF-B8E814C0F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731DD-9F3A-156D-6CE5-AF1255DAD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 startAt="2"/>
            </a:pPr>
            <a:r>
              <a:rPr lang="en-US" b="1" dirty="0">
                <a:solidFill>
                  <a:srgbClr val="FF0000"/>
                </a:solidFill>
              </a:rPr>
              <a:t>Sulfotransferase</a:t>
            </a:r>
          </a:p>
          <a:p>
            <a:pPr marL="0" indent="0" algn="just">
              <a:buNone/>
            </a:pPr>
            <a:r>
              <a:rPr lang="en-US" dirty="0"/>
              <a:t>Obat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gugus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fenol</a:t>
            </a:r>
            <a:r>
              <a:rPr lang="en-US" dirty="0"/>
              <a:t>, </a:t>
            </a:r>
            <a:r>
              <a:rPr lang="en-US" b="1" dirty="0" err="1">
                <a:solidFill>
                  <a:srgbClr val="FF0000"/>
                </a:solidFill>
              </a:rPr>
              <a:t>alkohol</a:t>
            </a:r>
            <a:r>
              <a:rPr lang="en-US" dirty="0"/>
              <a:t>, </a:t>
            </a:r>
            <a:r>
              <a:rPr lang="en-US" b="1" dirty="0" err="1">
                <a:solidFill>
                  <a:srgbClr val="FF0000"/>
                </a:solidFill>
              </a:rPr>
              <a:t>arilamin</a:t>
            </a:r>
            <a:r>
              <a:rPr lang="en-US" dirty="0"/>
              <a:t>, and </a:t>
            </a:r>
            <a:r>
              <a:rPr lang="en-US" b="1" dirty="0">
                <a:solidFill>
                  <a:srgbClr val="FF0000"/>
                </a:solidFill>
              </a:rPr>
              <a:t>N-</a:t>
            </a:r>
            <a:r>
              <a:rPr lang="en-US" b="1" dirty="0" err="1">
                <a:solidFill>
                  <a:srgbClr val="FF0000"/>
                </a:solidFill>
              </a:rPr>
              <a:t>hidroksi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berkonjugasi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sulfat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EC1BB2-183F-8966-6452-B8B124A3F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822" y="3429000"/>
            <a:ext cx="6108356" cy="308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307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5DAE5-A686-A20E-CCCE-2237A51A9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4CD9B-DD7D-2121-B490-40E2CCC3F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 startAt="3"/>
            </a:pPr>
            <a:r>
              <a:rPr lang="en-US" b="1" dirty="0" err="1">
                <a:solidFill>
                  <a:srgbClr val="FF0000"/>
                </a:solidFill>
              </a:rPr>
              <a:t>Glutation</a:t>
            </a:r>
            <a:r>
              <a:rPr lang="en-US" b="1" dirty="0">
                <a:solidFill>
                  <a:srgbClr val="FF0000"/>
                </a:solidFill>
              </a:rPr>
              <a:t>-S-transferase</a:t>
            </a:r>
          </a:p>
          <a:p>
            <a:pPr marL="0" indent="0" algn="just">
              <a:buNone/>
            </a:pPr>
            <a:r>
              <a:rPr lang="en-US" dirty="0"/>
              <a:t>Selain </a:t>
            </a:r>
            <a:r>
              <a:rPr lang="en-US" b="1" dirty="0" err="1">
                <a:solidFill>
                  <a:srgbClr val="FF0000"/>
                </a:solidFill>
              </a:rPr>
              <a:t>berkonjugasi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asam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glukuronat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sulfat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obat</a:t>
            </a:r>
            <a:r>
              <a:rPr lang="en-US" dirty="0"/>
              <a:t> (</a:t>
            </a:r>
            <a:r>
              <a:rPr lang="en-US" dirty="0" err="1"/>
              <a:t>xenobiotik</a:t>
            </a:r>
            <a:r>
              <a:rPr lang="en-US" dirty="0"/>
              <a:t>) juga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terkonjugasi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glutation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tripeptida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5F72AF-4ABA-4270-38D1-F36B2B3A7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438" y="3429000"/>
            <a:ext cx="9737124" cy="258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71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D0B59-BE2D-ABC5-0EEB-EDCC9C2A4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BDF9E-9F6C-A911-72F8-67CD15454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631723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contoh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metabolisme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fase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kedua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beserta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reaksi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FF0000"/>
                </a:solidFill>
              </a:rPr>
              <a:t>enzim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D0FFDF-62AC-EEEB-3EC0-B81B1175F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825625"/>
            <a:ext cx="4811544" cy="435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332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7495</TotalTime>
  <Words>155</Words>
  <Application>Microsoft Office PowerPoint</Application>
  <PresentationFormat>Widescreen</PresentationFormat>
  <Paragraphs>22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Metabolisme obat fase kedua</vt:lpstr>
      <vt:lpstr>Sasaran belajar</vt:lpstr>
      <vt:lpstr>Pendahuluan</vt:lpstr>
      <vt:lpstr>PowerPoint Presentation</vt:lpstr>
      <vt:lpstr>PowerPoint Presentation</vt:lpstr>
      <vt:lpstr>Enzim dan Reaksi</vt:lpstr>
      <vt:lpstr>PowerPoint Presentation</vt:lpstr>
      <vt:lpstr>PowerPoint Presentation</vt:lpstr>
      <vt:lpstr>PowerPoint Presentation</vt:lpstr>
      <vt:lpstr>Kesimpulan</vt:lpstr>
      <vt:lpstr>Buku referensi</vt:lpstr>
      <vt:lpstr>Artikel referensi</vt:lpstr>
      <vt:lpstr>Terimakasih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Asam amino, peptide, dan protein</dc:title>
  <dc:creator>Tunas Alam</dc:creator>
  <cp:lastModifiedBy>Tunas Alam</cp:lastModifiedBy>
  <cp:revision>278</cp:revision>
  <dcterms:created xsi:type="dcterms:W3CDTF">2022-08-09T11:42:51Z</dcterms:created>
  <dcterms:modified xsi:type="dcterms:W3CDTF">2025-06-20T01:55:15Z</dcterms:modified>
</cp:coreProperties>
</file>