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339" r:id="rId4"/>
    <p:sldId id="340" r:id="rId5"/>
    <p:sldId id="341" r:id="rId6"/>
    <p:sldId id="342" r:id="rId7"/>
    <p:sldId id="337" r:id="rId8"/>
    <p:sldId id="338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FDCEE-F8C6-9EA2-C7AE-FFAA80938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501F51-96DC-72AA-593B-8F9A76FA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8854B-F262-0940-C14D-85630B15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758B0-8F69-32CC-A59F-0F8B1876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3E0D4-4AF6-5D53-BE1A-EAB0AB74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1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1A033-BFF1-A26F-2533-5B165007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BA59F-34EA-9BD7-CFC0-6D0D4A949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E062C-719D-EB94-E26B-3D055F005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946E0-B661-2410-B482-6D98D1B16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43218-B214-D7A7-FB4B-2832CAA03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4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CE8B4A-0953-4C59-A93B-0C3B5F62F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A63289-FD37-B965-798E-987EE3655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EB398-FB7D-93F4-0998-22BD018F2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4DAEA-FF68-7133-7AC7-687E4130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022D8-13A5-76A4-AA5F-49FEF013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0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7A843-92A5-DCA6-2585-4D6D4AC13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E25C3-E212-864E-50E1-9DE3852E6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2BDBC-9452-1EBC-FB3C-7F8DF5806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D77F3-5BD4-35BB-29BA-CA41C13B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ACD06-A16A-A5BF-4FA2-2B56360A4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3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0224C-C6FE-3624-06BE-55B19A0B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D76B5-3F97-3263-5D61-AC3DD82BC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5A6C0-334F-C12D-7445-8A3F5083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863F3-FE37-AB1A-DDE9-D115BE0F3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F0B0C-EBD9-326F-2F31-54D6ADAD1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AB319-1068-A10F-594D-5C0C74D9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4B710-462F-2B48-BDA4-BB62DDAA2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AC7DD-F7E5-D712-A38E-2F0642772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6A435-4905-A5FE-63BE-783442856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6C59-0BDF-CDB3-B402-A00EA807D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05732-3D58-D1B8-30AE-73A46DD6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1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A9699-4E10-3B83-699B-5E737AA0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820E5-D843-9559-EAEC-05C44D717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36433-3F47-89A7-9F89-318CA7731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7C4DC1-523C-FBE3-F781-FEF43D1BF4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2FFF8-B3F8-71A2-74BE-184F1FF98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627BEA-B28E-3D25-70D3-FB7501716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AFF97E-0CBA-5D88-82F4-E5331C18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815C2E-A8F2-6D60-2551-9830E4E8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1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17242-9A77-8E26-6B93-735A62AD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A5F649-D7B4-442F-D417-69CC802AD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7466E-F438-6282-0983-647FADC1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603229-5DD4-33A4-FF15-0E26A837A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32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5999E4-E924-E99F-8683-7F946F1A2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BA7D65-F1BE-E1B4-E3C2-8EDDA359D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62AB6-4E35-1F11-5B1A-58B24A7C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4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37D1B-4E64-B44F-F5A3-629B0FDA8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F5ACD-AB53-6CA7-BB1E-32AE76FCD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9B10E-45C8-8C4F-EBD9-C15E5C96C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4EF6B-ACF2-D3DA-F954-D9D79095E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1012C-3B7A-7D13-AF8A-CAB113A3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E7561-4ACA-2F5F-AFF4-1050C111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1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273D-EA45-2D22-2EA7-6BC71EFE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E44EEA-D9A2-996A-6898-B4A487400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55907-26AB-4FD3-3246-5A5BBE018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5391F6-574E-4F8B-3130-F4A9773C6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A6496-A8BF-A0CC-20EC-233E99BB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6126-8DD3-96CA-96A0-7A4B0707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7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0852C-62BF-F229-E6D7-40C06D03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DE439-C00E-0DCA-DD98-9470BD90E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59E0-0A80-9682-188A-C7F242BF4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414D2-0DF9-472A-AF68-5C772E74366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A1BB9-90A3-2FD1-E8E1-680DEA42B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2910D-556D-7F34-C9A2-C52F739CF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4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0109-37E9-7942-DA44-8BE380511D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Persyaratan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obat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berdasarkan</a:t>
            </a:r>
            <a:r>
              <a:rPr lang="en-US" b="1" dirty="0">
                <a:solidFill>
                  <a:srgbClr val="00B050"/>
                </a:solidFill>
              </a:rPr>
              <a:t> Lipinski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79CCE-6B36-93D8-839B-935D86F25F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2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25493-BF39-72EF-276D-1F98C1F58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Sasaran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belajar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5DE78-EEE6-EAB5-A52F-FFF87716C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  <a:p>
            <a:r>
              <a:rPr lang="en-US" dirty="0" err="1"/>
              <a:t>Aplikasi</a:t>
            </a:r>
            <a:endParaRPr lang="en-US" dirty="0"/>
          </a:p>
          <a:p>
            <a:r>
              <a:rPr lang="en-US" dirty="0" err="1"/>
              <a:t>Limitasi</a:t>
            </a:r>
            <a:endParaRPr lang="en-US" dirty="0"/>
          </a:p>
          <a:p>
            <a:r>
              <a:rPr lang="en-US" dirty="0"/>
              <a:t>Kesimpulan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0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A4715-E996-E4D2-B073-EBE918208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Pendahuluan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246C2-0802-AB01-5D9B-BC80F2108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syarat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Lipinski Rule of Five </a:t>
            </a:r>
            <a:r>
              <a:rPr lang="en-US" dirty="0"/>
              <a:t>: </a:t>
            </a:r>
          </a:p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Berat </a:t>
            </a:r>
            <a:r>
              <a:rPr lang="en-US" b="1" dirty="0" err="1">
                <a:solidFill>
                  <a:srgbClr val="FF0000"/>
                </a:solidFill>
              </a:rPr>
              <a:t>molekul</a:t>
            </a:r>
            <a:r>
              <a:rPr lang="en-US" b="1" dirty="0"/>
              <a:t>:</a:t>
            </a:r>
            <a:r>
              <a:rPr lang="en-US" dirty="0"/>
              <a:t> &lt; 500 Dalton, </a:t>
            </a:r>
            <a:r>
              <a:rPr lang="en-US" b="1" dirty="0">
                <a:solidFill>
                  <a:srgbClr val="FF0000"/>
                </a:solidFill>
              </a:rPr>
              <a:t>Log P</a:t>
            </a:r>
            <a:r>
              <a:rPr lang="en-US" b="1" dirty="0"/>
              <a:t>:</a:t>
            </a:r>
            <a:r>
              <a:rPr lang="en-US" dirty="0"/>
              <a:t> &lt; 5, </a:t>
            </a:r>
            <a:r>
              <a:rPr lang="en-US" b="1" dirty="0" err="1">
                <a:solidFill>
                  <a:srgbClr val="FF0000"/>
                </a:solidFill>
              </a:rPr>
              <a:t>Ikatan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hidrogen</a:t>
            </a:r>
            <a:r>
              <a:rPr lang="en-US" b="1" dirty="0">
                <a:solidFill>
                  <a:srgbClr val="FF0000"/>
                </a:solidFill>
              </a:rPr>
              <a:t> donor</a:t>
            </a:r>
            <a:r>
              <a:rPr lang="en-US" b="1" dirty="0"/>
              <a:t>:</a:t>
            </a:r>
            <a:r>
              <a:rPr lang="en-US" dirty="0"/>
              <a:t> &lt; 5 (atom nitrogen/</a:t>
            </a:r>
            <a:r>
              <a:rPr lang="en-US" dirty="0" err="1"/>
              <a:t>oksigen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atom </a:t>
            </a:r>
            <a:r>
              <a:rPr lang="en-US" dirty="0" err="1"/>
              <a:t>hidrogen</a:t>
            </a:r>
            <a:r>
              <a:rPr lang="en-US" dirty="0"/>
              <a:t>), dan </a:t>
            </a:r>
            <a:r>
              <a:rPr lang="en-US" b="1" dirty="0" err="1">
                <a:solidFill>
                  <a:srgbClr val="FF0000"/>
                </a:solidFill>
              </a:rPr>
              <a:t>Ikatan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hidrogen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akseptor</a:t>
            </a:r>
            <a:r>
              <a:rPr lang="en-US" b="1" dirty="0"/>
              <a:t>:</a:t>
            </a:r>
            <a:r>
              <a:rPr lang="en-US" dirty="0"/>
              <a:t> &lt; 10 (atom nitrogen/</a:t>
            </a:r>
            <a:r>
              <a:rPr lang="en-US" dirty="0" err="1"/>
              <a:t>oksigen</a:t>
            </a:r>
            <a:r>
              <a:rPr lang="en-US" dirty="0"/>
              <a:t>)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4FFC9D-8D64-DEC7-807E-EFA8831D9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971" y="4001294"/>
            <a:ext cx="7060058" cy="199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0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93F75-A17B-B107-3B6B-362F833B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Aplikasi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10E46-D8C2-4F90-2663-275DE3A5D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i="1" dirty="0">
                <a:solidFill>
                  <a:srgbClr val="FF0000"/>
                </a:solidFill>
              </a:rPr>
              <a:t>Lipinski Rule of Five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Drug Discovery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dan </a:t>
            </a:r>
            <a:r>
              <a:rPr lang="en-US" b="1" i="1" dirty="0">
                <a:solidFill>
                  <a:srgbClr val="FF0000"/>
                </a:solidFill>
              </a:rPr>
              <a:t>Drug Design </a:t>
            </a:r>
            <a:r>
              <a:rPr lang="en-US" dirty="0" err="1"/>
              <a:t>terutama</a:t>
            </a:r>
            <a:r>
              <a:rPr lang="en-US" dirty="0"/>
              <a:t> pada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pemakaian</a:t>
            </a:r>
            <a:r>
              <a:rPr lang="en-US" b="1" dirty="0">
                <a:solidFill>
                  <a:srgbClr val="FF0000"/>
                </a:solidFill>
              </a:rPr>
              <a:t> oral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E531A3-4B53-0D4F-FBA0-F4836AAC2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531" y="2879593"/>
            <a:ext cx="6024937" cy="343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34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3FF42-75C9-659F-3EC6-6AE8B9287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Limitasi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AD321-03FA-EDCD-6F42-92BF90E09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/>
              <a:t>Tidak </a:t>
            </a:r>
            <a:r>
              <a:rPr lang="en-US" b="1" dirty="0" err="1">
                <a:solidFill>
                  <a:srgbClr val="FF0000"/>
                </a:solidFill>
              </a:rPr>
              <a:t>berlaku</a:t>
            </a:r>
            <a:r>
              <a:rPr lang="en-US" dirty="0"/>
              <a:t> pada </a:t>
            </a:r>
            <a:r>
              <a:rPr lang="en-US" b="1" i="1" dirty="0">
                <a:solidFill>
                  <a:srgbClr val="FF0000"/>
                </a:solidFill>
              </a:rPr>
              <a:t>Non-Oral Drugs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parenteral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topikal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okular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tidak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memenuhi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Lipinski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kandidat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yang baik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Lipinski </a:t>
            </a:r>
            <a:r>
              <a:rPr lang="en-US" b="1" dirty="0" err="1">
                <a:solidFill>
                  <a:srgbClr val="FF0000"/>
                </a:solidFill>
              </a:rPr>
              <a:t>mungkin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membatasi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eksplorasi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obat-obat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baru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FCEB39-BB3B-4EDA-B0DB-9AC108875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820" y="4293647"/>
            <a:ext cx="6284360" cy="219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086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9A9AC-8AC7-B4D1-019D-21D5C5A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Kesimpulan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ED247-C079-5854-942B-BEAA1654B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Walaupun </a:t>
            </a:r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Lipinski </a:t>
            </a:r>
            <a:r>
              <a:rPr lang="en-US" dirty="0" err="1"/>
              <a:t>terbatas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oral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pendekatan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drug likeness</a:t>
            </a:r>
            <a:r>
              <a:rPr lang="en-US" i="1" dirty="0"/>
              <a:t> </a:t>
            </a:r>
            <a:r>
              <a:rPr lang="en-US" dirty="0"/>
              <a:t>yang </a:t>
            </a:r>
            <a:r>
              <a:rPr lang="en-US" dirty="0" err="1"/>
              <a:t>menggabungkan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Lipinski </a:t>
            </a:r>
            <a:r>
              <a:rPr lang="en-US" b="1" dirty="0" err="1">
                <a:solidFill>
                  <a:srgbClr val="FF0000"/>
                </a:solidFill>
              </a:rPr>
              <a:t>dengan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lain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meningkatkan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pengembangan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obat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AD6113-A233-6FE3-C1DF-6B4EFC250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860" y="3093091"/>
            <a:ext cx="5083140" cy="30830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694FA8-1969-A59A-BD3F-D70EE5991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3330" y="3115446"/>
            <a:ext cx="5083139" cy="306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28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3778-6758-502F-8DAB-8D60CDD4E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Buku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28FA0-5BA1-FE87-5392-A11C4A0E3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72707"/>
            <a:ext cx="2386225" cy="3220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D21E53-116A-95FC-D13C-2D9EF056D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516" y="1690687"/>
            <a:ext cx="2461903" cy="32025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85B96C-5B16-866F-338F-8BC269662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510" y="1672707"/>
            <a:ext cx="2403529" cy="322057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8F82B14-7A2A-E059-332B-B4B4BCD41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129" y="1672707"/>
            <a:ext cx="2125577" cy="322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4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0677-00B8-1189-5A2C-F793C0E5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Artikel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5E3EDC-3B61-39F5-2EAF-B7E568F48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35" y="1690688"/>
            <a:ext cx="2585479" cy="33206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4DC1D6-BC74-9EED-336E-CF4D9C89D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678" y="1690688"/>
            <a:ext cx="2480134" cy="33206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B35EE4-15A2-E6DE-6EAE-6E1A0E9DB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376" y="1690688"/>
            <a:ext cx="2490486" cy="33206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CF6634-4EB8-5E46-D06F-22B4F3AC28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3426" y="1690687"/>
            <a:ext cx="2570090" cy="332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39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AA0631-A166-857F-E0B7-1A64068396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Terimakasih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D1F5DEF-8CB7-4148-01BD-F39F3E84D9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87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7647</TotalTime>
  <Words>146</Words>
  <Application>Microsoft Office PowerPoint</Application>
  <PresentationFormat>Widescreen</PresentationFormat>
  <Paragraphs>20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Persyaratan obat berdasarkan Lipinski</vt:lpstr>
      <vt:lpstr>Sasaran belajar</vt:lpstr>
      <vt:lpstr>Pendahuluan</vt:lpstr>
      <vt:lpstr>Aplikasi</vt:lpstr>
      <vt:lpstr>Limitasi</vt:lpstr>
      <vt:lpstr>Kesimpulan</vt:lpstr>
      <vt:lpstr>Buku referensi</vt:lpstr>
      <vt:lpstr>Artikel referensi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Asam amino, peptide, dan protein</dc:title>
  <dc:creator>Tunas Alam</dc:creator>
  <cp:lastModifiedBy>Tunas Alam</cp:lastModifiedBy>
  <cp:revision>295</cp:revision>
  <dcterms:created xsi:type="dcterms:W3CDTF">2022-08-09T11:42:51Z</dcterms:created>
  <dcterms:modified xsi:type="dcterms:W3CDTF">2025-06-24T07:46:54Z</dcterms:modified>
</cp:coreProperties>
</file>