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339" r:id="rId4"/>
    <p:sldId id="345" r:id="rId5"/>
    <p:sldId id="346" r:id="rId6"/>
    <p:sldId id="343" r:id="rId7"/>
    <p:sldId id="344" r:id="rId8"/>
    <p:sldId id="337" r:id="rId9"/>
    <p:sldId id="338" r:id="rId10"/>
    <p:sldId id="26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FDCEE-F8C6-9EA2-C7AE-FFAA809385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501F51-96DC-72AA-593B-8F9A76FA5F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F8854B-F262-0940-C14D-85630B153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758B0-8F69-32CC-A59F-0F8B1876B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3E0D4-4AF6-5D53-BE1A-EAB0AB741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012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1A033-BFF1-A26F-2533-5B165007E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9BA59F-34EA-9BD7-CFC0-6D0D4A9496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DE062C-719D-EB94-E26B-3D055F005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946E0-B661-2410-B482-6D98D1B16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243218-B214-D7A7-FB4B-2832CAA03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40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CE8B4A-0953-4C59-A93B-0C3B5F62F2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A63289-FD37-B965-798E-987EE3655B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6EB398-FB7D-93F4-0998-22BD018F2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24DAEA-FF68-7133-7AC7-687E41304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0022D8-13A5-76A4-AA5F-49FEF013B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801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7A843-92A5-DCA6-2585-4D6D4AC13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E25C3-E212-864E-50E1-9DE3852E6D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02BDBC-9452-1EBC-FB3C-7F8DF5806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BD77F3-5BD4-35BB-29BA-CA41C13B7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FACD06-A16A-A5BF-4FA2-2B56360A4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234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0224C-C6FE-3624-06BE-55B19A0B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7D76B5-3F97-3263-5D61-AC3DD82BC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25A6C0-334F-C12D-7445-8A3F5083F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863F3-FE37-AB1A-DDE9-D115BE0F3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F0B0C-EBD9-326F-2F31-54D6ADAD1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53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AB319-1068-A10F-594D-5C0C74D98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4B710-462F-2B48-BDA4-BB62DDAA2D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0AC7DD-F7E5-D712-A38E-2F06427729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A6A435-4905-A5FE-63BE-783442856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526C59-0BDF-CDB3-B402-A00EA807D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A05732-3D58-D1B8-30AE-73A46DD6A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810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A9699-4E10-3B83-699B-5E737AA0C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1820E5-D843-9559-EAEC-05C44D7178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236433-3F47-89A7-9F89-318CA77310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7C4DC1-523C-FBE3-F781-FEF43D1BF4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12FFF8-B3F8-71A2-74BE-184F1FF98F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627BEA-B28E-3D25-70D3-FB7501716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AFF97E-0CBA-5D88-82F4-E5331C188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815C2E-A8F2-6D60-2551-9830E4E8B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518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17242-9A77-8E26-6B93-735A62AD0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A5F649-D7B4-442F-D417-69CC802AD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C7466E-F438-6282-0983-647FADC19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603229-5DD4-33A4-FF15-0E26A837A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332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5999E4-E924-E99F-8683-7F946F1A2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BA7D65-F1BE-E1B4-E3C2-8EDDA359D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362AB6-4E35-1F11-5B1A-58B24A7C9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241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37D1B-4E64-B44F-F5A3-629B0FDA8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F5ACD-AB53-6CA7-BB1E-32AE76FCD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49B10E-45C8-8C4F-EBD9-C15E5C96C0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4EF6B-ACF2-D3DA-F954-D9D79095E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A1012C-3B7A-7D13-AF8A-CAB113A3D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4E7561-4ACA-2F5F-AFF4-1050C111B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718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273D-EA45-2D22-2EA7-6BC71EFE9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E44EEA-D9A2-996A-6898-B4A487400A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55907-26AB-4FD3-3246-5A5BBE018E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5391F6-574E-4F8B-3130-F4A9773C6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5A6496-A8BF-A0CC-20EC-233E99BB8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716126-8DD3-96CA-96A0-7A4B0707D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673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40852C-62BF-F229-E6D7-40C06D03C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DE439-C00E-0DCA-DD98-9470BD90E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459E0-0A80-9682-188A-C7F242BF41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414D2-0DF9-472A-AF68-5C772E74366D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BA1BB9-90A3-2FD1-E8E1-680DEA42B9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42910D-556D-7F34-C9A2-C52F739CF7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241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E0109-37E9-7942-DA44-8BE380511D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Persyaratan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obat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berdasarkan</a:t>
            </a:r>
            <a:r>
              <a:rPr lang="en-US" b="1" dirty="0">
                <a:solidFill>
                  <a:srgbClr val="00B050"/>
                </a:solidFill>
              </a:rPr>
              <a:t> Ghose dan Veber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679CCE-6B36-93D8-839B-935D86F25F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123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AA0631-A166-857F-E0B7-1A64068396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Terimakasih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D1F5DEF-8CB7-4148-01BD-F39F3E84D9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787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25493-BF39-72EF-276D-1F98C1F58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Sasaran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belajar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5DE78-EEE6-EAB5-A52F-FFF87716CF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Pendahuluan</a:t>
            </a:r>
            <a:endParaRPr lang="en-US" dirty="0"/>
          </a:p>
          <a:p>
            <a:r>
              <a:rPr lang="en-US" dirty="0" err="1"/>
              <a:t>Refraktivitas</a:t>
            </a:r>
            <a:r>
              <a:rPr lang="en-US" dirty="0"/>
              <a:t> Molar</a:t>
            </a:r>
          </a:p>
          <a:p>
            <a:r>
              <a:rPr lang="en-US" i="1" dirty="0"/>
              <a:t>Rotatable Bonds</a:t>
            </a:r>
          </a:p>
          <a:p>
            <a:r>
              <a:rPr lang="en-US" i="1" dirty="0"/>
              <a:t>Polar Surface Area (PSA)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80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A4715-E996-E4D2-B073-EBE918208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Pendahuluan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246C2-0802-AB01-5D9B-BC80F21088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FF0000"/>
                </a:solidFill>
              </a:rPr>
              <a:t>Aturan</a:t>
            </a:r>
            <a:r>
              <a:rPr lang="en-US" b="1" dirty="0">
                <a:solidFill>
                  <a:srgbClr val="FF0000"/>
                </a:solidFill>
              </a:rPr>
              <a:t> Ghose dan Veber </a:t>
            </a:r>
            <a:r>
              <a:rPr lang="en-US" dirty="0" err="1"/>
              <a:t>berfokus</a:t>
            </a:r>
            <a:r>
              <a:rPr lang="en-US" dirty="0"/>
              <a:t> pada </a:t>
            </a:r>
            <a:r>
              <a:rPr lang="en-US" b="1" dirty="0" err="1">
                <a:solidFill>
                  <a:srgbClr val="FF0000"/>
                </a:solidFill>
              </a:rPr>
              <a:t>bioavailabilitas</a:t>
            </a:r>
            <a:r>
              <a:rPr lang="en-US" b="1" dirty="0">
                <a:solidFill>
                  <a:srgbClr val="FF0000"/>
                </a:solidFill>
              </a:rPr>
              <a:t> oral</a:t>
            </a:r>
            <a:r>
              <a:rPr lang="en-US" dirty="0"/>
              <a:t>. </a:t>
            </a:r>
            <a:r>
              <a:rPr lang="en-US" b="1" dirty="0" err="1">
                <a:solidFill>
                  <a:srgbClr val="FF0000"/>
                </a:solidFill>
              </a:rPr>
              <a:t>Aturan</a:t>
            </a:r>
            <a:r>
              <a:rPr lang="en-US" b="1" dirty="0">
                <a:solidFill>
                  <a:srgbClr val="FF0000"/>
                </a:solidFill>
              </a:rPr>
              <a:t> Ghose </a:t>
            </a:r>
            <a:r>
              <a:rPr lang="en-US" dirty="0" err="1"/>
              <a:t>berfokus</a:t>
            </a:r>
            <a:r>
              <a:rPr lang="en-US" dirty="0"/>
              <a:t> pada </a:t>
            </a:r>
            <a:r>
              <a:rPr lang="en-US" b="1" dirty="0" err="1">
                <a:solidFill>
                  <a:srgbClr val="FF0000"/>
                </a:solidFill>
              </a:rPr>
              <a:t>berat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molekul</a:t>
            </a:r>
            <a:r>
              <a:rPr lang="en-US" b="1" dirty="0">
                <a:solidFill>
                  <a:srgbClr val="FF0000"/>
                </a:solidFill>
              </a:rPr>
              <a:t> (MW)</a:t>
            </a:r>
            <a:r>
              <a:rPr lang="en-US" dirty="0"/>
              <a:t>, </a:t>
            </a:r>
            <a:r>
              <a:rPr lang="en-US" b="1" dirty="0">
                <a:solidFill>
                  <a:srgbClr val="FF0000"/>
                </a:solidFill>
              </a:rPr>
              <a:t>Log P (</a:t>
            </a:r>
            <a:r>
              <a:rPr lang="en-US" b="1" dirty="0" err="1">
                <a:solidFill>
                  <a:srgbClr val="FF0000"/>
                </a:solidFill>
              </a:rPr>
              <a:t>lipofilisitas</a:t>
            </a:r>
            <a:r>
              <a:rPr lang="en-US" b="1" dirty="0">
                <a:solidFill>
                  <a:srgbClr val="FF0000"/>
                </a:solidFill>
              </a:rPr>
              <a:t>)</a:t>
            </a:r>
            <a:r>
              <a:rPr lang="en-US" dirty="0"/>
              <a:t>, </a:t>
            </a:r>
            <a:r>
              <a:rPr lang="en-US" b="1" i="1" dirty="0">
                <a:solidFill>
                  <a:srgbClr val="FF0000"/>
                </a:solidFill>
              </a:rPr>
              <a:t>molar refractivity</a:t>
            </a:r>
            <a:r>
              <a:rPr lang="en-US" i="1" dirty="0"/>
              <a:t>, </a:t>
            </a:r>
            <a:r>
              <a:rPr lang="en-US" dirty="0"/>
              <a:t>dan </a:t>
            </a:r>
            <a:r>
              <a:rPr lang="en-US" b="1" dirty="0" err="1">
                <a:solidFill>
                  <a:srgbClr val="FF0000"/>
                </a:solidFill>
              </a:rPr>
              <a:t>jumlah</a:t>
            </a:r>
            <a:r>
              <a:rPr lang="en-US" b="1" dirty="0">
                <a:solidFill>
                  <a:srgbClr val="FF0000"/>
                </a:solidFill>
              </a:rPr>
              <a:t> atom</a:t>
            </a:r>
            <a:r>
              <a:rPr lang="en-US" dirty="0"/>
              <a:t>,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b="1" i="1" dirty="0" err="1">
                <a:solidFill>
                  <a:srgbClr val="FF0000"/>
                </a:solidFill>
              </a:rPr>
              <a:t>aturan</a:t>
            </a:r>
            <a:r>
              <a:rPr lang="en-US" b="1" i="1" dirty="0">
                <a:solidFill>
                  <a:srgbClr val="FF0000"/>
                </a:solidFill>
              </a:rPr>
              <a:t> Veber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b="1" i="1" dirty="0">
                <a:solidFill>
                  <a:srgbClr val="FF0000"/>
                </a:solidFill>
              </a:rPr>
              <a:t>polar surface area (PSA)</a:t>
            </a:r>
            <a:r>
              <a:rPr lang="en-US" dirty="0"/>
              <a:t> dan </a:t>
            </a:r>
            <a:r>
              <a:rPr lang="en-US" b="1" i="1" dirty="0">
                <a:solidFill>
                  <a:srgbClr val="FF0000"/>
                </a:solidFill>
              </a:rPr>
              <a:t>rotatable bonds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70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2C0E1-63AA-E678-9A73-44A215E8A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8E754-B28F-6E02-0D77-F3225069B0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>
                <a:solidFill>
                  <a:srgbClr val="FF0000"/>
                </a:solidFill>
              </a:rPr>
              <a:t>Aturan</a:t>
            </a:r>
            <a:r>
              <a:rPr lang="en-US" b="1" dirty="0">
                <a:solidFill>
                  <a:srgbClr val="FF0000"/>
                </a:solidFill>
              </a:rPr>
              <a:t> Ghose</a:t>
            </a:r>
            <a:endParaRPr lang="en-US" dirty="0"/>
          </a:p>
          <a:p>
            <a:r>
              <a:rPr lang="en-US" b="1" dirty="0"/>
              <a:t>Berat </a:t>
            </a:r>
            <a:r>
              <a:rPr lang="en-US" b="1" dirty="0" err="1"/>
              <a:t>molekul</a:t>
            </a:r>
            <a:r>
              <a:rPr lang="en-US" b="1" dirty="0"/>
              <a:t>:</a:t>
            </a:r>
            <a:r>
              <a:rPr lang="en-US" dirty="0"/>
              <a:t> 160-480</a:t>
            </a:r>
          </a:p>
          <a:p>
            <a:r>
              <a:rPr lang="en-US" b="1" dirty="0"/>
              <a:t>Log P (</a:t>
            </a:r>
            <a:r>
              <a:rPr lang="en-US" b="1" dirty="0" err="1"/>
              <a:t>lipofilisitas</a:t>
            </a:r>
            <a:r>
              <a:rPr lang="en-US" b="1" dirty="0"/>
              <a:t>):</a:t>
            </a:r>
            <a:r>
              <a:rPr lang="en-US" dirty="0"/>
              <a:t> -0.4 to 5.6</a:t>
            </a:r>
          </a:p>
          <a:p>
            <a:r>
              <a:rPr lang="en-US" b="1" i="1" dirty="0"/>
              <a:t>Molar Refractivity</a:t>
            </a:r>
            <a:r>
              <a:rPr lang="en-US" b="1" dirty="0"/>
              <a:t>:</a:t>
            </a:r>
            <a:r>
              <a:rPr lang="en-US" dirty="0"/>
              <a:t> 40-130</a:t>
            </a:r>
          </a:p>
          <a:p>
            <a:r>
              <a:rPr lang="en-US" b="1" dirty="0" err="1"/>
              <a:t>Jumlah</a:t>
            </a:r>
            <a:r>
              <a:rPr lang="en-US" b="1" dirty="0"/>
              <a:t> atom:</a:t>
            </a:r>
            <a:r>
              <a:rPr lang="en-US" dirty="0"/>
              <a:t> 20-70 </a:t>
            </a:r>
          </a:p>
          <a:p>
            <a:pPr marL="0" indent="0">
              <a:buNone/>
            </a:pPr>
            <a:r>
              <a:rPr lang="en-US" b="1" dirty="0" err="1">
                <a:solidFill>
                  <a:srgbClr val="FF0000"/>
                </a:solidFill>
              </a:rPr>
              <a:t>Aturan</a:t>
            </a:r>
            <a:r>
              <a:rPr lang="en-US" b="1" dirty="0">
                <a:solidFill>
                  <a:srgbClr val="FF0000"/>
                </a:solidFill>
              </a:rPr>
              <a:t> Veber </a:t>
            </a:r>
          </a:p>
          <a:p>
            <a:r>
              <a:rPr lang="en-US" b="1" dirty="0"/>
              <a:t>Polar surface area (PSA)</a:t>
            </a:r>
            <a:r>
              <a:rPr lang="en-US" dirty="0"/>
              <a:t>: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140 A</a:t>
            </a:r>
            <a:r>
              <a:rPr lang="en-US" baseline="30000" dirty="0"/>
              <a:t>2</a:t>
            </a:r>
            <a:endParaRPr lang="en-US" dirty="0"/>
          </a:p>
          <a:p>
            <a:r>
              <a:rPr lang="en-US" b="1" i="1" dirty="0"/>
              <a:t>Rotatable bonds</a:t>
            </a:r>
            <a:r>
              <a:rPr lang="en-US" dirty="0"/>
              <a:t>: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10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155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CC624-DC07-3B78-44C7-F93430E60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00B0F0"/>
                </a:solidFill>
              </a:rPr>
              <a:t>Molar refractivity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5F8300-BF8D-8481-AC59-EAFE3AB939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FF0000"/>
                </a:solidFill>
              </a:rPr>
              <a:t>Refraktivitas</a:t>
            </a:r>
            <a:r>
              <a:rPr lang="en-US" b="1" dirty="0">
                <a:solidFill>
                  <a:srgbClr val="FF0000"/>
                </a:solidFill>
              </a:rPr>
              <a:t> molar </a:t>
            </a:r>
            <a:r>
              <a:rPr lang="en-US" dirty="0" err="1"/>
              <a:t>adalah</a:t>
            </a:r>
            <a:r>
              <a:rPr lang="en-US" dirty="0"/>
              <a:t> </a:t>
            </a:r>
            <a:r>
              <a:rPr lang="en-US" b="1" dirty="0" err="1">
                <a:solidFill>
                  <a:srgbClr val="FF0000"/>
                </a:solidFill>
              </a:rPr>
              <a:t>sifat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fisikokimia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zat</a:t>
            </a:r>
            <a:r>
              <a:rPr lang="en-US" dirty="0"/>
              <a:t> yang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hubungan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indeks</a:t>
            </a:r>
            <a:r>
              <a:rPr lang="en-US" b="1" dirty="0">
                <a:solidFill>
                  <a:srgbClr val="FF0000"/>
                </a:solidFill>
              </a:rPr>
              <a:t> bias</a:t>
            </a:r>
            <a:r>
              <a:rPr lang="en-US" dirty="0"/>
              <a:t>, </a:t>
            </a:r>
            <a:r>
              <a:rPr lang="en-US" b="1" dirty="0" err="1">
                <a:solidFill>
                  <a:srgbClr val="FF0000"/>
                </a:solidFill>
              </a:rPr>
              <a:t>massa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jenis</a:t>
            </a:r>
            <a:r>
              <a:rPr lang="en-US" dirty="0"/>
              <a:t>, dan </a:t>
            </a:r>
            <a:r>
              <a:rPr lang="en-US" b="1" dirty="0" err="1">
                <a:solidFill>
                  <a:srgbClr val="FF0000"/>
                </a:solidFill>
              </a:rPr>
              <a:t>berat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molekul</a:t>
            </a:r>
            <a:endParaRPr lang="en-US" dirty="0"/>
          </a:p>
          <a:p>
            <a:pPr marL="0" indent="0" algn="just" fontAlgn="ctr">
              <a:buNone/>
            </a:pPr>
            <a:r>
              <a:rPr lang="en-US" dirty="0" err="1"/>
              <a:t>Rumus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Refraktivitas</a:t>
            </a:r>
            <a:r>
              <a:rPr lang="en-US" b="1" dirty="0">
                <a:solidFill>
                  <a:srgbClr val="FF0000"/>
                </a:solidFill>
              </a:rPr>
              <a:t> Molar (R</a:t>
            </a:r>
            <a:r>
              <a:rPr lang="en-US" b="1" baseline="-25000" dirty="0">
                <a:solidFill>
                  <a:srgbClr val="FF0000"/>
                </a:solidFill>
              </a:rPr>
              <a:t>m</a:t>
            </a:r>
            <a:r>
              <a:rPr lang="en-US" b="1" dirty="0">
                <a:solidFill>
                  <a:srgbClr val="FF0000"/>
                </a:solidFill>
              </a:rPr>
              <a:t>)</a:t>
            </a:r>
            <a:r>
              <a:rPr lang="en-US" dirty="0"/>
              <a:t>:</a:t>
            </a:r>
          </a:p>
          <a:p>
            <a:pPr marL="0" indent="0" algn="just" fontAlgn="ctr">
              <a:buNone/>
            </a:pPr>
            <a:r>
              <a:rPr lang="en-US" b="1" dirty="0" err="1">
                <a:solidFill>
                  <a:srgbClr val="FF0000"/>
                </a:solidFill>
              </a:rPr>
              <a:t>Refraktivitas</a:t>
            </a:r>
            <a:r>
              <a:rPr lang="en-US" b="1" dirty="0">
                <a:solidFill>
                  <a:srgbClr val="FF0000"/>
                </a:solidFill>
              </a:rPr>
              <a:t> molar </a:t>
            </a:r>
            <a:r>
              <a:rPr lang="en-US" dirty="0" err="1"/>
              <a:t>dihitung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rumus</a:t>
            </a:r>
            <a:r>
              <a:rPr lang="en-US" b="1" dirty="0">
                <a:solidFill>
                  <a:srgbClr val="FF0000"/>
                </a:solidFill>
              </a:rPr>
              <a:t> Lorenz-Lorentz</a:t>
            </a:r>
            <a:r>
              <a:rPr lang="en-US" dirty="0"/>
              <a:t>: </a:t>
            </a:r>
          </a:p>
          <a:p>
            <a:pPr marL="0" indent="0" algn="ctr" fontAlgn="ctr">
              <a:buNone/>
            </a:pPr>
            <a:r>
              <a:rPr lang="en-US" b="1" dirty="0">
                <a:solidFill>
                  <a:srgbClr val="FF0000"/>
                </a:solidFill>
              </a:rPr>
              <a:t>R</a:t>
            </a:r>
            <a:r>
              <a:rPr lang="en-US" b="1" baseline="-25000" dirty="0">
                <a:solidFill>
                  <a:srgbClr val="FF0000"/>
                </a:solidFill>
              </a:rPr>
              <a:t>m</a:t>
            </a:r>
            <a:r>
              <a:rPr lang="en-US" b="1" dirty="0">
                <a:solidFill>
                  <a:srgbClr val="FF0000"/>
                </a:solidFill>
              </a:rPr>
              <a:t> = (n</a:t>
            </a:r>
            <a:r>
              <a:rPr lang="en-US" b="1" baseline="30000" dirty="0">
                <a:solidFill>
                  <a:srgbClr val="FF0000"/>
                </a:solidFill>
              </a:rPr>
              <a:t>2</a:t>
            </a:r>
            <a:r>
              <a:rPr lang="en-US" b="1" dirty="0">
                <a:solidFill>
                  <a:srgbClr val="FF0000"/>
                </a:solidFill>
              </a:rPr>
              <a:t> - 1) / (n</a:t>
            </a:r>
            <a:r>
              <a:rPr lang="en-US" b="1" baseline="30000" dirty="0">
                <a:solidFill>
                  <a:srgbClr val="FF0000"/>
                </a:solidFill>
              </a:rPr>
              <a:t>2</a:t>
            </a:r>
            <a:r>
              <a:rPr lang="en-US" b="1" dirty="0">
                <a:solidFill>
                  <a:srgbClr val="FF0000"/>
                </a:solidFill>
              </a:rPr>
              <a:t> + 2) * (M / </a:t>
            </a:r>
            <a:r>
              <a:rPr lang="el-GR" b="1" dirty="0">
                <a:solidFill>
                  <a:srgbClr val="FF0000"/>
                </a:solidFill>
              </a:rPr>
              <a:t>ρ)</a:t>
            </a:r>
          </a:p>
          <a:p>
            <a:pPr marL="0" indent="0" algn="just">
              <a:buNone/>
            </a:pPr>
            <a:r>
              <a:rPr lang="en-US" dirty="0"/>
              <a:t>di mana: </a:t>
            </a:r>
            <a:r>
              <a:rPr lang="en-US" b="1" dirty="0">
                <a:solidFill>
                  <a:srgbClr val="FF0000"/>
                </a:solidFill>
              </a:rPr>
              <a:t>R</a:t>
            </a:r>
            <a:r>
              <a:rPr lang="en-US" b="1" baseline="-25000" dirty="0">
                <a:solidFill>
                  <a:srgbClr val="FF0000"/>
                </a:solidFill>
              </a:rPr>
              <a:t>m</a:t>
            </a:r>
            <a:r>
              <a:rPr lang="en-US" b="1" dirty="0">
                <a:solidFill>
                  <a:srgbClr val="FF0000"/>
                </a:solidFill>
              </a:rPr>
              <a:t> </a:t>
            </a:r>
            <a:r>
              <a:rPr lang="en-US" b="1" dirty="0" err="1">
                <a:solidFill>
                  <a:srgbClr val="FF0000"/>
                </a:solidFill>
              </a:rPr>
              <a:t>adalah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refraktivitas</a:t>
            </a:r>
            <a:r>
              <a:rPr lang="en-US" b="1" dirty="0">
                <a:solidFill>
                  <a:srgbClr val="FF0000"/>
                </a:solidFill>
              </a:rPr>
              <a:t> molar</a:t>
            </a:r>
            <a:r>
              <a:rPr lang="en-US" dirty="0"/>
              <a:t>, </a:t>
            </a:r>
            <a:r>
              <a:rPr lang="en-US" b="1" dirty="0">
                <a:solidFill>
                  <a:srgbClr val="FF0000"/>
                </a:solidFill>
              </a:rPr>
              <a:t>n </a:t>
            </a:r>
            <a:r>
              <a:rPr lang="en-US" b="1" dirty="0" err="1">
                <a:solidFill>
                  <a:srgbClr val="FF0000"/>
                </a:solidFill>
              </a:rPr>
              <a:t>adalah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indeks</a:t>
            </a:r>
            <a:r>
              <a:rPr lang="en-US" b="1" dirty="0">
                <a:solidFill>
                  <a:srgbClr val="FF0000"/>
                </a:solidFill>
              </a:rPr>
              <a:t> bias</a:t>
            </a:r>
            <a:r>
              <a:rPr lang="en-US" dirty="0"/>
              <a:t>, </a:t>
            </a:r>
            <a:r>
              <a:rPr lang="en-US" b="1" dirty="0">
                <a:solidFill>
                  <a:srgbClr val="FF0000"/>
                </a:solidFill>
              </a:rPr>
              <a:t>M </a:t>
            </a:r>
            <a:r>
              <a:rPr lang="en-US" b="1" dirty="0" err="1">
                <a:solidFill>
                  <a:srgbClr val="FF0000"/>
                </a:solidFill>
              </a:rPr>
              <a:t>adalah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berat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molekul</a:t>
            </a:r>
            <a:r>
              <a:rPr lang="en-US" dirty="0"/>
              <a:t>, dan </a:t>
            </a:r>
            <a:r>
              <a:rPr lang="el-GR" b="1" dirty="0">
                <a:solidFill>
                  <a:srgbClr val="FF0000"/>
                </a:solidFill>
              </a:rPr>
              <a:t>ρ </a:t>
            </a:r>
            <a:r>
              <a:rPr lang="en-US" b="1" dirty="0" err="1">
                <a:solidFill>
                  <a:srgbClr val="FF0000"/>
                </a:solidFill>
              </a:rPr>
              <a:t>adalah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massa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jenis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876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94F0-45C8-411A-C01D-9776CE4AE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00B0F0"/>
                </a:solidFill>
              </a:rPr>
              <a:t>Rotatable bonds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DEE2-2C95-4D12-2B15-36391B83B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jumlah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ikatan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kovalen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tunggal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persyaratan</a:t>
            </a:r>
            <a:r>
              <a:rPr lang="en-US" dirty="0"/>
              <a:t> </a:t>
            </a:r>
            <a:r>
              <a:rPr lang="en-GB" altLang="en-US" b="1" i="1" dirty="0">
                <a:solidFill>
                  <a:srgbClr val="FF0000"/>
                </a:solidFill>
              </a:rPr>
              <a:t>non-ring bond</a:t>
            </a:r>
            <a:r>
              <a:rPr lang="en-GB" altLang="en-US" dirty="0"/>
              <a:t>, </a:t>
            </a:r>
            <a:r>
              <a:rPr lang="en-GB" altLang="en-US" b="1" i="1" dirty="0">
                <a:solidFill>
                  <a:srgbClr val="FF0000"/>
                </a:solidFill>
              </a:rPr>
              <a:t>non-terminal</a:t>
            </a:r>
            <a:r>
              <a:rPr lang="en-GB" altLang="en-US" dirty="0"/>
              <a:t>, dan </a:t>
            </a:r>
            <a:r>
              <a:rPr lang="en-GB" altLang="en-US" b="1" i="1" dirty="0">
                <a:solidFill>
                  <a:srgbClr val="FF0000"/>
                </a:solidFill>
              </a:rPr>
              <a:t>non-hydrogen atom</a:t>
            </a:r>
            <a:r>
              <a:rPr lang="en-US" dirty="0"/>
              <a:t>.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Dalam </a:t>
            </a:r>
            <a:r>
              <a:rPr lang="en-US" b="1" dirty="0" err="1">
                <a:solidFill>
                  <a:srgbClr val="FF0000"/>
                </a:solidFill>
              </a:rPr>
              <a:t>persyaratan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umum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obat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molekul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10 </a:t>
            </a:r>
            <a:r>
              <a:rPr lang="en-US" b="1" dirty="0" err="1">
                <a:solidFill>
                  <a:srgbClr val="FF0000"/>
                </a:solidFill>
              </a:rPr>
              <a:t>atau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lebih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sedikit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i="1" dirty="0">
                <a:solidFill>
                  <a:srgbClr val="FF0000"/>
                </a:solidFill>
              </a:rPr>
              <a:t>rotatable bonds</a:t>
            </a:r>
            <a:r>
              <a:rPr lang="en-US" i="1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bioavailabilitas</a:t>
            </a:r>
            <a:r>
              <a:rPr lang="en-US" b="1" dirty="0">
                <a:solidFill>
                  <a:srgbClr val="FF0000"/>
                </a:solidFill>
              </a:rPr>
              <a:t> oral yang </a:t>
            </a:r>
            <a:r>
              <a:rPr lang="en-US" b="1" dirty="0" err="1">
                <a:solidFill>
                  <a:srgbClr val="FF0000"/>
                </a:solidFill>
              </a:rPr>
              <a:t>lebih</a:t>
            </a:r>
            <a:r>
              <a:rPr lang="en-US" b="1" dirty="0">
                <a:solidFill>
                  <a:srgbClr val="FF0000"/>
                </a:solidFill>
              </a:rPr>
              <a:t> baik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5AE7FCD-55CE-7853-475A-24FC4DE33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429000"/>
            <a:ext cx="38100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9D41B1E-8EDB-089B-082B-A72C8649A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429000"/>
            <a:ext cx="38100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DBEBE86D-D490-8E3A-F6DD-335AB71C78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3723854"/>
              </p:ext>
            </p:extLst>
          </p:nvPr>
        </p:nvGraphicFramePr>
        <p:xfrm>
          <a:off x="8458200" y="3429000"/>
          <a:ext cx="2933700" cy="238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SIS/Draw Sketch" r:id="rId4" imgW="2933640" imgH="2381040" progId="ISISServer">
                  <p:embed/>
                </p:oleObj>
              </mc:Choice>
              <mc:Fallback>
                <p:oleObj name="ISIS/Draw Sketch" r:id="rId4" imgW="2933640" imgH="2381040" progId="ISISServer">
                  <p:embed/>
                  <p:pic>
                    <p:nvPicPr>
                      <p:cNvPr id="101380" name="Object 4">
                        <a:extLst>
                          <a:ext uri="{FF2B5EF4-FFF2-40B4-BE49-F238E27FC236}">
                            <a16:creationId xmlns:a16="http://schemas.microsoft.com/office/drawing/2014/main" id="{63049879-24EC-FC45-00BD-866F629F8E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8200" y="3429000"/>
                        <a:ext cx="2933700" cy="238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0856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213C5-527D-193C-DCC0-F8021752E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00B0F0"/>
                </a:solidFill>
              </a:rPr>
              <a:t>Polar surface area (PSA)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32E64-61DA-561F-BD06-0A2A0D5708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i="1" dirty="0">
                <a:solidFill>
                  <a:srgbClr val="FF0000"/>
                </a:solidFill>
              </a:rPr>
              <a:t>Polar surface area (PSA)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penggambaran</a:t>
            </a:r>
            <a:r>
              <a:rPr lang="en-US" b="1" dirty="0">
                <a:solidFill>
                  <a:srgbClr val="FF0000"/>
                </a:solidFill>
              </a:rPr>
              <a:t> area </a:t>
            </a:r>
            <a:r>
              <a:rPr lang="en-US" dirty="0"/>
              <a:t>yang </a:t>
            </a:r>
            <a:r>
              <a:rPr lang="en-US" dirty="0" err="1"/>
              <a:t>terisi</a:t>
            </a:r>
            <a:r>
              <a:rPr lang="en-US" dirty="0"/>
              <a:t> oleh </a:t>
            </a:r>
            <a:r>
              <a:rPr lang="en-US" b="1" dirty="0">
                <a:solidFill>
                  <a:srgbClr val="FF0000"/>
                </a:solidFill>
              </a:rPr>
              <a:t>atom-atom polar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oksigen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dan </a:t>
            </a:r>
            <a:r>
              <a:rPr lang="en-US" b="1" dirty="0">
                <a:solidFill>
                  <a:srgbClr val="FF0000"/>
                </a:solidFill>
              </a:rPr>
              <a:t>nitrogen</a:t>
            </a:r>
            <a:r>
              <a:rPr lang="en-US" dirty="0"/>
              <a:t>. </a:t>
            </a:r>
            <a:r>
              <a:rPr lang="en-US" b="1" dirty="0">
                <a:solidFill>
                  <a:srgbClr val="FF0000"/>
                </a:solidFill>
              </a:rPr>
              <a:t>PSA yang </a:t>
            </a:r>
            <a:r>
              <a:rPr lang="en-US" b="1" dirty="0" err="1">
                <a:solidFill>
                  <a:srgbClr val="FF0000"/>
                </a:solidFill>
              </a:rPr>
              <a:t>lebih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rendah</a:t>
            </a:r>
            <a:r>
              <a:rPr lang="en-US" b="1" dirty="0">
                <a:solidFill>
                  <a:srgbClr val="FF0000"/>
                </a:solidFill>
              </a:rPr>
              <a:t> (&lt; 140 A</a:t>
            </a:r>
            <a:r>
              <a:rPr lang="en-US" b="1" baseline="30000" dirty="0">
                <a:solidFill>
                  <a:srgbClr val="FF0000"/>
                </a:solidFill>
              </a:rPr>
              <a:t>2</a:t>
            </a:r>
            <a:r>
              <a:rPr lang="en-US" b="1" dirty="0">
                <a:solidFill>
                  <a:srgbClr val="FF0000"/>
                </a:solidFill>
              </a:rPr>
              <a:t>)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absorpsi</a:t>
            </a:r>
            <a:r>
              <a:rPr lang="en-US" b="1" dirty="0">
                <a:solidFill>
                  <a:srgbClr val="FF0000"/>
                </a:solidFill>
              </a:rPr>
              <a:t> oral </a:t>
            </a:r>
            <a:r>
              <a:rPr lang="en-US" dirty="0"/>
              <a:t>dan </a:t>
            </a:r>
            <a:r>
              <a:rPr lang="en-US" b="1" dirty="0" err="1">
                <a:solidFill>
                  <a:srgbClr val="FF0000"/>
                </a:solidFill>
              </a:rPr>
              <a:t>kemampuan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permeabilitas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baik</a:t>
            </a:r>
          </a:p>
        </p:txBody>
      </p:sp>
      <p:pic>
        <p:nvPicPr>
          <p:cNvPr id="2050" name="Picture 2" descr="Heat maps for topological polar surface area (TPSA). The yellow regions...  | Download Scientific Diagram">
            <a:extLst>
              <a:ext uri="{FF2B5EF4-FFF2-40B4-BE49-F238E27FC236}">
                <a16:creationId xmlns:a16="http://schemas.microsoft.com/office/drawing/2014/main" id="{2F887EB4-E449-DB72-8482-7F8CEF949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75" y="3429000"/>
            <a:ext cx="8096250" cy="29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9118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C3778-6758-502F-8DAB-8D60CDD4E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Buku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referensi</a:t>
            </a:r>
            <a:endParaRPr lang="en-US" b="1" dirty="0">
              <a:solidFill>
                <a:srgbClr val="00B0F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728FA0-5BA1-FE87-5392-A11C4A0E3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72707"/>
            <a:ext cx="2386225" cy="32205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D21E53-116A-95FC-D13C-2D9EF056D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7516" y="1690687"/>
            <a:ext cx="2461903" cy="32025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985B96C-5B16-866F-338F-8BC2696628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2510" y="1672707"/>
            <a:ext cx="2403529" cy="322057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8F82B14-7A2A-E059-332B-B4B4BCD41C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129" y="1672707"/>
            <a:ext cx="2125577" cy="322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44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10677-00B8-1189-5A2C-F793C0E5A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Artikel </a:t>
            </a:r>
            <a:r>
              <a:rPr lang="en-US" b="1" dirty="0" err="1">
                <a:solidFill>
                  <a:srgbClr val="00B0F0"/>
                </a:solidFill>
              </a:rPr>
              <a:t>referensi</a:t>
            </a:r>
            <a:endParaRPr lang="en-US" b="1" dirty="0">
              <a:solidFill>
                <a:srgbClr val="00B0F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C03FF1-0BD3-3E2C-5D6F-B49DAECE7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301" y="1690686"/>
            <a:ext cx="2495141" cy="33206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10CA42-C2D2-7662-B50B-754D6CE53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6006" y="1690685"/>
            <a:ext cx="2710180" cy="332064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297A435-2C36-0A0E-401E-07CCBE43F6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1085" y="1690685"/>
            <a:ext cx="2502907" cy="33206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6DAA1F4-3192-C7C3-39CB-0EA8E3EF6E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8891" y="1690685"/>
            <a:ext cx="2706168" cy="3320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0390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7861</TotalTime>
  <Words>265</Words>
  <Application>Microsoft Office PowerPoint</Application>
  <PresentationFormat>Widescreen</PresentationFormat>
  <Paragraphs>29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ISIS/Draw Sketch</vt:lpstr>
      <vt:lpstr>Persyaratan obat berdasarkan Ghose dan Veber</vt:lpstr>
      <vt:lpstr>Sasaran belajar</vt:lpstr>
      <vt:lpstr>Pendahuluan</vt:lpstr>
      <vt:lpstr>PowerPoint Presentation</vt:lpstr>
      <vt:lpstr>Molar refractivity</vt:lpstr>
      <vt:lpstr>Rotatable bonds</vt:lpstr>
      <vt:lpstr>Polar surface area (PSA)</vt:lpstr>
      <vt:lpstr>Buku referensi</vt:lpstr>
      <vt:lpstr>Artikel referensi</vt:lpstr>
      <vt:lpstr>Terimakasih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Asam amino, peptide, dan protein</dc:title>
  <dc:creator>Tunas Alam</dc:creator>
  <cp:lastModifiedBy>Tunas Alam</cp:lastModifiedBy>
  <cp:revision>316</cp:revision>
  <dcterms:created xsi:type="dcterms:W3CDTF">2022-08-09T11:42:51Z</dcterms:created>
  <dcterms:modified xsi:type="dcterms:W3CDTF">2025-07-03T13:12:06Z</dcterms:modified>
</cp:coreProperties>
</file>