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69" r:id="rId4"/>
    <p:sldId id="281" r:id="rId5"/>
    <p:sldId id="282" r:id="rId6"/>
    <p:sldId id="276" r:id="rId7"/>
    <p:sldId id="284" r:id="rId8"/>
    <p:sldId id="277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145"/>
            <a:ext cx="9144000" cy="1174169"/>
          </a:xfrm>
        </p:spPr>
        <p:txBody>
          <a:bodyPr>
            <a:norm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005" y="2493873"/>
            <a:ext cx="10249989" cy="1655762"/>
          </a:xfrm>
        </p:spPr>
        <p:txBody>
          <a:bodyPr>
            <a:noAutofit/>
          </a:bodyPr>
          <a:lstStyle/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Farmasi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121920" y="2127954"/>
            <a:ext cx="1196557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Sulfonamida</a:t>
            </a:r>
            <a:endParaRPr lang="en-US" sz="7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2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7601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anti-</a:t>
            </a:r>
            <a:r>
              <a:rPr lang="en-US" b="1" dirty="0" err="1">
                <a:solidFill>
                  <a:srgbClr val="00B050"/>
                </a:solidFill>
              </a:rPr>
              <a:t>bakteri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sintetik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turunan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sulfanilamida</a:t>
            </a:r>
            <a:r>
              <a:rPr lang="en-US" dirty="0"/>
              <a:t>.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penghambatan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konversi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asam</a:t>
            </a:r>
            <a:r>
              <a:rPr lang="en-US" b="1" dirty="0">
                <a:solidFill>
                  <a:srgbClr val="00B050"/>
                </a:solidFill>
              </a:rPr>
              <a:t> p-</a:t>
            </a:r>
            <a:r>
              <a:rPr lang="en-US" b="1" dirty="0" err="1">
                <a:solidFill>
                  <a:srgbClr val="00B050"/>
                </a:solidFill>
              </a:rPr>
              <a:t>aminobenzoat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oleh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bakteri</a:t>
            </a:r>
            <a:r>
              <a:rPr lang="en-US" dirty="0"/>
              <a:t>.</a:t>
            </a:r>
          </a:p>
        </p:txBody>
      </p:sp>
      <p:pic>
        <p:nvPicPr>
          <p:cNvPr id="1028" name="Picture 4" descr="File:Sulfonamide general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239" y="171466"/>
            <a:ext cx="3934737" cy="223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ambarkan rumus struktur dari senyawa turunan benz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352" y="2595235"/>
            <a:ext cx="2724150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84456" y="400019"/>
            <a:ext cx="1960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Sulfonamida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8422" y="3013501"/>
            <a:ext cx="2999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Asam</a:t>
            </a:r>
            <a:r>
              <a:rPr lang="en-US" sz="2400" b="1" dirty="0">
                <a:solidFill>
                  <a:srgbClr val="00B050"/>
                </a:solidFill>
              </a:rPr>
              <a:t> p-</a:t>
            </a:r>
            <a:r>
              <a:rPr lang="en-US" sz="2400" b="1" dirty="0" err="1">
                <a:solidFill>
                  <a:srgbClr val="00B050"/>
                </a:solidFill>
              </a:rPr>
              <a:t>aminobenzoat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9" name="Picture 6" descr="Sulfonamide - Wikipedia">
            <a:extLst>
              <a:ext uri="{FF2B5EF4-FFF2-40B4-BE49-F238E27FC236}">
                <a16:creationId xmlns:a16="http://schemas.microsoft.com/office/drawing/2014/main" id="{BC0713BC-DF0B-7382-B433-756F0B033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730" y="4057323"/>
            <a:ext cx="2411476" cy="1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CB7139-3713-23CB-AB3E-BE49301502B4}"/>
              </a:ext>
            </a:extLst>
          </p:cNvPr>
          <p:cNvSpPr txBox="1"/>
          <p:nvPr/>
        </p:nvSpPr>
        <p:spPr>
          <a:xfrm>
            <a:off x="1912494" y="5946130"/>
            <a:ext cx="2185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Struktur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utama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273916"/>
            <a:ext cx="261158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Titrimetri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reaksi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diazotasi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4" y="1821558"/>
            <a:ext cx="7536324" cy="12560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1887" y="3240259"/>
            <a:ext cx="50914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KI +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HCl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KCl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+ HI</a:t>
            </a:r>
          </a:p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2HI + 2HONO  I</a:t>
            </a:r>
            <a:r>
              <a:rPr lang="en-US" sz="28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2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+ 2NO + 2H</a:t>
            </a:r>
            <a:r>
              <a:rPr lang="en-US" sz="28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2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O</a:t>
            </a:r>
          </a:p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I</a:t>
            </a:r>
            <a:r>
              <a:rPr lang="en-US" sz="28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2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+ kanji  </a:t>
            </a:r>
            <a:r>
              <a:rPr lang="en-US" sz="2800" b="1" dirty="0">
                <a:solidFill>
                  <a:srgbClr val="0070C0"/>
                </a:solidFill>
                <a:sym typeface="Wingdings" panose="05000000000000000000" pitchFamily="2" charset="2"/>
              </a:rPr>
              <a:t>kanji </a:t>
            </a:r>
            <a:r>
              <a:rPr lang="en-US" sz="28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iod</a:t>
            </a:r>
            <a:r>
              <a:rPr lang="en-US" sz="2800" b="1" dirty="0">
                <a:solidFill>
                  <a:srgbClr val="0070C0"/>
                </a:solidFill>
                <a:sym typeface="Wingdings" panose="05000000000000000000" pitchFamily="2" charset="2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sym typeface="Wingdings" panose="05000000000000000000" pitchFamily="2" charset="2"/>
              </a:rPr>
              <a:t>biru</a:t>
            </a:r>
            <a:r>
              <a:rPr lang="en-US" sz="2800" b="1" dirty="0">
                <a:solidFill>
                  <a:srgbClr val="0070C0"/>
                </a:solidFill>
                <a:sym typeface="Wingdings" panose="05000000000000000000" pitchFamily="2" charset="2"/>
              </a:rPr>
              <a:t>)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1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273916"/>
            <a:ext cx="261158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Titrimetri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asidi-alkalimetri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420" y="440554"/>
            <a:ext cx="7237071" cy="594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51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1" y="273916"/>
            <a:ext cx="3027219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Titrimetri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argentometri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25169" y="3203733"/>
            <a:ext cx="73436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AgNO</a:t>
            </a:r>
            <a:r>
              <a:rPr lang="en-US" sz="2800" b="1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NH</a:t>
            </a:r>
            <a:r>
              <a:rPr lang="en-US" sz="2800" b="1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CNS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AgCNS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(</a:t>
            </a:r>
            <a:r>
              <a:rPr 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endapan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) + NH</a:t>
            </a:r>
            <a:r>
              <a:rPr lang="en-US" sz="28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4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NO</a:t>
            </a:r>
            <a:r>
              <a:rPr lang="en-US" sz="28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3</a:t>
            </a:r>
          </a:p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6CNS</a:t>
            </a:r>
            <a:r>
              <a:rPr lang="en-US" sz="28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-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+ Fe</a:t>
            </a:r>
            <a:r>
              <a:rPr lang="en-US" sz="28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3+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  </a:t>
            </a:r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Fe(CNS)</a:t>
            </a:r>
            <a:r>
              <a:rPr lang="en-US" sz="28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6</a:t>
            </a:r>
            <a:r>
              <a:rPr lang="en-US" sz="28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3-</a:t>
            </a:r>
            <a:endParaRPr lang="en-US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80" y="1647207"/>
            <a:ext cx="11337653" cy="155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92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127" y="301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UV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936" y="795337"/>
            <a:ext cx="9143982" cy="564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41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127" y="301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tampak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Bratton-Marshall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61" y="1388042"/>
            <a:ext cx="7641132" cy="526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79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2" y="156332"/>
            <a:ext cx="2680855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017" y="156332"/>
            <a:ext cx="4710546" cy="660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1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2970</TotalTime>
  <Words>105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Theme</vt:lpstr>
      <vt:lpstr>Kimia Analitik</vt:lpstr>
      <vt:lpstr>Pendahuluan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70</cp:revision>
  <dcterms:created xsi:type="dcterms:W3CDTF">2023-03-08T01:40:43Z</dcterms:created>
  <dcterms:modified xsi:type="dcterms:W3CDTF">2025-09-02T13:37:51Z</dcterms:modified>
</cp:coreProperties>
</file>