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74" r:id="rId3"/>
    <p:sldId id="288" r:id="rId4"/>
    <p:sldId id="292" r:id="rId5"/>
    <p:sldId id="289" r:id="rId6"/>
    <p:sldId id="290" r:id="rId7"/>
    <p:sldId id="293" r:id="rId8"/>
    <p:sldId id="291" r:id="rId9"/>
    <p:sldId id="294" r:id="rId10"/>
    <p:sldId id="284" r:id="rId11"/>
    <p:sldId id="27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1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8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9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3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18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8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7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9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7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3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42261-AD9E-441F-BB82-8935E037C756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095B-8B22-291C-0E20-99FF7372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29360"/>
            <a:ext cx="9144000" cy="1174169"/>
          </a:xfrm>
        </p:spPr>
        <p:txBody>
          <a:bodyPr>
            <a:no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 </a:t>
            </a:r>
            <a:r>
              <a:rPr lang="en-US" sz="7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Organik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B754CD-A1DD-3526-30F1-71F94DC18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508" y="2962733"/>
            <a:ext cx="10040983" cy="1655762"/>
          </a:xfrm>
        </p:spPr>
        <p:txBody>
          <a:bodyPr>
            <a:normAutofit/>
          </a:bodyPr>
          <a:lstStyle/>
          <a:p>
            <a:r>
              <a:rPr lang="en-US" sz="7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Senyawa</a:t>
            </a:r>
            <a:r>
              <a:rPr lang="en-US" sz="7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Aromatis</a:t>
            </a:r>
            <a:endParaRPr lang="en-US" sz="7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DAB948-E2D2-F664-9EB8-6CA858FE3F2E}"/>
              </a:ext>
            </a:extLst>
          </p:cNvPr>
          <p:cNvSpPr txBox="1">
            <a:spLocks/>
          </p:cNvSpPr>
          <p:nvPr/>
        </p:nvSpPr>
        <p:spPr>
          <a:xfrm>
            <a:off x="768790" y="2596814"/>
            <a:ext cx="1065442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Struktur</a:t>
            </a:r>
            <a:r>
              <a:rPr lang="en-US" sz="7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Benzena</a:t>
            </a:r>
            <a:endParaRPr lang="en-US" sz="8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767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Referensi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Sistem Informasi Pusta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55" y="1690687"/>
            <a:ext cx="1993503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rganic Chemistry: Clayden, Jonathan, Greeves, Nick, Warren, Stuart:  8601416721125: Amazon.com: Book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348" y="1690688"/>
            <a:ext cx="2027579" cy="283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emistry for Pharmacy Students: General, Organic and Natural Product  Chemistry by Satyajit Sarker (2007-08-13): Amazon.com: Book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717" y="1690687"/>
            <a:ext cx="1976464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inciples of Organic Chemistry: Murray, Peter R.S.: 9780435656430:  Amazon.com: Book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086" y="1690687"/>
            <a:ext cx="1896952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762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Terima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kasih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69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FF0000"/>
                </a:solidFill>
              </a:rPr>
              <a:t>Outline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Pendahuluan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Resonansi</a:t>
            </a:r>
            <a:r>
              <a:rPr lang="en-US" dirty="0"/>
              <a:t> </a:t>
            </a:r>
            <a:r>
              <a:rPr lang="en-US" dirty="0" err="1"/>
              <a:t>benzena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Orbital </a:t>
            </a:r>
            <a:r>
              <a:rPr lang="en-US" dirty="0" err="1"/>
              <a:t>molekul</a:t>
            </a:r>
            <a:r>
              <a:rPr lang="en-US" dirty="0"/>
              <a:t> </a:t>
            </a:r>
            <a:r>
              <a:rPr lang="en-US" dirty="0" err="1"/>
              <a:t>benzena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Stabilitas</a:t>
            </a:r>
            <a:r>
              <a:rPr lang="en-US" dirty="0"/>
              <a:t> </a:t>
            </a:r>
            <a:r>
              <a:rPr lang="en-US" dirty="0" err="1"/>
              <a:t>benzena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91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403F7-8FE7-A955-9D8A-575DEFFCE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Pendahuluan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CE8A0-8E23-8B53-34E3-5F8AB6E2C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August </a:t>
            </a:r>
            <a:r>
              <a:rPr lang="en-US" b="1" dirty="0" err="1">
                <a:solidFill>
                  <a:srgbClr val="00B050"/>
                </a:solidFill>
              </a:rPr>
              <a:t>Kekule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benzene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C</a:t>
            </a:r>
            <a:r>
              <a:rPr lang="en-US" b="1" baseline="-25000" dirty="0">
                <a:solidFill>
                  <a:srgbClr val="00B050"/>
                </a:solidFill>
              </a:rPr>
              <a:t>6</a:t>
            </a:r>
            <a:r>
              <a:rPr lang="en-US" b="1" dirty="0">
                <a:solidFill>
                  <a:srgbClr val="00B050"/>
                </a:solidFill>
              </a:rPr>
              <a:t>H</a:t>
            </a:r>
            <a:r>
              <a:rPr lang="en-US" b="1" baseline="-25000" dirty="0">
                <a:solidFill>
                  <a:srgbClr val="00B050"/>
                </a:solidFill>
              </a:rPr>
              <a:t>6</a:t>
            </a:r>
            <a:r>
              <a:rPr lang="en-US" dirty="0"/>
              <a:t> yang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terikat</a:t>
            </a:r>
            <a:r>
              <a:rPr lang="en-US" dirty="0"/>
              <a:t> dengan </a:t>
            </a:r>
            <a:r>
              <a:rPr lang="en-US" b="1" dirty="0" err="1">
                <a:solidFill>
                  <a:srgbClr val="00B050"/>
                </a:solidFill>
              </a:rPr>
              <a:t>ikatan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rangkap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selang-seling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atom </a:t>
            </a:r>
            <a:r>
              <a:rPr lang="en-US" b="1" dirty="0" err="1">
                <a:solidFill>
                  <a:srgbClr val="00B050"/>
                </a:solidFill>
              </a:rPr>
              <a:t>hidrogennya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setara</a:t>
            </a:r>
            <a:r>
              <a:rPr lang="en-US" b="1" dirty="0">
                <a:solidFill>
                  <a:srgbClr val="00B050"/>
                </a:solidFill>
              </a:rPr>
              <a:t>/</a:t>
            </a:r>
            <a:r>
              <a:rPr lang="en-US" b="1" dirty="0" err="1">
                <a:solidFill>
                  <a:srgbClr val="00B050"/>
                </a:solidFill>
              </a:rPr>
              <a:t>ekivalen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AC97EF-95F8-8B8E-3E45-C066862FC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756" y="3138488"/>
            <a:ext cx="3138488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952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D4384-B708-FFA2-23B5-CEA6EB9AF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65A89-92C3-C4EE-60C0-704BF00C7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struktur</a:t>
            </a:r>
            <a:r>
              <a:rPr lang="en-US" dirty="0"/>
              <a:t> yang </a:t>
            </a:r>
            <a:r>
              <a:rPr lang="en-US" dirty="0" err="1"/>
              <a:t>diusulkan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Kekule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keterbatasan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memprediksi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hasil</a:t>
            </a:r>
            <a:r>
              <a:rPr lang="en-US" b="1" dirty="0">
                <a:solidFill>
                  <a:srgbClr val="00B050"/>
                </a:solidFill>
              </a:rPr>
              <a:t> reaksi </a:t>
            </a:r>
            <a:r>
              <a:rPr lang="en-US" dirty="0" err="1"/>
              <a:t>turunan</a:t>
            </a:r>
            <a:r>
              <a:rPr lang="en-US" dirty="0"/>
              <a:t> </a:t>
            </a:r>
            <a:r>
              <a:rPr lang="en-US" dirty="0" err="1"/>
              <a:t>benzena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dibromobenzena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57D5C7-F31C-1021-BC01-005055FE2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107" y="3429000"/>
            <a:ext cx="5159461" cy="2605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A56E9F-853D-8D80-A2D8-45822CCDA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5474" y="3350612"/>
            <a:ext cx="4100512" cy="189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340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E44D0-1B89-BCED-8F9D-30FDC183D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Resonansi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Benzena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02D01-08DF-1034-D943-01A3776B0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Pada </a:t>
            </a:r>
            <a:r>
              <a:rPr lang="en-US" b="1" dirty="0" err="1">
                <a:solidFill>
                  <a:srgbClr val="00B050"/>
                </a:solidFill>
              </a:rPr>
              <a:t>abad</a:t>
            </a:r>
            <a:r>
              <a:rPr lang="en-US" b="1" dirty="0">
                <a:solidFill>
                  <a:srgbClr val="00B050"/>
                </a:solidFill>
              </a:rPr>
              <a:t> ke-20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resonansi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struktur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benzena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resonansi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khayalan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kenyataan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A856F5-E2E4-3C61-8BC3-9D9D770B5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977" y="3033860"/>
            <a:ext cx="6236043" cy="13143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B60861-1274-51C0-5F56-9D1B46A68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5341" y="4483120"/>
            <a:ext cx="4561316" cy="129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623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669DC-2B52-0DDA-C07F-23E9C8185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Orbital </a:t>
            </a:r>
            <a:r>
              <a:rPr lang="en-US" b="1" dirty="0" err="1">
                <a:solidFill>
                  <a:srgbClr val="FF0000"/>
                </a:solidFill>
              </a:rPr>
              <a:t>Molekul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Benzena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D69BE-1045-87EA-4AF2-C5224FEE9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Pada </a:t>
            </a:r>
            <a:r>
              <a:rPr lang="en-US" b="1" dirty="0" err="1">
                <a:solidFill>
                  <a:srgbClr val="00B050"/>
                </a:solidFill>
              </a:rPr>
              <a:t>struktur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benzena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atom </a:t>
            </a:r>
            <a:r>
              <a:rPr lang="en-US" b="1" dirty="0" err="1">
                <a:solidFill>
                  <a:srgbClr val="00B050"/>
                </a:solidFill>
              </a:rPr>
              <a:t>karbon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terhibridisasi</a:t>
            </a:r>
            <a:r>
              <a:rPr lang="en-US" b="1" dirty="0">
                <a:solidFill>
                  <a:srgbClr val="00B050"/>
                </a:solidFill>
              </a:rPr>
              <a:t> sp</a:t>
            </a:r>
            <a:r>
              <a:rPr lang="en-US" b="1" baseline="30000" dirty="0">
                <a:solidFill>
                  <a:srgbClr val="00B050"/>
                </a:solidFill>
              </a:rPr>
              <a:t>2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dan </a:t>
            </a:r>
            <a:r>
              <a:rPr lang="en-US" b="1" dirty="0">
                <a:solidFill>
                  <a:srgbClr val="00B050"/>
                </a:solidFill>
              </a:rPr>
              <a:t>masing-masing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1 orbital p</a:t>
            </a:r>
            <a:r>
              <a:rPr lang="en-US" dirty="0"/>
              <a:t>. Dimana </a:t>
            </a:r>
            <a:r>
              <a:rPr lang="en-US" b="1" dirty="0">
                <a:solidFill>
                  <a:srgbClr val="00B050"/>
                </a:solidFill>
              </a:rPr>
              <a:t>orbital p </a:t>
            </a:r>
            <a:r>
              <a:rPr lang="en-US" b="1" dirty="0" err="1">
                <a:solidFill>
                  <a:srgbClr val="00B050"/>
                </a:solidFill>
              </a:rPr>
              <a:t>cukup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dekat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dan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mengalami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tumpangsuh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CC2E4C-354A-319B-BD5E-914B06BA9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773" y="3429000"/>
            <a:ext cx="8328454" cy="214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469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BD5FB-10B8-09AA-7E04-7F5A779C0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EDA56-2FCE-720F-25F2-6C1F1D4F9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00B050"/>
                </a:solidFill>
              </a:rPr>
              <a:t>6 orbital atom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masing-masing </a:t>
            </a:r>
            <a:r>
              <a:rPr lang="en-US" b="1" dirty="0" err="1">
                <a:solidFill>
                  <a:srgbClr val="00B050"/>
                </a:solidFill>
              </a:rPr>
              <a:t>karbon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bergabung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6 orbital </a:t>
            </a:r>
            <a:r>
              <a:rPr lang="en-US" b="1" dirty="0" err="1">
                <a:solidFill>
                  <a:srgbClr val="00B050"/>
                </a:solidFill>
              </a:rPr>
              <a:t>molekul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4EF437-1BF1-23A7-DC5E-3B13014B0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967" y="2692630"/>
            <a:ext cx="7068065" cy="380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004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9EA2A-A6E3-EC4E-ADBA-3D94E33EC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Stabilitas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Benzena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C9D0B-6E0F-5D60-51A7-7438484B9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6353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Adanya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terdelokalisasi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benzena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kestabilan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berbeda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sikloalkena</a:t>
            </a:r>
            <a:r>
              <a:rPr lang="en-US" b="1" dirty="0">
                <a:solidFill>
                  <a:srgbClr val="00B050"/>
                </a:solidFill>
              </a:rPr>
              <a:t> lain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8389F9-B900-A755-93F1-80639D8AD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1730" y="1690688"/>
            <a:ext cx="5752070" cy="426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84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3C588-A451-1F44-660A-594B1653B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119D9-2E8B-240A-2795-9C53C4C8C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00B050"/>
                </a:solidFill>
              </a:rPr>
              <a:t>Energi </a:t>
            </a:r>
            <a:r>
              <a:rPr lang="en-US" b="1" dirty="0" err="1">
                <a:solidFill>
                  <a:srgbClr val="00B050"/>
                </a:solidFill>
              </a:rPr>
              <a:t>stabilitas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energi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resonansi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benzena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tidak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menjalani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reaksi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sikloalkena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BD486B-2F79-4E18-541C-90892DD16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08" y="3102984"/>
            <a:ext cx="7224584" cy="294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576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6923</TotalTime>
  <Words>140</Words>
  <Application>Microsoft Office PowerPoint</Application>
  <PresentationFormat>Widescreen</PresentationFormat>
  <Paragraphs>21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Kimia Organik</vt:lpstr>
      <vt:lpstr>Outline </vt:lpstr>
      <vt:lpstr>Pendahuluan</vt:lpstr>
      <vt:lpstr>PowerPoint Presentation</vt:lpstr>
      <vt:lpstr>Resonansi Benzena</vt:lpstr>
      <vt:lpstr>Orbital Molekul Benzena</vt:lpstr>
      <vt:lpstr>PowerPoint Presentation</vt:lpstr>
      <vt:lpstr>Stabilitas Benzena</vt:lpstr>
      <vt:lpstr>PowerPoint Presentation</vt:lpstr>
      <vt:lpstr>Referensi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Obat Antijamur</dc:title>
  <dc:creator>User</dc:creator>
  <cp:lastModifiedBy>Tunas Alam</cp:lastModifiedBy>
  <cp:revision>388</cp:revision>
  <dcterms:created xsi:type="dcterms:W3CDTF">2023-03-08T01:40:43Z</dcterms:created>
  <dcterms:modified xsi:type="dcterms:W3CDTF">2025-09-12T10:25:01Z</dcterms:modified>
</cp:coreProperties>
</file>