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7" r:id="rId5"/>
    <p:sldId id="308" r:id="rId6"/>
    <p:sldId id="302" r:id="rId7"/>
    <p:sldId id="306" r:id="rId8"/>
    <p:sldId id="305" r:id="rId9"/>
    <p:sldId id="265" r:id="rId10"/>
    <p:sldId id="264" r:id="rId11"/>
    <p:sldId id="327" r:id="rId12"/>
    <p:sldId id="334" r:id="rId13"/>
    <p:sldId id="335" r:id="rId14"/>
    <p:sldId id="316" r:id="rId15"/>
    <p:sldId id="325" r:id="rId16"/>
    <p:sldId id="331" r:id="rId17"/>
    <p:sldId id="276" r:id="rId18"/>
    <p:sldId id="275" r:id="rId19"/>
    <p:sldId id="278" r:id="rId20"/>
    <p:sldId id="279" r:id="rId21"/>
    <p:sldId id="328" r:id="rId22"/>
    <p:sldId id="333" r:id="rId23"/>
    <p:sldId id="329" r:id="rId24"/>
    <p:sldId id="33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0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38A48-71A7-413B-9A23-16F535312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EEC9E-15B0-47DE-8B25-ADA6E7480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FACDE-0B3F-4EE0-B16D-03D634537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AF59A-FE8C-429F-96DC-80439195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DBFA1-ABEC-4751-BB1A-EDD013C8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8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B0994-8576-4441-A021-7ED22D7D6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F8F98-F4BC-4B0D-8AB7-48C5621B1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D33BC-6F69-4588-BF34-3B1E191A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B62A2-9A90-412B-8419-4D0ECB85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37ACA-C701-4896-934A-181C73AC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2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8AA665-7FB5-477F-8B2E-C9AE23873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F8C32-2FBA-43DC-9079-CF17E92E5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A2318-7304-4C9A-B46B-8DDBEE91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C98E4-1089-47A3-94A9-CF8C2AD4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33CBB-8E0B-45F3-ACCC-5147686B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73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ADF83B-3BF6-4D02-BCCE-A6EDF1A96D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397C44-D4D2-4035-A1B7-0F119A7AC0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CFB999-08A8-493E-B0A3-00426EDDE0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96EF3-61D5-4DC8-9293-7524D3FEF8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248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9C101-0CA3-4079-ABEC-8099A34F6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DB017-2E06-40F6-88DE-6FF02213B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688F-FBFE-4018-B9FD-277ACADE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10550-7580-498E-A32D-C3EAC289E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462C9-9584-4BB8-A012-38A910F9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5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CAB1A-8F9D-4C3D-89AB-1CCABC53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D9062-7524-4D9F-B28D-3C26C2AF7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84FD-72FC-469E-9F23-CFC47FEDA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BE5D2-F4C9-455B-B9CD-19F5B997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0B2EC-0617-411F-A545-A0EAB358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5140-2B44-4ED7-9C22-27225FB3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DA2B6-7DA4-42E5-AB47-4735A2D0D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CED5E-4A59-455F-8F5C-82743049D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E7D7E5-6B2D-42B4-B83D-B5E534502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C1B77-92B3-4F8A-9C17-34CACA5E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6919A-3481-4C0D-B126-0AE8CA702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9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7F5FF-2E3D-47CC-919F-B3B7E581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2729E-6B5B-4D02-BCC4-3AB14F34F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E5758-916D-4AD4-BD88-E8122A48D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70FFE4-F9B9-49E2-98D9-7A611C1B52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08C989-4725-446A-9FBC-EE1CFAD03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24CEA8-B7B3-46FA-AB83-22E0A81E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2F808B-0999-4F7E-9FF2-D5C531F1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D4D4B9-65D5-426A-B159-894B5409F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18231-7750-4F59-8F20-B11CF79B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ED210-B06F-48EA-B71C-4F736949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480724-574B-4392-B8C6-0D0196AF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A651FB-B298-41A0-82AF-C702C26A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F588C-0D9F-4277-A6DF-7C6C5F556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865DF2-E64B-49A5-A5B6-AD935AF3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FFA17-BBD4-4665-AC3F-60D48FA78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6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F915-A6C5-4BD4-9096-B7F7D4B8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373F7-E4AE-47A6-8E1E-48532B611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C016C-522A-4D78-9EE2-01FDAC126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E8373-418F-4DA8-8867-8B1175E2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82EAC-BDD8-42AB-A1AD-74975503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A104F-3721-458E-8A39-27D42FD4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9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ECE91-41F0-4909-ACC2-D11C42C1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72BC3-AEBA-48B2-B78F-03D1790F0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BE107-5359-4783-BE7D-73F8D0F6A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EDE54D-7E26-46C4-9FA5-D5376A7B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1C68F-D584-41F0-A15B-7F35E8BA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A68D8-D164-451A-9FA7-F92AB0283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1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22C3B7-9752-490D-B90F-88C7A13B8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D2A8E-DB99-4CBD-A439-D97577374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82F70-E6C2-4DB8-9411-6D4EBA4C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F00F5-EDF0-4CB0-BDBD-940722EF6FDB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73A64-6849-42BC-8A60-1D3AC5274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7773F-FA8C-4C2D-B30C-9C1D111CC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2BF07-FB06-4742-9D07-158E4D2F1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0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3EB1-C469-439A-A763-05DD1EDDE2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Kompleksometri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B6C96-948A-4473-B489-81832CDEEE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85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C42FA2-28A4-49BE-9961-F447067446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5656"/>
                <a:ext cx="10515600" cy="5802594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EDTA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merupakan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ligan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heksadentat,dimana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EDTA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memiliki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enam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ikatan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logam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Logam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sebagai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pusat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Tetapi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digunakan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bentuk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garam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dinatrium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menjadi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tetradentat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: H</a:t>
                </a:r>
                <a:r>
                  <a:rPr lang="en-US" sz="2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R.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pengkompleksan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n+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+   R</a:t>
                </a:r>
                <a:r>
                  <a:rPr lang="en-US" sz="2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4-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dirty="0"/>
                  <a:t>⇌ 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MR</a:t>
                </a:r>
                <a:r>
                  <a:rPr lang="en-US" sz="2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(4-n)-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sehingga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𝑀𝑅</m:t>
                        </m:r>
                        <m:d>
                          <m:dPr>
                            <m:ctrlPr>
                              <a:rPr lang="en-US" sz="2200" b="0" i="1" baseline="300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b="0" i="1" baseline="300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200" b="0" i="1" baseline="300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200" b="0" i="1" baseline="30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  <m:r>
                              <a:rPr lang="en-US" sz="2200" b="0" i="1" baseline="300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2200" b="0" i="1" baseline="300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e>
                        </m:d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2200" b="0" i="1" baseline="30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4−</m:t>
                        </m:r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tetapan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kestabilan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absolut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bergantung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pada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nilai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pH.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200" baseline="-25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2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sz="2200" baseline="30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4−</m:t>
                        </m:r>
                        <m:r>
                          <m:rPr>
                            <m:nor/>
                          </m:rPr>
                          <a:rPr lang="en-US" sz="2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22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𝐶𝑎</m:t>
                        </m:r>
                        <m:r>
                          <a:rPr lang="en-US" sz="22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sehingga: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𝑀𝑅</m:t>
                        </m:r>
                        <m:d>
                          <m:dPr>
                            <m:ctrlP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200" i="1" baseline="30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sz="22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a:rPr lang="en-US" sz="2200" i="1" baseline="-25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2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2200" i="1" baseline="-25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den>
                    </m:f>
                  </m:oMath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l-G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𝑀𝑅</m:t>
                        </m:r>
                        <m:d>
                          <m:dPr>
                            <m:ctrlP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200" i="1" baseline="30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2200" i="1" baseline="30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2200" i="1" baseline="-25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eff</a:t>
                </a:r>
                <a:r>
                  <a:rPr lang="en-US" sz="2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r>
                  <a:rPr lang="en-US" sz="2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eff</a:t>
                </a:r>
                <a:r>
                  <a:rPr lang="en-US" sz="2200" baseline="-25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α</a:t>
                </a:r>
                <a:r>
                  <a:rPr lang="en-US" sz="2200" baseline="-25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200" baseline="-25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en-US" sz="2200" baseline="-25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2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eff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K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efektif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C42FA2-28A4-49BE-9961-F447067446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5656"/>
                <a:ext cx="10515600" cy="5802594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1">
            <a:extLst>
              <a:ext uri="{FF2B5EF4-FFF2-40B4-BE49-F238E27FC236}">
                <a16:creationId xmlns:a16="http://schemas.microsoft.com/office/drawing/2014/main" id="{E5671D19-593B-4F2A-BD0C-3186FDE36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35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11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7AE9-4B01-497F-8070-AE2FF5A3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0702E-D9CC-4D29-8153-B91F2DFD1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Sebanyak</a:t>
            </a:r>
            <a:r>
              <a:rPr lang="en-US" dirty="0"/>
              <a:t> 50 ml </a:t>
            </a:r>
            <a:r>
              <a:rPr lang="en-US" dirty="0" err="1"/>
              <a:t>larutan</a:t>
            </a:r>
            <a:r>
              <a:rPr lang="en-US" dirty="0"/>
              <a:t> 0.01 M Ca</a:t>
            </a:r>
            <a:r>
              <a:rPr lang="en-US" baseline="30000" dirty="0"/>
              <a:t>2+</a:t>
            </a:r>
            <a:r>
              <a:rPr lang="en-US" dirty="0"/>
              <a:t> yang </a:t>
            </a:r>
            <a:r>
              <a:rPr lang="en-US" dirty="0" err="1"/>
              <a:t>disangga</a:t>
            </a:r>
            <a:r>
              <a:rPr lang="en-US" dirty="0"/>
              <a:t> pada pH 10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0.01 M EDTA.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pCa</a:t>
            </a:r>
            <a:r>
              <a:rPr lang="en-US" dirty="0"/>
              <a:t> pada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dan plot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titrasinya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K</a:t>
            </a:r>
            <a:r>
              <a:rPr lang="en-US" baseline="-25000" dirty="0" err="1">
                <a:solidFill>
                  <a:srgbClr val="FF0000"/>
                </a:solidFill>
              </a:rPr>
              <a:t>abs</a:t>
            </a:r>
            <a:r>
              <a:rPr lang="en-US" dirty="0">
                <a:solidFill>
                  <a:srgbClr val="FF0000"/>
                </a:solidFill>
              </a:rPr>
              <a:t> = 5 x 10</a:t>
            </a:r>
            <a:r>
              <a:rPr lang="en-US" baseline="30000" dirty="0">
                <a:solidFill>
                  <a:srgbClr val="FF0000"/>
                </a:solidFill>
              </a:rPr>
              <a:t>10</a:t>
            </a:r>
            <a:r>
              <a:rPr lang="en-US" dirty="0"/>
              <a:t>; </a:t>
            </a:r>
            <a:r>
              <a:rPr lang="el-GR" dirty="0">
                <a:solidFill>
                  <a:srgbClr val="FF0000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α</a:t>
            </a:r>
            <a:r>
              <a:rPr lang="en-US" baseline="-25000" dirty="0">
                <a:solidFill>
                  <a:srgbClr val="FF0000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4</a:t>
            </a:r>
            <a:r>
              <a:rPr lang="en-US" dirty="0">
                <a:solidFill>
                  <a:srgbClr val="FF0000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lang="en-US" dirty="0">
                <a:solidFill>
                  <a:srgbClr val="FF0000"/>
                </a:solidFill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= 0.35 </a:t>
            </a:r>
            <a:r>
              <a:rPr lang="en-US" dirty="0" err="1"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sehingga</a:t>
            </a:r>
            <a:r>
              <a:rPr lang="en-US" dirty="0"/>
              <a:t> (</a:t>
            </a:r>
            <a:r>
              <a:rPr lang="en-US" dirty="0" err="1"/>
              <a:t>K</a:t>
            </a:r>
            <a:r>
              <a:rPr lang="en-US" baseline="-25000" dirty="0" err="1"/>
              <a:t>eff</a:t>
            </a:r>
            <a:r>
              <a:rPr lang="en-US" dirty="0"/>
              <a:t>= 1.75 x 10</a:t>
            </a:r>
            <a:r>
              <a:rPr lang="en-US" baseline="30000" dirty="0"/>
              <a:t>10</a:t>
            </a:r>
            <a:r>
              <a:rPr lang="en-US" dirty="0"/>
              <a:t>)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Awal </a:t>
            </a:r>
            <a:r>
              <a:rPr lang="en-US" dirty="0" err="1"/>
              <a:t>titrasi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[Ca</a:t>
            </a:r>
            <a:r>
              <a:rPr lang="en-US" baseline="30000" dirty="0"/>
              <a:t>2+</a:t>
            </a:r>
            <a:r>
              <a:rPr lang="en-US" dirty="0"/>
              <a:t>] = 0,01 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i="1" dirty="0" err="1"/>
              <a:t>p</a:t>
            </a:r>
            <a:r>
              <a:rPr lang="en-US" dirty="0" err="1"/>
              <a:t>Ca</a:t>
            </a:r>
            <a:r>
              <a:rPr lang="en-US" dirty="0"/>
              <a:t> = - log [Ca</a:t>
            </a:r>
            <a:r>
              <a:rPr lang="en-US" baseline="30000" dirty="0"/>
              <a:t>2+</a:t>
            </a:r>
            <a:r>
              <a:rPr lang="en-US" dirty="0"/>
              <a:t>] = - log 0.01 = </a:t>
            </a:r>
            <a:r>
              <a:rPr lang="en-US" dirty="0">
                <a:solidFill>
                  <a:srgbClr val="FF0000"/>
                </a:solidFill>
              </a:rPr>
              <a:t>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dirty="0"/>
              <a:t>Setelah </a:t>
            </a:r>
            <a:r>
              <a:rPr lang="en-US" dirty="0" err="1"/>
              <a:t>penambahan</a:t>
            </a:r>
            <a:r>
              <a:rPr lang="en-US" dirty="0"/>
              <a:t> 10 ml </a:t>
            </a:r>
            <a:r>
              <a:rPr lang="en-US" dirty="0" err="1"/>
              <a:t>titran</a:t>
            </a:r>
            <a:r>
              <a:rPr lang="en-US" dirty="0"/>
              <a:t> EDTA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(mmol)		Ca</a:t>
            </a:r>
            <a:r>
              <a:rPr lang="en-US" baseline="30000" dirty="0"/>
              <a:t>2+</a:t>
            </a:r>
            <a:r>
              <a:rPr lang="en-US" dirty="0"/>
              <a:t>	+	Y</a:t>
            </a:r>
            <a:r>
              <a:rPr lang="en-US" baseline="30000" dirty="0"/>
              <a:t>4-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CaY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endParaRPr lang="en-US" baseline="30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Awal		0.5		0.1		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	0.1		0.1		  0.1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0.4		 -		  0.1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</a:t>
            </a:r>
            <a:r>
              <a:rPr lang="en-US" baseline="30000" dirty="0"/>
              <a:t>2+</a:t>
            </a:r>
            <a:r>
              <a:rPr lang="en-US" dirty="0"/>
              <a:t>] = </a:t>
            </a:r>
            <a:r>
              <a:rPr lang="en-US" i="1" dirty="0" err="1"/>
              <a:t>p</a:t>
            </a:r>
            <a:r>
              <a:rPr lang="en-US" dirty="0" err="1"/>
              <a:t>Ca</a:t>
            </a:r>
            <a:r>
              <a:rPr lang="en-US" dirty="0"/>
              <a:t> = - log [Ca</a:t>
            </a:r>
            <a:r>
              <a:rPr lang="en-US" baseline="30000" dirty="0"/>
              <a:t>2+</a:t>
            </a:r>
            <a:r>
              <a:rPr lang="en-US" dirty="0"/>
              <a:t>] = 0.4/60 = 0.006 M = - log 0.006 = - log 6 x 10-3 = </a:t>
            </a:r>
            <a:r>
              <a:rPr lang="en-US" dirty="0">
                <a:solidFill>
                  <a:srgbClr val="FF0000"/>
                </a:solidFill>
              </a:rPr>
              <a:t>3 – log 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1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78529-9067-4B3B-8FFC-19D9C6373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B9ED1-83A7-4E9B-BD87-BB4F6ACC5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ekivalen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(mmol)		Ca</a:t>
            </a:r>
            <a:r>
              <a:rPr lang="en-US" baseline="30000" dirty="0"/>
              <a:t>2+</a:t>
            </a:r>
            <a:r>
              <a:rPr lang="en-US" dirty="0"/>
              <a:t>	+	Y</a:t>
            </a:r>
            <a:r>
              <a:rPr lang="en-US" baseline="30000" dirty="0"/>
              <a:t>4-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CaY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endParaRPr lang="en-US" baseline="30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Awal		0.5		0.5		    -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	0.5		0.5		  0.5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  -		  -		  0.5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Pada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: [Ca</a:t>
            </a:r>
            <a:r>
              <a:rPr lang="en-US" baseline="30000" dirty="0"/>
              <a:t>2+</a:t>
            </a:r>
            <a:r>
              <a:rPr lang="en-US" dirty="0"/>
              <a:t>] = [Y</a:t>
            </a:r>
            <a:r>
              <a:rPr lang="en-US" baseline="30000" dirty="0"/>
              <a:t>4-</a:t>
            </a:r>
            <a:r>
              <a:rPr lang="en-US" dirty="0"/>
              <a:t>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[CaY</a:t>
            </a:r>
            <a:r>
              <a:rPr lang="en-US" baseline="30000" dirty="0"/>
              <a:t>2-</a:t>
            </a:r>
            <a:r>
              <a:rPr lang="en-US" dirty="0"/>
              <a:t>] = 0.5 mmol/100 ml = 5 x 10</a:t>
            </a:r>
            <a:r>
              <a:rPr lang="en-US" baseline="30000" dirty="0"/>
              <a:t>-3</a:t>
            </a:r>
            <a:r>
              <a:rPr lang="en-US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[CaY</a:t>
            </a:r>
            <a:r>
              <a:rPr lang="en-US" baseline="30000" dirty="0"/>
              <a:t>2-</a:t>
            </a:r>
            <a:r>
              <a:rPr lang="en-US" dirty="0"/>
              <a:t>]/ [Ca</a:t>
            </a:r>
            <a:r>
              <a:rPr lang="en-US" baseline="30000" dirty="0"/>
              <a:t>2+</a:t>
            </a:r>
            <a:r>
              <a:rPr lang="en-US" dirty="0"/>
              <a:t>] [Y</a:t>
            </a:r>
            <a:r>
              <a:rPr lang="en-US" baseline="30000" dirty="0"/>
              <a:t>4-</a:t>
            </a:r>
            <a:r>
              <a:rPr lang="en-US" dirty="0"/>
              <a:t>] = </a:t>
            </a:r>
            <a:r>
              <a:rPr lang="en-US" dirty="0" err="1"/>
              <a:t>K</a:t>
            </a:r>
            <a:r>
              <a:rPr lang="en-US" baseline="-25000" dirty="0" err="1"/>
              <a:t>eff</a:t>
            </a:r>
            <a:endParaRPr lang="en-US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5 x 10</a:t>
            </a:r>
            <a:r>
              <a:rPr lang="en-US" baseline="30000" dirty="0"/>
              <a:t>-3</a:t>
            </a:r>
            <a:r>
              <a:rPr lang="en-US" dirty="0"/>
              <a:t> M/ [Ca</a:t>
            </a:r>
            <a:r>
              <a:rPr lang="en-US" baseline="30000" dirty="0"/>
              <a:t>2+</a:t>
            </a:r>
            <a:r>
              <a:rPr lang="en-US" dirty="0"/>
              <a:t>]</a:t>
            </a:r>
            <a:r>
              <a:rPr lang="en-US" baseline="30000" dirty="0"/>
              <a:t>2</a:t>
            </a:r>
            <a:r>
              <a:rPr lang="en-US" dirty="0"/>
              <a:t> = 1.8 x 10</a:t>
            </a:r>
            <a:r>
              <a:rPr lang="en-US" baseline="30000" dirty="0"/>
              <a:t>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5 x 10</a:t>
            </a:r>
            <a:r>
              <a:rPr lang="en-US" baseline="30000" dirty="0"/>
              <a:t>-3</a:t>
            </a:r>
            <a:r>
              <a:rPr lang="en-US" dirty="0"/>
              <a:t> M/ 1.8 x 10</a:t>
            </a:r>
            <a:r>
              <a:rPr lang="en-US" baseline="30000" dirty="0"/>
              <a:t>10</a:t>
            </a:r>
            <a:r>
              <a:rPr lang="en-US" dirty="0"/>
              <a:t> = [Ca</a:t>
            </a:r>
            <a:r>
              <a:rPr lang="en-US" baseline="30000" dirty="0"/>
              <a:t>2+</a:t>
            </a:r>
            <a:r>
              <a:rPr lang="en-US" dirty="0"/>
              <a:t>]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</a:t>
            </a:r>
            <a:r>
              <a:rPr lang="en-US" baseline="30000" dirty="0"/>
              <a:t>2+</a:t>
            </a:r>
            <a:r>
              <a:rPr lang="en-US" dirty="0"/>
              <a:t>]</a:t>
            </a:r>
            <a:r>
              <a:rPr lang="en-US" baseline="30000" dirty="0"/>
              <a:t>2</a:t>
            </a:r>
            <a:r>
              <a:rPr lang="en-US" dirty="0"/>
              <a:t> = 0.005/ 1.8 x 10</a:t>
            </a:r>
            <a:r>
              <a:rPr lang="en-US" baseline="30000" dirty="0"/>
              <a:t>10</a:t>
            </a:r>
            <a:r>
              <a:rPr lang="en-US" dirty="0"/>
              <a:t> = </a:t>
            </a:r>
            <a:r>
              <a:rPr lang="en-US" dirty="0" err="1"/>
              <a:t>akar</a:t>
            </a:r>
            <a:r>
              <a:rPr lang="en-US" dirty="0"/>
              <a:t> 2.78 x 10-13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</a:t>
            </a:r>
            <a:r>
              <a:rPr lang="en-US" baseline="30000" dirty="0"/>
              <a:t>2+</a:t>
            </a:r>
            <a:r>
              <a:rPr lang="en-US" dirty="0"/>
              <a:t>] = 5.27 x 10</a:t>
            </a:r>
            <a:r>
              <a:rPr lang="en-US" baseline="30000" dirty="0"/>
              <a:t>-7</a:t>
            </a:r>
          </a:p>
          <a:p>
            <a:pPr marL="0" indent="0">
              <a:buNone/>
            </a:pPr>
            <a:r>
              <a:rPr lang="en-US" i="1" dirty="0" err="1"/>
              <a:t>p</a:t>
            </a:r>
            <a:r>
              <a:rPr lang="en-US" dirty="0" err="1"/>
              <a:t>Ca</a:t>
            </a:r>
            <a:r>
              <a:rPr lang="en-US" dirty="0"/>
              <a:t> = - log 5.27 x 10-7 = 7 – log 5.27 = </a:t>
            </a:r>
            <a:r>
              <a:rPr lang="en-US" dirty="0">
                <a:solidFill>
                  <a:srgbClr val="FF0000"/>
                </a:solidFill>
              </a:rPr>
              <a:t>6.28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A65611-33E0-47FE-9813-91AFE63DDBFF}"/>
                  </a:ext>
                </a:extLst>
              </p:cNvPr>
              <p:cNvSpPr txBox="1"/>
              <p:nvPr/>
            </p:nvSpPr>
            <p:spPr>
              <a:xfrm>
                <a:off x="6525707" y="4001294"/>
                <a:ext cx="3928619" cy="1065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600" baseline="-25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eff</a:t>
                </a:r>
                <a:r>
                  <a:rPr lang="en-US" sz="3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</a:rPr>
                          <m:t>CaY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FF0000"/>
                            </a:solidFill>
                          </a:rPr>
                          <m:t>2−</m:t>
                        </m:r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srgbClr val="FF0000"/>
                                </a:solidFill>
                              </a:rPr>
                              <m:t>Ca</m:t>
                            </m:r>
                            <m:r>
                              <m:rPr>
                                <m:nor/>
                              </m:rPr>
                              <a:rPr lang="en-US" sz="3600" baseline="30000" dirty="0">
                                <a:solidFill>
                                  <a:srgbClr val="FF0000"/>
                                </a:solidFill>
                              </a:rPr>
                              <m:t>2+</m:t>
                            </m:r>
                            <m:r>
                              <a:rPr lang="en-US" sz="3600" i="1" baseline="30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e>
                        </m:d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FF0000"/>
                            </a:solidFill>
                          </a:rPr>
                          <m:t>4−</m:t>
                        </m:r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A65611-33E0-47FE-9813-91AFE63DD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707" y="4001294"/>
                <a:ext cx="3928619" cy="1065356"/>
              </a:xfrm>
              <a:prstGeom prst="rect">
                <a:avLst/>
              </a:prstGeom>
              <a:blipFill>
                <a:blip r:embed="rId2"/>
                <a:stretch>
                  <a:fillRect l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037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78529-9067-4B3B-8FFC-19D9C6373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B9ED1-83A7-4E9B-BD87-BB4F6ACC5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dirty="0"/>
              <a:t>Setelah </a:t>
            </a:r>
            <a:r>
              <a:rPr lang="en-US" dirty="0" err="1"/>
              <a:t>penambahan</a:t>
            </a:r>
            <a:r>
              <a:rPr lang="en-US" dirty="0"/>
              <a:t> 60 ml </a:t>
            </a:r>
            <a:r>
              <a:rPr lang="en-US" dirty="0" err="1"/>
              <a:t>titran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(mmol)		Ca</a:t>
            </a:r>
            <a:r>
              <a:rPr lang="en-US" baseline="30000" dirty="0"/>
              <a:t>2+</a:t>
            </a:r>
            <a:r>
              <a:rPr lang="en-US" dirty="0"/>
              <a:t>	+	Y</a:t>
            </a:r>
            <a:r>
              <a:rPr lang="en-US" baseline="30000" dirty="0"/>
              <a:t>4-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CaY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endParaRPr lang="en-US" baseline="30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Awal		0.5		0.6		    -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	0.5		0.5		  0.5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  -		0.1		  0.5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Pada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[CaY</a:t>
            </a:r>
            <a:r>
              <a:rPr lang="en-US" baseline="30000" dirty="0"/>
              <a:t>2-</a:t>
            </a:r>
            <a:r>
              <a:rPr lang="en-US" dirty="0"/>
              <a:t>] = 0.5 mmol/110 ml = </a:t>
            </a:r>
            <a:r>
              <a:rPr lang="en-US" dirty="0">
                <a:solidFill>
                  <a:srgbClr val="FF0000"/>
                </a:solidFill>
              </a:rPr>
              <a:t>4.55 x 10</a:t>
            </a:r>
            <a:r>
              <a:rPr lang="en-US" baseline="30000" dirty="0">
                <a:solidFill>
                  <a:srgbClr val="FF0000"/>
                </a:solidFill>
              </a:rPr>
              <a:t>-3</a:t>
            </a:r>
            <a:r>
              <a:rPr lang="en-US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[Y</a:t>
            </a:r>
            <a:r>
              <a:rPr lang="en-US" baseline="30000" dirty="0"/>
              <a:t>4-</a:t>
            </a:r>
            <a:r>
              <a:rPr lang="en-US" dirty="0"/>
              <a:t>] = 0.1 mmol/110 ml =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9.1 x 10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-4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[CaY</a:t>
            </a:r>
            <a:r>
              <a:rPr lang="en-US" baseline="30000" dirty="0"/>
              <a:t>2-</a:t>
            </a:r>
            <a:r>
              <a:rPr lang="en-US" dirty="0"/>
              <a:t>]/ [Ca</a:t>
            </a:r>
            <a:r>
              <a:rPr lang="en-US" baseline="30000" dirty="0"/>
              <a:t>2+</a:t>
            </a:r>
            <a:r>
              <a:rPr lang="en-US" dirty="0"/>
              <a:t>] [Y</a:t>
            </a:r>
            <a:r>
              <a:rPr lang="en-US" baseline="30000" dirty="0"/>
              <a:t>4-</a:t>
            </a:r>
            <a:r>
              <a:rPr lang="en-US" dirty="0"/>
              <a:t>] = </a:t>
            </a:r>
            <a:r>
              <a:rPr lang="en-US" dirty="0" err="1"/>
              <a:t>K</a:t>
            </a:r>
            <a:r>
              <a:rPr lang="en-US" baseline="-25000" dirty="0" err="1"/>
              <a:t>eff</a:t>
            </a:r>
            <a:endParaRPr lang="en-US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</a:rPr>
              <a:t>4.55 x 10</a:t>
            </a:r>
            <a:r>
              <a:rPr lang="en-US" baseline="30000" dirty="0">
                <a:solidFill>
                  <a:srgbClr val="FF0000"/>
                </a:solidFill>
              </a:rPr>
              <a:t>-3 </a:t>
            </a:r>
            <a:r>
              <a:rPr lang="en-US" dirty="0"/>
              <a:t>/ [Ca</a:t>
            </a:r>
            <a:r>
              <a:rPr lang="en-US" baseline="30000" dirty="0"/>
              <a:t>2+</a:t>
            </a:r>
            <a:r>
              <a:rPr lang="en-US" dirty="0"/>
              <a:t>] x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9.1 x 10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-4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= 1.8 x 10</a:t>
            </a:r>
            <a:r>
              <a:rPr lang="en-US" baseline="30000" dirty="0"/>
              <a:t>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[Ca</a:t>
            </a:r>
            <a:r>
              <a:rPr lang="en-US" baseline="30000" dirty="0"/>
              <a:t>2+</a:t>
            </a:r>
            <a:r>
              <a:rPr lang="en-US" dirty="0"/>
              <a:t>] = 2.8 x 10</a:t>
            </a:r>
            <a:r>
              <a:rPr lang="en-US" baseline="30000" dirty="0"/>
              <a:t>-10</a:t>
            </a:r>
          </a:p>
          <a:p>
            <a:pPr marL="0" indent="0">
              <a:buNone/>
            </a:pPr>
            <a:r>
              <a:rPr lang="en-US" i="1" dirty="0" err="1"/>
              <a:t>p</a:t>
            </a:r>
            <a:r>
              <a:rPr lang="en-US" dirty="0" err="1"/>
              <a:t>Ca</a:t>
            </a:r>
            <a:r>
              <a:rPr lang="en-US" dirty="0"/>
              <a:t> = - log 2.8 x 10-10 = 10 – log 2.8 = </a:t>
            </a:r>
            <a:r>
              <a:rPr lang="en-US" dirty="0">
                <a:solidFill>
                  <a:srgbClr val="FF0000"/>
                </a:solidFill>
              </a:rPr>
              <a:t>9.55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4C53C7-AA8B-438E-A10F-8C7487BEC3FC}"/>
                  </a:ext>
                </a:extLst>
              </p:cNvPr>
              <p:cNvSpPr txBox="1"/>
              <p:nvPr/>
            </p:nvSpPr>
            <p:spPr>
              <a:xfrm>
                <a:off x="6525707" y="4001294"/>
                <a:ext cx="3928619" cy="1065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600" baseline="-25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eff</a:t>
                </a:r>
                <a:r>
                  <a:rPr lang="en-US" sz="3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</a:rPr>
                          <m:t>CaY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FF0000"/>
                            </a:solidFill>
                          </a:rPr>
                          <m:t>2−</m:t>
                        </m:r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srgbClr val="FF0000"/>
                                </a:solidFill>
                              </a:rPr>
                              <m:t>Ca</m:t>
                            </m:r>
                            <m:r>
                              <m:rPr>
                                <m:nor/>
                              </m:rPr>
                              <a:rPr lang="en-US" sz="3600" baseline="30000" dirty="0">
                                <a:solidFill>
                                  <a:srgbClr val="FF0000"/>
                                </a:solidFill>
                              </a:rPr>
                              <m:t>2+</m:t>
                            </m:r>
                            <m:r>
                              <a:rPr lang="en-US" sz="3600" i="1" baseline="30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e>
                        </m:d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FF0000"/>
                            </a:solidFill>
                          </a:rPr>
                          <m:t>4−</m:t>
                        </m:r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4C53C7-AA8B-438E-A10F-8C7487BEC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707" y="4001294"/>
                <a:ext cx="3928619" cy="1065356"/>
              </a:xfrm>
              <a:prstGeom prst="rect">
                <a:avLst/>
              </a:prstGeom>
              <a:blipFill>
                <a:blip r:embed="rId2"/>
                <a:stretch>
                  <a:fillRect l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6075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2A2ED630-5057-4B8A-A7B4-6F71FD248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8500" y="249238"/>
            <a:ext cx="8229600" cy="679450"/>
          </a:xfrm>
        </p:spPr>
        <p:txBody>
          <a:bodyPr/>
          <a:lstStyle/>
          <a:p>
            <a:pPr eaLnBrk="1" hangingPunct="1"/>
            <a:r>
              <a:rPr lang="en-US" altLang="en-US" sz="2800"/>
              <a:t>KURVA TITRASI PEMBENTUKAN KOMPLEKS</a:t>
            </a:r>
          </a:p>
        </p:txBody>
      </p:sp>
      <p:sp>
        <p:nvSpPr>
          <p:cNvPr id="8195" name="Rectangle 6">
            <a:extLst>
              <a:ext uri="{FF2B5EF4-FFF2-40B4-BE49-F238E27FC236}">
                <a16:creationId xmlns:a16="http://schemas.microsoft.com/office/drawing/2014/main" id="{C69D7169-441A-4F10-94AE-4F1ECA2E33B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>
              <a:buFontTx/>
              <a:buAutoNum type="alphaUcPeriod"/>
            </a:pPr>
            <a:r>
              <a:rPr lang="en-US" altLang="en-US" sz="2400"/>
              <a:t>Titrasi larutan logam M + ligan tetradentat D</a:t>
            </a:r>
            <a:r>
              <a:rPr lang="en-US" altLang="en-US" sz="2400">
                <a:cs typeface="Arial" panose="020B0604020202020204" pitchFamily="34" charset="0"/>
              </a:rPr>
              <a:t>→MD</a:t>
            </a:r>
          </a:p>
          <a:p>
            <a:pPr marL="533400" indent="-533400">
              <a:buFontTx/>
              <a:buAutoNum type="alphaUcPeriod"/>
            </a:pPr>
            <a:r>
              <a:rPr lang="en-US" altLang="en-US" sz="2400">
                <a:cs typeface="Arial" panose="020B0604020202020204" pitchFamily="34" charset="0"/>
              </a:rPr>
              <a:t>Titrasi larutan logam M + ligan bidentat B→MB</a:t>
            </a:r>
            <a:r>
              <a:rPr lang="en-US" altLang="en-US" sz="2400" baseline="-25000">
                <a:cs typeface="Arial" panose="020B0604020202020204" pitchFamily="34" charset="0"/>
              </a:rPr>
              <a:t>2 </a:t>
            </a:r>
            <a:endParaRPr lang="en-US" altLang="en-US" sz="2400">
              <a:cs typeface="Arial" panose="020B0604020202020204" pitchFamily="34" charset="0"/>
            </a:endParaRPr>
          </a:p>
          <a:p>
            <a:pPr marL="533400" indent="-533400">
              <a:buFontTx/>
              <a:buAutoNum type="alphaUcPeriod"/>
            </a:pPr>
            <a:r>
              <a:rPr lang="en-US" altLang="en-US" sz="2400">
                <a:cs typeface="Arial" panose="020B0604020202020204" pitchFamily="34" charset="0"/>
              </a:rPr>
              <a:t>Titrasi larutan logam M + ligan unidentat A→MA</a:t>
            </a:r>
            <a:r>
              <a:rPr lang="en-US" altLang="en-US" sz="2400" baseline="-25000">
                <a:cs typeface="Arial" panose="020B0604020202020204" pitchFamily="34" charset="0"/>
              </a:rPr>
              <a:t>4</a:t>
            </a:r>
            <a:endParaRPr lang="en-US" altLang="en-US" sz="2400">
              <a:cs typeface="Arial" panose="020B0604020202020204" pitchFamily="34" charset="0"/>
            </a:endParaRPr>
          </a:p>
          <a:p>
            <a:pPr marL="533400" indent="-533400">
              <a:buNone/>
            </a:pPr>
            <a:r>
              <a:rPr lang="en-US" altLang="en-US" sz="2400">
                <a:cs typeface="Arial" panose="020B0604020202020204" pitchFamily="34" charset="0"/>
              </a:rPr>
              <a:t>semua harga K</a:t>
            </a:r>
            <a:r>
              <a:rPr lang="en-US" altLang="en-US" sz="2400" baseline="-25000">
                <a:cs typeface="Arial" panose="020B0604020202020204" pitchFamily="34" charset="0"/>
              </a:rPr>
              <a:t>f</a:t>
            </a:r>
            <a:r>
              <a:rPr lang="en-US" altLang="en-US" sz="2400">
                <a:cs typeface="Arial" panose="020B0604020202020204" pitchFamily="34" charset="0"/>
              </a:rPr>
              <a:t> total = 1.10</a:t>
            </a:r>
            <a:r>
              <a:rPr lang="en-US" altLang="en-US" sz="2400" baseline="30000">
                <a:cs typeface="Arial" panose="020B0604020202020204" pitchFamily="34" charset="0"/>
              </a:rPr>
              <a:t>20</a:t>
            </a:r>
            <a:endParaRPr lang="en-US" altLang="en-US" sz="2400">
              <a:cs typeface="Arial" panose="020B0604020202020204" pitchFamily="34" charset="0"/>
            </a:endParaRPr>
          </a:p>
          <a:p>
            <a:pPr marL="533400" indent="-533400">
              <a:buNone/>
            </a:pPr>
            <a:endParaRPr lang="en-US" altLang="en-US" sz="2400" baseline="-25000">
              <a:cs typeface="Arial" panose="020B0604020202020204" pitchFamily="34" charset="0"/>
            </a:endParaRPr>
          </a:p>
          <a:p>
            <a:pPr marL="533400" indent="-533400">
              <a:buNone/>
            </a:pPr>
            <a:endParaRPr lang="en-US" altLang="en-US" sz="2400">
              <a:cs typeface="Arial" panose="020B0604020202020204" pitchFamily="34" charset="0"/>
            </a:endParaRPr>
          </a:p>
          <a:p>
            <a:pPr marL="533400" indent="-533400">
              <a:buFontTx/>
              <a:buAutoNum type="alphaUcPeriod"/>
            </a:pPr>
            <a:endParaRPr lang="en-US" altLang="en-US" sz="2400">
              <a:cs typeface="Arial" panose="020B0604020202020204" pitchFamily="34" charset="0"/>
            </a:endParaRPr>
          </a:p>
        </p:txBody>
      </p:sp>
      <p:pic>
        <p:nvPicPr>
          <p:cNvPr id="8196" name="Picture 9">
            <a:extLst>
              <a:ext uri="{FF2B5EF4-FFF2-40B4-BE49-F238E27FC236}">
                <a16:creationId xmlns:a16="http://schemas.microsoft.com/office/drawing/2014/main" id="{9DEA1929-591F-44C8-A3C3-A88F5B4D153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0275" y="1952626"/>
            <a:ext cx="3600450" cy="381952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>
            <a:extLst>
              <a:ext uri="{FF2B5EF4-FFF2-40B4-BE49-F238E27FC236}">
                <a16:creationId xmlns:a16="http://schemas.microsoft.com/office/drawing/2014/main" id="{8E633CC9-1065-4519-BBF8-2748E453C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77839"/>
            <a:ext cx="8229600" cy="5648325"/>
          </a:xfrm>
        </p:spPr>
        <p:txBody>
          <a:bodyPr/>
          <a:lstStyle/>
          <a:p>
            <a:endParaRPr lang="en-US" altLang="en-US"/>
          </a:p>
        </p:txBody>
      </p:sp>
      <p:pic>
        <p:nvPicPr>
          <p:cNvPr id="10243" name="Picture 2" descr="http://htmlimg3.scribdassets.com/6b0vzgc4001lcalu/images/21-538cb8c823.jpg">
            <a:extLst>
              <a:ext uri="{FF2B5EF4-FFF2-40B4-BE49-F238E27FC236}">
                <a16:creationId xmlns:a16="http://schemas.microsoft.com/office/drawing/2014/main" id="{4F524C60-F533-4D83-B8D3-81A9FABD9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4" y="673101"/>
            <a:ext cx="7191375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61E7C-B082-4A10-A3C4-37436FCE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EDTA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EA8C14-F6F8-4F2D-B22A-4EB54D7E9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90688"/>
            <a:ext cx="4994182" cy="28300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9688B6-3994-4B7C-842B-DDAE4F339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019" y="1617747"/>
            <a:ext cx="4409320" cy="29029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3E2E69-0E81-49FC-9503-BD45CAEF3B2C}"/>
              </a:ext>
            </a:extLst>
          </p:cNvPr>
          <p:cNvSpPr txBox="1"/>
          <p:nvPr/>
        </p:nvSpPr>
        <p:spPr>
          <a:xfrm>
            <a:off x="2162086" y="4666004"/>
            <a:ext cx="290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Eriochrome Black T (EBT)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1B1E0-1C09-4B0F-AAF9-4B14DD90C8E2}"/>
              </a:ext>
            </a:extLst>
          </p:cNvPr>
          <p:cNvSpPr txBox="1"/>
          <p:nvPr/>
        </p:nvSpPr>
        <p:spPr>
          <a:xfrm>
            <a:off x="8069769" y="4666004"/>
            <a:ext cx="290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Calmagite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00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BE9FB-1568-467C-B70E-5A20AFE23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Kelebihan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kompleksometri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EFE15-F236-4372-A514-FA473F86C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EDTA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stabil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larut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komposisi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Selektivitas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mengendalikan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penentuan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logam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operasi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skala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semimikro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881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06A8C-4112-4304-A167-74CC4B5C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EDTA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B03A5-9B3D-4146-B43C-AE53844DA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campuran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Mg, Cu dan Zn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pemisahan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memanfaatkan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reaksi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masking-demasking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Penentuan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Ca dan Mg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EDTA.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74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C0CA-AE99-4261-9980-C1CF8FC5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288" y="85458"/>
            <a:ext cx="10515600" cy="913021"/>
          </a:xfrm>
        </p:spPr>
        <p:txBody>
          <a:bodyPr/>
          <a:lstStyle/>
          <a:p>
            <a:r>
              <a:rPr lang="en-US" dirty="0" err="1"/>
              <a:t>Macam</a:t>
            </a:r>
            <a:r>
              <a:rPr lang="en-US" dirty="0"/>
              <a:t> –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Kompleksometri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3931-EDF2-4878-904A-96B93FEE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478"/>
            <a:ext cx="10515600" cy="5658695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</a:p>
          <a:p>
            <a:pPr marL="512763" indent="0">
              <a:lnSpc>
                <a:spcPct val="150000"/>
              </a:lnSpc>
              <a:spcBef>
                <a:spcPts val="0"/>
              </a:spcBef>
              <a:buNone/>
              <a:tabLst>
                <a:tab pos="512763" algn="l"/>
              </a:tabLst>
            </a:pPr>
            <a:r>
              <a:rPr lang="en-US" sz="2000" dirty="0" err="1"/>
              <a:t>Larutan</a:t>
            </a:r>
            <a:r>
              <a:rPr lang="en-US" sz="2000" dirty="0"/>
              <a:t> ion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dicari</a:t>
            </a:r>
            <a:r>
              <a:rPr lang="en-US" sz="2000" dirty="0"/>
              <a:t>,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larutan</a:t>
            </a:r>
            <a:r>
              <a:rPr lang="en-US" sz="2000" dirty="0"/>
              <a:t> buffer dan </a:t>
            </a:r>
            <a:r>
              <a:rPr lang="en-US" sz="2000" dirty="0" err="1"/>
              <a:t>indikator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r>
              <a:rPr lang="en-US" sz="2000" dirty="0"/>
              <a:t>. </a:t>
            </a:r>
            <a:r>
              <a:rPr lang="en-US" sz="2000" dirty="0" err="1"/>
              <a:t>Kompleks</a:t>
            </a:r>
            <a:r>
              <a:rPr lang="en-US" sz="2000" dirty="0"/>
              <a:t> yang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ditambah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menghindari</a:t>
            </a:r>
            <a:r>
              <a:rPr lang="en-US" sz="2000" dirty="0"/>
              <a:t> </a:t>
            </a:r>
            <a:r>
              <a:rPr lang="en-US" sz="2000" dirty="0" err="1"/>
              <a:t>pengendapan</a:t>
            </a:r>
            <a:r>
              <a:rPr lang="en-US" sz="2000" dirty="0"/>
              <a:t>: </a:t>
            </a:r>
            <a:r>
              <a:rPr lang="en-US" sz="2000" dirty="0" err="1"/>
              <a:t>tartat</a:t>
            </a:r>
            <a:r>
              <a:rPr lang="en-US" sz="2000" dirty="0"/>
              <a:t>, </a:t>
            </a:r>
            <a:r>
              <a:rPr lang="en-US" sz="2000" dirty="0" err="1"/>
              <a:t>sitrat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trietanol</a:t>
            </a:r>
            <a:r>
              <a:rPr lang="en-US" sz="2000" dirty="0"/>
              <a:t> amin.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rabicPeriod" startAt="2"/>
            </a:pPr>
            <a:r>
              <a:rPr lang="en-US" sz="2000" dirty="0" err="1"/>
              <a:t>Titrasi</a:t>
            </a:r>
            <a:r>
              <a:rPr lang="en-US" sz="2000" dirty="0"/>
              <a:t> Kembali</a:t>
            </a:r>
          </a:p>
          <a:p>
            <a:pPr marL="512763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logam</a:t>
            </a:r>
            <a:r>
              <a:rPr lang="en-US" sz="2000" dirty="0"/>
              <a:t> yang </a:t>
            </a:r>
            <a:r>
              <a:rPr lang="en-US" sz="2000" dirty="0" err="1"/>
              <a:t>mengendap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hidroksida</a:t>
            </a:r>
            <a:r>
              <a:rPr lang="en-US" sz="2000" dirty="0"/>
              <a:t> pada pH </a:t>
            </a:r>
            <a:r>
              <a:rPr lang="en-US" sz="2000" dirty="0" err="1"/>
              <a:t>tertentu</a:t>
            </a:r>
            <a:r>
              <a:rPr lang="en-US" sz="2000" dirty="0"/>
              <a:t>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rabicPeriod" startAt="3"/>
            </a:pP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substitusi</a:t>
            </a:r>
            <a:endParaRPr lang="en-US" sz="2000" dirty="0"/>
          </a:p>
          <a:p>
            <a:pPr marL="512763" indent="0">
              <a:lnSpc>
                <a:spcPct val="150000"/>
              </a:lnSpc>
              <a:spcBef>
                <a:spcPts val="0"/>
              </a:spcBef>
              <a:buNone/>
              <a:tabLst>
                <a:tab pos="512763" algn="l"/>
              </a:tabLst>
            </a:pP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timbal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dan </a:t>
            </a:r>
            <a:r>
              <a:rPr lang="en-US" sz="2000" dirty="0" err="1"/>
              <a:t>raksa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indicator </a:t>
            </a:r>
            <a:r>
              <a:rPr lang="en-US" sz="2000" dirty="0" err="1"/>
              <a:t>hitam</a:t>
            </a:r>
            <a:r>
              <a:rPr lang="en-US" sz="2000" dirty="0"/>
              <a:t> </a:t>
            </a:r>
            <a:r>
              <a:rPr lang="en-US" sz="2000" dirty="0" err="1"/>
              <a:t>eriokrom</a:t>
            </a:r>
            <a:r>
              <a:rPr lang="en-US" sz="2000" dirty="0"/>
              <a:t>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rabicPeriod" startAt="4"/>
            </a:pP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endParaRPr lang="en-US" sz="2000" dirty="0"/>
          </a:p>
          <a:p>
            <a:pPr marL="461963" indent="0">
              <a:lnSpc>
                <a:spcPct val="150000"/>
              </a:lnSpc>
              <a:spcBef>
                <a:spcPts val="0"/>
              </a:spcBef>
              <a:buNone/>
              <a:tabLst>
                <a:tab pos="461963" algn="l"/>
              </a:tabLst>
            </a:pP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anion yang </a:t>
            </a:r>
            <a:r>
              <a:rPr lang="en-US" sz="2000" dirty="0" err="1"/>
              <a:t>tidka</a:t>
            </a:r>
            <a:r>
              <a:rPr lang="en-US" sz="2000" dirty="0"/>
              <a:t> </a:t>
            </a:r>
            <a:r>
              <a:rPr lang="en-US" sz="2000" dirty="0" err="1"/>
              <a:t>bereaksi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pengkelat</a:t>
            </a:r>
            <a:r>
              <a:rPr lang="en-US" sz="2000" dirty="0"/>
              <a:t> (</a:t>
            </a:r>
            <a:r>
              <a:rPr lang="en-US" sz="2000" dirty="0" err="1"/>
              <a:t>kompleks</a:t>
            </a:r>
            <a:r>
              <a:rPr lang="en-US" sz="2000" dirty="0"/>
              <a:t>). </a:t>
            </a:r>
            <a:r>
              <a:rPr lang="en-US" sz="2000" dirty="0" err="1"/>
              <a:t>Contoh</a:t>
            </a:r>
            <a:r>
              <a:rPr lang="en-US" sz="2000" dirty="0"/>
              <a:t>: </a:t>
            </a:r>
            <a:r>
              <a:rPr lang="en-US" sz="2000" dirty="0" err="1"/>
              <a:t>sulfat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diendapkan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Ba(II) </a:t>
            </a:r>
            <a:r>
              <a:rPr lang="en-US" sz="2000" dirty="0" err="1"/>
              <a:t>berlebih</a:t>
            </a:r>
            <a:r>
              <a:rPr lang="en-US" sz="2000" dirty="0"/>
              <a:t>,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kelebihan</a:t>
            </a:r>
            <a:r>
              <a:rPr lang="en-US" sz="2000" dirty="0"/>
              <a:t> Ba(II) </a:t>
            </a:r>
            <a:r>
              <a:rPr lang="en-US" sz="2000" dirty="0" err="1"/>
              <a:t>dititrasi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EDTA.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rabicPeriod" startAt="5"/>
            </a:pP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alkalimetri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indikator</a:t>
            </a:r>
            <a:r>
              <a:rPr lang="en-US" sz="2000" dirty="0"/>
              <a:t> </a:t>
            </a:r>
            <a:r>
              <a:rPr lang="en-US" sz="2000" dirty="0" err="1"/>
              <a:t>asam</a:t>
            </a:r>
            <a:r>
              <a:rPr lang="en-US" sz="2000" dirty="0"/>
              <a:t> </a:t>
            </a:r>
            <a:r>
              <a:rPr lang="en-US" sz="2000" dirty="0" err="1"/>
              <a:t>basa</a:t>
            </a:r>
            <a:r>
              <a:rPr lang="en-US" sz="2000" dirty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64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BA29DF-EBBF-4EF9-A94A-ACA1184585E9}"/>
              </a:ext>
            </a:extLst>
          </p:cNvPr>
          <p:cNvSpPr/>
          <p:nvPr/>
        </p:nvSpPr>
        <p:spPr>
          <a:xfrm>
            <a:off x="1042587" y="794758"/>
            <a:ext cx="5053413" cy="2726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Titrasi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kompleksometri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titrasi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dimana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titrant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titrat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mengkompleks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3A9C0A-4F2D-49A6-A0AB-E856C7AA3333}"/>
              </a:ext>
            </a:extLst>
          </p:cNvPr>
          <p:cNvSpPr/>
          <p:nvPr/>
        </p:nvSpPr>
        <p:spPr>
          <a:xfrm>
            <a:off x="6553200" y="794759"/>
            <a:ext cx="5053413" cy="27261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satuan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terbentuk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satuan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berdiri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sendiri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tetapi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membentuk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ikatan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kompleks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35BAF5-89C7-44F2-868E-8C4A92F88C12}"/>
              </a:ext>
            </a:extLst>
          </p:cNvPr>
          <p:cNvSpPr/>
          <p:nvPr/>
        </p:nvSpPr>
        <p:spPr>
          <a:xfrm>
            <a:off x="1042586" y="3946733"/>
            <a:ext cx="5053413" cy="2418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Contoh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: CuSO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anhidrat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berwarna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putih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sedangkan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CuSO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.5H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berwarna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biru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CB506F-5900-4B01-B9A8-283E8E8806CC}"/>
              </a:ext>
            </a:extLst>
          </p:cNvPr>
          <p:cNvSpPr/>
          <p:nvPr/>
        </p:nvSpPr>
        <p:spPr>
          <a:xfrm>
            <a:off x="6484834" y="3946733"/>
            <a:ext cx="4248684" cy="179319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Mengapa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demikian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414927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BF40B-0EC9-46E8-A42D-AEEC3422A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Farmakope</a:t>
            </a:r>
            <a:r>
              <a:rPr lang="en-US" sz="2000" dirty="0"/>
              <a:t> Indonesia, </a:t>
            </a: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kompleks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: bismuth </a:t>
            </a:r>
            <a:r>
              <a:rPr lang="en-US" sz="2000" dirty="0" err="1"/>
              <a:t>subkarbonat</a:t>
            </a:r>
            <a:r>
              <a:rPr lang="en-US" sz="2000" dirty="0"/>
              <a:t>, bismuth subnitrate,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karbonat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klorida</a:t>
            </a:r>
            <a:r>
              <a:rPr lang="en-US" sz="2000" dirty="0"/>
              <a:t> dan </a:t>
            </a:r>
            <a:r>
              <a:rPr lang="en-US" sz="2000" dirty="0" err="1"/>
              <a:t>sediaan</a:t>
            </a:r>
            <a:r>
              <a:rPr lang="en-US" sz="2000" dirty="0"/>
              <a:t> </a:t>
            </a:r>
            <a:r>
              <a:rPr lang="en-US" sz="2000" dirty="0" err="1"/>
              <a:t>injeksi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glukonat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hydrogen </a:t>
            </a:r>
            <a:r>
              <a:rPr lang="en-US" sz="2000" dirty="0" err="1"/>
              <a:t>fosfat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hidroksida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pantotenat</a:t>
            </a:r>
            <a:r>
              <a:rPr lang="en-US" sz="2000" dirty="0"/>
              <a:t>, </a:t>
            </a:r>
            <a:r>
              <a:rPr lang="en-US" sz="2000" dirty="0" err="1"/>
              <a:t>kalsium</a:t>
            </a:r>
            <a:r>
              <a:rPr lang="en-US" sz="2000" dirty="0"/>
              <a:t> </a:t>
            </a:r>
            <a:r>
              <a:rPr lang="en-US" sz="2000" dirty="0" err="1"/>
              <a:t>sulfat</a:t>
            </a:r>
            <a:r>
              <a:rPr lang="en-US" sz="2000" dirty="0"/>
              <a:t>, magnesium </a:t>
            </a:r>
            <a:r>
              <a:rPr lang="en-US" sz="2000" dirty="0" err="1"/>
              <a:t>karbonat</a:t>
            </a:r>
            <a:r>
              <a:rPr lang="en-US" sz="2000" dirty="0"/>
              <a:t>, magnesium stearate, magnesium </a:t>
            </a:r>
            <a:r>
              <a:rPr lang="en-US" sz="2000" dirty="0" err="1"/>
              <a:t>sulfat</a:t>
            </a:r>
            <a:r>
              <a:rPr lang="en-US" sz="2000" dirty="0"/>
              <a:t>, </a:t>
            </a:r>
            <a:r>
              <a:rPr lang="en-US" sz="2000" dirty="0" err="1"/>
              <a:t>zink</a:t>
            </a:r>
            <a:r>
              <a:rPr lang="en-US" sz="2000" dirty="0"/>
              <a:t> </a:t>
            </a:r>
            <a:r>
              <a:rPr lang="en-US" sz="2000" dirty="0" err="1"/>
              <a:t>klorida</a:t>
            </a:r>
            <a:r>
              <a:rPr lang="en-US" sz="2000" dirty="0"/>
              <a:t> dan </a:t>
            </a:r>
            <a:r>
              <a:rPr lang="en-US" sz="2000" dirty="0" err="1"/>
              <a:t>zink</a:t>
            </a:r>
            <a:r>
              <a:rPr lang="en-US" sz="2000" dirty="0"/>
              <a:t> </a:t>
            </a:r>
            <a:r>
              <a:rPr lang="en-US" sz="2000" dirty="0" err="1"/>
              <a:t>sulfat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638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D1D62-91CB-40F1-92B1-2A2832CE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67450-34F4-4AD5-A2F6-AFCBB403A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air </a:t>
            </a:r>
            <a:r>
              <a:rPr lang="en-US" dirty="0" err="1"/>
              <a:t>sebanyak</a:t>
            </a:r>
            <a:r>
              <a:rPr lang="en-US" dirty="0"/>
              <a:t> 50 ml yang </a:t>
            </a:r>
            <a:r>
              <a:rPr lang="en-US" dirty="0" err="1"/>
              <a:t>mengandung</a:t>
            </a:r>
            <a:r>
              <a:rPr lang="en-US" dirty="0"/>
              <a:t> Ca</a:t>
            </a:r>
            <a:r>
              <a:rPr lang="en-US" baseline="30000" dirty="0"/>
              <a:t>2+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16,54 ml EDTA 0,01104 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penyangga</a:t>
            </a:r>
            <a:r>
              <a:rPr lang="en-US" dirty="0"/>
              <a:t> ammonia di pH 10. </a:t>
            </a:r>
            <a:r>
              <a:rPr lang="en-US" dirty="0" err="1"/>
              <a:t>Hitunglah</a:t>
            </a:r>
            <a:r>
              <a:rPr lang="en-US" dirty="0"/>
              <a:t> ppm CaCO</a:t>
            </a:r>
            <a:r>
              <a:rPr lang="en-US" baseline="-25000" dirty="0"/>
              <a:t>3</a:t>
            </a:r>
          </a:p>
          <a:p>
            <a:pPr marL="0" indent="0">
              <a:buNone/>
            </a:pPr>
            <a:r>
              <a:rPr lang="en-US" dirty="0"/>
              <a:t>Jawab : </a:t>
            </a:r>
          </a:p>
          <a:p>
            <a:pPr marL="0" indent="0">
              <a:buNone/>
            </a:pPr>
            <a:r>
              <a:rPr lang="en-US" dirty="0"/>
              <a:t>Mg CaCO3 = ml EDTA x M EDTA = 50 x 0.01104 = 0.552 mmol x </a:t>
            </a:r>
            <a:r>
              <a:rPr lang="en-US" dirty="0" err="1"/>
              <a:t>Mr</a:t>
            </a:r>
            <a:r>
              <a:rPr lang="en-US" dirty="0"/>
              <a:t> CaCO3 = 0.552 mmol x 100 gr/mol = 55.2 mg/50 ml = 55.2/0.05 L= </a:t>
            </a:r>
            <a:r>
              <a:rPr lang="en-US" dirty="0">
                <a:solidFill>
                  <a:srgbClr val="FF0000"/>
                </a:solidFill>
              </a:rPr>
              <a:t>1104 ppm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55.2 mg/50 ml = 110.4 mg/100 ml = 0.1104 gr/100 ml = </a:t>
            </a:r>
            <a:r>
              <a:rPr lang="en-US" dirty="0"/>
              <a:t>0.11 %</a:t>
            </a:r>
          </a:p>
        </p:txBody>
      </p:sp>
    </p:spTree>
    <p:extLst>
      <p:ext uri="{BB962C8B-B14F-4D97-AF65-F5344CB8AC3E}">
        <p14:creationId xmlns:p14="http://schemas.microsoft.com/office/powerpoint/2010/main" val="2288051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CF2F2-6A51-4062-BC6F-C3D70067A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36EC-B97E-405A-B717-B0D7C3FFD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air </a:t>
            </a:r>
            <a:r>
              <a:rPr lang="en-US" dirty="0" err="1"/>
              <a:t>sebanyak</a:t>
            </a:r>
            <a:r>
              <a:rPr lang="en-US" dirty="0"/>
              <a:t> 50 ml yang </a:t>
            </a:r>
            <a:r>
              <a:rPr lang="en-US" dirty="0" err="1"/>
              <a:t>mengandung</a:t>
            </a:r>
            <a:r>
              <a:rPr lang="en-US" dirty="0"/>
              <a:t> Ca</a:t>
            </a:r>
            <a:r>
              <a:rPr lang="en-US" baseline="30000" dirty="0"/>
              <a:t>2+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18,54 ml EDTA 0,01124 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penyangga</a:t>
            </a:r>
            <a:r>
              <a:rPr lang="en-US" dirty="0"/>
              <a:t> ammonia di pH 10. </a:t>
            </a:r>
            <a:r>
              <a:rPr lang="en-US" dirty="0" err="1"/>
              <a:t>Hitunglah</a:t>
            </a:r>
            <a:r>
              <a:rPr lang="en-US" dirty="0"/>
              <a:t> ppm CaCO</a:t>
            </a:r>
            <a:r>
              <a:rPr lang="en-US" baseline="-25000" dirty="0"/>
              <a:t>3</a:t>
            </a:r>
          </a:p>
          <a:p>
            <a:pPr marL="0" indent="0">
              <a:buNone/>
            </a:pPr>
            <a:r>
              <a:rPr lang="en-US" dirty="0"/>
              <a:t>ppm (volume) = mg/liter = 18.54 x 0.01124 = 0.2083 mmol x 100 g/mol = 20.83 mg/50 ml = 20.83/0.05 = 416.6 mg/L = </a:t>
            </a:r>
            <a:r>
              <a:rPr lang="en-US" dirty="0">
                <a:solidFill>
                  <a:srgbClr val="FF0000"/>
                </a:solidFill>
              </a:rPr>
              <a:t>416.6 ppm</a:t>
            </a:r>
          </a:p>
        </p:txBody>
      </p:sp>
    </p:spTree>
    <p:extLst>
      <p:ext uri="{BB962C8B-B14F-4D97-AF65-F5344CB8AC3E}">
        <p14:creationId xmlns:p14="http://schemas.microsoft.com/office/powerpoint/2010/main" val="1269443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E91879-1D67-46EF-896B-27AA891A2F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Terimakasih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34DD624-6018-4104-9862-15C605E7A9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49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6E84A-49A2-40D5-98CF-A075D2796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A2700-593C-40A0-BD29-80F6D015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contohnya</a:t>
            </a: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air </a:t>
            </a:r>
            <a:r>
              <a:rPr lang="en-US" dirty="0" err="1"/>
              <a:t>sebanyak</a:t>
            </a:r>
            <a:r>
              <a:rPr lang="en-US" dirty="0"/>
              <a:t> 50 ml yang </a:t>
            </a:r>
            <a:r>
              <a:rPr lang="en-US" dirty="0" err="1"/>
              <a:t>mengandung</a:t>
            </a:r>
            <a:r>
              <a:rPr lang="en-US" dirty="0"/>
              <a:t> Ca</a:t>
            </a:r>
            <a:r>
              <a:rPr lang="en-US" baseline="30000" dirty="0"/>
              <a:t>2+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17.00 ml EDTA 0,01254 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penyangga</a:t>
            </a:r>
            <a:r>
              <a:rPr lang="en-US" dirty="0"/>
              <a:t> ammonia di pH 10. </a:t>
            </a:r>
            <a:r>
              <a:rPr lang="en-US" dirty="0" err="1"/>
              <a:t>Hitunglah</a:t>
            </a:r>
            <a:r>
              <a:rPr lang="en-US" dirty="0"/>
              <a:t> ppm CaCO</a:t>
            </a:r>
            <a:r>
              <a:rPr lang="en-US" baseline="-25000" dirty="0"/>
              <a:t>3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Sebanyak</a:t>
            </a:r>
            <a:r>
              <a:rPr lang="en-US" dirty="0"/>
              <a:t> 25 ml </a:t>
            </a:r>
            <a:r>
              <a:rPr lang="en-US" dirty="0" err="1"/>
              <a:t>larutan</a:t>
            </a:r>
            <a:r>
              <a:rPr lang="en-US" dirty="0"/>
              <a:t> 0.001 M Ca</a:t>
            </a:r>
            <a:r>
              <a:rPr lang="en-US" baseline="30000" dirty="0"/>
              <a:t>2+</a:t>
            </a:r>
            <a:r>
              <a:rPr lang="en-US" dirty="0"/>
              <a:t> yang </a:t>
            </a:r>
            <a:r>
              <a:rPr lang="en-US" dirty="0" err="1"/>
              <a:t>disangga</a:t>
            </a:r>
            <a:r>
              <a:rPr lang="en-US" dirty="0"/>
              <a:t> pada pH 10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0.001 M EDTA.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dirty="0" err="1"/>
              <a:t>Ca</a:t>
            </a:r>
            <a:r>
              <a:rPr lang="en-US" dirty="0"/>
              <a:t> pada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dan plot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titrasinya</a:t>
            </a:r>
            <a:r>
              <a:rPr lang="en-US" dirty="0"/>
              <a:t> (</a:t>
            </a:r>
            <a:r>
              <a:rPr lang="en-US" dirty="0" err="1"/>
              <a:t>K</a:t>
            </a:r>
            <a:r>
              <a:rPr lang="en-US" baseline="-25000" dirty="0" err="1"/>
              <a:t>eff</a:t>
            </a:r>
            <a:r>
              <a:rPr lang="en-US" dirty="0"/>
              <a:t>= 1.8 x 10</a:t>
            </a:r>
            <a:r>
              <a:rPr lang="en-US" baseline="30000" dirty="0"/>
              <a:t>10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baseline="-25000" dirty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29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BA29DF-EBBF-4EF9-A94A-ACA1184585E9}"/>
              </a:ext>
            </a:extLst>
          </p:cNvPr>
          <p:cNvSpPr/>
          <p:nvPr/>
        </p:nvSpPr>
        <p:spPr>
          <a:xfrm>
            <a:off x="1126620" y="1803162"/>
            <a:ext cx="9938759" cy="2726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warna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pada ion Cu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ion Cu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spesies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larutan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O, NH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1246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:a16="http://schemas.microsoft.com/office/drawing/2014/main" id="{7BB66843-A9D5-4610-8C54-A395766DADB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1868488" y="252414"/>
            <a:ext cx="8799512" cy="6288901"/>
          </a:xfrm>
        </p:spPr>
        <p:txBody>
          <a:bodyPr>
            <a:spAutoFit/>
          </a:bodyPr>
          <a:lstStyle/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r>
              <a:rPr lang="en-US" sz="2000" dirty="0" err="1"/>
              <a:t>Titrasi</a:t>
            </a:r>
            <a:r>
              <a:rPr lang="en-US" sz="2000" dirty="0"/>
              <a:t> </a:t>
            </a:r>
            <a:r>
              <a:rPr lang="en-US" sz="2000" dirty="0" err="1"/>
              <a:t>kompleksometri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reaksi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logam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ligan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membentuk</a:t>
            </a:r>
            <a:r>
              <a:rPr lang="en-US" sz="2000" dirty="0"/>
              <a:t> </a:t>
            </a:r>
            <a:r>
              <a:rPr lang="en-US" sz="2000" dirty="0" err="1"/>
              <a:t>komplek</a:t>
            </a:r>
            <a:r>
              <a:rPr lang="en-US" sz="2000" dirty="0"/>
              <a:t> </a:t>
            </a:r>
            <a:r>
              <a:rPr lang="en-US" sz="2000" dirty="0" err="1"/>
              <a:t>logam-ligan</a:t>
            </a:r>
            <a:r>
              <a:rPr lang="en-US" sz="2000" dirty="0"/>
              <a:t>.</a:t>
            </a:r>
            <a:endParaRPr lang="en-US" sz="2000" i="1" dirty="0"/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endParaRPr lang="en-US" sz="2000" dirty="0"/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r>
              <a:rPr lang="en-US" sz="2000" dirty="0" err="1"/>
              <a:t>Dasarnya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reaksi</a:t>
            </a:r>
            <a:r>
              <a:rPr lang="en-US" sz="2000" dirty="0"/>
              <a:t> </a:t>
            </a:r>
            <a:r>
              <a:rPr lang="en-US" sz="2000" dirty="0" err="1"/>
              <a:t>asam-basa</a:t>
            </a:r>
            <a:r>
              <a:rPr lang="en-US" sz="2000" dirty="0"/>
              <a:t> Lewis,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pendonoran</a:t>
            </a:r>
            <a:r>
              <a:rPr lang="en-US" sz="2000" dirty="0"/>
              <a:t> </a:t>
            </a:r>
            <a:r>
              <a:rPr lang="en-US" sz="2000" dirty="0" err="1"/>
              <a:t>elektron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senyawa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senyawa</a:t>
            </a:r>
            <a:r>
              <a:rPr lang="en-US" sz="2000" dirty="0"/>
              <a:t> lain</a:t>
            </a:r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endParaRPr lang="en-US" sz="2000" dirty="0"/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r>
              <a:rPr lang="en-US" sz="2000" dirty="0" err="1"/>
              <a:t>Ligan</a:t>
            </a:r>
            <a:r>
              <a:rPr lang="en-US" sz="2000" dirty="0"/>
              <a:t> yang </a:t>
            </a:r>
            <a:r>
              <a:rPr lang="en-US" sz="2000" dirty="0" err="1"/>
              <a:t>dipakai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kompleksometri</a:t>
            </a:r>
            <a:r>
              <a:rPr lang="en-US" sz="2000" dirty="0"/>
              <a:t> </a:t>
            </a:r>
            <a:r>
              <a:rPr lang="en-US" sz="2000" dirty="0" err="1"/>
              <a:t>dikenal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senyawa</a:t>
            </a:r>
            <a:r>
              <a:rPr lang="en-US" sz="2000" dirty="0"/>
              <a:t> </a:t>
            </a:r>
            <a:r>
              <a:rPr lang="en-US" sz="2000" dirty="0" err="1"/>
              <a:t>pengkhelat</a:t>
            </a:r>
            <a:endParaRPr lang="en-US" sz="2000" dirty="0"/>
          </a:p>
          <a:p>
            <a:pPr marL="571500" indent="-457200">
              <a:buClr>
                <a:srgbClr val="CC3300"/>
              </a:buClr>
              <a:buSzPct val="60000"/>
              <a:buNone/>
              <a:defRPr/>
            </a:pPr>
            <a:r>
              <a:rPr lang="en-US" sz="2000" dirty="0">
                <a:solidFill>
                  <a:schemeClr val="accent2"/>
                </a:solidFill>
              </a:rPr>
              <a:t>	 </a:t>
            </a:r>
            <a:r>
              <a:rPr lang="en-US" sz="2000" dirty="0" err="1">
                <a:solidFill>
                  <a:schemeClr val="accent2"/>
                </a:solidFill>
              </a:rPr>
              <a:t>Ligan</a:t>
            </a:r>
            <a:r>
              <a:rPr lang="en-US" sz="2000" dirty="0">
                <a:solidFill>
                  <a:schemeClr val="accent2"/>
                </a:solidFill>
              </a:rPr>
              <a:t> yang </a:t>
            </a:r>
            <a:r>
              <a:rPr lang="en-US" sz="2000" dirty="0" err="1">
                <a:solidFill>
                  <a:schemeClr val="accent2"/>
                </a:solidFill>
              </a:rPr>
              <a:t>digunakan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mengikat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logam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dengan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lebih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dari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satu</a:t>
            </a:r>
            <a:r>
              <a:rPr lang="en-US" sz="2000" dirty="0">
                <a:solidFill>
                  <a:schemeClr val="accent2"/>
                </a:solidFill>
              </a:rPr>
              <a:t> atom</a:t>
            </a:r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endParaRPr lang="en-US" sz="2000" dirty="0"/>
          </a:p>
          <a:p>
            <a:pPr marL="571500" indent="-457200">
              <a:buClr>
                <a:srgbClr val="CC3300"/>
              </a:buClr>
              <a:buSzPct val="60000"/>
              <a:buFont typeface="Wingdings" pitchFamily="2" charset="2"/>
              <a:buChar char="v"/>
              <a:defRPr/>
            </a:pP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senyawa</a:t>
            </a:r>
            <a:r>
              <a:rPr lang="en-US" sz="2000" dirty="0"/>
              <a:t> </a:t>
            </a:r>
            <a:r>
              <a:rPr lang="en-US" sz="2000" dirty="0" err="1"/>
              <a:t>pengkhelat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atom N </a:t>
            </a:r>
            <a:r>
              <a:rPr lang="en-US" sz="2000" dirty="0" err="1"/>
              <a:t>atau</a:t>
            </a:r>
            <a:r>
              <a:rPr lang="en-US" sz="2000" dirty="0"/>
              <a:t> O</a:t>
            </a:r>
          </a:p>
          <a:p>
            <a:pPr marL="571500" indent="-457200">
              <a:buClr>
                <a:srgbClr val="CC3300"/>
              </a:buClr>
              <a:buSzPct val="60000"/>
              <a:buNone/>
              <a:defRPr/>
            </a:pPr>
            <a:r>
              <a:rPr lang="en-US" sz="2000" dirty="0">
                <a:solidFill>
                  <a:schemeClr val="accent2"/>
                </a:solidFill>
              </a:rPr>
              <a:t>	</a:t>
            </a:r>
            <a:r>
              <a:rPr lang="en-US" sz="2000" dirty="0" err="1">
                <a:solidFill>
                  <a:schemeClr val="accent2"/>
                </a:solidFill>
              </a:rPr>
              <a:t>Unsur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tersebut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memiliki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pasangan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elektron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bebas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untuk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didonorkan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pada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logam</a:t>
            </a:r>
            <a:endParaRPr lang="en-US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2000" dirty="0" err="1"/>
              <a:t>Ligan</a:t>
            </a:r>
            <a:r>
              <a:rPr lang="en-US" sz="2000" dirty="0"/>
              <a:t> yang </a:t>
            </a:r>
            <a:r>
              <a:rPr lang="en-US" sz="2000" dirty="0" err="1"/>
              <a:t>memberikan</a:t>
            </a:r>
            <a:r>
              <a:rPr lang="en-US" sz="2000" dirty="0"/>
              <a:t> 1 PEB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 err="1">
                <a:sym typeface="Wingdings" pitchFamily="2" charset="2"/>
              </a:rPr>
              <a:t>monodentat</a:t>
            </a:r>
            <a:r>
              <a:rPr lang="en-US" sz="2000" dirty="0">
                <a:sym typeface="Wingdings" pitchFamily="2" charset="2"/>
              </a:rPr>
              <a:t>, 2 </a:t>
            </a:r>
            <a:r>
              <a:rPr lang="en-US" sz="2000" dirty="0" err="1">
                <a:sym typeface="Wingdings" pitchFamily="2" charset="2"/>
              </a:rPr>
              <a:t>PEBbidentat</a:t>
            </a:r>
            <a:r>
              <a:rPr lang="en-US" sz="2000" dirty="0">
                <a:sym typeface="Wingdings" pitchFamily="2" charset="2"/>
              </a:rPr>
              <a:t>, </a:t>
            </a:r>
            <a:r>
              <a:rPr lang="en-US" sz="2000" dirty="0" err="1">
                <a:sym typeface="Wingdings" pitchFamily="2" charset="2"/>
              </a:rPr>
              <a:t>dst</a:t>
            </a:r>
            <a:r>
              <a:rPr lang="en-US" sz="2000" dirty="0">
                <a:sym typeface="Wingdings" pitchFamily="2" charset="2"/>
              </a:rPr>
              <a:t>….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2000" dirty="0">
                <a:sym typeface="Wingdings" pitchFamily="2" charset="2"/>
              </a:rPr>
              <a:t>Ion </a:t>
            </a:r>
            <a:r>
              <a:rPr lang="en-US" sz="2000" dirty="0" err="1">
                <a:sym typeface="Wingdings" pitchFamily="2" charset="2"/>
              </a:rPr>
              <a:t>logam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membentuk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ikatan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koordinasi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sebanyak</a:t>
            </a:r>
            <a:r>
              <a:rPr lang="en-US" sz="2000" dirty="0">
                <a:sym typeface="Wingdings" pitchFamily="2" charset="2"/>
              </a:rPr>
              <a:t> 2, 4 </a:t>
            </a:r>
            <a:r>
              <a:rPr lang="en-US" sz="2000" dirty="0" err="1">
                <a:sym typeface="Wingdings" pitchFamily="2" charset="2"/>
              </a:rPr>
              <a:t>atau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lebih</a:t>
            </a:r>
            <a:r>
              <a:rPr lang="en-US" sz="2000" dirty="0">
                <a:sym typeface="Wingdings" pitchFamily="2" charset="2"/>
              </a:rPr>
              <a:t>  </a:t>
            </a:r>
            <a:r>
              <a:rPr lang="en-US" sz="2000" dirty="0" err="1">
                <a:sym typeface="Wingdings" pitchFamily="2" charset="2"/>
              </a:rPr>
              <a:t>bilangan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koordinasi</a:t>
            </a:r>
            <a:r>
              <a:rPr lang="en-US" sz="2000" dirty="0">
                <a:sym typeface="Wingdings" pitchFamily="2" charset="2"/>
              </a:rPr>
              <a:t>.</a:t>
            </a:r>
            <a:endParaRPr lang="en-US" sz="2000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74E8378C-B0F4-42D1-96B8-D67611AC2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476251"/>
            <a:ext cx="8351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Dasar : terbentuknya senyawa/ Ion kompleks</a:t>
            </a:r>
          </a:p>
        </p:txBody>
      </p:sp>
      <p:sp>
        <p:nvSpPr>
          <p:cNvPr id="3080" name="Text Box 8">
            <a:extLst>
              <a:ext uri="{FF2B5EF4-FFF2-40B4-BE49-F238E27FC236}">
                <a16:creationId xmlns:a16="http://schemas.microsoft.com/office/drawing/2014/main" id="{D7652044-D3F2-4CF4-9196-BC67E3417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4" y="2368550"/>
            <a:ext cx="790575" cy="3762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/>
              <a:t>PEB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4C659754-78B2-49D7-AC7F-4CD7F0C540BC}"/>
              </a:ext>
            </a:extLst>
          </p:cNvPr>
          <p:cNvSpPr/>
          <p:nvPr/>
        </p:nvSpPr>
        <p:spPr>
          <a:xfrm>
            <a:off x="6904039" y="954088"/>
            <a:ext cx="1736725" cy="9144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Ion </a:t>
            </a:r>
            <a:r>
              <a:rPr lang="en-US" dirty="0" err="1"/>
              <a:t>Logam</a:t>
            </a:r>
            <a:endParaRPr lang="en-US" dirty="0"/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17E73991-8E83-4074-B040-9E70CA27627A}"/>
              </a:ext>
            </a:extLst>
          </p:cNvPr>
          <p:cNvSpPr/>
          <p:nvPr/>
        </p:nvSpPr>
        <p:spPr>
          <a:xfrm rot="16200000">
            <a:off x="4872832" y="480220"/>
            <a:ext cx="1120775" cy="421481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56FEDD71-610E-40F9-AAD9-D3C87ABD6175}"/>
              </a:ext>
            </a:extLst>
          </p:cNvPr>
          <p:cNvSpPr/>
          <p:nvPr/>
        </p:nvSpPr>
        <p:spPr>
          <a:xfrm>
            <a:off x="3670300" y="1271589"/>
            <a:ext cx="3221038" cy="48577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koordinasi</a:t>
            </a:r>
            <a:endParaRPr lang="en-US" dirty="0"/>
          </a:p>
        </p:txBody>
      </p:sp>
      <p:sp>
        <p:nvSpPr>
          <p:cNvPr id="37" name="Flowchart: Alternate Process 36">
            <a:extLst>
              <a:ext uri="{FF2B5EF4-FFF2-40B4-BE49-F238E27FC236}">
                <a16:creationId xmlns:a16="http://schemas.microsoft.com/office/drawing/2014/main" id="{1AFE3BB0-D0EA-49DA-A506-E43A3586142E}"/>
              </a:ext>
            </a:extLst>
          </p:cNvPr>
          <p:cNvSpPr/>
          <p:nvPr/>
        </p:nvSpPr>
        <p:spPr>
          <a:xfrm>
            <a:off x="2425700" y="1127125"/>
            <a:ext cx="1231900" cy="66198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Ligand</a:t>
            </a:r>
            <a:endParaRPr lang="en-US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EE48FD3-F9EC-469D-AC4F-9930228EC49C}"/>
              </a:ext>
            </a:extLst>
          </p:cNvPr>
          <p:cNvCxnSpPr>
            <a:stCxn id="3080" idx="0"/>
          </p:cNvCxnSpPr>
          <p:nvPr/>
        </p:nvCxnSpPr>
        <p:spPr>
          <a:xfrm rot="5400000" flipH="1" flipV="1">
            <a:off x="2450307" y="2102644"/>
            <a:ext cx="527050" cy="4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Preparation 39">
            <a:extLst>
              <a:ext uri="{FF2B5EF4-FFF2-40B4-BE49-F238E27FC236}">
                <a16:creationId xmlns:a16="http://schemas.microsoft.com/office/drawing/2014/main" id="{7237246F-D0D4-4EF7-B5CD-01FF5DCF1524}"/>
              </a:ext>
            </a:extLst>
          </p:cNvPr>
          <p:cNvSpPr/>
          <p:nvPr/>
        </p:nvSpPr>
        <p:spPr>
          <a:xfrm>
            <a:off x="3922713" y="3179763"/>
            <a:ext cx="3021012" cy="730250"/>
          </a:xfrm>
          <a:prstGeom prst="flowChartPreparati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senyawa</a:t>
            </a:r>
            <a:r>
              <a:rPr lang="en-US" dirty="0"/>
              <a:t>/Ion </a:t>
            </a:r>
            <a:r>
              <a:rPr lang="en-US" dirty="0" err="1"/>
              <a:t>kompleks</a:t>
            </a:r>
            <a:endParaRPr lang="en-US" dirty="0"/>
          </a:p>
        </p:txBody>
      </p:sp>
      <p:pic>
        <p:nvPicPr>
          <p:cNvPr id="4106" name="Picture 34" descr="reaction56">
            <a:extLst>
              <a:ext uri="{FF2B5EF4-FFF2-40B4-BE49-F238E27FC236}">
                <a16:creationId xmlns:a16="http://schemas.microsoft.com/office/drawing/2014/main" id="{3A35C446-E806-425D-9C83-D3FCB4CC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772026"/>
            <a:ext cx="43561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Flowchart: Process 42">
            <a:extLst>
              <a:ext uri="{FF2B5EF4-FFF2-40B4-BE49-F238E27FC236}">
                <a16:creationId xmlns:a16="http://schemas.microsoft.com/office/drawing/2014/main" id="{14832D2F-4664-4DEF-9D05-E90AEECC92A0}"/>
              </a:ext>
            </a:extLst>
          </p:cNvPr>
          <p:cNvSpPr/>
          <p:nvPr/>
        </p:nvSpPr>
        <p:spPr>
          <a:xfrm>
            <a:off x="3100388" y="5248275"/>
            <a:ext cx="1020762" cy="344488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Ion </a:t>
            </a:r>
            <a:r>
              <a:rPr lang="en-US" sz="1400" dirty="0" err="1"/>
              <a:t>logam</a:t>
            </a:r>
            <a:endParaRPr lang="en-US" sz="1400" dirty="0"/>
          </a:p>
        </p:txBody>
      </p: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8E2903CF-42B6-4F11-9C9C-21B9B167A0B9}"/>
              </a:ext>
            </a:extLst>
          </p:cNvPr>
          <p:cNvSpPr/>
          <p:nvPr/>
        </p:nvSpPr>
        <p:spPr>
          <a:xfrm>
            <a:off x="4492625" y="5294313"/>
            <a:ext cx="941388" cy="25876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err="1"/>
              <a:t>ligand</a:t>
            </a:r>
            <a:endParaRPr lang="en-US" sz="1400" dirty="0"/>
          </a:p>
        </p:txBody>
      </p:sp>
      <p:sp>
        <p:nvSpPr>
          <p:cNvPr id="45" name="Flowchart: Process 44">
            <a:extLst>
              <a:ext uri="{FF2B5EF4-FFF2-40B4-BE49-F238E27FC236}">
                <a16:creationId xmlns:a16="http://schemas.microsoft.com/office/drawing/2014/main" id="{215D0A06-6770-40B8-BD23-56A68EB40A7E}"/>
              </a:ext>
            </a:extLst>
          </p:cNvPr>
          <p:cNvSpPr/>
          <p:nvPr/>
        </p:nvSpPr>
        <p:spPr>
          <a:xfrm>
            <a:off x="6254751" y="5273676"/>
            <a:ext cx="1444625" cy="385763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Ion </a:t>
            </a:r>
            <a:r>
              <a:rPr lang="en-US" sz="1400" dirty="0" err="1"/>
              <a:t>kompleks</a:t>
            </a:r>
            <a:endParaRPr lang="en-US" sz="14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9" descr="edte2">
            <a:extLst>
              <a:ext uri="{FF2B5EF4-FFF2-40B4-BE49-F238E27FC236}">
                <a16:creationId xmlns:a16="http://schemas.microsoft.com/office/drawing/2014/main" id="{E49E8474-328B-4180-B291-712BFC23CA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" t="6364" r="5075" b="21216"/>
          <a:stretch>
            <a:fillRect/>
          </a:stretch>
        </p:blipFill>
        <p:spPr>
          <a:xfrm>
            <a:off x="2465388" y="357189"/>
            <a:ext cx="6215062" cy="1868487"/>
          </a:xfrm>
          <a:noFill/>
        </p:spPr>
      </p:pic>
      <p:pic>
        <p:nvPicPr>
          <p:cNvPr id="5123" name="Picture 40" descr="edte2">
            <a:extLst>
              <a:ext uri="{FF2B5EF4-FFF2-40B4-BE49-F238E27FC236}">
                <a16:creationId xmlns:a16="http://schemas.microsoft.com/office/drawing/2014/main" id="{B537AAB4-12A4-4E92-8980-201FB12C3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7" t="82744" r="5075" b="8487"/>
          <a:stretch>
            <a:fillRect/>
          </a:stretch>
        </p:blipFill>
        <p:spPr bwMode="auto">
          <a:xfrm>
            <a:off x="5043488" y="2390776"/>
            <a:ext cx="3733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edte3">
            <a:extLst>
              <a:ext uri="{FF2B5EF4-FFF2-40B4-BE49-F238E27FC236}">
                <a16:creationId xmlns:a16="http://schemas.microsoft.com/office/drawing/2014/main" id="{AF93B2DD-A458-4BEE-BA34-1C19D3996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95"/>
          <a:stretch>
            <a:fillRect/>
          </a:stretch>
        </p:blipFill>
        <p:spPr bwMode="auto">
          <a:xfrm>
            <a:off x="2597150" y="3154363"/>
            <a:ext cx="52212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 descr="edte3">
            <a:extLst>
              <a:ext uri="{FF2B5EF4-FFF2-40B4-BE49-F238E27FC236}">
                <a16:creationId xmlns:a16="http://schemas.microsoft.com/office/drawing/2014/main" id="{1FCC54AA-D08E-4DA3-8656-2D81BDCF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55" b="9554"/>
          <a:stretch>
            <a:fillRect/>
          </a:stretch>
        </p:blipFill>
        <p:spPr bwMode="auto">
          <a:xfrm>
            <a:off x="3008313" y="4933950"/>
            <a:ext cx="50228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>
            <a:extLst>
              <a:ext uri="{FF2B5EF4-FFF2-40B4-BE49-F238E27FC236}">
                <a16:creationId xmlns:a16="http://schemas.microsoft.com/office/drawing/2014/main" id="{7F813B5C-32BE-4AFC-8B6E-C12561475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114" y="520700"/>
            <a:ext cx="853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chemeClr val="tx2"/>
                </a:solidFill>
              </a:rPr>
              <a:t>Contoh ligand yang sering dipakai untuk kompleksometri</a:t>
            </a:r>
          </a:p>
        </p:txBody>
      </p:sp>
      <p:grpSp>
        <p:nvGrpSpPr>
          <p:cNvPr id="6147" name="Group 9">
            <a:extLst>
              <a:ext uri="{FF2B5EF4-FFF2-40B4-BE49-F238E27FC236}">
                <a16:creationId xmlns:a16="http://schemas.microsoft.com/office/drawing/2014/main" id="{1D583EE4-8524-4EEE-9947-E0C86E98D480}"/>
              </a:ext>
            </a:extLst>
          </p:cNvPr>
          <p:cNvGrpSpPr>
            <a:grpSpLocks/>
          </p:cNvGrpSpPr>
          <p:nvPr/>
        </p:nvGrpSpPr>
        <p:grpSpPr bwMode="auto">
          <a:xfrm>
            <a:off x="1376363" y="1153683"/>
            <a:ext cx="8535987" cy="5155044"/>
            <a:chOff x="1281" y="2594"/>
            <a:chExt cx="3700" cy="1652"/>
          </a:xfrm>
        </p:grpSpPr>
        <p:pic>
          <p:nvPicPr>
            <p:cNvPr id="6148" name="Picture 7" descr="edte6">
              <a:extLst>
                <a:ext uri="{FF2B5EF4-FFF2-40B4-BE49-F238E27FC236}">
                  <a16:creationId xmlns:a16="http://schemas.microsoft.com/office/drawing/2014/main" id="{B6CFF77A-F3BD-466A-9EEF-F8CD186C0F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7" t="6377" r="1118" b="4144"/>
            <a:stretch>
              <a:fillRect/>
            </a:stretch>
          </p:blipFill>
          <p:spPr bwMode="auto">
            <a:xfrm>
              <a:off x="1281" y="2628"/>
              <a:ext cx="3449" cy="1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9" name="Rectangle 8">
              <a:extLst>
                <a:ext uri="{FF2B5EF4-FFF2-40B4-BE49-F238E27FC236}">
                  <a16:creationId xmlns:a16="http://schemas.microsoft.com/office/drawing/2014/main" id="{75F6D966-C918-4CA9-9F4B-BB123F725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2594"/>
              <a:ext cx="414" cy="5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D35FC49-05A8-4B53-A321-8E3BDF6C0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19137"/>
          </a:xfrm>
        </p:spPr>
        <p:txBody>
          <a:bodyPr/>
          <a:lstStyle/>
          <a:p>
            <a:pPr eaLnBrk="1" hangingPunct="1"/>
            <a:r>
              <a:rPr lang="en-US" altLang="en-US" sz="2400"/>
              <a:t>Contoh kompleks logam-ligand</a:t>
            </a:r>
          </a:p>
        </p:txBody>
      </p:sp>
      <p:pic>
        <p:nvPicPr>
          <p:cNvPr id="7171" name="Picture 10" descr="edte7">
            <a:extLst>
              <a:ext uri="{FF2B5EF4-FFF2-40B4-BE49-F238E27FC236}">
                <a16:creationId xmlns:a16="http://schemas.microsoft.com/office/drawing/2014/main" id="{76A008B1-8290-43A7-A9CD-B798A7B2A8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996951"/>
            <a:ext cx="3479800" cy="2460625"/>
          </a:xfrm>
          <a:noFill/>
        </p:spPr>
      </p:pic>
      <p:sp>
        <p:nvSpPr>
          <p:cNvPr id="7172" name="Text Box 11">
            <a:extLst>
              <a:ext uri="{FF2B5EF4-FFF2-40B4-BE49-F238E27FC236}">
                <a16:creationId xmlns:a16="http://schemas.microsoft.com/office/drawing/2014/main" id="{7D74E83B-E03D-4AAC-A442-65A779640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839" y="3748089"/>
            <a:ext cx="1881187" cy="2762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660066"/>
                </a:solidFill>
              </a:rPr>
              <a:t>Kompleks Fe-DTPA </a:t>
            </a:r>
            <a:endParaRPr lang="en-US" altLang="en-US" sz="1200" baseline="30000">
              <a:solidFill>
                <a:srgbClr val="660066"/>
              </a:solidFill>
            </a:endParaRPr>
          </a:p>
        </p:txBody>
      </p:sp>
      <p:pic>
        <p:nvPicPr>
          <p:cNvPr id="7173" name="Picture 8" descr="edte2">
            <a:extLst>
              <a:ext uri="{FF2B5EF4-FFF2-40B4-BE49-F238E27FC236}">
                <a16:creationId xmlns:a16="http://schemas.microsoft.com/office/drawing/2014/main" id="{1E9D5553-05CF-48A1-8390-91AE2CD54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7" t="6364" r="5075" b="21216"/>
          <a:stretch>
            <a:fillRect/>
          </a:stretch>
        </p:blipFill>
        <p:spPr bwMode="auto">
          <a:xfrm>
            <a:off x="7604125" y="1268413"/>
            <a:ext cx="26876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9">
            <a:extLst>
              <a:ext uri="{FF2B5EF4-FFF2-40B4-BE49-F238E27FC236}">
                <a16:creationId xmlns:a16="http://schemas.microsoft.com/office/drawing/2014/main" id="{7B8B5DE8-3DDE-4CEF-AEB8-68C6C3F59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6275" y="3687764"/>
            <a:ext cx="1562100" cy="2762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660066"/>
                </a:solidFill>
              </a:rPr>
              <a:t>Kompleks EDTA-Mn </a:t>
            </a:r>
            <a:endParaRPr lang="en-US" altLang="en-US" sz="1200" baseline="30000">
              <a:solidFill>
                <a:srgbClr val="660066"/>
              </a:solidFill>
            </a:endParaRPr>
          </a:p>
        </p:txBody>
      </p:sp>
      <p:pic>
        <p:nvPicPr>
          <p:cNvPr id="7175" name="Picture 8" descr="File:Metal-EDTA.svg">
            <a:extLst>
              <a:ext uri="{FF2B5EF4-FFF2-40B4-BE49-F238E27FC236}">
                <a16:creationId xmlns:a16="http://schemas.microsoft.com/office/drawing/2014/main" id="{409734EA-54F5-47B7-B94D-C7BECF8C7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2606675"/>
            <a:ext cx="22415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2FA2-28A4-49BE-9961-F44706744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656"/>
            <a:ext cx="10515600" cy="580259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Empat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tetapan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disosiasi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   +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  ⇌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+    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		K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= 1,02 x 10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+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  ⇌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+    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		K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= 1,02 x 10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+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  ⇌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+    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		K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= 1,02 x 10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+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  ⇌    H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+    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		K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= 1,02 x 10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Jika C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konsentrasi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dianalisis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+ [HR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+ [H</a:t>
            </a:r>
            <a:r>
              <a:rPr lang="en-US" sz="22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+ [H</a:t>
            </a:r>
            <a:r>
              <a:rPr lang="en-US" sz="22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5671D19-593B-4F2A-BD0C-3186FDE36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35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1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1352</Words>
  <Application>Microsoft Office PowerPoint</Application>
  <PresentationFormat>Widescreen</PresentationFormat>
  <Paragraphs>128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Malgun Gothic Semilight</vt:lpstr>
      <vt:lpstr>Arial</vt:lpstr>
      <vt:lpstr>Calibri</vt:lpstr>
      <vt:lpstr>Calibri Light</vt:lpstr>
      <vt:lpstr>Cambria Math</vt:lpstr>
      <vt:lpstr>Wingdings</vt:lpstr>
      <vt:lpstr>Office Theme</vt:lpstr>
      <vt:lpstr>Titrasi Kompleksometri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kompleks logam-ligand</vt:lpstr>
      <vt:lpstr>PowerPoint Presentation</vt:lpstr>
      <vt:lpstr>PowerPoint Presentation</vt:lpstr>
      <vt:lpstr>Kurva titrasi</vt:lpstr>
      <vt:lpstr>Kurva titrasi</vt:lpstr>
      <vt:lpstr>Kurva titrasi</vt:lpstr>
      <vt:lpstr>KURVA TITRASI PEMBENTUKAN KOMPLEKS</vt:lpstr>
      <vt:lpstr>PowerPoint Presentation</vt:lpstr>
      <vt:lpstr>Indikator titrasi EDTA</vt:lpstr>
      <vt:lpstr>Kelebihan titrasi kompleksometri </vt:lpstr>
      <vt:lpstr>Jenis titrasi EDTA</vt:lpstr>
      <vt:lpstr>Macam – Macam Titrasi Kompleksometri</vt:lpstr>
      <vt:lpstr>PowerPoint Presentation</vt:lpstr>
      <vt:lpstr>Aplikasi</vt:lpstr>
      <vt:lpstr>Aplikasi</vt:lpstr>
      <vt:lpstr>Terimakasih</vt:lpstr>
      <vt:lpstr>Tugas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Titrasi Kompleksometri</dc:title>
  <dc:creator>Tunas Alam</dc:creator>
  <cp:lastModifiedBy>Tunas Alam</cp:lastModifiedBy>
  <cp:revision>40</cp:revision>
  <dcterms:created xsi:type="dcterms:W3CDTF">2020-10-05T04:23:45Z</dcterms:created>
  <dcterms:modified xsi:type="dcterms:W3CDTF">2021-06-16T13:47:46Z</dcterms:modified>
</cp:coreProperties>
</file>