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7" r:id="rId2"/>
    <p:sldId id="288" r:id="rId3"/>
    <p:sldId id="289" r:id="rId4"/>
    <p:sldId id="296" r:id="rId5"/>
    <p:sldId id="290" r:id="rId6"/>
    <p:sldId id="292" r:id="rId7"/>
    <p:sldId id="297" r:id="rId8"/>
    <p:sldId id="291" r:id="rId9"/>
    <p:sldId id="294" r:id="rId10"/>
    <p:sldId id="298" r:id="rId11"/>
    <p:sldId id="295" r:id="rId12"/>
    <p:sldId id="284" r:id="rId13"/>
    <p:sldId id="293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57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D4C879-FEF4-A4F0-35C2-DA1BB8A696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890887D-E548-51EE-F860-DF8C1EAA7A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DAB73B-7019-21F3-6C8E-E2D469F5F0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E4420-6EF1-43BF-AA70-7ADCEC46A67D}" type="datetimeFigureOut">
              <a:rPr lang="en-US" smtClean="0"/>
              <a:t>7/9/2025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100EE6-9376-AE28-F647-607120CCE3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035502-DBA4-13E0-1034-3B0F487A3D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3A890-D06F-4267-A69D-6B312E7F4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91225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9602BE-34C6-69B0-5A33-373012B446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20ABAED-35AE-AE2E-1C12-ED864FCAD0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2747E1-8315-9FA8-4BE3-D8A30B6674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E4420-6EF1-43BF-AA70-7ADCEC46A67D}" type="datetimeFigureOut">
              <a:rPr lang="en-US" smtClean="0"/>
              <a:t>7/9/2025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41EA1F-D355-7AE8-703C-E19B28A3D4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5020F8-1EA4-160C-BA5F-E1C0FA9648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3A890-D06F-4267-A69D-6B312E7F4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95358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9058B48-4ECE-64A8-FDDC-1C06D33B0DA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72AA4F2-5ECF-AE91-18BB-5621AF3F02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FA8C7B-762D-6972-B5F8-07C93F0825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E4420-6EF1-43BF-AA70-7ADCEC46A67D}" type="datetimeFigureOut">
              <a:rPr lang="en-US" smtClean="0"/>
              <a:t>7/9/2025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ED37F9-71D9-D073-7279-DC6C0F1783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BE0750-6A6F-8120-23CC-EF969CB062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3A890-D06F-4267-A69D-6B312E7F4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81308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0229B4-BA08-8CEC-BDEF-1460E5C4ED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2B9D89-A82D-4A93-855D-7D23FA3855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63CBEB-7DEA-9B5D-CAB5-78699A8448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E4420-6EF1-43BF-AA70-7ADCEC46A67D}" type="datetimeFigureOut">
              <a:rPr lang="en-US" smtClean="0"/>
              <a:t>7/9/2025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535ACB-C07E-04DA-E29B-9A2C3C05C6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95ADBB-9AED-7BE5-3BB3-2759BEA166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3A890-D06F-4267-A69D-6B312E7F4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7139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BDCF2C-DEED-5841-64ED-7EC8BB0ED4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7B8F91-4302-E1DF-6A2B-5631BDFBEB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3AAB4A-3F30-B496-3D2F-835B157546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E4420-6EF1-43BF-AA70-7ADCEC46A67D}" type="datetimeFigureOut">
              <a:rPr lang="en-US" smtClean="0"/>
              <a:t>7/9/2025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3A667A-DE24-9110-0BB7-225FE5CD85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EDDA21-CA20-DD77-E797-504324393D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3A890-D06F-4267-A69D-6B312E7F4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31764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DAB894-B11C-3226-3DC1-5847FAB688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69FB3D-FC6B-7E22-CCB2-F6DA4E25F9A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B43B19-55F6-A6D7-EF90-F716F1D570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BEA108-19F8-2CEC-D2AB-446C2C6435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E4420-6EF1-43BF-AA70-7ADCEC46A67D}" type="datetimeFigureOut">
              <a:rPr lang="en-US" smtClean="0"/>
              <a:t>7/9/2025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1C2FA9-D9AB-393D-4440-C6CC3402C8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D2403DF-17F0-BB2E-EB5B-374BB7AF90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3A890-D06F-4267-A69D-6B312E7F4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71599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870EB9-9718-09DC-948D-CEDC89997D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4E9B2C-2CAF-4CA7-6D51-FB13CFB16A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32A8BC-08C3-0999-4916-358B77FF89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692D67F-0E5E-E9FE-B467-37CC88434E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AC05CA3-6784-3AE1-E847-782F7013FCE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F098E9E-8136-42B4-6645-3B820C2C7C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E4420-6EF1-43BF-AA70-7ADCEC46A67D}" type="datetimeFigureOut">
              <a:rPr lang="en-US" smtClean="0"/>
              <a:t>7/9/2025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280C457-72B9-3216-9221-829FF53FC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3002541-C677-7C68-8686-4CA932C314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3A890-D06F-4267-A69D-6B312E7F4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61779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070A7A-9B02-ACEC-D2F5-94FF413053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2F732DD-D604-52FE-AADB-B13C232233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E4420-6EF1-43BF-AA70-7ADCEC46A67D}" type="datetimeFigureOut">
              <a:rPr lang="en-US" smtClean="0"/>
              <a:t>7/9/2025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F5CB29-2DA9-DAFF-5353-46A97F6800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FD8526-DAAA-03E2-0EF6-E9AD682C42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3A890-D06F-4267-A69D-6B312E7F4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26342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A78B251-BE71-9449-D9BF-B01AEEC654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E4420-6EF1-43BF-AA70-7ADCEC46A67D}" type="datetimeFigureOut">
              <a:rPr lang="en-US" smtClean="0"/>
              <a:t>7/9/2025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2C38A46-7DC0-6820-62AC-90CCE86D2F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93825E-B2A4-4815-7DAB-4A4F00DB16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3A890-D06F-4267-A69D-6B312E7F4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35269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6DAADC-5E04-4F85-D131-03226166C7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B935FA-A600-06B3-A5C5-58D89C3E84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3E94023-332C-62F0-18E5-598280A637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5FDE30-EC05-08AB-EEDB-337A27DCEF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E4420-6EF1-43BF-AA70-7ADCEC46A67D}" type="datetimeFigureOut">
              <a:rPr lang="en-US" smtClean="0"/>
              <a:t>7/9/2025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265DB8-124B-5695-3E76-79A0A58695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65F1C5-DEE5-C40C-E0F2-8BC299DACD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3A890-D06F-4267-A69D-6B312E7F4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5395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409725-C6F1-16D4-F95C-430C80DCFE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46390A8-70DB-C38B-B440-70018252AA8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C1F797-69D7-3202-D36C-86C6949496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E31C4C-A597-2B1F-1839-93380AD7D4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E4420-6EF1-43BF-AA70-7ADCEC46A67D}" type="datetimeFigureOut">
              <a:rPr lang="en-US" smtClean="0"/>
              <a:t>7/9/2025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655882A-B3DA-56ED-12B8-3C334BE8EF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C64001-044A-5BDD-5839-59F4B7CFE2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3A890-D06F-4267-A69D-6B312E7F4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02643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7573C5D-1246-FDFA-2C43-329441D5F8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4411F6-789B-E7F1-0E93-8A1A65E071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3B8920-D42D-9799-FF0A-696AEAB37D6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7E4420-6EF1-43BF-AA70-7ADCEC46A67D}" type="datetimeFigureOut">
              <a:rPr lang="en-US" smtClean="0"/>
              <a:t>7/9/2025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3FA471-E227-54A9-8D2C-86F3573BF8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28298B-0D6E-0E56-1589-0BAD1FB30D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03A890-D06F-4267-A69D-6B312E7F4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757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83095B-8B22-291C-0E20-99FF737293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029360"/>
            <a:ext cx="9144000" cy="1174169"/>
          </a:xfrm>
        </p:spPr>
        <p:txBody>
          <a:bodyPr>
            <a:noAutofit/>
          </a:bodyPr>
          <a:lstStyle/>
          <a:p>
            <a:r>
              <a:rPr lang="en-US" sz="7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Kimia </a:t>
            </a:r>
            <a:r>
              <a:rPr lang="en-US" sz="7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Organik</a:t>
            </a:r>
            <a:endParaRPr lang="en-US" sz="75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CB754CD-A1DD-3526-30F1-71F94DC18C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75508" y="2962733"/>
            <a:ext cx="10040983" cy="1655762"/>
          </a:xfrm>
        </p:spPr>
        <p:txBody>
          <a:bodyPr>
            <a:normAutofit/>
          </a:bodyPr>
          <a:lstStyle/>
          <a:p>
            <a:r>
              <a:rPr lang="en-US" sz="7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Stereokimia</a:t>
            </a:r>
            <a:endParaRPr lang="en-US" sz="7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3DAB948-E2D2-F664-9EB8-6CA858FE3F2E}"/>
              </a:ext>
            </a:extLst>
          </p:cNvPr>
          <p:cNvSpPr txBox="1">
            <a:spLocks/>
          </p:cNvSpPr>
          <p:nvPr/>
        </p:nvSpPr>
        <p:spPr>
          <a:xfrm>
            <a:off x="768790" y="2596814"/>
            <a:ext cx="10654420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75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Enansiomer</a:t>
            </a:r>
            <a:endParaRPr lang="en-US" sz="80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67676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BA2C68-8203-145D-5C6D-11BB9105D7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71B676-8621-E8DD-1F8A-763089EA15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err="1">
                <a:solidFill>
                  <a:srgbClr val="FF0000"/>
                </a:solidFill>
              </a:rPr>
              <a:t>Tentukan</a:t>
            </a:r>
            <a:r>
              <a:rPr lang="en-US" dirty="0"/>
              <a:t> </a:t>
            </a:r>
            <a:r>
              <a:rPr lang="en-US" dirty="0" err="1"/>
              <a:t>apakah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senyawa</a:t>
            </a:r>
            <a:r>
              <a:rPr lang="en-US" dirty="0"/>
              <a:t> berikut </a:t>
            </a:r>
            <a:r>
              <a:rPr lang="en-US" b="1" dirty="0" err="1">
                <a:solidFill>
                  <a:srgbClr val="FF0000"/>
                </a:solidFill>
              </a:rPr>
              <a:t>meso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bukan</a:t>
            </a:r>
            <a:endParaRPr lang="en-US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56E14EE-A443-F387-B6EE-9B79A659FF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360" y="3064113"/>
            <a:ext cx="10241280" cy="1874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85984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640945-A109-754F-5C0A-774300254C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00B0F0"/>
                </a:solidFill>
              </a:rPr>
              <a:t>Pemisahan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campuran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rasemik</a:t>
            </a:r>
            <a:endParaRPr lang="en-US" b="1" dirty="0">
              <a:solidFill>
                <a:srgbClr val="00B0F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CE407A-EDCD-C0CE-59CE-B054F0F586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b="1" dirty="0">
                <a:solidFill>
                  <a:srgbClr val="FF0000"/>
                </a:solidFill>
              </a:rPr>
              <a:t>Teknik</a:t>
            </a:r>
            <a:r>
              <a:rPr lang="en-US" dirty="0"/>
              <a:t> yang </a:t>
            </a:r>
            <a:r>
              <a:rPr lang="en-US" b="1" dirty="0">
                <a:solidFill>
                  <a:srgbClr val="FF0000"/>
                </a:solidFill>
              </a:rPr>
              <a:t>sangat </a:t>
            </a:r>
            <a:r>
              <a:rPr lang="en-US" b="1" dirty="0" err="1">
                <a:solidFill>
                  <a:srgbClr val="FF0000"/>
                </a:solidFill>
              </a:rPr>
              <a:t>umum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memisahkan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enansiomer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mereaksikannya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senyawa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kiral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didapatkan</a:t>
            </a:r>
            <a:r>
              <a:rPr lang="en-US" dirty="0"/>
              <a:t> </a:t>
            </a:r>
            <a:r>
              <a:rPr lang="en-US" dirty="0" err="1"/>
              <a:t>produk</a:t>
            </a:r>
            <a:r>
              <a:rPr lang="en-US" dirty="0"/>
              <a:t> </a:t>
            </a:r>
            <a:r>
              <a:rPr lang="en-US" b="1" dirty="0">
                <a:solidFill>
                  <a:srgbClr val="FF0000"/>
                </a:solidFill>
              </a:rPr>
              <a:t>diastereomer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DB0D8BA-9489-4A2F-0000-670343AC0D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1634" y="3429000"/>
            <a:ext cx="9988731" cy="1889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85936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00B0F0"/>
                </a:solidFill>
              </a:rPr>
              <a:t>Referensi</a:t>
            </a:r>
            <a:endParaRPr lang="en-US" b="1" dirty="0">
              <a:solidFill>
                <a:srgbClr val="00B0F0"/>
              </a:solidFill>
            </a:endParaRPr>
          </a:p>
        </p:txBody>
      </p:sp>
      <p:pic>
        <p:nvPicPr>
          <p:cNvPr id="1026" name="Picture 2" descr="Sistem Informasi Pustak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055" y="1690687"/>
            <a:ext cx="1993503" cy="2839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Organic Chemistry: Clayden, Jonathan, Greeves, Nick, Warren, Stuart:  8601416721125: Amazon.com: Book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3348" y="1690688"/>
            <a:ext cx="2027579" cy="2839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hemistry for Pharmacy Students: General, Organic and Natural Product  Chemistry by Satyajit Sarker (2007-08-13): Amazon.com: Book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0717" y="1690687"/>
            <a:ext cx="1976464" cy="2839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Principles of Organic Chemistry: Murray, Peter R.S.: 9780435656430:  Amazon.com: Book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8086" y="1690687"/>
            <a:ext cx="1896952" cy="2839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27620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6B2AFA3-83CA-C353-6C8C-DD4B1B946BA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00B0F0"/>
                </a:solidFill>
              </a:rPr>
              <a:t>Terima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kasih</a:t>
            </a:r>
            <a:endParaRPr lang="en-US" b="1" dirty="0">
              <a:solidFill>
                <a:srgbClr val="00B0F0"/>
              </a:solidFill>
            </a:endParaRP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DAAD011F-0C05-A571-7EFE-14734031FBA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44422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E4B6A6-70E5-3266-39D5-A3A55CFD48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00B0F0"/>
                </a:solidFill>
              </a:rPr>
              <a:t>Sasaran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Belajar</a:t>
            </a:r>
            <a:endParaRPr lang="en-US" b="1" dirty="0">
              <a:solidFill>
                <a:srgbClr val="00B0F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BA1647-9F8F-CF04-7C61-111DA1ADF2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err="1"/>
              <a:t>Pendahuluan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 err="1"/>
              <a:t>Senyawa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atom </a:t>
            </a:r>
            <a:r>
              <a:rPr lang="en-US" dirty="0" err="1"/>
              <a:t>kiral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Diastereomer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/>
              <a:t>Senyawa</a:t>
            </a:r>
            <a:r>
              <a:rPr lang="en-US" dirty="0"/>
              <a:t> </a:t>
            </a:r>
            <a:r>
              <a:rPr lang="en-US" dirty="0" err="1"/>
              <a:t>meso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 err="1"/>
              <a:t>Senyawa</a:t>
            </a:r>
            <a:r>
              <a:rPr lang="en-US" dirty="0"/>
              <a:t> </a:t>
            </a:r>
            <a:r>
              <a:rPr lang="en-US" dirty="0" err="1"/>
              <a:t>kiral</a:t>
            </a:r>
            <a:r>
              <a:rPr lang="en-US" dirty="0"/>
              <a:t> </a:t>
            </a:r>
            <a:r>
              <a:rPr lang="en-US" dirty="0" err="1"/>
              <a:t>siklik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 err="1"/>
              <a:t>Pemisahan</a:t>
            </a:r>
            <a:r>
              <a:rPr lang="en-US" dirty="0"/>
              <a:t> </a:t>
            </a:r>
            <a:r>
              <a:rPr lang="en-US" dirty="0" err="1"/>
              <a:t>campuran</a:t>
            </a:r>
            <a:r>
              <a:rPr lang="en-US" dirty="0"/>
              <a:t> </a:t>
            </a:r>
            <a:r>
              <a:rPr lang="en-US" dirty="0" err="1"/>
              <a:t>rasemik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74713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5E6AB1-8408-6FBB-4AE7-8B00E2A63F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00B0F0"/>
                </a:solidFill>
              </a:rPr>
              <a:t>Pendahuluan</a:t>
            </a:r>
            <a:endParaRPr lang="en-US" b="1" dirty="0">
              <a:solidFill>
                <a:srgbClr val="00B0F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237E48-0D08-AF83-EBCD-DB0CCF9998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b="1" dirty="0" err="1">
                <a:solidFill>
                  <a:srgbClr val="FF0000"/>
                </a:solidFill>
              </a:rPr>
              <a:t>Enansiomer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molekul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kiral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pasangan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senyawa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cermin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dirty="0"/>
              <a:t>yang </a:t>
            </a:r>
            <a:r>
              <a:rPr lang="en-US" b="1" dirty="0" err="1">
                <a:solidFill>
                  <a:srgbClr val="FF0000"/>
                </a:solidFill>
              </a:rPr>
              <a:t>tidak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dapat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tumpang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tindih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A4011FE-B287-FBDE-97BE-37AB9A6290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3634" y="3429000"/>
            <a:ext cx="8464731" cy="2311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202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C0EFE0-39F6-11E0-40FB-D040622D76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BBB041-E2CD-97CA-7B24-26086601D7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144589" cy="435133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b="1" dirty="0" err="1">
                <a:solidFill>
                  <a:srgbClr val="FF0000"/>
                </a:solidFill>
              </a:rPr>
              <a:t>Pasangan</a:t>
            </a:r>
            <a:r>
              <a:rPr lang="en-US" dirty="0"/>
              <a:t> </a:t>
            </a:r>
            <a:r>
              <a:rPr lang="en-US" dirty="0" err="1"/>
              <a:t>senyawa</a:t>
            </a:r>
            <a:r>
              <a:rPr lang="en-US" dirty="0"/>
              <a:t> ini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sifat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fisik</a:t>
            </a:r>
            <a:r>
              <a:rPr lang="en-US" dirty="0"/>
              <a:t> dan </a:t>
            </a:r>
            <a:r>
              <a:rPr lang="en-US" b="1" dirty="0" err="1">
                <a:solidFill>
                  <a:srgbClr val="FF0000"/>
                </a:solidFill>
              </a:rPr>
              <a:t>kimia</a:t>
            </a:r>
            <a:r>
              <a:rPr lang="en-US" dirty="0"/>
              <a:t> yang </a:t>
            </a:r>
            <a:r>
              <a:rPr lang="en-US" b="1" dirty="0" err="1">
                <a:solidFill>
                  <a:srgbClr val="FF0000"/>
                </a:solidFill>
              </a:rPr>
              <a:t>identik</a:t>
            </a:r>
            <a:r>
              <a:rPr lang="en-US" dirty="0"/>
              <a:t>, </a:t>
            </a:r>
            <a:r>
              <a:rPr lang="en-US" dirty="0" err="1"/>
              <a:t>namun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aktivitas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biologis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dirty="0"/>
              <a:t>yang </a:t>
            </a:r>
            <a:r>
              <a:rPr lang="en-US" dirty="0" err="1"/>
              <a:t>sama</a:t>
            </a:r>
            <a:r>
              <a:rPr lang="en-US" dirty="0"/>
              <a:t> </a:t>
            </a:r>
            <a:r>
              <a:rPr lang="en-US" dirty="0" err="1"/>
              <a:t>sekali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berbeda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D648A59-485F-739D-E626-849C0EECC7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825625"/>
            <a:ext cx="4792027" cy="3337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62319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ACD6EE-A056-26DA-3788-B00A50CD7A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00B0F0"/>
                </a:solidFill>
              </a:rPr>
              <a:t>Senyawa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lebih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dari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satu</a:t>
            </a:r>
            <a:r>
              <a:rPr lang="en-US" b="1" dirty="0">
                <a:solidFill>
                  <a:srgbClr val="00B0F0"/>
                </a:solidFill>
              </a:rPr>
              <a:t> atom </a:t>
            </a:r>
            <a:r>
              <a:rPr lang="en-US" b="1" dirty="0" err="1">
                <a:solidFill>
                  <a:srgbClr val="00B0F0"/>
                </a:solidFill>
              </a:rPr>
              <a:t>kiral</a:t>
            </a:r>
            <a:endParaRPr lang="en-US" b="1" dirty="0">
              <a:solidFill>
                <a:srgbClr val="00B0F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9E0D66-AFFC-0C87-9050-18F4DE2A23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senyawa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lebih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satu</a:t>
            </a:r>
            <a:r>
              <a:rPr lang="en-US" b="1" dirty="0">
                <a:solidFill>
                  <a:srgbClr val="FF0000"/>
                </a:solidFill>
              </a:rPr>
              <a:t> atom </a:t>
            </a:r>
            <a:r>
              <a:rPr lang="en-US" b="1" dirty="0" err="1">
                <a:solidFill>
                  <a:srgbClr val="FF0000"/>
                </a:solidFill>
              </a:rPr>
              <a:t>kiral</a:t>
            </a:r>
            <a:r>
              <a:rPr lang="en-US" dirty="0"/>
              <a:t>. </a:t>
            </a:r>
            <a:r>
              <a:rPr lang="en-US" dirty="0" err="1"/>
              <a:t>Contohnya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senyawa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b="1" dirty="0">
                <a:solidFill>
                  <a:srgbClr val="FF0000"/>
                </a:solidFill>
              </a:rPr>
              <a:t>dua atom </a:t>
            </a:r>
            <a:r>
              <a:rPr lang="en-US" b="1" dirty="0" err="1">
                <a:solidFill>
                  <a:srgbClr val="FF0000"/>
                </a:solidFill>
              </a:rPr>
              <a:t>kiral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empat</a:t>
            </a:r>
            <a:r>
              <a:rPr lang="en-US" b="1" dirty="0">
                <a:solidFill>
                  <a:srgbClr val="FF0000"/>
                </a:solidFill>
              </a:rPr>
              <a:t> stereoisomer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C487157-6D80-79C5-9BE8-DABE1E3FEE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2823" y="3429000"/>
            <a:ext cx="8386354" cy="2289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49727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C22459-D54F-D0EF-59C9-C9E196F8AB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B0F0"/>
                </a:solidFill>
              </a:rPr>
              <a:t>Diastereomer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39C545-A5EE-6311-60F8-3C2E2AAAC4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b="1" dirty="0">
                <a:solidFill>
                  <a:srgbClr val="FF0000"/>
                </a:solidFill>
              </a:rPr>
              <a:t>Tidak</a:t>
            </a:r>
            <a:r>
              <a:rPr lang="en-US" dirty="0"/>
              <a:t> </a:t>
            </a:r>
            <a:r>
              <a:rPr lang="en-US" dirty="0" err="1"/>
              <a:t>semua</a:t>
            </a:r>
            <a:r>
              <a:rPr lang="en-US" dirty="0"/>
              <a:t> </a:t>
            </a:r>
            <a:r>
              <a:rPr lang="en-US" b="1" dirty="0">
                <a:solidFill>
                  <a:srgbClr val="FF0000"/>
                </a:solidFill>
              </a:rPr>
              <a:t>isomer </a:t>
            </a:r>
            <a:r>
              <a:rPr lang="en-US" b="1" dirty="0" err="1">
                <a:solidFill>
                  <a:srgbClr val="FF0000"/>
                </a:solidFill>
              </a:rPr>
              <a:t>optik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enansiomer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juga yang </a:t>
            </a:r>
            <a:r>
              <a:rPr lang="en-US" b="1" dirty="0" err="1">
                <a:solidFill>
                  <a:srgbClr val="FF0000"/>
                </a:solidFill>
              </a:rPr>
              <a:t>bukan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enansiomer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dirty="0"/>
              <a:t>dan </a:t>
            </a:r>
            <a:r>
              <a:rPr lang="en-US" dirty="0" err="1"/>
              <a:t>disebut</a:t>
            </a:r>
            <a:r>
              <a:rPr lang="en-US" dirty="0"/>
              <a:t> </a:t>
            </a:r>
            <a:r>
              <a:rPr lang="en-US" b="1" dirty="0">
                <a:solidFill>
                  <a:srgbClr val="FF0000"/>
                </a:solidFill>
              </a:rPr>
              <a:t>diastereomer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diastereoisomer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0B6CD3E-B6A6-A616-12B6-1D338D2271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3541" y="3065417"/>
            <a:ext cx="5744917" cy="3427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53736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3C34D1-559E-4E2C-1801-703F172C3E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BCB371-9C7A-E0DC-14F7-0B80869830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err="1">
                <a:solidFill>
                  <a:srgbClr val="FF0000"/>
                </a:solidFill>
              </a:rPr>
              <a:t>Tentukan</a:t>
            </a:r>
            <a:r>
              <a:rPr lang="en-US" dirty="0"/>
              <a:t> mana </a:t>
            </a:r>
            <a:r>
              <a:rPr lang="en-US" b="1" dirty="0" err="1">
                <a:solidFill>
                  <a:srgbClr val="FF0000"/>
                </a:solidFill>
              </a:rPr>
              <a:t>pasangan</a:t>
            </a:r>
            <a:r>
              <a:rPr lang="en-US" dirty="0"/>
              <a:t> </a:t>
            </a:r>
            <a:r>
              <a:rPr lang="en-US" dirty="0" err="1"/>
              <a:t>senyawa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enansiomer</a:t>
            </a:r>
            <a:r>
              <a:rPr lang="en-US" dirty="0"/>
              <a:t> dan </a:t>
            </a:r>
            <a:r>
              <a:rPr lang="en-US" b="1" dirty="0">
                <a:solidFill>
                  <a:srgbClr val="FF0000"/>
                </a:solidFill>
              </a:rPr>
              <a:t>diastereomer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9CE746C-D046-F6E8-A47F-88B26D6E04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4217" y="2352605"/>
            <a:ext cx="10023566" cy="2152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267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FAA270-FF0F-713D-B34E-019EA93B54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00B0F0"/>
                </a:solidFill>
              </a:rPr>
              <a:t>Senyawa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meso</a:t>
            </a:r>
            <a:endParaRPr lang="en-US" b="1" dirty="0">
              <a:solidFill>
                <a:srgbClr val="00B0F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F2C0D4-3483-F727-5837-589D0630F8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senyawa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akiral</a:t>
            </a:r>
            <a:r>
              <a:rPr lang="en-US" dirty="0"/>
              <a:t> yang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pusat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kiral</a:t>
            </a:r>
            <a:r>
              <a:rPr lang="en-US" dirty="0"/>
              <a:t>. </a:t>
            </a:r>
            <a:r>
              <a:rPr lang="en-US" dirty="0" err="1"/>
              <a:t>Contoh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senyawa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meso</a:t>
            </a:r>
            <a:r>
              <a:rPr lang="en-US" dirty="0"/>
              <a:t> yang </a:t>
            </a:r>
            <a:r>
              <a:rPr lang="en-US" b="1" dirty="0">
                <a:solidFill>
                  <a:srgbClr val="FF0000"/>
                </a:solidFill>
              </a:rPr>
              <a:t>paling </a:t>
            </a:r>
            <a:r>
              <a:rPr lang="en-US" b="1" dirty="0" err="1">
                <a:solidFill>
                  <a:srgbClr val="FF0000"/>
                </a:solidFill>
              </a:rPr>
              <a:t>sederhana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asam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tartarat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8920F6F-28F8-0B70-DBCA-004E2F0C5E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4460" y="3180804"/>
            <a:ext cx="4943080" cy="2996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22775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3FE2DD-C511-CD96-F60D-33D96E2BF5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00B0F0"/>
                </a:solidFill>
              </a:rPr>
              <a:t>Senyawa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kiral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siklik</a:t>
            </a:r>
            <a:endParaRPr lang="en-US" b="1" dirty="0">
              <a:solidFill>
                <a:srgbClr val="00B0F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C9BF03-8396-EBC1-FEFF-83CA1438D7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b="1" dirty="0" err="1">
                <a:solidFill>
                  <a:srgbClr val="FF0000"/>
                </a:solidFill>
              </a:rPr>
              <a:t>Senyawa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kiral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berbentuk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meso</a:t>
            </a:r>
            <a:r>
              <a:rPr lang="en-US" dirty="0"/>
              <a:t> </a:t>
            </a:r>
            <a:r>
              <a:rPr lang="en-US" dirty="0" err="1"/>
              <a:t>maupun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enansiomer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sama</a:t>
            </a:r>
            <a:r>
              <a:rPr lang="en-US" dirty="0"/>
              <a:t> lain </a:t>
            </a:r>
            <a:r>
              <a:rPr lang="en-US" b="1" dirty="0" err="1">
                <a:solidFill>
                  <a:srgbClr val="FF0000"/>
                </a:solidFill>
              </a:rPr>
              <a:t>bergantung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dirty="0"/>
              <a:t>pada </a:t>
            </a:r>
            <a:r>
              <a:rPr lang="en-US" b="1" dirty="0" err="1">
                <a:solidFill>
                  <a:srgbClr val="FF0000"/>
                </a:solidFill>
              </a:rPr>
              <a:t>jenis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gugus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dirty="0"/>
              <a:t>dan </a:t>
            </a:r>
            <a:r>
              <a:rPr lang="en-US" b="1" dirty="0" err="1">
                <a:solidFill>
                  <a:srgbClr val="FF0000"/>
                </a:solidFill>
              </a:rPr>
              <a:t>bentuk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stereokimianya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EA73022-C925-F22D-98F3-A181869D96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3352800"/>
            <a:ext cx="5504420" cy="282416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E97841E-E59A-0BAC-C303-F00C54D8D4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56837" y="3352800"/>
            <a:ext cx="3182745" cy="2722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805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</TotalTime>
  <Words>176</Words>
  <Application>Microsoft Office PowerPoint</Application>
  <PresentationFormat>Widescreen</PresentationFormat>
  <Paragraphs>27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Office Theme</vt:lpstr>
      <vt:lpstr>Kimia Organik</vt:lpstr>
      <vt:lpstr>Sasaran Belajar</vt:lpstr>
      <vt:lpstr>Pendahuluan</vt:lpstr>
      <vt:lpstr>PowerPoint Presentation</vt:lpstr>
      <vt:lpstr>Senyawa lebih dari satu atom kiral</vt:lpstr>
      <vt:lpstr>Diastereomer</vt:lpstr>
      <vt:lpstr>PowerPoint Presentation</vt:lpstr>
      <vt:lpstr>Senyawa meso</vt:lpstr>
      <vt:lpstr>Senyawa kiral siklik</vt:lpstr>
      <vt:lpstr>PowerPoint Presentation</vt:lpstr>
      <vt:lpstr>Pemisahan campuran rasemik</vt:lpstr>
      <vt:lpstr>Referensi</vt:lpstr>
      <vt:lpstr>Terima kasih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Tunas Alam</dc:creator>
  <cp:lastModifiedBy>Tunas Alam</cp:lastModifiedBy>
  <cp:revision>15</cp:revision>
  <dcterms:created xsi:type="dcterms:W3CDTF">2025-07-04T02:27:54Z</dcterms:created>
  <dcterms:modified xsi:type="dcterms:W3CDTF">2025-07-09T01:40:51Z</dcterms:modified>
</cp:coreProperties>
</file>