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307" r:id="rId4"/>
    <p:sldId id="314" r:id="rId5"/>
    <p:sldId id="315" r:id="rId6"/>
    <p:sldId id="316" r:id="rId7"/>
    <p:sldId id="317" r:id="rId8"/>
    <p:sldId id="318" r:id="rId9"/>
    <p:sldId id="319" r:id="rId10"/>
    <p:sldId id="284" r:id="rId11"/>
    <p:sldId id="28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640F9-0D45-4510-960F-28394B37D546}" type="datetimeFigureOut">
              <a:rPr lang="en-ID" smtClean="0"/>
              <a:t>29/08/2024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1FA62-CD0F-40E4-8109-4400DEB140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5598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95BDB-63D9-8ACA-710C-0F6616204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8E2BED-E9FA-5B94-62E0-CE9A0CFD95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7CC04-339A-D8C1-12ED-3EA1783BE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234B-AB5A-486C-A483-787D64501BA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AD89B-6CE9-FB51-AA32-773CD62E1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6849E-8053-4375-633F-7F08543C8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8A45E-EBEE-4336-B412-640FC3D79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9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0D8ED-0143-7B2D-7190-63B103509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222A83-6CCB-558B-8FA3-BB77F1B3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9893F-3CE7-5832-0BCB-DD232B8B9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234B-AB5A-486C-A483-787D64501BA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32D3F-81AE-B78E-6655-07C95B9D2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9669C-290E-D221-7B4A-8C81664F3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8A45E-EBEE-4336-B412-640FC3D79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89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BDA679-98AC-7C44-03D4-E9B05E4426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97D363-1ABC-322D-256F-254ACBE5AD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032AB-44F0-2689-A72C-7B95A6C03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234B-AB5A-486C-A483-787D64501BA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C2DD0-C4DE-1FDC-B522-293601BB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B6FC1-4653-B715-365F-ED56AEC38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8A45E-EBEE-4336-B412-640FC3D79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4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9470F-43A4-4607-2B29-4BEF97147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5D243-C0AD-750C-A8FA-B30057D1C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8D0EE-5B1E-D2B9-154A-CEA738DC6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234B-AB5A-486C-A483-787D64501BA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75490-5369-A5A0-FEFA-9A3662F30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3C5E8-EC07-44FC-FD36-9F8DDF719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8A45E-EBEE-4336-B412-640FC3D79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141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8ECE8-107B-3781-C4BB-520B925A8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F0F106-75E3-CE9A-0FDE-8460206A0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A2AEE-CC9C-B691-C987-6D3222354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234B-AB5A-486C-A483-787D64501BA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963B6-B363-5379-6641-49496006B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FD61F-A85A-6D28-5D98-B4C52371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8A45E-EBEE-4336-B412-640FC3D79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642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28D56-22B0-657C-FE13-57FB37F8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336D9-A72D-78B2-BD03-142194729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D948C8-EE6A-7258-58EA-01420DE76D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43235-CFB8-B7C6-E7C2-06E4700DB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234B-AB5A-486C-A483-787D64501BA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AEDF1D-A155-9732-1B17-5F7CBA79B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32A7A9-21C7-8212-3B66-143ED81F1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8A45E-EBEE-4336-B412-640FC3D79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041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77D0E-61E7-25C6-555E-B11C0A325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AF386-02DC-06D6-55EF-5E52C8B2F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558E83-315A-59F3-5913-0F8E5474C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E2BE79-62A4-12D1-D925-689D667F90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C8A94E-C41C-422A-6573-4559E1326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E26F9A-1E86-03FE-94CB-1DB5C9534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234B-AB5A-486C-A483-787D64501BA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F408C5-1C43-DED5-055F-973914E74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936AB4-AA59-AEFC-C53B-261353A20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8A45E-EBEE-4336-B412-640FC3D79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663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94C31-C330-92D2-AC17-039315A2D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4235A5-484B-7F67-BA90-1921E70A3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234B-AB5A-486C-A483-787D64501BA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DBDC1A-8A8B-BC80-88FF-D6D390C1E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809F8F-3287-0F8B-4EED-DA0848086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8A45E-EBEE-4336-B412-640FC3D79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73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CCDAD2-A550-BE80-44ED-1F8C8C1D6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234B-AB5A-486C-A483-787D64501BA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1C95B2-4E89-88B1-F78B-02675005B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A29891-6FED-AED1-3971-C5A71286E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8A45E-EBEE-4336-B412-640FC3D79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79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78386-C7E0-386A-9C38-EFEC43D1C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3A8B1-8E7B-32F5-58EA-584208A1B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FCAD7-31CA-418E-180B-000794FA6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D747F0-6CAB-F215-8E37-3075393C3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234B-AB5A-486C-A483-787D64501BA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570628-862C-BAFD-DDA3-E61893384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976B1A-3A64-9530-332D-31D92CAD1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8A45E-EBEE-4336-B412-640FC3D79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2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F9ECA-981D-D078-6DD5-A2567FB74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C4CA45-A414-1737-C94E-C4D1493A1E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B4A5D9-76CF-C5B1-4CE9-1EA365AFA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2FB09-2735-BFC2-79B3-D9988C6E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234B-AB5A-486C-A483-787D64501BA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E8050-922B-3704-92FC-8068940BD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D7F9C5-1C2B-C004-A2F3-01E18A738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8A45E-EBEE-4336-B412-640FC3D79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460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AD4BA7-621D-A189-3E39-51A101527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E2C0D-518A-E3FA-C37C-0CB1471A6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B19EC-D7A3-C11F-E497-BEA0E03E4F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A234B-AB5A-486C-A483-787D64501BA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7C379-A825-B33B-D8D8-06256268F0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F8FA6-DEAB-9520-8788-49F7462AD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8A45E-EBEE-4336-B412-640FC3D79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953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9360"/>
            <a:ext cx="9144000" cy="1174169"/>
          </a:xfrm>
        </p:spPr>
        <p:txBody>
          <a:bodyPr>
            <a:no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Dasar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508" y="2962733"/>
            <a:ext cx="10040983" cy="1655762"/>
          </a:xfrm>
        </p:spPr>
        <p:txBody>
          <a:bodyPr>
            <a:normAutofit/>
          </a:bodyPr>
          <a:lstStyle/>
          <a:p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Ikatan</a:t>
            </a:r>
            <a:r>
              <a:rPr lang="en-US" sz="7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Kimia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768790" y="2596814"/>
            <a:ext cx="1065442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Orbital </a:t>
            </a:r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Molekul</a:t>
            </a:r>
            <a:endParaRPr lang="en-US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67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Referensi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EF2BB2-4D3F-7E19-FC76-58F5C3653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2342232" cy="28397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A91019-139E-986B-B00A-46B0C7E8A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053" y="1685984"/>
            <a:ext cx="2315011" cy="28397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DD741B-7062-CE0B-23A6-6AF812E8A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6686" y="1685984"/>
            <a:ext cx="2165307" cy="28397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9885EC-E926-96FD-C735-E6D0879F4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7615" y="1685984"/>
            <a:ext cx="2113980" cy="2742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62762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4293F0-0A9F-D2A9-1F57-99B2623BFB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Terima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kasih</a:t>
            </a:r>
            <a:endParaRPr lang="en-ID" b="1" dirty="0">
              <a:solidFill>
                <a:srgbClr val="FF000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53FE0BB-FE11-763E-7331-9AF8DAA13C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5460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76687-6E61-B04A-80CA-E18CE1BA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B050"/>
                </a:solidFill>
              </a:rPr>
              <a:t>Overview</a:t>
            </a:r>
            <a:endParaRPr lang="en-ID" b="1" i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0B6C9-9EC6-A42B-50AE-7BEFEB8D0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Pendahuluan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Orbital </a:t>
            </a:r>
            <a:r>
              <a:rPr lang="en-US" dirty="0" err="1"/>
              <a:t>molekul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Molekul</a:t>
            </a:r>
            <a:r>
              <a:rPr lang="en-US" dirty="0"/>
              <a:t> </a:t>
            </a:r>
            <a:r>
              <a:rPr lang="en-US" dirty="0" err="1"/>
              <a:t>diatomik</a:t>
            </a:r>
            <a:r>
              <a:rPr lang="en-US" dirty="0"/>
              <a:t> </a:t>
            </a:r>
            <a:r>
              <a:rPr lang="en-US" dirty="0" err="1"/>
              <a:t>homonuklir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4822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C7818-BB67-3C54-2B32-41E4744F5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Pendahuluan</a:t>
            </a:r>
            <a:endParaRPr lang="en-ID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58C7A-EB01-27B1-E7F4-3EFE5C6A2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155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/>
              <a:t>Merupakan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teori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ikatan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orbital </a:t>
            </a:r>
            <a:r>
              <a:rPr lang="en-US" b="1" dirty="0" err="1">
                <a:solidFill>
                  <a:srgbClr val="00B0F0"/>
                </a:solidFill>
              </a:rPr>
              <a:t>molekul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kombinasi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orbital atom </a:t>
            </a:r>
            <a:r>
              <a:rPr lang="en-US" dirty="0"/>
              <a:t>dan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matematis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jumlah</a:t>
            </a:r>
            <a:r>
              <a:rPr lang="en-US" b="1" dirty="0">
                <a:solidFill>
                  <a:srgbClr val="00B0F0"/>
                </a:solidFill>
              </a:rPr>
              <a:t> orbital </a:t>
            </a:r>
            <a:r>
              <a:rPr lang="en-US" b="1" dirty="0" err="1">
                <a:solidFill>
                  <a:srgbClr val="00B0F0"/>
                </a:solidFill>
              </a:rPr>
              <a:t>molekul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terbentuk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harus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sama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jumlah</a:t>
            </a:r>
            <a:r>
              <a:rPr lang="en-US" b="1" dirty="0">
                <a:solidFill>
                  <a:srgbClr val="00B0F0"/>
                </a:solidFill>
              </a:rPr>
              <a:t> orbital atom </a:t>
            </a:r>
            <a:r>
              <a:rPr lang="en-US" dirty="0"/>
              <a:t>yang </a:t>
            </a:r>
            <a:r>
              <a:rPr lang="en-US" dirty="0" err="1"/>
              <a:t>berkombinasi</a:t>
            </a:r>
            <a:endParaRPr lang="en-ID" b="1" dirty="0">
              <a:solidFill>
                <a:srgbClr val="00B0F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098D17-EBCE-4509-C3F9-6BBF80565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750" y="0"/>
            <a:ext cx="4964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23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80E3F-0BE0-1081-42AD-2E51BDB2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Orbital </a:t>
            </a:r>
            <a:r>
              <a:rPr lang="en-US" b="1" dirty="0" err="1">
                <a:solidFill>
                  <a:srgbClr val="00B050"/>
                </a:solidFill>
              </a:rPr>
              <a:t>molekul</a:t>
            </a:r>
            <a:endParaRPr lang="en-ID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1FBE4-3C1B-817E-BA0F-16EB3A2E7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Ketika </a:t>
            </a:r>
            <a:r>
              <a:rPr lang="en-US" b="1" dirty="0">
                <a:solidFill>
                  <a:srgbClr val="00B0F0"/>
                </a:solidFill>
              </a:rPr>
              <a:t>orbital atom </a:t>
            </a:r>
            <a:r>
              <a:rPr lang="en-US" dirty="0" err="1"/>
              <a:t>bergabung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tiga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tipe</a:t>
            </a:r>
            <a:r>
              <a:rPr lang="en-US" b="1" dirty="0">
                <a:solidFill>
                  <a:srgbClr val="00B0F0"/>
                </a:solidFill>
              </a:rPr>
              <a:t> orbital </a:t>
            </a:r>
            <a:r>
              <a:rPr lang="en-US" b="1" dirty="0" err="1">
                <a:solidFill>
                  <a:srgbClr val="00B0F0"/>
                </a:solidFill>
              </a:rPr>
              <a:t>molekul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terbentuk</a:t>
            </a:r>
            <a:r>
              <a:rPr lang="en-US" dirty="0"/>
              <a:t> :</a:t>
            </a:r>
          </a:p>
          <a:p>
            <a:pPr algn="just"/>
            <a:r>
              <a:rPr lang="en-US" dirty="0"/>
              <a:t>Orbital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l-GR" b="1" i="0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0" i="0" dirty="0">
                <a:solidFill>
                  <a:srgbClr val="001D35"/>
                </a:solidFill>
                <a:effectLst/>
                <a:highlight>
                  <a:srgbClr val="FFFFFF"/>
                </a:highlight>
                <a:latin typeface="Google Sans"/>
              </a:rPr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π</a:t>
            </a:r>
            <a:r>
              <a:rPr lang="en-US" dirty="0"/>
              <a:t> : </a:t>
            </a:r>
            <a:r>
              <a:rPr lang="en-US" dirty="0" err="1"/>
              <a:t>energi</a:t>
            </a:r>
            <a:r>
              <a:rPr lang="en-US" dirty="0"/>
              <a:t> orbital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lebih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rendah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dari</a:t>
            </a:r>
            <a:r>
              <a:rPr lang="en-US" dirty="0"/>
              <a:t> orbital atom dan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kerapatan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overlap</a:t>
            </a:r>
          </a:p>
          <a:p>
            <a:pPr algn="just"/>
            <a:r>
              <a:rPr lang="en-US" dirty="0"/>
              <a:t>Orbital </a:t>
            </a:r>
            <a:r>
              <a:rPr lang="en-US" dirty="0" err="1"/>
              <a:t>antiikatan</a:t>
            </a:r>
            <a:r>
              <a:rPr lang="en-US" dirty="0"/>
              <a:t> </a:t>
            </a:r>
            <a:r>
              <a:rPr lang="el-GR" b="1" i="0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1" i="0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Google Sans"/>
              </a:rPr>
              <a:t>*</a:t>
            </a:r>
            <a:r>
              <a:rPr lang="en-US" b="0" i="0" dirty="0">
                <a:solidFill>
                  <a:srgbClr val="001D35"/>
                </a:solidFill>
                <a:effectLst/>
                <a:highlight>
                  <a:srgbClr val="FFFFFF"/>
                </a:highlight>
                <a:latin typeface="Google Sans"/>
              </a:rPr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π*</a:t>
            </a:r>
            <a:r>
              <a:rPr lang="en-US" dirty="0"/>
              <a:t> : </a:t>
            </a:r>
            <a:r>
              <a:rPr lang="en-US" dirty="0" err="1"/>
              <a:t>energi</a:t>
            </a:r>
            <a:r>
              <a:rPr lang="en-US" dirty="0"/>
              <a:t> orbital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lebih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tinggi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dari</a:t>
            </a:r>
            <a:r>
              <a:rPr lang="en-US" dirty="0"/>
              <a:t> orbital atom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kerapatan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overlap</a:t>
            </a:r>
          </a:p>
          <a:p>
            <a:pPr algn="just"/>
            <a:r>
              <a:rPr lang="en-US" dirty="0"/>
              <a:t>Orbital non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n</a:t>
            </a:r>
            <a:r>
              <a:rPr lang="en-US" dirty="0"/>
              <a:t> :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yang </a:t>
            </a:r>
            <a:r>
              <a:rPr lang="en-US" b="1" dirty="0" err="1">
                <a:solidFill>
                  <a:srgbClr val="00B0F0"/>
                </a:solidFill>
              </a:rPr>
              <a:t>tidak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terlibat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ikatan</a:t>
            </a:r>
            <a:endParaRPr lang="en-US" dirty="0"/>
          </a:p>
          <a:p>
            <a:pPr algn="just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87287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FC1D21-9971-C8DD-0F0A-555D32FBA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57" y="571162"/>
            <a:ext cx="3905522" cy="25099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2023B2-01F7-FDEC-2261-7BD503E4E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3976" y="336200"/>
            <a:ext cx="4130720" cy="2979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0CCEDA-1AD6-1C91-C465-1EB6E3F19998}"/>
              </a:ext>
            </a:extLst>
          </p:cNvPr>
          <p:cNvSpPr txBox="1"/>
          <p:nvPr/>
        </p:nvSpPr>
        <p:spPr>
          <a:xfrm>
            <a:off x="2081349" y="3081138"/>
            <a:ext cx="230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Orbital </a:t>
            </a:r>
            <a:r>
              <a:rPr lang="en-US" b="1" dirty="0" err="1">
                <a:solidFill>
                  <a:srgbClr val="FF0000"/>
                </a:solidFill>
              </a:rPr>
              <a:t>ikatan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en-ID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BFC847-C3DC-3C80-363C-CA1C7278E342}"/>
              </a:ext>
            </a:extLst>
          </p:cNvPr>
          <p:cNvSpPr txBox="1"/>
          <p:nvPr/>
        </p:nvSpPr>
        <p:spPr>
          <a:xfrm>
            <a:off x="7802882" y="3059668"/>
            <a:ext cx="230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Orbital </a:t>
            </a:r>
            <a:r>
              <a:rPr lang="en-US" b="1" dirty="0" err="1">
                <a:solidFill>
                  <a:srgbClr val="FF0000"/>
                </a:solidFill>
              </a:rPr>
              <a:t>antiikatan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en-ID" b="1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7AF3D2-ACA1-CD01-4EB0-44A155B71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3618" y="3450470"/>
            <a:ext cx="4130720" cy="27605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3FC519-570F-9AEE-B7F1-F8196082F640}"/>
              </a:ext>
            </a:extLst>
          </p:cNvPr>
          <p:cNvSpPr txBox="1"/>
          <p:nvPr/>
        </p:nvSpPr>
        <p:spPr>
          <a:xfrm>
            <a:off x="6954338" y="5210384"/>
            <a:ext cx="230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Orbital </a:t>
            </a:r>
            <a:r>
              <a:rPr lang="en-US" b="1" dirty="0" err="1">
                <a:solidFill>
                  <a:srgbClr val="FF0000"/>
                </a:solidFill>
              </a:rPr>
              <a:t>ikatan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en-ID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FE6B87-534B-EED0-5A1A-6C9CD3A9CC74}"/>
              </a:ext>
            </a:extLst>
          </p:cNvPr>
          <p:cNvSpPr txBox="1"/>
          <p:nvPr/>
        </p:nvSpPr>
        <p:spPr>
          <a:xfrm>
            <a:off x="6954337" y="3950360"/>
            <a:ext cx="230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Orbital </a:t>
            </a:r>
            <a:r>
              <a:rPr lang="en-US" b="1" dirty="0" err="1">
                <a:solidFill>
                  <a:srgbClr val="FF0000"/>
                </a:solidFill>
              </a:rPr>
              <a:t>antiikatan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en-ID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533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601160-AE73-6466-6180-C0E6C9023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992" y="0"/>
            <a:ext cx="480983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717055-A8A3-86AE-72D2-3B1F24BA3FD3}"/>
              </a:ext>
            </a:extLst>
          </p:cNvPr>
          <p:cNvSpPr txBox="1"/>
          <p:nvPr/>
        </p:nvSpPr>
        <p:spPr>
          <a:xfrm>
            <a:off x="6680826" y="4940418"/>
            <a:ext cx="230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Orbital </a:t>
            </a:r>
            <a:r>
              <a:rPr lang="en-US" b="1" dirty="0" err="1">
                <a:solidFill>
                  <a:srgbClr val="FF0000"/>
                </a:solidFill>
              </a:rPr>
              <a:t>ikatan</a:t>
            </a:r>
            <a:r>
              <a:rPr lang="en-US" b="1" dirty="0">
                <a:solidFill>
                  <a:srgbClr val="FF0000"/>
                </a:solidFill>
              </a:rPr>
              <a:t> π </a:t>
            </a:r>
            <a:endParaRPr lang="en-ID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AD3BF6-3D77-6B84-971F-6D826A65E7D7}"/>
              </a:ext>
            </a:extLst>
          </p:cNvPr>
          <p:cNvSpPr txBox="1"/>
          <p:nvPr/>
        </p:nvSpPr>
        <p:spPr>
          <a:xfrm>
            <a:off x="6680825" y="1548250"/>
            <a:ext cx="2307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Orbital </a:t>
            </a:r>
            <a:r>
              <a:rPr lang="en-US" b="1" dirty="0" err="1">
                <a:solidFill>
                  <a:srgbClr val="FF0000"/>
                </a:solidFill>
              </a:rPr>
              <a:t>antiikatan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en-ID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813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1E18C-AC41-1174-738D-CE25672C5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Diagram orbital </a:t>
            </a:r>
            <a:r>
              <a:rPr lang="en-US" b="1" dirty="0" err="1">
                <a:solidFill>
                  <a:srgbClr val="00B050"/>
                </a:solidFill>
              </a:rPr>
              <a:t>molekul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diatomik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homonuklir</a:t>
            </a:r>
            <a:endParaRPr lang="en-ID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29948-0207-B04C-E322-D3BC8C359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Diagram </a:t>
            </a:r>
            <a:r>
              <a:rPr lang="en-US" dirty="0" err="1"/>
              <a:t>molekul</a:t>
            </a:r>
            <a:r>
              <a:rPr lang="en-US" dirty="0"/>
              <a:t> </a:t>
            </a:r>
            <a:r>
              <a:rPr lang="en-US" dirty="0" err="1"/>
              <a:t>diatomik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kedua</a:t>
            </a:r>
            <a:r>
              <a:rPr lang="en-US" b="1" dirty="0">
                <a:solidFill>
                  <a:srgbClr val="00B0F0"/>
                </a:solidFill>
              </a:rPr>
              <a:t> atom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unsur</a:t>
            </a:r>
            <a:r>
              <a:rPr lang="en-US" b="1" dirty="0">
                <a:solidFill>
                  <a:srgbClr val="00B0F0"/>
                </a:solidFill>
              </a:rPr>
              <a:t> yang </a:t>
            </a:r>
            <a:r>
              <a:rPr lang="en-US" b="1" dirty="0" err="1">
                <a:solidFill>
                  <a:srgbClr val="00B0F0"/>
                </a:solidFill>
              </a:rPr>
              <a:t>sama</a:t>
            </a:r>
            <a:endParaRPr lang="en-US" b="1" dirty="0">
              <a:solidFill>
                <a:srgbClr val="00B0F0"/>
              </a:solidFill>
            </a:endParaRPr>
          </a:p>
          <a:p>
            <a:pPr algn="just"/>
            <a:r>
              <a:rPr lang="en-US" dirty="0"/>
              <a:t>Diagram </a:t>
            </a:r>
            <a:r>
              <a:rPr lang="en-US" dirty="0" err="1"/>
              <a:t>energi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mirip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diagram </a:t>
            </a:r>
            <a:r>
              <a:rPr lang="en-US" b="1" dirty="0">
                <a:solidFill>
                  <a:srgbClr val="00B0F0"/>
                </a:solidFill>
              </a:rPr>
              <a:t>orbital </a:t>
            </a:r>
            <a:r>
              <a:rPr lang="en-US" b="1" dirty="0" err="1">
                <a:solidFill>
                  <a:srgbClr val="00B0F0"/>
                </a:solidFill>
              </a:rPr>
              <a:t>molekul</a:t>
            </a:r>
            <a:r>
              <a:rPr lang="en-US" b="1" dirty="0">
                <a:solidFill>
                  <a:srgbClr val="00B0F0"/>
                </a:solidFill>
              </a:rPr>
              <a:t> H</a:t>
            </a:r>
            <a:r>
              <a:rPr lang="en-US" b="1" baseline="-25000" dirty="0">
                <a:solidFill>
                  <a:srgbClr val="00B0F0"/>
                </a:solidFill>
              </a:rPr>
              <a:t>2</a:t>
            </a:r>
          </a:p>
          <a:p>
            <a:pPr algn="just"/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orbital </a:t>
            </a:r>
            <a:r>
              <a:rPr lang="en-US" b="1" dirty="0" err="1">
                <a:solidFill>
                  <a:srgbClr val="00B0F0"/>
                </a:solidFill>
              </a:rPr>
              <a:t>ikatan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energi</a:t>
            </a:r>
            <a:r>
              <a:rPr lang="en-US" dirty="0" err="1"/>
              <a:t>nya</a:t>
            </a:r>
            <a:r>
              <a:rPr lang="en-US" dirty="0"/>
              <a:t> :</a:t>
            </a:r>
          </a:p>
          <a:p>
            <a:pPr marL="0" indent="0" algn="ctr">
              <a:buNone/>
            </a:pPr>
            <a:r>
              <a:rPr lang="el-GR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1" i="0" baseline="-250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1s</a:t>
            </a:r>
            <a:r>
              <a:rPr lang="en-US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 &lt; </a:t>
            </a:r>
            <a:r>
              <a:rPr lang="el-GR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1" i="0" baseline="-250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1s</a:t>
            </a:r>
            <a:r>
              <a:rPr lang="en-US" b="1" i="0" baseline="300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*</a:t>
            </a:r>
            <a:r>
              <a:rPr lang="en-US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 &lt; </a:t>
            </a:r>
            <a:r>
              <a:rPr lang="el-GR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1" baseline="-25000" dirty="0">
                <a:solidFill>
                  <a:srgbClr val="FF0000"/>
                </a:solidFill>
                <a:highlight>
                  <a:srgbClr val="FFFFFF"/>
                </a:highlight>
                <a:latin typeface="Google Sans"/>
              </a:rPr>
              <a:t>2</a:t>
            </a:r>
            <a:r>
              <a:rPr lang="en-US" b="1" i="0" baseline="-250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s</a:t>
            </a:r>
            <a:r>
              <a:rPr lang="en-US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 &lt; </a:t>
            </a:r>
            <a:r>
              <a:rPr lang="el-GR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1" baseline="-25000" dirty="0">
                <a:solidFill>
                  <a:srgbClr val="FF0000"/>
                </a:solidFill>
                <a:highlight>
                  <a:srgbClr val="FFFFFF"/>
                </a:highlight>
                <a:latin typeface="Google Sans"/>
              </a:rPr>
              <a:t>2</a:t>
            </a:r>
            <a:r>
              <a:rPr lang="en-US" b="1" i="0" baseline="-250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s</a:t>
            </a:r>
            <a:r>
              <a:rPr lang="en-US" b="1" i="0" baseline="300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*</a:t>
            </a:r>
            <a:r>
              <a:rPr lang="en-US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 &lt; </a:t>
            </a:r>
            <a:r>
              <a:rPr lang="en-US" b="1" dirty="0">
                <a:solidFill>
                  <a:srgbClr val="FF0000"/>
                </a:solidFill>
              </a:rPr>
              <a:t>π</a:t>
            </a:r>
            <a:r>
              <a:rPr lang="en-US" b="1" baseline="-25000" dirty="0">
                <a:solidFill>
                  <a:srgbClr val="FF0000"/>
                </a:solidFill>
              </a:rPr>
              <a:t>2py</a:t>
            </a:r>
            <a:r>
              <a:rPr lang="en-US" b="1" dirty="0">
                <a:solidFill>
                  <a:srgbClr val="FF0000"/>
                </a:solidFill>
              </a:rPr>
              <a:t> = π</a:t>
            </a:r>
            <a:r>
              <a:rPr lang="en-US" b="1" baseline="-25000" dirty="0">
                <a:solidFill>
                  <a:srgbClr val="FF0000"/>
                </a:solidFill>
              </a:rPr>
              <a:t>2pz</a:t>
            </a:r>
            <a:r>
              <a:rPr lang="en-US" b="1" dirty="0">
                <a:solidFill>
                  <a:srgbClr val="FF0000"/>
                </a:solidFill>
              </a:rPr>
              <a:t> &lt; </a:t>
            </a:r>
            <a:r>
              <a:rPr lang="el-GR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1" baseline="-25000" dirty="0">
                <a:solidFill>
                  <a:srgbClr val="FF0000"/>
                </a:solidFill>
                <a:highlight>
                  <a:srgbClr val="FFFFFF"/>
                </a:highlight>
                <a:latin typeface="Google Sans"/>
              </a:rPr>
              <a:t>2px</a:t>
            </a:r>
            <a:r>
              <a:rPr lang="en-US" b="1" dirty="0">
                <a:solidFill>
                  <a:srgbClr val="FF0000"/>
                </a:solidFill>
                <a:highlight>
                  <a:srgbClr val="FFFFFF"/>
                </a:highlight>
                <a:latin typeface="Google Sans"/>
              </a:rPr>
              <a:t> &lt; </a:t>
            </a:r>
            <a:r>
              <a:rPr lang="en-US" b="1" dirty="0">
                <a:solidFill>
                  <a:srgbClr val="FF0000"/>
                </a:solidFill>
              </a:rPr>
              <a:t>π</a:t>
            </a:r>
            <a:r>
              <a:rPr lang="en-US" b="1" baseline="-25000" dirty="0">
                <a:solidFill>
                  <a:srgbClr val="FF0000"/>
                </a:solidFill>
              </a:rPr>
              <a:t>2py</a:t>
            </a:r>
            <a:r>
              <a:rPr lang="en-US" b="1" baseline="30000" dirty="0">
                <a:solidFill>
                  <a:srgbClr val="FF0000"/>
                </a:solidFill>
              </a:rPr>
              <a:t>*</a:t>
            </a:r>
            <a:r>
              <a:rPr lang="en-US" b="1" dirty="0">
                <a:solidFill>
                  <a:srgbClr val="FF0000"/>
                </a:solidFill>
              </a:rPr>
              <a:t> = π</a:t>
            </a:r>
            <a:r>
              <a:rPr lang="en-US" b="1" baseline="-25000" dirty="0">
                <a:solidFill>
                  <a:srgbClr val="FF0000"/>
                </a:solidFill>
              </a:rPr>
              <a:t>2pz</a:t>
            </a:r>
            <a:r>
              <a:rPr lang="en-US" b="1" baseline="30000" dirty="0">
                <a:solidFill>
                  <a:srgbClr val="FF0000"/>
                </a:solidFill>
              </a:rPr>
              <a:t>*</a:t>
            </a:r>
            <a:r>
              <a:rPr lang="en-US" b="1" dirty="0">
                <a:solidFill>
                  <a:srgbClr val="FF0000"/>
                </a:solidFill>
              </a:rPr>
              <a:t> &lt; </a:t>
            </a:r>
            <a:r>
              <a:rPr lang="el-GR" b="1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Google Sans"/>
              </a:rPr>
              <a:t>σ</a:t>
            </a:r>
            <a:r>
              <a:rPr lang="en-US" b="1" baseline="-25000" dirty="0">
                <a:solidFill>
                  <a:srgbClr val="FF0000"/>
                </a:solidFill>
                <a:highlight>
                  <a:srgbClr val="FFFFFF"/>
                </a:highlight>
                <a:latin typeface="Google Sans"/>
              </a:rPr>
              <a:t>2px</a:t>
            </a:r>
            <a:r>
              <a:rPr lang="en-US" b="1" baseline="30000" dirty="0">
                <a:solidFill>
                  <a:srgbClr val="FF0000"/>
                </a:solidFill>
                <a:highlight>
                  <a:srgbClr val="FFFFFF"/>
                </a:highlight>
                <a:latin typeface="Google Sans"/>
              </a:rPr>
              <a:t>*</a:t>
            </a:r>
            <a:r>
              <a:rPr lang="en-US" b="1" dirty="0">
                <a:solidFill>
                  <a:srgbClr val="FF0000"/>
                </a:solidFill>
                <a:highlight>
                  <a:srgbClr val="FFFFFF"/>
                </a:highlight>
                <a:latin typeface="Google Sans"/>
              </a:rPr>
              <a:t> </a:t>
            </a:r>
          </a:p>
          <a:p>
            <a:pPr algn="just"/>
            <a:r>
              <a:rPr lang="en-US" dirty="0" err="1">
                <a:highlight>
                  <a:srgbClr val="FFFFFF"/>
                </a:highlight>
                <a:latin typeface="Google Sans"/>
              </a:rPr>
              <a:t>Informasi</a:t>
            </a:r>
            <a:r>
              <a:rPr lang="en-US" dirty="0">
                <a:highlight>
                  <a:srgbClr val="FFFFFF"/>
                </a:highlight>
                <a:latin typeface="Google Sans"/>
              </a:rPr>
              <a:t> yang </a:t>
            </a:r>
            <a:r>
              <a:rPr lang="en-US" dirty="0" err="1">
                <a:highlight>
                  <a:srgbClr val="FFFFFF"/>
                </a:highlight>
                <a:latin typeface="Google Sans"/>
              </a:rPr>
              <a:t>dapat</a:t>
            </a:r>
            <a:r>
              <a:rPr lang="en-US" dirty="0">
                <a:highlight>
                  <a:srgbClr val="FFFFFF"/>
                </a:highlight>
                <a:latin typeface="Google Sans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Google Sans"/>
              </a:rPr>
              <a:t>diketahui</a:t>
            </a:r>
            <a:r>
              <a:rPr lang="en-US" dirty="0">
                <a:highlight>
                  <a:srgbClr val="FFFFFF"/>
                </a:highlight>
                <a:latin typeface="Google Sans"/>
              </a:rPr>
              <a:t> </a:t>
            </a:r>
            <a:r>
              <a:rPr lang="en-US" dirty="0" err="1">
                <a:highlight>
                  <a:srgbClr val="FFFFFF"/>
                </a:highlight>
                <a:latin typeface="Google Sans"/>
              </a:rPr>
              <a:t>adalah</a:t>
            </a:r>
            <a:r>
              <a:rPr lang="en-US" dirty="0">
                <a:highlight>
                  <a:srgbClr val="FFFFFF"/>
                </a:highlight>
                <a:latin typeface="Google Sans"/>
              </a:rPr>
              <a:t> </a:t>
            </a:r>
            <a:r>
              <a:rPr lang="en-US" b="1" dirty="0" err="1">
                <a:solidFill>
                  <a:srgbClr val="00B0F0"/>
                </a:solidFill>
                <a:highlight>
                  <a:srgbClr val="FFFFFF"/>
                </a:highlight>
                <a:latin typeface="Google Sans"/>
              </a:rPr>
              <a:t>orde</a:t>
            </a:r>
            <a:r>
              <a:rPr lang="en-US" b="1" dirty="0">
                <a:solidFill>
                  <a:srgbClr val="00B0F0"/>
                </a:solidFill>
                <a:highlight>
                  <a:srgbClr val="FFFFFF"/>
                </a:highlight>
                <a:latin typeface="Google Sans"/>
              </a:rPr>
              <a:t> </a:t>
            </a:r>
            <a:r>
              <a:rPr lang="en-US" b="1" dirty="0" err="1">
                <a:solidFill>
                  <a:srgbClr val="00B0F0"/>
                </a:solidFill>
                <a:highlight>
                  <a:srgbClr val="FFFFFF"/>
                </a:highlight>
                <a:latin typeface="Google Sans"/>
              </a:rPr>
              <a:t>ikatan</a:t>
            </a:r>
            <a:r>
              <a:rPr lang="en-US" b="1" dirty="0">
                <a:solidFill>
                  <a:srgbClr val="00B0F0"/>
                </a:solidFill>
                <a:highlight>
                  <a:srgbClr val="FFFFFF"/>
                </a:highlight>
                <a:latin typeface="Google Sans"/>
              </a:rPr>
              <a:t> </a:t>
            </a:r>
            <a:r>
              <a:rPr lang="en-US" dirty="0">
                <a:highlight>
                  <a:srgbClr val="FFFFFF"/>
                </a:highlight>
                <a:latin typeface="Google Sans"/>
              </a:rPr>
              <a:t>dan </a:t>
            </a:r>
            <a:r>
              <a:rPr lang="en-US" b="1" dirty="0">
                <a:solidFill>
                  <a:srgbClr val="00B0F0"/>
                </a:solidFill>
                <a:highlight>
                  <a:srgbClr val="FFFFFF"/>
                </a:highlight>
                <a:latin typeface="Google Sans"/>
              </a:rPr>
              <a:t>HOMO/LUMO</a:t>
            </a:r>
            <a:endParaRPr lang="en-ID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126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22AE86-E371-84C9-9527-34FD5483B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525" y="157162"/>
            <a:ext cx="5314950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117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C7EB1-8FD8-4774-0466-F11DC8175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Soal</a:t>
            </a:r>
            <a:endParaRPr lang="en-ID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74602-1150-BE4E-573B-DA2C92D6A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Buatlah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diagram orbital </a:t>
            </a:r>
            <a:r>
              <a:rPr lang="en-US" b="1" dirty="0" err="1">
                <a:solidFill>
                  <a:srgbClr val="00B0F0"/>
                </a:solidFill>
              </a:rPr>
              <a:t>molekul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baseline="30000" dirty="0"/>
              <a:t>+</a:t>
            </a:r>
            <a:r>
              <a:rPr lang="en-US" dirty="0"/>
              <a:t> dan H</a:t>
            </a:r>
            <a:r>
              <a:rPr lang="en-US" baseline="-25000" dirty="0"/>
              <a:t>2</a:t>
            </a:r>
            <a:r>
              <a:rPr lang="en-US" baseline="30000" dirty="0"/>
              <a:t>-</a:t>
            </a:r>
            <a:endParaRPr lang="en-ID" baseline="30000" dirty="0"/>
          </a:p>
        </p:txBody>
      </p:sp>
    </p:spTree>
    <p:extLst>
      <p:ext uri="{BB962C8B-B14F-4D97-AF65-F5344CB8AC3E}">
        <p14:creationId xmlns:p14="http://schemas.microsoft.com/office/powerpoint/2010/main" val="1836311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216</Words>
  <Application>Microsoft Office PowerPoint</Application>
  <PresentationFormat>Widescreen</PresentationFormat>
  <Paragraphs>30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Google Sans</vt:lpstr>
      <vt:lpstr>Times New Roman</vt:lpstr>
      <vt:lpstr>Office Theme</vt:lpstr>
      <vt:lpstr>Kimia Dasar</vt:lpstr>
      <vt:lpstr>Overview</vt:lpstr>
      <vt:lpstr>Pendahuluan</vt:lpstr>
      <vt:lpstr>Orbital molekul</vt:lpstr>
      <vt:lpstr>PowerPoint Presentation</vt:lpstr>
      <vt:lpstr>PowerPoint Presentation</vt:lpstr>
      <vt:lpstr>Diagram orbital molekul diatomik homonuklir</vt:lpstr>
      <vt:lpstr>PowerPoint Presentation</vt:lpstr>
      <vt:lpstr>Soal</vt:lpstr>
      <vt:lpstr>Referensi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Nano Kimia</dc:title>
  <dc:creator>Tunas Alam</dc:creator>
  <cp:lastModifiedBy>Tunas Alam</cp:lastModifiedBy>
  <cp:revision>53</cp:revision>
  <dcterms:created xsi:type="dcterms:W3CDTF">2024-04-22T23:40:57Z</dcterms:created>
  <dcterms:modified xsi:type="dcterms:W3CDTF">2024-08-29T08:19:10Z</dcterms:modified>
</cp:coreProperties>
</file>