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0" r:id="rId2"/>
    <p:sldId id="257" r:id="rId3"/>
    <p:sldId id="285" r:id="rId4"/>
    <p:sldId id="269" r:id="rId5"/>
    <p:sldId id="276" r:id="rId6"/>
    <p:sldId id="286" r:id="rId7"/>
    <p:sldId id="287" r:id="rId8"/>
    <p:sldId id="289" r:id="rId9"/>
    <p:sldId id="277" r:id="rId10"/>
    <p:sldId id="273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40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27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518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7856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6985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939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1188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206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7855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273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493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976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42261-AD9E-441F-BB82-8935E037C756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730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842261-AD9E-441F-BB82-8935E037C756}" type="datetimeFigureOut">
              <a:rPr lang="en-US" smtClean="0"/>
              <a:t>9/2/2025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A9935A-1882-43B2-A0F2-D31A8F92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184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3095B-8B22-291C-0E20-99FF737293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71145"/>
            <a:ext cx="9144000" cy="1174169"/>
          </a:xfrm>
        </p:spPr>
        <p:txBody>
          <a:bodyPr>
            <a:normAutofit/>
          </a:bodyPr>
          <a:lstStyle/>
          <a:p>
            <a:r>
              <a:rPr lang="en-US" sz="7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Kimia </a:t>
            </a:r>
            <a:r>
              <a:rPr lang="en-US" sz="75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Analitik</a:t>
            </a:r>
            <a:endParaRPr lang="en-US" sz="75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CB754CD-A1DD-3526-30F1-71F94DC18C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71005" y="2493873"/>
            <a:ext cx="10249989" cy="1655762"/>
          </a:xfrm>
        </p:spPr>
        <p:txBody>
          <a:bodyPr>
            <a:noAutofit/>
          </a:bodyPr>
          <a:lstStyle/>
          <a:p>
            <a:r>
              <a:rPr lang="en-US" sz="75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Analisis</a:t>
            </a:r>
            <a:r>
              <a:rPr lang="en-US" sz="75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Farmasi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3DAB948-E2D2-F664-9EB8-6CA858FE3F2E}"/>
              </a:ext>
            </a:extLst>
          </p:cNvPr>
          <p:cNvSpPr txBox="1">
            <a:spLocks/>
          </p:cNvSpPr>
          <p:nvPr/>
        </p:nvSpPr>
        <p:spPr>
          <a:xfrm>
            <a:off x="121920" y="2127954"/>
            <a:ext cx="11965578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75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Beta </a:t>
            </a:r>
            <a:r>
              <a:rPr lang="en-US" sz="75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Laktam</a:t>
            </a:r>
            <a:endParaRPr lang="en-US" sz="75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53288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Terima</a:t>
            </a:r>
            <a:r>
              <a:rPr lang="en-US" dirty="0"/>
              <a:t> </a:t>
            </a:r>
            <a:r>
              <a:rPr lang="en-US" dirty="0" err="1"/>
              <a:t>kasih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5694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FF0000"/>
                </a:solidFill>
              </a:rPr>
              <a:t>Pendahuluan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senyawa</a:t>
            </a:r>
            <a:r>
              <a:rPr lang="en-US" dirty="0"/>
              <a:t> </a:t>
            </a:r>
            <a:r>
              <a:rPr lang="en-US" dirty="0" err="1"/>
              <a:t>kimia</a:t>
            </a:r>
            <a:r>
              <a:rPr lang="en-US" dirty="0"/>
              <a:t> yang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menyebabkan</a:t>
            </a:r>
            <a:r>
              <a:rPr lang="en-US" dirty="0"/>
              <a:t> </a:t>
            </a:r>
            <a:r>
              <a:rPr lang="en-US" dirty="0" err="1"/>
              <a:t>kematian</a:t>
            </a:r>
            <a:r>
              <a:rPr lang="en-US" dirty="0"/>
              <a:t> </a:t>
            </a:r>
            <a:r>
              <a:rPr lang="en-US" dirty="0" err="1"/>
              <a:t>bakteri</a:t>
            </a:r>
            <a:r>
              <a:rPr lang="en-US" dirty="0"/>
              <a:t> </a:t>
            </a:r>
            <a:r>
              <a:rPr lang="en-US" b="1" dirty="0">
                <a:solidFill>
                  <a:srgbClr val="00B050"/>
                </a:solidFill>
              </a:rPr>
              <a:t>(</a:t>
            </a:r>
            <a:r>
              <a:rPr lang="en-US" b="1" dirty="0" err="1">
                <a:solidFill>
                  <a:srgbClr val="00B050"/>
                </a:solidFill>
              </a:rPr>
              <a:t>bakterisid</a:t>
            </a:r>
            <a:r>
              <a:rPr lang="en-US" b="1" dirty="0">
                <a:solidFill>
                  <a:srgbClr val="00B050"/>
                </a:solidFill>
              </a:rPr>
              <a:t>)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menghambat</a:t>
            </a:r>
            <a:r>
              <a:rPr lang="en-US" dirty="0"/>
              <a:t> </a:t>
            </a:r>
            <a:r>
              <a:rPr lang="en-US" dirty="0" err="1"/>
              <a:t>pertumbuhan</a:t>
            </a:r>
            <a:r>
              <a:rPr lang="en-US" dirty="0"/>
              <a:t> </a:t>
            </a:r>
            <a:r>
              <a:rPr lang="en-US" dirty="0" err="1"/>
              <a:t>bakteri</a:t>
            </a:r>
            <a:r>
              <a:rPr lang="en-US" dirty="0"/>
              <a:t> </a:t>
            </a:r>
            <a:r>
              <a:rPr lang="en-US" b="1" dirty="0">
                <a:solidFill>
                  <a:srgbClr val="00B050"/>
                </a:solidFill>
              </a:rPr>
              <a:t>(</a:t>
            </a:r>
            <a:r>
              <a:rPr lang="en-US" b="1" dirty="0" err="1">
                <a:solidFill>
                  <a:srgbClr val="00B050"/>
                </a:solidFill>
              </a:rPr>
              <a:t>bakteriostatik</a:t>
            </a:r>
            <a:r>
              <a:rPr lang="en-US" b="1" dirty="0">
                <a:solidFill>
                  <a:srgbClr val="00B050"/>
                </a:solidFill>
              </a:rPr>
              <a:t>) </a:t>
            </a:r>
            <a:r>
              <a:rPr lang="en-US" dirty="0"/>
              <a:t>(Perez-Fernandez </a:t>
            </a:r>
            <a:r>
              <a:rPr lang="en-US" dirty="0" err="1"/>
              <a:t>dkk</a:t>
            </a:r>
            <a:r>
              <a:rPr lang="en-US" dirty="0"/>
              <a:t>, 2012)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29645" y="4620789"/>
            <a:ext cx="28471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00B050"/>
                </a:solidFill>
              </a:rPr>
              <a:t>Cincin</a:t>
            </a:r>
            <a:r>
              <a:rPr lang="en-US" sz="2400" b="1" dirty="0">
                <a:solidFill>
                  <a:srgbClr val="00B050"/>
                </a:solidFill>
              </a:rPr>
              <a:t> beta </a:t>
            </a:r>
            <a:r>
              <a:rPr lang="en-US" sz="2400" b="1" dirty="0" err="1">
                <a:solidFill>
                  <a:srgbClr val="00B050"/>
                </a:solidFill>
              </a:rPr>
              <a:t>laktam</a:t>
            </a:r>
            <a:endParaRPr lang="en-US" sz="2400" b="1" dirty="0">
              <a:solidFill>
                <a:srgbClr val="00B050"/>
              </a:solidFill>
            </a:endParaRPr>
          </a:p>
        </p:txBody>
      </p:sp>
      <p:pic>
        <p:nvPicPr>
          <p:cNvPr id="1026" name="Picture 2" descr="Beta-lactam - Wikipedi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4366" y="2619574"/>
            <a:ext cx="2699760" cy="3095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75143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FF0000"/>
                </a:solidFill>
              </a:rPr>
              <a:t>Golongan</a:t>
            </a:r>
            <a:r>
              <a:rPr lang="en-US" b="1" dirty="0">
                <a:solidFill>
                  <a:srgbClr val="FF0000"/>
                </a:solidFill>
              </a:rPr>
              <a:t> beta </a:t>
            </a:r>
            <a:r>
              <a:rPr lang="en-US" b="1" dirty="0" err="1">
                <a:solidFill>
                  <a:srgbClr val="FF0000"/>
                </a:solidFill>
              </a:rPr>
              <a:t>laktam</a:t>
            </a:r>
            <a:endParaRPr lang="en-US" dirty="0"/>
          </a:p>
        </p:txBody>
      </p:sp>
      <p:pic>
        <p:nvPicPr>
          <p:cNvPr id="2050" name="Picture 2" descr="Penicillin - Wikiped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636" y="2425681"/>
            <a:ext cx="3716193" cy="2480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681450" y="4444575"/>
            <a:ext cx="13542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00B050"/>
                </a:solidFill>
              </a:rPr>
              <a:t>Penisilin</a:t>
            </a:r>
            <a:endParaRPr lang="en-US" sz="2400" b="1" dirty="0">
              <a:solidFill>
                <a:srgbClr val="00B050"/>
              </a:solidFill>
            </a:endParaRPr>
          </a:p>
        </p:txBody>
      </p:sp>
      <p:pic>
        <p:nvPicPr>
          <p:cNvPr id="2056" name="Picture 8" descr="Sefalosporin - Wikipedia bahasa Indonesia, ensiklopedia beba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643" y="2119807"/>
            <a:ext cx="4038929" cy="3092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7915994" y="2194848"/>
            <a:ext cx="2142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00B050"/>
                </a:solidFill>
              </a:rPr>
              <a:t>Sefalosporin</a:t>
            </a:r>
            <a:endParaRPr lang="en-US" sz="2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94988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872" y="273916"/>
            <a:ext cx="2611582" cy="4351338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b="1" dirty="0" err="1">
                <a:solidFill>
                  <a:srgbClr val="00B050"/>
                </a:solidFill>
              </a:rPr>
              <a:t>Metode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Volumetri</a:t>
            </a:r>
            <a:r>
              <a:rPr lang="en-US" b="1" dirty="0">
                <a:solidFill>
                  <a:srgbClr val="00B050"/>
                </a:solidFill>
              </a:rPr>
              <a:t> (</a:t>
            </a:r>
            <a:r>
              <a:rPr lang="en-US" b="1" dirty="0" err="1">
                <a:solidFill>
                  <a:srgbClr val="00B050"/>
                </a:solidFill>
              </a:rPr>
              <a:t>iodometri</a:t>
            </a:r>
            <a:r>
              <a:rPr lang="en-US" b="1" dirty="0">
                <a:solidFill>
                  <a:srgbClr val="00B050"/>
                </a:solidFill>
              </a:rPr>
              <a:t>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00811" y="5124367"/>
            <a:ext cx="57611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</a:t>
            </a:r>
            <a:r>
              <a:rPr lang="en-US" sz="2400" b="1" baseline="-25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</a:t>
            </a:r>
            <a:r>
              <a:rPr lang="en-US" sz="2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kelebihan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 + 2Na</a:t>
            </a:r>
            <a:r>
              <a:rPr lang="en-US" sz="2400" b="1" baseline="-25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</a:t>
            </a:r>
            <a:r>
              <a:rPr lang="en-US" sz="2400" b="1" baseline="-25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</a:t>
            </a:r>
            <a:r>
              <a:rPr lang="en-US" sz="2400" b="1" baseline="-25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sym typeface="Wingdings" panose="05000000000000000000" pitchFamily="2" charset="2"/>
              </a:rPr>
              <a:t> 2NaI + Na</a:t>
            </a:r>
            <a:r>
              <a:rPr lang="en-US" sz="2400" b="1" baseline="-25000" dirty="0">
                <a:solidFill>
                  <a:schemeClr val="tx1">
                    <a:lumMod val="75000"/>
                    <a:lumOff val="25000"/>
                  </a:schemeClr>
                </a:solidFill>
                <a:sym typeface="Wingdings" panose="05000000000000000000" pitchFamily="2" charset="2"/>
              </a:rPr>
              <a:t>2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sym typeface="Wingdings" panose="05000000000000000000" pitchFamily="2" charset="2"/>
              </a:rPr>
              <a:t>S</a:t>
            </a:r>
            <a:r>
              <a:rPr lang="en-US" sz="2400" b="1" baseline="-25000" dirty="0">
                <a:solidFill>
                  <a:schemeClr val="tx1">
                    <a:lumMod val="75000"/>
                    <a:lumOff val="25000"/>
                  </a:schemeClr>
                </a:solidFill>
                <a:sym typeface="Wingdings" panose="05000000000000000000" pitchFamily="2" charset="2"/>
              </a:rPr>
              <a:t>4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sym typeface="Wingdings" panose="05000000000000000000" pitchFamily="2" charset="2"/>
              </a:rPr>
              <a:t>O</a:t>
            </a:r>
            <a:r>
              <a:rPr lang="en-US" sz="2400" b="1" baseline="-25000" dirty="0">
                <a:solidFill>
                  <a:schemeClr val="tx1">
                    <a:lumMod val="75000"/>
                    <a:lumOff val="25000"/>
                  </a:schemeClr>
                </a:solidFill>
                <a:sym typeface="Wingdings" panose="05000000000000000000" pitchFamily="2" charset="2"/>
              </a:rPr>
              <a:t>6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2400" b="1" dirty="0">
              <a:solidFill>
                <a:srgbClr val="0070C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8496" y="273916"/>
            <a:ext cx="7905760" cy="4850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317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64127" y="301625"/>
            <a:ext cx="10515600" cy="4351338"/>
          </a:xfrm>
        </p:spPr>
        <p:txBody>
          <a:bodyPr/>
          <a:lstStyle/>
          <a:p>
            <a:pPr marL="514350" indent="-514350">
              <a:buFont typeface="+mj-lt"/>
              <a:buAutoNum type="arabicPeriod" startAt="2"/>
            </a:pPr>
            <a:r>
              <a:rPr lang="en-US" b="1" dirty="0" err="1">
                <a:solidFill>
                  <a:srgbClr val="00B050"/>
                </a:solidFill>
              </a:rPr>
              <a:t>Spektrofotometri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Visibel</a:t>
            </a:r>
            <a:endParaRPr lang="en-US" b="1" dirty="0">
              <a:solidFill>
                <a:srgbClr val="00B05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6652" y="1159018"/>
            <a:ext cx="8210550" cy="10763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802" y="2235343"/>
            <a:ext cx="962025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0410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64127" y="301625"/>
            <a:ext cx="10515600" cy="4351338"/>
          </a:xfrm>
        </p:spPr>
        <p:txBody>
          <a:bodyPr/>
          <a:lstStyle/>
          <a:p>
            <a:pPr marL="514350" indent="-514350">
              <a:buFont typeface="+mj-lt"/>
              <a:buAutoNum type="arabicPeriod" startAt="2"/>
            </a:pPr>
            <a:r>
              <a:rPr lang="en-US" b="1" dirty="0" err="1">
                <a:solidFill>
                  <a:srgbClr val="00B050"/>
                </a:solidFill>
              </a:rPr>
              <a:t>Spektrofotometri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Visibel</a:t>
            </a:r>
            <a:endParaRPr lang="en-US" b="1" dirty="0">
              <a:solidFill>
                <a:srgbClr val="00B05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127" y="814080"/>
            <a:ext cx="6415520" cy="583128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7549" y="872224"/>
            <a:ext cx="3724275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7134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64127" y="301625"/>
            <a:ext cx="10515600" cy="4351338"/>
          </a:xfrm>
        </p:spPr>
        <p:txBody>
          <a:bodyPr/>
          <a:lstStyle/>
          <a:p>
            <a:pPr marL="514350" indent="-514350">
              <a:buFont typeface="+mj-lt"/>
              <a:buAutoNum type="arabicPeriod" startAt="2"/>
            </a:pPr>
            <a:r>
              <a:rPr lang="en-US" b="1" dirty="0" err="1">
                <a:solidFill>
                  <a:srgbClr val="00B050"/>
                </a:solidFill>
              </a:rPr>
              <a:t>Spektrofotometri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Visibel</a:t>
            </a:r>
            <a:endParaRPr lang="en-US" b="1" dirty="0">
              <a:solidFill>
                <a:srgbClr val="00B05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127" y="997960"/>
            <a:ext cx="6758094" cy="560899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2221" y="2030701"/>
            <a:ext cx="4822573" cy="3096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8877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64127" y="301625"/>
            <a:ext cx="3401291" cy="4351338"/>
          </a:xfrm>
        </p:spPr>
        <p:txBody>
          <a:bodyPr/>
          <a:lstStyle/>
          <a:p>
            <a:pPr marL="514350" indent="-514350">
              <a:buFont typeface="+mj-lt"/>
              <a:buAutoNum type="arabicPeriod" startAt="2"/>
            </a:pPr>
            <a:r>
              <a:rPr lang="en-US" b="1" dirty="0" err="1">
                <a:solidFill>
                  <a:srgbClr val="00B050"/>
                </a:solidFill>
              </a:rPr>
              <a:t>Spektrofotometri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Visibel</a:t>
            </a:r>
            <a:endParaRPr lang="en-US" b="1" dirty="0">
              <a:solidFill>
                <a:srgbClr val="00B05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5418" y="0"/>
            <a:ext cx="5209309" cy="6813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1311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0162" y="156332"/>
            <a:ext cx="2680855" cy="4351338"/>
          </a:xfrm>
        </p:spPr>
        <p:txBody>
          <a:bodyPr/>
          <a:lstStyle/>
          <a:p>
            <a:pPr marL="514350" indent="-514350">
              <a:buFont typeface="+mj-lt"/>
              <a:buAutoNum type="arabicPeriod" startAt="3"/>
            </a:pPr>
            <a:r>
              <a:rPr lang="en-US" b="1" dirty="0" err="1">
                <a:solidFill>
                  <a:srgbClr val="00B050"/>
                </a:solidFill>
              </a:rPr>
              <a:t>Metode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enzimatis</a:t>
            </a:r>
            <a:endParaRPr lang="en-US" b="1" dirty="0">
              <a:solidFill>
                <a:srgbClr val="00B050"/>
              </a:solidFill>
            </a:endParaRP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42326"/>
            <a:ext cx="9096375" cy="40290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51708" y="2006059"/>
            <a:ext cx="3017346" cy="2501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5311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3040</TotalTime>
  <Words>66</Words>
  <Application>Microsoft Office PowerPoint</Application>
  <PresentationFormat>Widescreen</PresentationFormat>
  <Paragraphs>17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Wingdings</vt:lpstr>
      <vt:lpstr>Office Theme</vt:lpstr>
      <vt:lpstr>Kimia Analitik</vt:lpstr>
      <vt:lpstr>Pendahuluan</vt:lpstr>
      <vt:lpstr>Golongan beta laktam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Terima kasih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Analisis Obat Antijamur</dc:title>
  <dc:creator>User</dc:creator>
  <cp:lastModifiedBy>Tunas Alam</cp:lastModifiedBy>
  <cp:revision>82</cp:revision>
  <dcterms:created xsi:type="dcterms:W3CDTF">2023-03-08T01:40:43Z</dcterms:created>
  <dcterms:modified xsi:type="dcterms:W3CDTF">2025-09-02T13:40:09Z</dcterms:modified>
</cp:coreProperties>
</file>