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Antijamur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3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err="1" smtClean="0">
                <a:solidFill>
                  <a:srgbClr val="00B050"/>
                </a:solidFill>
              </a:rPr>
              <a:t>Spektrofluorometri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627" y="2329729"/>
            <a:ext cx="3917372" cy="436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30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 err="1" smtClean="0">
                <a:solidFill>
                  <a:srgbClr val="00B050"/>
                </a:solidFill>
              </a:rPr>
              <a:t>Kromatografi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Cair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Kinerja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Tinggi</a:t>
            </a:r>
            <a:r>
              <a:rPr lang="en-US" b="1" dirty="0" smtClean="0">
                <a:solidFill>
                  <a:srgbClr val="00B050"/>
                </a:solidFill>
              </a:rPr>
              <a:t> (KCKT)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512" y="2400300"/>
            <a:ext cx="703897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12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n-US" b="1" dirty="0" err="1" smtClean="0">
                <a:solidFill>
                  <a:srgbClr val="00B050"/>
                </a:solidFill>
              </a:rPr>
              <a:t>Kromatografi</a:t>
            </a:r>
            <a:r>
              <a:rPr lang="en-US" b="1" dirty="0" smtClean="0">
                <a:solidFill>
                  <a:srgbClr val="00B050"/>
                </a:solidFill>
              </a:rPr>
              <a:t> Gas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73" y="2443407"/>
            <a:ext cx="4157167" cy="36710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240" y="2654196"/>
            <a:ext cx="7473723" cy="324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81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657600" cy="1325563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Analisis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Kelompok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Polien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62296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Yang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amfoterisin</a:t>
            </a:r>
            <a:r>
              <a:rPr lang="en-US" b="1" dirty="0" smtClean="0">
                <a:solidFill>
                  <a:srgbClr val="00B050"/>
                </a:solidFill>
              </a:rPr>
              <a:t> B, </a:t>
            </a:r>
            <a:r>
              <a:rPr lang="en-US" b="1" dirty="0" err="1" smtClean="0">
                <a:solidFill>
                  <a:srgbClr val="00B050"/>
                </a:solidFill>
              </a:rPr>
              <a:t>nistatin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dan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natamisin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365125"/>
            <a:ext cx="5857875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3052763"/>
            <a:ext cx="5743575" cy="2762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75" y="3733800"/>
            <a:ext cx="5076825" cy="3124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2070" y="2009776"/>
            <a:ext cx="1773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Amfoterisin</a:t>
            </a:r>
            <a:r>
              <a:rPr lang="en-US" b="1" dirty="0" smtClean="0">
                <a:solidFill>
                  <a:srgbClr val="00B050"/>
                </a:solidFill>
              </a:rPr>
              <a:t> B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42895" y="4943886"/>
            <a:ext cx="17733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Nistatin</a:t>
            </a:r>
            <a:r>
              <a:rPr lang="en-US" b="1" dirty="0" smtClean="0">
                <a:solidFill>
                  <a:srgbClr val="00B050"/>
                </a:solidFill>
              </a:rPr>
              <a:t> A1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1421" y="3816628"/>
            <a:ext cx="1773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Natamisin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666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Spektrofotometri</a:t>
            </a:r>
            <a:r>
              <a:rPr lang="en-US" b="1" dirty="0" smtClean="0">
                <a:solidFill>
                  <a:srgbClr val="00B050"/>
                </a:solidFill>
              </a:rPr>
              <a:t> UV-Vis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2295525"/>
            <a:ext cx="69342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1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3006"/>
            <a:ext cx="337185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Cair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Kinerja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r>
              <a:rPr lang="en-US" b="1" dirty="0">
                <a:solidFill>
                  <a:srgbClr val="00B050"/>
                </a:solidFill>
              </a:rPr>
              <a:t> (KCKT)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049" y="283006"/>
            <a:ext cx="5017077" cy="649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99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43400" cy="1325563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Analisis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kelompok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alilamin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13805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Yang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terbinafin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griseofulvin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dan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flusitosin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Terbinafin –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65125"/>
            <a:ext cx="4630593" cy="257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usitosin - Wikipedia bahasa Indonesia, ensiklopedia beb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255" y="4106502"/>
            <a:ext cx="2007720" cy="207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le:Griseofulvin Structural Formulae V.1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310" y="3854964"/>
            <a:ext cx="4575175" cy="25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232070" y="2009776"/>
            <a:ext cx="1773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Terbinafin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24395" y="5141732"/>
            <a:ext cx="1773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Flusitosin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25500" y="3690012"/>
            <a:ext cx="1773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Griseofulvin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63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782" y="357043"/>
            <a:ext cx="2708564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Gas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82" y="1099271"/>
            <a:ext cx="7903092" cy="55647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646" y="2910104"/>
            <a:ext cx="663892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10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antijamur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Kelompok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azol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: </a:t>
            </a:r>
            <a:r>
              <a:rPr lang="en-US" dirty="0" err="1" smtClean="0"/>
              <a:t>ketonazol</a:t>
            </a:r>
            <a:r>
              <a:rPr lang="en-US" dirty="0" smtClean="0"/>
              <a:t>, </a:t>
            </a:r>
            <a:r>
              <a:rPr lang="en-US" dirty="0" err="1" smtClean="0"/>
              <a:t>ekonazol</a:t>
            </a:r>
            <a:r>
              <a:rPr lang="en-US" dirty="0" smtClean="0"/>
              <a:t>, </a:t>
            </a:r>
            <a:r>
              <a:rPr lang="en-US" dirty="0" err="1" smtClean="0"/>
              <a:t>klotrimazol</a:t>
            </a:r>
            <a:r>
              <a:rPr lang="en-US" dirty="0" smtClean="0"/>
              <a:t>, </a:t>
            </a:r>
            <a:r>
              <a:rPr lang="en-US" dirty="0" err="1" smtClean="0"/>
              <a:t>mikonazol</a:t>
            </a:r>
            <a:r>
              <a:rPr lang="en-US" dirty="0" smtClean="0"/>
              <a:t>, </a:t>
            </a:r>
            <a:r>
              <a:rPr lang="en-US" dirty="0" err="1" smtClean="0"/>
              <a:t>flukonazol</a:t>
            </a:r>
            <a:r>
              <a:rPr lang="en-US" dirty="0" smtClean="0"/>
              <a:t>, </a:t>
            </a:r>
            <a:r>
              <a:rPr lang="en-US" dirty="0" err="1" smtClean="0"/>
              <a:t>itrakonazol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Kelompok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polien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: </a:t>
            </a:r>
            <a:r>
              <a:rPr lang="en-US" dirty="0" err="1" smtClean="0"/>
              <a:t>amfoterisin</a:t>
            </a:r>
            <a:r>
              <a:rPr lang="en-US" dirty="0" smtClean="0"/>
              <a:t> B, </a:t>
            </a:r>
            <a:r>
              <a:rPr lang="en-US" dirty="0" err="1" smtClean="0"/>
              <a:t>nistatin</a:t>
            </a:r>
            <a:r>
              <a:rPr lang="en-US" dirty="0" smtClean="0"/>
              <a:t>, </a:t>
            </a:r>
            <a:r>
              <a:rPr lang="en-US" dirty="0" err="1" smtClean="0"/>
              <a:t>natamisin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Kelompok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alilamin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smtClean="0"/>
              <a:t>: </a:t>
            </a:r>
            <a:r>
              <a:rPr lang="en-US" dirty="0" err="1" smtClean="0"/>
              <a:t>griseofulvin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f</a:t>
            </a:r>
            <a:r>
              <a:rPr lang="en-US" dirty="0" err="1" smtClean="0"/>
              <a:t>lusitosin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4751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Analisis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golongan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azol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Antijamur</a:t>
            </a:r>
            <a:r>
              <a:rPr lang="en-US" dirty="0" smtClean="0"/>
              <a:t> </a:t>
            </a:r>
            <a:r>
              <a:rPr lang="en-US" dirty="0" err="1" smtClean="0"/>
              <a:t>azol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senyawa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sintetik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dengan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aktivitas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spektrum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luas</a:t>
            </a:r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antijamur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azol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imidazol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triazol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atom </a:t>
            </a:r>
            <a:r>
              <a:rPr lang="en-US" dirty="0" err="1" smtClean="0"/>
              <a:t>nitrogennya</a:t>
            </a:r>
            <a:r>
              <a:rPr lang="en-US" dirty="0" smtClean="0"/>
              <a:t> 2 </a:t>
            </a:r>
            <a:r>
              <a:rPr lang="en-US" dirty="0" err="1" smtClean="0"/>
              <a:t>atau</a:t>
            </a:r>
            <a:r>
              <a:rPr lang="en-US" dirty="0" smtClean="0"/>
              <a:t> 3 atom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40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" y="185479"/>
            <a:ext cx="2857143" cy="28571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518" y="185479"/>
            <a:ext cx="2857143" cy="2857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446" y="185479"/>
            <a:ext cx="2857143" cy="28571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83" y="3482862"/>
            <a:ext cx="2857143" cy="28571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973" y="3482862"/>
            <a:ext cx="2857143" cy="28571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68579" y="3042622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Ketokonazol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5507" y="3042622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Klotrimazol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21090" y="3042622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Mikonazol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77718" y="6340005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Bifonazol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20661" y="6340005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Ekonazol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2565" y="4542101"/>
            <a:ext cx="2085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Imidazol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27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283" y="517991"/>
            <a:ext cx="2857143" cy="2857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082" y="517991"/>
            <a:ext cx="2857143" cy="2857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17272" y="3375134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Itrakonazol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2071" y="3375134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Flukonazol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565" y="4542101"/>
            <a:ext cx="2085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Triazol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617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Spektrofotometri</a:t>
            </a:r>
            <a:r>
              <a:rPr lang="en-US" b="1" dirty="0" smtClean="0">
                <a:solidFill>
                  <a:srgbClr val="00B050"/>
                </a:solidFill>
              </a:rPr>
              <a:t> Ultraviolet</a:t>
            </a:r>
          </a:p>
          <a:p>
            <a:pPr marL="0" indent="0">
              <a:buNone/>
            </a:pPr>
            <a:r>
              <a:rPr lang="en-US" dirty="0" err="1"/>
              <a:t>O</a:t>
            </a:r>
            <a:r>
              <a:rPr lang="en-US" dirty="0" err="1" smtClean="0"/>
              <a:t>bat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azol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memiliki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gugus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kromofor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dianalisis</a:t>
            </a:r>
            <a:r>
              <a:rPr lang="en-US" dirty="0" smtClean="0"/>
              <a:t> </a:t>
            </a:r>
            <a:r>
              <a:rPr lang="en-US" dirty="0" err="1" smtClean="0"/>
              <a:t>menggukan</a:t>
            </a:r>
            <a:r>
              <a:rPr lang="en-US" dirty="0" smtClean="0"/>
              <a:t> </a:t>
            </a:r>
            <a:r>
              <a:rPr lang="en-US" dirty="0" err="1" smtClean="0"/>
              <a:t>spektrofotomeri</a:t>
            </a:r>
            <a:r>
              <a:rPr lang="en-US" dirty="0" smtClean="0"/>
              <a:t> UV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152436"/>
              </p:ext>
            </p:extLst>
          </p:nvPr>
        </p:nvGraphicFramePr>
        <p:xfrm>
          <a:off x="2156691" y="3352029"/>
          <a:ext cx="8802255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4085"/>
                <a:gridCol w="2934085"/>
                <a:gridCol w="29340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Parameter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Flukonazol</a:t>
                      </a:r>
                      <a:r>
                        <a:rPr lang="en-US" b="1" dirty="0" smtClean="0"/>
                        <a:t> (50 mg/tablet)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Ketokonazol</a:t>
                      </a:r>
                      <a:r>
                        <a:rPr lang="en-US" b="1" dirty="0" smtClean="0"/>
                        <a:t> (200 mg/tablet)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Metode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Normal (</a:t>
                      </a:r>
                      <a:r>
                        <a:rPr lang="en-US" dirty="0" err="1" smtClean="0"/>
                        <a:t>orde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nol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Turunan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kedua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Panjang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gelombang</a:t>
                      </a:r>
                      <a:r>
                        <a:rPr lang="en-US" dirty="0" smtClean="0"/>
                        <a:t> (nm)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Rata-rata (mg/tablet)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198.6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Presisi</a:t>
                      </a:r>
                      <a:r>
                        <a:rPr lang="en-US" dirty="0" smtClean="0"/>
                        <a:t> (% RSD)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Recovery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92-101.4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98.7-100.6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LOD (mg/L)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LOQ (mg/L)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590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062672"/>
              </p:ext>
            </p:extLst>
          </p:nvPr>
        </p:nvGraphicFramePr>
        <p:xfrm>
          <a:off x="1574801" y="982901"/>
          <a:ext cx="8802255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4085"/>
                <a:gridCol w="2934085"/>
                <a:gridCol w="29340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Parameter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Bifonazol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Klotrimazol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Metode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Turunan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pertama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Turunan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pertama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Panjang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gelombang</a:t>
                      </a:r>
                      <a:r>
                        <a:rPr lang="en-US" dirty="0" smtClean="0"/>
                        <a:t> (nm)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Presisi</a:t>
                      </a:r>
                      <a:r>
                        <a:rPr lang="en-US" dirty="0" smtClean="0"/>
                        <a:t> (% RSD)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LOD (mg/L)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LOQ (mg/L)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541357"/>
              </p:ext>
            </p:extLst>
          </p:nvPr>
        </p:nvGraphicFramePr>
        <p:xfrm>
          <a:off x="1588654" y="3587556"/>
          <a:ext cx="8857673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9273"/>
                <a:gridCol w="2050473"/>
                <a:gridCol w="2092036"/>
                <a:gridCol w="210589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Parameter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Ekonazol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Nitrat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Itrakonazol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Mikonazol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Nitrat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Metode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Turunan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pertama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Turunan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pertama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Turunan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pertama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Panjang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gelombang</a:t>
                      </a:r>
                      <a:r>
                        <a:rPr lang="en-US" dirty="0" smtClean="0"/>
                        <a:t> (nm)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Presisi</a:t>
                      </a:r>
                      <a:r>
                        <a:rPr lang="en-US" dirty="0" smtClean="0"/>
                        <a:t> (% RSD)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2.86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LOD (mg/L)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0.8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107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 smtClean="0">
                <a:solidFill>
                  <a:srgbClr val="00B050"/>
                </a:solidFill>
              </a:rPr>
              <a:t>Spektrofotometri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tampak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antijamur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2,3-dikloro-5,6-disiano-1,4-benzokuinon (DDQ)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410" y="3297382"/>
            <a:ext cx="5261521" cy="339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2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Reaksi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ketokonazol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dengan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iodat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112" y="2334419"/>
            <a:ext cx="4295775" cy="1666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420" y="4127103"/>
            <a:ext cx="71818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00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</TotalTime>
  <Words>306</Words>
  <Application>Microsoft Office PowerPoint</Application>
  <PresentationFormat>Widescreen</PresentationFormat>
  <Paragraphs>106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Analisis Obat Antijamur</vt:lpstr>
      <vt:lpstr>Pendahuluan</vt:lpstr>
      <vt:lpstr>Analisis golongan azol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Analisis Kelompok Polien</vt:lpstr>
      <vt:lpstr>PowerPoint Presentation</vt:lpstr>
      <vt:lpstr>PowerPoint Presentation</vt:lpstr>
      <vt:lpstr>Analisis kelompok alilamin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User</cp:lastModifiedBy>
  <cp:revision>29</cp:revision>
  <dcterms:created xsi:type="dcterms:W3CDTF">2023-03-08T01:40:43Z</dcterms:created>
  <dcterms:modified xsi:type="dcterms:W3CDTF">2023-03-23T01:24:06Z</dcterms:modified>
</cp:coreProperties>
</file>