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4630400" cy="8229600"/>
  <p:notesSz cx="8229600" cy="14630400"/>
  <p:embeddedFontLst>
    <p:embeddedFont>
      <p:font typeface="Bricolage Grotesque Extra Bold" panose="020B0604020202020204" charset="0"/>
      <p:regular r:id="rId12"/>
    </p:embeddedFont>
    <p:embeddedFont>
      <p:font typeface="Montserrat" panose="00000500000000000000" pitchFamily="2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5" autoAdjust="0"/>
    <p:restoredTop sz="94610"/>
  </p:normalViewPr>
  <p:slideViewPr>
    <p:cSldViewPr snapToGrid="0" snapToObjects="1">
      <p:cViewPr varScale="1">
        <p:scale>
          <a:sx n="54" d="100"/>
          <a:sy n="54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40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Konsep Dasar Naturopati untuk Mahasiswa Kebidanan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Memahami integrasi terapi alami dalam praktik kebidanan modern untuk mendukung kesehatan ibu dan bayi yang holistik.</a:t>
            </a:r>
            <a:endParaRPr lang="en-US" sz="17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C6222E-BFC1-82C6-D3B9-D4BC760D1C86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5566" y="1671757"/>
            <a:ext cx="10060424" cy="638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Mengapa Naturopati Penting Sekarang?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66" y="2877797"/>
            <a:ext cx="6347460" cy="347439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95925" y="4366135"/>
            <a:ext cx="1352489" cy="180349"/>
          </a:xfrm>
          <a:prstGeom prst="roundRect">
            <a:avLst>
              <a:gd name="adj" fmla="val 70982"/>
            </a:avLst>
          </a:prstGeom>
          <a:solidFill>
            <a:srgbClr val="FFFFFF">
              <a:alpha val="20000"/>
            </a:srgbClr>
          </a:solidFill>
          <a:ln w="7620">
            <a:solidFill>
              <a:srgbClr val="000000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389" y="4406198"/>
            <a:ext cx="100223" cy="1002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08899" y="4391192"/>
            <a:ext cx="1101931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Pengguna Terapi·70%</a:t>
            </a:r>
            <a:endParaRPr lang="en-US" sz="700" dirty="0"/>
          </a:p>
        </p:txBody>
      </p:sp>
      <p:sp>
        <p:nvSpPr>
          <p:cNvPr id="7" name="Text 3"/>
          <p:cNvSpPr/>
          <p:nvPr/>
        </p:nvSpPr>
        <p:spPr>
          <a:xfrm>
            <a:off x="6005855" y="4391192"/>
            <a:ext cx="304975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·70%</a:t>
            </a:r>
            <a:endParaRPr lang="en-US" sz="700" dirty="0"/>
          </a:p>
        </p:txBody>
      </p:sp>
      <p:sp>
        <p:nvSpPr>
          <p:cNvPr id="8" name="Text 4"/>
          <p:cNvSpPr/>
          <p:nvPr/>
        </p:nvSpPr>
        <p:spPr>
          <a:xfrm>
            <a:off x="6045918" y="4391192"/>
            <a:ext cx="26883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·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4995925" y="4613300"/>
            <a:ext cx="1269101" cy="180349"/>
          </a:xfrm>
          <a:prstGeom prst="roundRect">
            <a:avLst>
              <a:gd name="adj" fmla="val 70982"/>
            </a:avLst>
          </a:prstGeom>
          <a:solidFill>
            <a:srgbClr val="FFFFFF">
              <a:alpha val="20000"/>
            </a:srgbClr>
          </a:solidFill>
          <a:ln w="7620">
            <a:solidFill>
              <a:srgbClr val="000000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389" y="4653363"/>
            <a:ext cx="100223" cy="10022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08899" y="4638356"/>
            <a:ext cx="1018543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Non-Pengguna·30%</a:t>
            </a:r>
            <a:endParaRPr lang="en-US" sz="700" dirty="0"/>
          </a:p>
        </p:txBody>
      </p:sp>
      <p:sp>
        <p:nvSpPr>
          <p:cNvPr id="12" name="Text 7"/>
          <p:cNvSpPr/>
          <p:nvPr/>
        </p:nvSpPr>
        <p:spPr>
          <a:xfrm>
            <a:off x="5922466" y="4638356"/>
            <a:ext cx="304976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·30%</a:t>
            </a:r>
            <a:endParaRPr lang="en-US" sz="700" dirty="0"/>
          </a:p>
        </p:txBody>
      </p:sp>
      <p:sp>
        <p:nvSpPr>
          <p:cNvPr id="13" name="Text 8"/>
          <p:cNvSpPr/>
          <p:nvPr/>
        </p:nvSpPr>
        <p:spPr>
          <a:xfrm>
            <a:off x="5962530" y="4638356"/>
            <a:ext cx="26883" cy="130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dirty="0">
                <a:solidFill>
                  <a:srgbClr val="E5DCE6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·</a:t>
            </a:r>
            <a:endParaRPr lang="en-US" sz="700" dirty="0"/>
          </a:p>
        </p:txBody>
      </p:sp>
      <p:sp>
        <p:nvSpPr>
          <p:cNvPr id="14" name="Text 9"/>
          <p:cNvSpPr/>
          <p:nvPr/>
        </p:nvSpPr>
        <p:spPr>
          <a:xfrm>
            <a:off x="7572137" y="2752725"/>
            <a:ext cx="6350318" cy="1554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 WHO (2023) menunjukkan 70% ibu hamil di Indonesia menggunakan terapi komplementer. Ini adalah peluang besar bagi bidan untuk memberikan edukasi yang aman, berbasis bukti, dan integratif dalam pelayanan kebidanan modern.</a:t>
            </a:r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46D610-2452-22C5-7DF1-E09D1B37FD14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17219"/>
            <a:ext cx="117030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Kesehatan: Perspektif Naturopati vs WHO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679627"/>
            <a:ext cx="13042821" cy="2032754"/>
          </a:xfrm>
          <a:prstGeom prst="roundRect">
            <a:avLst>
              <a:gd name="adj" fmla="val 4687"/>
            </a:avLst>
          </a:prstGeom>
          <a:solidFill>
            <a:srgbClr val="282D5E"/>
          </a:solidFill>
          <a:ln/>
        </p:spPr>
      </p:sp>
      <p:sp>
        <p:nvSpPr>
          <p:cNvPr id="4" name="Shape 2"/>
          <p:cNvSpPr/>
          <p:nvPr/>
        </p:nvSpPr>
        <p:spPr>
          <a:xfrm>
            <a:off x="793790" y="3679627"/>
            <a:ext cx="6521410" cy="2032754"/>
          </a:xfrm>
          <a:prstGeom prst="roundRect">
            <a:avLst>
              <a:gd name="adj" fmla="val 4687"/>
            </a:avLst>
          </a:prstGeom>
          <a:solidFill>
            <a:srgbClr val="282D5E"/>
          </a:solidFill>
          <a:ln/>
        </p:spPr>
      </p:sp>
      <p:sp>
        <p:nvSpPr>
          <p:cNvPr id="5" name="Text 3"/>
          <p:cNvSpPr/>
          <p:nvPr/>
        </p:nvSpPr>
        <p:spPr>
          <a:xfrm>
            <a:off x="1020604" y="3906441"/>
            <a:ext cx="30666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Perspektif Naturopati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0604" y="4396859"/>
            <a:ext cx="60677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Kondisi di mana Tridosha, agni, dan seluruh jaringan tubuh berada dalam keselarasan total (Sushruta Samhita, 2023).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315200" y="3679627"/>
            <a:ext cx="6521410" cy="2032754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00" y="3679627"/>
            <a:ext cx="30480" cy="2032754"/>
          </a:xfrm>
          <a:prstGeom prst="roundRect">
            <a:avLst>
              <a:gd name="adj" fmla="val 312558"/>
            </a:avLst>
          </a:prstGeom>
          <a:solidFill>
            <a:srgbClr val="414677"/>
          </a:solidFill>
          <a:ln/>
        </p:spPr>
      </p:sp>
      <p:sp>
        <p:nvSpPr>
          <p:cNvPr id="9" name="Text 7"/>
          <p:cNvSpPr/>
          <p:nvPr/>
        </p:nvSpPr>
        <p:spPr>
          <a:xfrm>
            <a:off x="7542014" y="3906441"/>
            <a:ext cx="313443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Perspektif WHO (1998)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542014" y="4396859"/>
            <a:ext cx="60677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Keadaan lengkap fisik, mental, dan sosial, bukan sekadar tidak adanya penyakit atau kelemahan.</a:t>
            </a:r>
            <a:endParaRPr lang="en-US" sz="17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2C642E-F8FA-9182-A436-87F8FC8196BE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9535"/>
            <a:ext cx="76666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4 Prinsip Utama Naturopati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542103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090E3F"/>
          </a:solidFill>
          <a:ln/>
        </p:spPr>
      </p:sp>
      <p:sp>
        <p:nvSpPr>
          <p:cNvPr id="4" name="Shape 2"/>
          <p:cNvSpPr/>
          <p:nvPr/>
        </p:nvSpPr>
        <p:spPr>
          <a:xfrm>
            <a:off x="793790" y="2511623"/>
            <a:ext cx="6407944" cy="121920"/>
          </a:xfrm>
          <a:prstGeom prst="roundRect">
            <a:avLst>
              <a:gd name="adj" fmla="val 78139"/>
            </a:avLst>
          </a:prstGeom>
          <a:solidFill>
            <a:srgbClr val="EEAEF6"/>
          </a:solidFill>
          <a:ln/>
        </p:spPr>
      </p:sp>
      <p:sp>
        <p:nvSpPr>
          <p:cNvPr id="5" name="Shape 3"/>
          <p:cNvSpPr/>
          <p:nvPr/>
        </p:nvSpPr>
        <p:spPr>
          <a:xfrm>
            <a:off x="3657540" y="2201942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EEAEF6"/>
          </a:solidFill>
          <a:ln/>
        </p:spPr>
      </p:sp>
      <p:sp>
        <p:nvSpPr>
          <p:cNvPr id="6" name="Text 4"/>
          <p:cNvSpPr/>
          <p:nvPr/>
        </p:nvSpPr>
        <p:spPr>
          <a:xfrm>
            <a:off x="3861614" y="2372082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051084" y="3109079"/>
            <a:ext cx="29079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Penyembuhan Alami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084" y="3599497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Tubuh memiliki kekuatan vital inheren untuk memperbaiki diri sendiri.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2542103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090E3F"/>
          </a:solidFill>
          <a:ln/>
        </p:spPr>
      </p:sp>
      <p:sp>
        <p:nvSpPr>
          <p:cNvPr id="10" name="Shape 8"/>
          <p:cNvSpPr/>
          <p:nvPr/>
        </p:nvSpPr>
        <p:spPr>
          <a:xfrm>
            <a:off x="7428548" y="2511623"/>
            <a:ext cx="6408063" cy="121920"/>
          </a:xfrm>
          <a:prstGeom prst="roundRect">
            <a:avLst>
              <a:gd name="adj" fmla="val 78139"/>
            </a:avLst>
          </a:prstGeom>
          <a:solidFill>
            <a:srgbClr val="EEAEF6"/>
          </a:solidFill>
          <a:ln/>
        </p:spPr>
      </p:sp>
      <p:sp>
        <p:nvSpPr>
          <p:cNvPr id="11" name="Shape 9"/>
          <p:cNvSpPr/>
          <p:nvPr/>
        </p:nvSpPr>
        <p:spPr>
          <a:xfrm>
            <a:off x="10292298" y="2201942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EEAEF6"/>
          </a:solidFill>
          <a:ln/>
        </p:spPr>
      </p:sp>
      <p:sp>
        <p:nvSpPr>
          <p:cNvPr id="12" name="Text 10"/>
          <p:cNvSpPr/>
          <p:nvPr/>
        </p:nvSpPr>
        <p:spPr>
          <a:xfrm>
            <a:off x="10496371" y="2372082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7685842" y="3109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Identifikasi Akar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85842" y="3599497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Fokus menghilangkan penyebab masalah, bukan hanya menekan gejala.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149572"/>
            <a:ext cx="6407944" cy="2040493"/>
          </a:xfrm>
          <a:prstGeom prst="roundRect">
            <a:avLst>
              <a:gd name="adj" fmla="val 7170"/>
            </a:avLst>
          </a:prstGeom>
          <a:solidFill>
            <a:srgbClr val="090E3F"/>
          </a:solidFill>
          <a:ln/>
        </p:spPr>
      </p:sp>
      <p:sp>
        <p:nvSpPr>
          <p:cNvPr id="16" name="Shape 14"/>
          <p:cNvSpPr/>
          <p:nvPr/>
        </p:nvSpPr>
        <p:spPr>
          <a:xfrm>
            <a:off x="793790" y="5119092"/>
            <a:ext cx="6407944" cy="121920"/>
          </a:xfrm>
          <a:prstGeom prst="roundRect">
            <a:avLst>
              <a:gd name="adj" fmla="val 78139"/>
            </a:avLst>
          </a:prstGeom>
          <a:solidFill>
            <a:srgbClr val="EEAEF6"/>
          </a:solidFill>
          <a:ln/>
        </p:spPr>
      </p:sp>
      <p:sp>
        <p:nvSpPr>
          <p:cNvPr id="17" name="Shape 15"/>
          <p:cNvSpPr/>
          <p:nvPr/>
        </p:nvSpPr>
        <p:spPr>
          <a:xfrm>
            <a:off x="3657540" y="4809411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EEAEF6"/>
          </a:solidFill>
          <a:ln/>
        </p:spPr>
      </p:sp>
      <p:sp>
        <p:nvSpPr>
          <p:cNvPr id="18" name="Text 16"/>
          <p:cNvSpPr/>
          <p:nvPr/>
        </p:nvSpPr>
        <p:spPr>
          <a:xfrm>
            <a:off x="3861614" y="4979551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51084" y="5716548"/>
            <a:ext cx="28405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Primum Non Nocere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51084" y="6206966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Utamakan intervensi non-invasif yang aman dan bebas efek samping.</a:t>
            </a:r>
            <a:endParaRPr lang="en-US" sz="1750" dirty="0"/>
          </a:p>
        </p:txBody>
      </p:sp>
      <p:sp>
        <p:nvSpPr>
          <p:cNvPr id="21" name="Shape 19"/>
          <p:cNvSpPr/>
          <p:nvPr/>
        </p:nvSpPr>
        <p:spPr>
          <a:xfrm>
            <a:off x="7428548" y="5149572"/>
            <a:ext cx="6408063" cy="2040493"/>
          </a:xfrm>
          <a:prstGeom prst="roundRect">
            <a:avLst>
              <a:gd name="adj" fmla="val 7170"/>
            </a:avLst>
          </a:prstGeom>
          <a:solidFill>
            <a:srgbClr val="090E3F"/>
          </a:solidFill>
          <a:ln/>
        </p:spPr>
      </p:sp>
      <p:sp>
        <p:nvSpPr>
          <p:cNvPr id="22" name="Shape 20"/>
          <p:cNvSpPr/>
          <p:nvPr/>
        </p:nvSpPr>
        <p:spPr>
          <a:xfrm>
            <a:off x="7428548" y="5119092"/>
            <a:ext cx="6408063" cy="121920"/>
          </a:xfrm>
          <a:prstGeom prst="roundRect">
            <a:avLst>
              <a:gd name="adj" fmla="val 78139"/>
            </a:avLst>
          </a:prstGeom>
          <a:solidFill>
            <a:srgbClr val="EEAEF6"/>
          </a:solidFill>
          <a:ln/>
        </p:spPr>
      </p:sp>
      <p:sp>
        <p:nvSpPr>
          <p:cNvPr id="23" name="Shape 21"/>
          <p:cNvSpPr/>
          <p:nvPr/>
        </p:nvSpPr>
        <p:spPr>
          <a:xfrm>
            <a:off x="10292298" y="4809411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EEAEF6"/>
          </a:solidFill>
          <a:ln/>
        </p:spPr>
      </p:sp>
      <p:sp>
        <p:nvSpPr>
          <p:cNvPr id="24" name="Text 22"/>
          <p:cNvSpPr/>
          <p:nvPr/>
        </p:nvSpPr>
        <p:spPr>
          <a:xfrm>
            <a:off x="10496371" y="4979551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4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7685842" y="5716548"/>
            <a:ext cx="34112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Dokter sebagai Pendidik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685842" y="6206966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Praktisi membimbing pasien menjadi agen perubahan kesehatannya sendiri.</a:t>
            </a:r>
            <a:endParaRPr lang="en-US" sz="175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F9D7955-8918-282B-F455-F7C58254B8BA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Kekuatan Vitalitas dalam Setiap Kehidupan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Mendukung proses alami kehamilan dengan memperkuat daya tahan tubuh dan keseimbangan sistemik.</a:t>
            </a:r>
            <a:endParaRPr lang="en-US" sz="17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1F3108-4A97-2CAE-D27B-549B9E1232E4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3342"/>
            <a:ext cx="115878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Tubuh Menyembuhkan Sendiri (Enervasi)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27434"/>
            <a:ext cx="8284131" cy="4623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8943" y="3006209"/>
            <a:ext cx="4205168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Enervasi atau kelelahan sistem saraf (neurasthenia) diidentifikasi sebagai akar penyebab penyakit. Melalui metode detoksifikasi dan istirahat (fasting), tubuh mendapatkan kesempatan emas untuk mengeliminasi toksin dan mempercepat proses regenerasi alami.</a:t>
            </a:r>
            <a:endParaRPr lang="en-US" sz="17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5F53C8-C26B-7F6F-7889-273C47D5533F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09775"/>
            <a:ext cx="88568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Toksemia: Akar Penyakit Kronis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7218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Akumulasi end-produk metabolik yang gagal dieliminasi tubuh menciptakan kondisi "toksemia".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790236"/>
            <a:ext cx="566976" cy="56697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6406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Respons Tubuh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131118"/>
            <a:ext cx="637960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Demam, lendir, dan nyeri adalah mekanisme pertahanan akut untuk membersihkan sisa metabolik yang menumpuk.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6884" y="3790236"/>
            <a:ext cx="566976" cy="5669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56884" y="46406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Morfologi Penyakit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456884" y="5131118"/>
            <a:ext cx="637972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Ketidakmampuan sistem ekskresi menyebabkan penyakit kronis yang menetap jika tidak ditangani secara alami.</a:t>
            </a:r>
            <a:endParaRPr lang="en-US" sz="17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532E84-1A7F-BB6C-1CC1-604169EC1644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5525"/>
            <a:ext cx="110124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Modalitas Naturopati dalam Kebidanan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07933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3049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Herbal &amp; Nutrisi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795367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Jahe efektif mengurangi mual pada 65% ibu hamil; daun raspberry mendukung tonus rahim.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507933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3049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Hydrotherapy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795367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Pijat air hangat mengurangi nyeri lumbar pada 48% ibu hamil selama proses kehamilan.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9677995" y="5304949"/>
            <a:ext cx="30640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Konseling Gaya Hidup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795367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Teknik pernapasan menurunkan skor stres secara signifikan hingga 12 poin rata-rata.</a:t>
            </a:r>
            <a:endParaRPr lang="en-US" sz="17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AC6856-472A-942E-75CD-883F986A2CE7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36B674-BADD-8383-C7D3-5449C778D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6629" y="2507933"/>
            <a:ext cx="3729724" cy="26773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61153"/>
            <a:ext cx="59583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Kesimpulan &amp; Ajakan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494252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Tugas kelompok: Buat proyek mini-case study "Naturopati dalam Praktik </a:t>
            </a:r>
            <a:r>
              <a:rPr lang="en-US" sz="1750" dirty="0" err="1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Kebidanan</a:t>
            </a: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</a:t>
            </a:r>
            <a:endParaRPr lang="en-US" sz="17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9C603C-E228-D0E1-BCD8-7780F9A3A854}"/>
              </a:ext>
            </a:extLst>
          </p:cNvPr>
          <p:cNvSpPr/>
          <p:nvPr/>
        </p:nvSpPr>
        <p:spPr>
          <a:xfrm>
            <a:off x="11205028" y="7649029"/>
            <a:ext cx="3323772" cy="4281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Sarjana &amp; </a:t>
            </a:r>
            <a:r>
              <a:rPr lang="en-US" b="1" dirty="0" err="1"/>
              <a:t>Profesi</a:t>
            </a:r>
            <a:r>
              <a:rPr lang="en-US" b="1" dirty="0"/>
              <a:t> </a:t>
            </a:r>
            <a:r>
              <a:rPr lang="en-US" b="1" dirty="0" err="1"/>
              <a:t>bidan</a:t>
            </a:r>
            <a:r>
              <a:rPr lang="en-US" b="1" dirty="0"/>
              <a:t> SPI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426</Words>
  <Application>Microsoft Office PowerPoint</Application>
  <PresentationFormat>Custom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-apple-system, BlinkMacSystemFont, Segoe UI, Roboto, Helvetica Neue, Arial, sans-serif Medium</vt:lpstr>
      <vt:lpstr>Montserrat</vt:lpstr>
      <vt:lpstr>Bricolage Grotesque Extra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ASUS</dc:creator>
  <cp:lastModifiedBy>hartini karim</cp:lastModifiedBy>
  <cp:revision>3</cp:revision>
  <dcterms:created xsi:type="dcterms:W3CDTF">2026-03-08T09:50:41Z</dcterms:created>
  <dcterms:modified xsi:type="dcterms:W3CDTF">2026-03-26T10:38:11Z</dcterms:modified>
</cp:coreProperties>
</file>