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Bitter" panose="020B0604020202020204" charset="0"/>
      <p:regular r:id="rId13"/>
    </p:embeddedFont>
    <p:embeddedFont>
      <p:font typeface="Open Sans" panose="020B0606030504020204" pitchFamily="34" charset="0"/>
      <p:regular r:id="rId14"/>
      <p:bold r:id="rId15"/>
      <p:italic r:id="rId16"/>
      <p:boldItalic r:id="rId17"/>
    </p:embeddedFont>
    <p:embeddedFont>
      <p:font typeface="Open Sans Bold" panose="020B0806030504020204" pitchFamily="34" charset="0"/>
      <p:regular r:id="rId18"/>
      <p:bold r:id="rId19"/>
    </p:embeddedFont>
    <p:embeddedFont>
      <p:font typeface="Tahoma" panose="020B0604030504040204" pitchFamily="34"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1" d="100"/>
          <a:sy n="41" d="100"/>
        </p:scale>
        <p:origin x="97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grpSp>
        <p:nvGrpSpPr>
          <p:cNvPr id="6" name="Group 6"/>
          <p:cNvGrpSpPr/>
          <p:nvPr/>
        </p:nvGrpSpPr>
        <p:grpSpPr>
          <a:xfrm>
            <a:off x="16049015" y="9686925"/>
            <a:ext cx="2153260" cy="514350"/>
            <a:chOff x="0" y="0"/>
            <a:chExt cx="2871013" cy="685800"/>
          </a:xfrm>
        </p:grpSpPr>
        <p:sp>
          <p:nvSpPr>
            <p:cNvPr id="7" name="Freeform 7" descr="preencoded.png">
              <a:hlinkClick r:id="rId2" tooltip="https://gamma.app/?utm_source=made-with-gamma"/>
            </p:cNvPr>
            <p:cNvSpPr/>
            <p:nvPr/>
          </p:nvSpPr>
          <p:spPr>
            <a:xfrm>
              <a:off x="0" y="0"/>
              <a:ext cx="2870962" cy="685800"/>
            </a:xfrm>
            <a:custGeom>
              <a:avLst/>
              <a:gdLst/>
              <a:ahLst/>
              <a:cxnLst/>
              <a:rect l="l" t="t" r="r" b="b"/>
              <a:pathLst>
                <a:path w="2870962" h="685800">
                  <a:moveTo>
                    <a:pt x="0" y="0"/>
                  </a:moveTo>
                  <a:lnTo>
                    <a:pt x="2870962" y="0"/>
                  </a:lnTo>
                  <a:lnTo>
                    <a:pt x="2870962" y="685800"/>
                  </a:lnTo>
                  <a:lnTo>
                    <a:pt x="0" y="685800"/>
                  </a:lnTo>
                  <a:lnTo>
                    <a:pt x="0" y="0"/>
                  </a:lnTo>
                  <a:close/>
                </a:path>
              </a:pathLst>
            </a:custGeom>
            <a:blipFill>
              <a:blip r:embed="rId3"/>
              <a:stretch>
                <a:fillRect r="-1"/>
              </a:stretch>
            </a:blipFill>
          </p:spPr>
        </p:sp>
      </p:grpSp>
      <p:grpSp>
        <p:nvGrpSpPr>
          <p:cNvPr id="8" name="Group 8"/>
          <p:cNvGrpSpPr/>
          <p:nvPr/>
        </p:nvGrpSpPr>
        <p:grpSpPr>
          <a:xfrm>
            <a:off x="11430000" y="0"/>
            <a:ext cx="6858000" cy="10287000"/>
            <a:chOff x="0" y="0"/>
            <a:chExt cx="9144000" cy="13716000"/>
          </a:xfrm>
        </p:grpSpPr>
        <p:sp>
          <p:nvSpPr>
            <p:cNvPr id="9" name="Freeform 9" descr="preencoded.png"/>
            <p:cNvSpPr/>
            <p:nvPr/>
          </p:nvSpPr>
          <p:spPr>
            <a:xfrm>
              <a:off x="0" y="0"/>
              <a:ext cx="9144000" cy="13716000"/>
            </a:xfrm>
            <a:custGeom>
              <a:avLst/>
              <a:gdLst/>
              <a:ahLst/>
              <a:cxnLst/>
              <a:rect l="l" t="t" r="r" b="b"/>
              <a:pathLst>
                <a:path w="9144000" h="13716000">
                  <a:moveTo>
                    <a:pt x="0" y="0"/>
                  </a:moveTo>
                  <a:lnTo>
                    <a:pt x="9144000" y="0"/>
                  </a:lnTo>
                  <a:lnTo>
                    <a:pt x="9144000" y="13716000"/>
                  </a:lnTo>
                  <a:lnTo>
                    <a:pt x="0" y="13716000"/>
                  </a:lnTo>
                  <a:lnTo>
                    <a:pt x="0" y="0"/>
                  </a:lnTo>
                  <a:close/>
                </a:path>
              </a:pathLst>
            </a:custGeom>
            <a:blipFill>
              <a:blip r:embed="rId4"/>
              <a:stretch>
                <a:fillRect/>
              </a:stretch>
            </a:blipFill>
          </p:spPr>
        </p:sp>
      </p:grpSp>
      <p:sp>
        <p:nvSpPr>
          <p:cNvPr id="10" name="TextBox 10"/>
          <p:cNvSpPr txBox="1"/>
          <p:nvPr/>
        </p:nvSpPr>
        <p:spPr>
          <a:xfrm>
            <a:off x="992238" y="2004117"/>
            <a:ext cx="9445523" cy="3128963"/>
          </a:xfrm>
          <a:prstGeom prst="rect">
            <a:avLst/>
          </a:prstGeom>
        </p:spPr>
        <p:txBody>
          <a:bodyPr lIns="0" tIns="0" rIns="0" bIns="0" rtlCol="0" anchor="t">
            <a:spAutoFit/>
          </a:bodyPr>
          <a:lstStyle/>
          <a:p>
            <a:pPr algn="l">
              <a:lnSpc>
                <a:spcPts val="6062"/>
              </a:lnSpc>
            </a:pPr>
            <a:r>
              <a:rPr lang="en-US" sz="4875">
                <a:solidFill>
                  <a:srgbClr val="2C3F42"/>
                </a:solidFill>
                <a:latin typeface="Bitter"/>
                <a:ea typeface="Bitter"/>
                <a:cs typeface="Bitter"/>
                <a:sym typeface="Bitter"/>
              </a:rPr>
              <a:t>Ruang Lingkup Naturopati dalam Pelayanan Kebidanan dan Terapi Komplementer dalam Kebidanan</a:t>
            </a:r>
          </a:p>
        </p:txBody>
      </p:sp>
      <p:sp>
        <p:nvSpPr>
          <p:cNvPr id="11" name="TextBox 11"/>
          <p:cNvSpPr txBox="1"/>
          <p:nvPr/>
        </p:nvSpPr>
        <p:spPr>
          <a:xfrm>
            <a:off x="992238" y="5419430"/>
            <a:ext cx="9445523" cy="2070344"/>
          </a:xfrm>
          <a:prstGeom prst="rect">
            <a:avLst/>
          </a:prstGeom>
        </p:spPr>
        <p:txBody>
          <a:bodyPr lIns="0" tIns="0" rIns="0" bIns="0" rtlCol="0" anchor="t">
            <a:spAutoFit/>
          </a:bodyPr>
          <a:lstStyle/>
          <a:p>
            <a:pPr algn="l">
              <a:lnSpc>
                <a:spcPts val="3125"/>
              </a:lnSpc>
            </a:pPr>
            <a:r>
              <a:rPr lang="en-US" sz="1937">
                <a:solidFill>
                  <a:srgbClr val="2B2E3C"/>
                </a:solidFill>
                <a:latin typeface="Open Sans"/>
                <a:ea typeface="Open Sans"/>
                <a:cs typeface="Open Sans"/>
                <a:sym typeface="Open Sans"/>
              </a:rPr>
              <a:t>Materi ini membahas bagaimana pendekatan naturopati dan terapi komplementer dapat memperkaya asuhan kebidanan modern. Fokusnya bukan menggantikan layanan medis, tetapi memperkuat kenyamanan, keamanan, dan kesejahteraan ibu melalui pendekatan yang lebih holistik, humanis, dan berbasis bukti.</a:t>
            </a:r>
          </a:p>
        </p:txBody>
      </p:sp>
      <p:grpSp>
        <p:nvGrpSpPr>
          <p:cNvPr id="12" name="Group 12"/>
          <p:cNvGrpSpPr/>
          <p:nvPr/>
        </p:nvGrpSpPr>
        <p:grpSpPr>
          <a:xfrm>
            <a:off x="992238" y="7778353"/>
            <a:ext cx="2312641" cy="466430"/>
            <a:chOff x="0" y="0"/>
            <a:chExt cx="3083522" cy="621906"/>
          </a:xfrm>
        </p:grpSpPr>
        <p:sp>
          <p:nvSpPr>
            <p:cNvPr id="13" name="Freeform 13"/>
            <p:cNvSpPr/>
            <p:nvPr/>
          </p:nvSpPr>
          <p:spPr>
            <a:xfrm>
              <a:off x="0" y="0"/>
              <a:ext cx="3083560" cy="621919"/>
            </a:xfrm>
            <a:custGeom>
              <a:avLst/>
              <a:gdLst/>
              <a:ahLst/>
              <a:cxnLst/>
              <a:rect l="l" t="t" r="r" b="b"/>
              <a:pathLst>
                <a:path w="3083560" h="621919">
                  <a:moveTo>
                    <a:pt x="0" y="111125"/>
                  </a:moveTo>
                  <a:cubicBezTo>
                    <a:pt x="0" y="49784"/>
                    <a:pt x="49784" y="0"/>
                    <a:pt x="111125" y="0"/>
                  </a:cubicBezTo>
                  <a:lnTo>
                    <a:pt x="2972435" y="0"/>
                  </a:lnTo>
                  <a:cubicBezTo>
                    <a:pt x="3033776" y="0"/>
                    <a:pt x="3083560" y="49784"/>
                    <a:pt x="3083560" y="111125"/>
                  </a:cubicBezTo>
                  <a:lnTo>
                    <a:pt x="3083560" y="510794"/>
                  </a:lnTo>
                  <a:cubicBezTo>
                    <a:pt x="3083560" y="572135"/>
                    <a:pt x="3033776" y="621919"/>
                    <a:pt x="2972435" y="621919"/>
                  </a:cubicBezTo>
                  <a:lnTo>
                    <a:pt x="111125" y="621919"/>
                  </a:lnTo>
                  <a:cubicBezTo>
                    <a:pt x="49784" y="621919"/>
                    <a:pt x="0" y="572135"/>
                    <a:pt x="0" y="510794"/>
                  </a:cubicBezTo>
                  <a:close/>
                </a:path>
              </a:pathLst>
            </a:custGeom>
            <a:solidFill>
              <a:srgbClr val="FCE2CF"/>
            </a:solidFill>
          </p:spPr>
        </p:sp>
      </p:grpSp>
      <p:sp>
        <p:nvSpPr>
          <p:cNvPr id="14" name="TextBox 14"/>
          <p:cNvSpPr txBox="1"/>
          <p:nvPr/>
        </p:nvSpPr>
        <p:spPr>
          <a:xfrm>
            <a:off x="1141066" y="7795622"/>
            <a:ext cx="2014985" cy="374752"/>
          </a:xfrm>
          <a:prstGeom prst="rect">
            <a:avLst/>
          </a:prstGeom>
        </p:spPr>
        <p:txBody>
          <a:bodyPr lIns="0" tIns="0" rIns="0" bIns="0" rtlCol="0" anchor="t">
            <a:spAutoFit/>
          </a:bodyPr>
          <a:lstStyle/>
          <a:p>
            <a:pPr algn="l">
              <a:lnSpc>
                <a:spcPts val="2499"/>
              </a:lnSpc>
            </a:pPr>
            <a:r>
              <a:rPr lang="en-US" sz="1562">
                <a:solidFill>
                  <a:srgbClr val="2B2E3C"/>
                </a:solidFill>
                <a:latin typeface="Open Sans"/>
                <a:ea typeface="Open Sans"/>
                <a:cs typeface="Open Sans"/>
                <a:sym typeface="Open Sans"/>
              </a:rPr>
              <a:t>KEBIDANAN HOLISTIK</a:t>
            </a:r>
          </a:p>
        </p:txBody>
      </p:sp>
      <p:grpSp>
        <p:nvGrpSpPr>
          <p:cNvPr id="15" name="Group 15"/>
          <p:cNvGrpSpPr/>
          <p:nvPr/>
        </p:nvGrpSpPr>
        <p:grpSpPr>
          <a:xfrm>
            <a:off x="3424085" y="7764066"/>
            <a:ext cx="1917059" cy="495005"/>
            <a:chOff x="0" y="0"/>
            <a:chExt cx="2556078" cy="660006"/>
          </a:xfrm>
        </p:grpSpPr>
        <p:sp>
          <p:nvSpPr>
            <p:cNvPr id="16" name="Freeform 16"/>
            <p:cNvSpPr/>
            <p:nvPr/>
          </p:nvSpPr>
          <p:spPr>
            <a:xfrm>
              <a:off x="0" y="0"/>
              <a:ext cx="2556129" cy="660019"/>
            </a:xfrm>
            <a:custGeom>
              <a:avLst/>
              <a:gdLst/>
              <a:ahLst/>
              <a:cxnLst/>
              <a:rect l="l" t="t" r="r" b="b"/>
              <a:pathLst>
                <a:path w="2556129" h="660019">
                  <a:moveTo>
                    <a:pt x="0" y="117475"/>
                  </a:moveTo>
                  <a:cubicBezTo>
                    <a:pt x="0" y="52578"/>
                    <a:pt x="53467" y="0"/>
                    <a:pt x="119126" y="0"/>
                  </a:cubicBezTo>
                  <a:lnTo>
                    <a:pt x="2437003" y="0"/>
                  </a:lnTo>
                  <a:lnTo>
                    <a:pt x="2437003" y="6350"/>
                  </a:lnTo>
                  <a:lnTo>
                    <a:pt x="2437003" y="0"/>
                  </a:lnTo>
                  <a:cubicBezTo>
                    <a:pt x="2502662" y="0"/>
                    <a:pt x="2556129" y="52578"/>
                    <a:pt x="2556129" y="117475"/>
                  </a:cubicBezTo>
                  <a:lnTo>
                    <a:pt x="2549779" y="117475"/>
                  </a:lnTo>
                  <a:lnTo>
                    <a:pt x="2556129" y="117475"/>
                  </a:lnTo>
                  <a:lnTo>
                    <a:pt x="2556129" y="542544"/>
                  </a:lnTo>
                  <a:lnTo>
                    <a:pt x="2549779" y="542544"/>
                  </a:lnTo>
                  <a:lnTo>
                    <a:pt x="2556129" y="542544"/>
                  </a:lnTo>
                  <a:cubicBezTo>
                    <a:pt x="2556129" y="607568"/>
                    <a:pt x="2502662" y="660019"/>
                    <a:pt x="2437003" y="660019"/>
                  </a:cubicBezTo>
                  <a:lnTo>
                    <a:pt x="2437003" y="653669"/>
                  </a:lnTo>
                  <a:lnTo>
                    <a:pt x="2437003" y="660019"/>
                  </a:lnTo>
                  <a:lnTo>
                    <a:pt x="119126" y="660019"/>
                  </a:lnTo>
                  <a:lnTo>
                    <a:pt x="119126" y="653669"/>
                  </a:lnTo>
                  <a:lnTo>
                    <a:pt x="119126" y="660019"/>
                  </a:lnTo>
                  <a:cubicBezTo>
                    <a:pt x="53467" y="660019"/>
                    <a:pt x="0" y="607441"/>
                    <a:pt x="0" y="542544"/>
                  </a:cubicBezTo>
                  <a:lnTo>
                    <a:pt x="0" y="117475"/>
                  </a:lnTo>
                  <a:lnTo>
                    <a:pt x="6350" y="117475"/>
                  </a:lnTo>
                  <a:lnTo>
                    <a:pt x="0" y="117475"/>
                  </a:lnTo>
                  <a:moveTo>
                    <a:pt x="12700" y="117475"/>
                  </a:moveTo>
                  <a:lnTo>
                    <a:pt x="12700" y="542544"/>
                  </a:lnTo>
                  <a:lnTo>
                    <a:pt x="6350" y="542544"/>
                  </a:lnTo>
                  <a:lnTo>
                    <a:pt x="12700" y="542544"/>
                  </a:lnTo>
                  <a:cubicBezTo>
                    <a:pt x="12700" y="600329"/>
                    <a:pt x="60198" y="647319"/>
                    <a:pt x="119126" y="647319"/>
                  </a:cubicBezTo>
                  <a:lnTo>
                    <a:pt x="2437003" y="647319"/>
                  </a:lnTo>
                  <a:cubicBezTo>
                    <a:pt x="2495804" y="647319"/>
                    <a:pt x="2543429" y="600329"/>
                    <a:pt x="2543429" y="542544"/>
                  </a:cubicBezTo>
                  <a:lnTo>
                    <a:pt x="2543429" y="117475"/>
                  </a:lnTo>
                  <a:cubicBezTo>
                    <a:pt x="2543429" y="59690"/>
                    <a:pt x="2495931" y="12700"/>
                    <a:pt x="2437003" y="12700"/>
                  </a:cubicBezTo>
                  <a:lnTo>
                    <a:pt x="119126" y="12700"/>
                  </a:lnTo>
                  <a:lnTo>
                    <a:pt x="119126" y="6350"/>
                  </a:lnTo>
                  <a:lnTo>
                    <a:pt x="119126" y="12700"/>
                  </a:lnTo>
                  <a:cubicBezTo>
                    <a:pt x="60198" y="12700"/>
                    <a:pt x="12700" y="59690"/>
                    <a:pt x="12700" y="117475"/>
                  </a:cubicBezTo>
                  <a:close/>
                </a:path>
              </a:pathLst>
            </a:custGeom>
            <a:solidFill>
              <a:srgbClr val="D2600F"/>
            </a:solidFill>
          </p:spPr>
        </p:sp>
      </p:grpSp>
      <p:sp>
        <p:nvSpPr>
          <p:cNvPr id="17" name="TextBox 17"/>
          <p:cNvSpPr txBox="1"/>
          <p:nvPr/>
        </p:nvSpPr>
        <p:spPr>
          <a:xfrm>
            <a:off x="3587201" y="7795622"/>
            <a:ext cx="1590827" cy="374752"/>
          </a:xfrm>
          <a:prstGeom prst="rect">
            <a:avLst/>
          </a:prstGeom>
        </p:spPr>
        <p:txBody>
          <a:bodyPr lIns="0" tIns="0" rIns="0" bIns="0" rtlCol="0" anchor="t">
            <a:spAutoFit/>
          </a:bodyPr>
          <a:lstStyle/>
          <a:p>
            <a:pPr algn="l">
              <a:lnSpc>
                <a:spcPts val="2499"/>
              </a:lnSpc>
            </a:pPr>
            <a:r>
              <a:rPr lang="en-US" sz="1562">
                <a:solidFill>
                  <a:srgbClr val="D2600F"/>
                </a:solidFill>
                <a:latin typeface="Open Sans"/>
                <a:ea typeface="Open Sans"/>
                <a:cs typeface="Open Sans"/>
                <a:sym typeface="Open Sans"/>
              </a:rPr>
              <a:t>EVIDENCE BASED</a:t>
            </a:r>
          </a:p>
        </p:txBody>
      </p:sp>
      <p:grpSp>
        <p:nvGrpSpPr>
          <p:cNvPr id="18" name="Group 18"/>
          <p:cNvGrpSpPr/>
          <p:nvPr/>
        </p:nvGrpSpPr>
        <p:grpSpPr>
          <a:xfrm>
            <a:off x="5455596" y="7764066"/>
            <a:ext cx="2173491" cy="495005"/>
            <a:chOff x="0" y="0"/>
            <a:chExt cx="2897988" cy="660006"/>
          </a:xfrm>
        </p:grpSpPr>
        <p:sp>
          <p:nvSpPr>
            <p:cNvPr id="19" name="Freeform 19"/>
            <p:cNvSpPr/>
            <p:nvPr/>
          </p:nvSpPr>
          <p:spPr>
            <a:xfrm>
              <a:off x="0" y="0"/>
              <a:ext cx="2897886" cy="660019"/>
            </a:xfrm>
            <a:custGeom>
              <a:avLst/>
              <a:gdLst/>
              <a:ahLst/>
              <a:cxnLst/>
              <a:rect l="l" t="t" r="r" b="b"/>
              <a:pathLst>
                <a:path w="2897886" h="660019">
                  <a:moveTo>
                    <a:pt x="0" y="117475"/>
                  </a:moveTo>
                  <a:cubicBezTo>
                    <a:pt x="0" y="52578"/>
                    <a:pt x="53467" y="0"/>
                    <a:pt x="119126" y="0"/>
                  </a:cubicBezTo>
                  <a:lnTo>
                    <a:pt x="2778760" y="0"/>
                  </a:lnTo>
                  <a:lnTo>
                    <a:pt x="2778760" y="6350"/>
                  </a:lnTo>
                  <a:lnTo>
                    <a:pt x="2778760" y="0"/>
                  </a:lnTo>
                  <a:cubicBezTo>
                    <a:pt x="2844546" y="0"/>
                    <a:pt x="2897886" y="52578"/>
                    <a:pt x="2897886" y="117475"/>
                  </a:cubicBezTo>
                  <a:lnTo>
                    <a:pt x="2891536" y="117475"/>
                  </a:lnTo>
                  <a:lnTo>
                    <a:pt x="2897886" y="117475"/>
                  </a:lnTo>
                  <a:lnTo>
                    <a:pt x="2897886" y="542544"/>
                  </a:lnTo>
                  <a:lnTo>
                    <a:pt x="2891536" y="542544"/>
                  </a:lnTo>
                  <a:lnTo>
                    <a:pt x="2897886" y="542544"/>
                  </a:lnTo>
                  <a:cubicBezTo>
                    <a:pt x="2897886" y="607568"/>
                    <a:pt x="2844419" y="660019"/>
                    <a:pt x="2778760" y="660019"/>
                  </a:cubicBezTo>
                  <a:lnTo>
                    <a:pt x="2778760" y="653669"/>
                  </a:lnTo>
                  <a:lnTo>
                    <a:pt x="2778760" y="660019"/>
                  </a:lnTo>
                  <a:lnTo>
                    <a:pt x="119126" y="660019"/>
                  </a:lnTo>
                  <a:lnTo>
                    <a:pt x="119126" y="653669"/>
                  </a:lnTo>
                  <a:lnTo>
                    <a:pt x="119126" y="660019"/>
                  </a:lnTo>
                  <a:cubicBezTo>
                    <a:pt x="53467" y="660019"/>
                    <a:pt x="0" y="607441"/>
                    <a:pt x="0" y="542544"/>
                  </a:cubicBezTo>
                  <a:lnTo>
                    <a:pt x="0" y="117475"/>
                  </a:lnTo>
                  <a:lnTo>
                    <a:pt x="6350" y="117475"/>
                  </a:lnTo>
                  <a:lnTo>
                    <a:pt x="0" y="117475"/>
                  </a:lnTo>
                  <a:moveTo>
                    <a:pt x="12700" y="117475"/>
                  </a:moveTo>
                  <a:lnTo>
                    <a:pt x="12700" y="542544"/>
                  </a:lnTo>
                  <a:lnTo>
                    <a:pt x="6350" y="542544"/>
                  </a:lnTo>
                  <a:lnTo>
                    <a:pt x="12700" y="542544"/>
                  </a:lnTo>
                  <a:cubicBezTo>
                    <a:pt x="12700" y="600329"/>
                    <a:pt x="60325" y="647319"/>
                    <a:pt x="119126" y="647319"/>
                  </a:cubicBezTo>
                  <a:lnTo>
                    <a:pt x="2778760" y="647319"/>
                  </a:lnTo>
                  <a:cubicBezTo>
                    <a:pt x="2837688" y="647319"/>
                    <a:pt x="2885186" y="600329"/>
                    <a:pt x="2885186" y="542544"/>
                  </a:cubicBezTo>
                  <a:lnTo>
                    <a:pt x="2885186" y="117475"/>
                  </a:lnTo>
                  <a:cubicBezTo>
                    <a:pt x="2885186" y="59690"/>
                    <a:pt x="2837561" y="12700"/>
                    <a:pt x="2778760" y="12700"/>
                  </a:cubicBezTo>
                  <a:lnTo>
                    <a:pt x="119126" y="12700"/>
                  </a:lnTo>
                  <a:lnTo>
                    <a:pt x="119126" y="6350"/>
                  </a:lnTo>
                  <a:lnTo>
                    <a:pt x="119126" y="12700"/>
                  </a:lnTo>
                  <a:cubicBezTo>
                    <a:pt x="60325" y="12700"/>
                    <a:pt x="12700" y="59690"/>
                    <a:pt x="12700" y="117475"/>
                  </a:cubicBezTo>
                  <a:close/>
                </a:path>
              </a:pathLst>
            </a:custGeom>
            <a:solidFill>
              <a:srgbClr val="D2600F"/>
            </a:solidFill>
          </p:spPr>
        </p:sp>
      </p:grpSp>
      <p:sp>
        <p:nvSpPr>
          <p:cNvPr id="20" name="TextBox 20"/>
          <p:cNvSpPr txBox="1"/>
          <p:nvPr/>
        </p:nvSpPr>
        <p:spPr>
          <a:xfrm>
            <a:off x="5618712" y="7795622"/>
            <a:ext cx="1847259" cy="374752"/>
          </a:xfrm>
          <a:prstGeom prst="rect">
            <a:avLst/>
          </a:prstGeom>
        </p:spPr>
        <p:txBody>
          <a:bodyPr lIns="0" tIns="0" rIns="0" bIns="0" rtlCol="0" anchor="t">
            <a:spAutoFit/>
          </a:bodyPr>
          <a:lstStyle/>
          <a:p>
            <a:pPr algn="l">
              <a:lnSpc>
                <a:spcPts val="2499"/>
              </a:lnSpc>
            </a:pPr>
            <a:r>
              <a:rPr lang="en-US" sz="1562">
                <a:solidFill>
                  <a:srgbClr val="D2600F"/>
                </a:solidFill>
                <a:latin typeface="Open Sans"/>
                <a:ea typeface="Open Sans"/>
                <a:cs typeface="Open Sans"/>
                <a:sym typeface="Open Sans"/>
              </a:rPr>
              <a:t>ASUHAN IBU &amp; BAYI</a:t>
            </a:r>
          </a:p>
        </p:txBody>
      </p:sp>
      <p:sp>
        <p:nvSpPr>
          <p:cNvPr id="21" name="TextBox 21"/>
          <p:cNvSpPr txBox="1"/>
          <p:nvPr/>
        </p:nvSpPr>
        <p:spPr>
          <a:xfrm>
            <a:off x="1050054" y="9329455"/>
            <a:ext cx="4664945" cy="357470"/>
          </a:xfrm>
          <a:prstGeom prst="rect">
            <a:avLst/>
          </a:prstGeom>
        </p:spPr>
        <p:txBody>
          <a:bodyPr wrap="square" lIns="0" tIns="0" rIns="0" bIns="0" rtlCol="0" anchor="t">
            <a:spAutoFit/>
          </a:bodyPr>
          <a:lstStyle/>
          <a:p>
            <a:pPr algn="just">
              <a:lnSpc>
                <a:spcPts val="2937"/>
              </a:lnSpc>
              <a:spcBef>
                <a:spcPct val="0"/>
              </a:spcBef>
            </a:pPr>
            <a:r>
              <a:rPr lang="en-US" sz="2312" dirty="0">
                <a:solidFill>
                  <a:srgbClr val="000000"/>
                </a:solidFill>
                <a:latin typeface="Bitter"/>
                <a:ea typeface="Bitter"/>
                <a:cs typeface="Bitter"/>
                <a:sym typeface="Bitter"/>
              </a:rPr>
              <a:t>Hartini, S.Keb.,</a:t>
            </a:r>
            <a:r>
              <a:rPr lang="en-US" sz="2312" dirty="0" err="1">
                <a:solidFill>
                  <a:srgbClr val="000000"/>
                </a:solidFill>
                <a:latin typeface="Bitter"/>
                <a:ea typeface="Bitter"/>
                <a:cs typeface="Bitter"/>
                <a:sym typeface="Bitter"/>
              </a:rPr>
              <a:t>Bdn</a:t>
            </a:r>
            <a:r>
              <a:rPr lang="en-US" sz="2312" dirty="0">
                <a:solidFill>
                  <a:srgbClr val="000000"/>
                </a:solidFill>
                <a:latin typeface="Bitter"/>
                <a:ea typeface="Bitter"/>
                <a:cs typeface="Bitter"/>
                <a:sym typeface="Bitter"/>
              </a:rPr>
              <a:t>.,</a:t>
            </a:r>
            <a:r>
              <a:rPr lang="en-US" sz="2312" dirty="0" err="1">
                <a:solidFill>
                  <a:srgbClr val="000000"/>
                </a:solidFill>
                <a:latin typeface="Bitter"/>
                <a:ea typeface="Bitter"/>
                <a:cs typeface="Bitter"/>
                <a:sym typeface="Bitter"/>
              </a:rPr>
              <a:t>M.Tr.Keb</a:t>
            </a:r>
            <a:endParaRPr lang="en-US" sz="2312" dirty="0">
              <a:solidFill>
                <a:srgbClr val="000000"/>
              </a:solidFill>
              <a:latin typeface="Bitter"/>
              <a:ea typeface="Bitter"/>
              <a:cs typeface="Bitter"/>
              <a:sym typeface="Bitt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sp>
        <p:nvSpPr>
          <p:cNvPr id="6" name="TextBox 6"/>
          <p:cNvSpPr txBox="1"/>
          <p:nvPr/>
        </p:nvSpPr>
        <p:spPr>
          <a:xfrm>
            <a:off x="905913" y="897731"/>
            <a:ext cx="9618164" cy="1151630"/>
          </a:xfrm>
          <a:prstGeom prst="rect">
            <a:avLst/>
          </a:prstGeom>
        </p:spPr>
        <p:txBody>
          <a:bodyPr lIns="0" tIns="0" rIns="0" bIns="0" rtlCol="0" anchor="t">
            <a:spAutoFit/>
          </a:bodyPr>
          <a:lstStyle/>
          <a:p>
            <a:pPr algn="l">
              <a:lnSpc>
                <a:spcPts val="4437"/>
              </a:lnSpc>
            </a:pPr>
            <a:r>
              <a:rPr lang="en-US" sz="3562">
                <a:solidFill>
                  <a:srgbClr val="2C3F42"/>
                </a:solidFill>
                <a:latin typeface="Bitter"/>
                <a:ea typeface="Bitter"/>
                <a:cs typeface="Bitter"/>
                <a:sym typeface="Bitter"/>
              </a:rPr>
              <a:t>Kesimpulan: Menuju Pelayanan Kebidanan yang Lebih Manusiawi</a:t>
            </a:r>
          </a:p>
        </p:txBody>
      </p:sp>
      <p:sp>
        <p:nvSpPr>
          <p:cNvPr id="7" name="TextBox 7"/>
          <p:cNvSpPr txBox="1"/>
          <p:nvPr/>
        </p:nvSpPr>
        <p:spPr>
          <a:xfrm>
            <a:off x="905913" y="2311898"/>
            <a:ext cx="9618164" cy="1434103"/>
          </a:xfrm>
          <a:prstGeom prst="rect">
            <a:avLst/>
          </a:prstGeom>
        </p:spPr>
        <p:txBody>
          <a:bodyPr lIns="0" tIns="0" rIns="0" bIns="0" rtlCol="0" anchor="t">
            <a:spAutoFit/>
          </a:bodyPr>
          <a:lstStyle/>
          <a:p>
            <a:pPr algn="l">
              <a:lnSpc>
                <a:spcPts val="2687"/>
              </a:lnSpc>
            </a:pPr>
            <a:r>
              <a:rPr lang="en-US" sz="1750">
                <a:solidFill>
                  <a:srgbClr val="2B2E3C"/>
                </a:solidFill>
                <a:latin typeface="Open Sans"/>
                <a:ea typeface="Open Sans"/>
                <a:cs typeface="Open Sans"/>
                <a:sym typeface="Open Sans"/>
              </a:rPr>
              <a:t>Naturopati dan terapi komplementer memberi ruang bagi pelayanan kebidanan yang lebih peka terhadap kebutuhan ibu sebagai manusia utuh. Dengan pendekatan yang holistik, bidan dapat membantu menciptakan pengalaman kehamilan, persalinan, dan nifas yang lebih tenang, positif, serta memberdayakan.</a:t>
            </a:r>
          </a:p>
        </p:txBody>
      </p:sp>
      <p:grpSp>
        <p:nvGrpSpPr>
          <p:cNvPr id="8" name="Group 8"/>
          <p:cNvGrpSpPr/>
          <p:nvPr/>
        </p:nvGrpSpPr>
        <p:grpSpPr>
          <a:xfrm>
            <a:off x="891626" y="3964334"/>
            <a:ext cx="9646739" cy="1387526"/>
            <a:chOff x="0" y="0"/>
            <a:chExt cx="12862319" cy="1850034"/>
          </a:xfrm>
        </p:grpSpPr>
        <p:sp>
          <p:nvSpPr>
            <p:cNvPr id="9" name="Freeform 9"/>
            <p:cNvSpPr/>
            <p:nvPr/>
          </p:nvSpPr>
          <p:spPr>
            <a:xfrm>
              <a:off x="19050" y="19050"/>
              <a:ext cx="12824333" cy="1812036"/>
            </a:xfrm>
            <a:custGeom>
              <a:avLst/>
              <a:gdLst/>
              <a:ahLst/>
              <a:cxnLst/>
              <a:rect l="l" t="t" r="r" b="b"/>
              <a:pathLst>
                <a:path w="12824333" h="1812036">
                  <a:moveTo>
                    <a:pt x="0" y="126873"/>
                  </a:moveTo>
                  <a:cubicBezTo>
                    <a:pt x="0" y="56769"/>
                    <a:pt x="57785" y="0"/>
                    <a:pt x="129159" y="0"/>
                  </a:cubicBezTo>
                  <a:lnTo>
                    <a:pt x="12695174" y="0"/>
                  </a:lnTo>
                  <a:cubicBezTo>
                    <a:pt x="12766422" y="0"/>
                    <a:pt x="12824333" y="56769"/>
                    <a:pt x="12824333" y="126873"/>
                  </a:cubicBezTo>
                  <a:lnTo>
                    <a:pt x="12824333" y="1685163"/>
                  </a:lnTo>
                  <a:cubicBezTo>
                    <a:pt x="12824333" y="1755267"/>
                    <a:pt x="12766548" y="1812036"/>
                    <a:pt x="12695174" y="1812036"/>
                  </a:cubicBezTo>
                  <a:lnTo>
                    <a:pt x="129159" y="1812036"/>
                  </a:lnTo>
                  <a:cubicBezTo>
                    <a:pt x="57912" y="1812036"/>
                    <a:pt x="0" y="1755267"/>
                    <a:pt x="0" y="1685163"/>
                  </a:cubicBezTo>
                  <a:close/>
                </a:path>
              </a:pathLst>
            </a:custGeom>
            <a:solidFill>
              <a:srgbClr val="FFF8F0"/>
            </a:solidFill>
          </p:spPr>
        </p:sp>
        <p:sp>
          <p:nvSpPr>
            <p:cNvPr id="10" name="Freeform 10"/>
            <p:cNvSpPr/>
            <p:nvPr/>
          </p:nvSpPr>
          <p:spPr>
            <a:xfrm>
              <a:off x="0" y="0"/>
              <a:ext cx="12862433" cy="1850136"/>
            </a:xfrm>
            <a:custGeom>
              <a:avLst/>
              <a:gdLst/>
              <a:ahLst/>
              <a:cxnLst/>
              <a:rect l="l" t="t" r="r" b="b"/>
              <a:pathLst>
                <a:path w="12862433" h="1850136">
                  <a:moveTo>
                    <a:pt x="0" y="145923"/>
                  </a:moveTo>
                  <a:cubicBezTo>
                    <a:pt x="0" y="65024"/>
                    <a:pt x="66675" y="0"/>
                    <a:pt x="148209" y="0"/>
                  </a:cubicBezTo>
                  <a:lnTo>
                    <a:pt x="12714224" y="0"/>
                  </a:lnTo>
                  <a:lnTo>
                    <a:pt x="12714224" y="19050"/>
                  </a:lnTo>
                  <a:lnTo>
                    <a:pt x="12714224" y="0"/>
                  </a:lnTo>
                  <a:cubicBezTo>
                    <a:pt x="12795758" y="0"/>
                    <a:pt x="12862433" y="65024"/>
                    <a:pt x="12862433" y="145923"/>
                  </a:cubicBezTo>
                  <a:lnTo>
                    <a:pt x="12843383" y="145923"/>
                  </a:lnTo>
                  <a:lnTo>
                    <a:pt x="12862433" y="145923"/>
                  </a:lnTo>
                  <a:lnTo>
                    <a:pt x="12862433" y="1704213"/>
                  </a:lnTo>
                  <a:lnTo>
                    <a:pt x="12843383" y="1704213"/>
                  </a:lnTo>
                  <a:lnTo>
                    <a:pt x="12862433" y="1704213"/>
                  </a:lnTo>
                  <a:cubicBezTo>
                    <a:pt x="12862433" y="1785112"/>
                    <a:pt x="12795758" y="1850136"/>
                    <a:pt x="12714224" y="1850136"/>
                  </a:cubicBezTo>
                  <a:lnTo>
                    <a:pt x="12714224" y="1831086"/>
                  </a:lnTo>
                  <a:lnTo>
                    <a:pt x="12714224" y="1850136"/>
                  </a:lnTo>
                  <a:lnTo>
                    <a:pt x="148209" y="1850136"/>
                  </a:lnTo>
                  <a:lnTo>
                    <a:pt x="148209" y="1831086"/>
                  </a:lnTo>
                  <a:lnTo>
                    <a:pt x="148209" y="1850136"/>
                  </a:lnTo>
                  <a:cubicBezTo>
                    <a:pt x="66675" y="1850009"/>
                    <a:pt x="0" y="1784985"/>
                    <a:pt x="0" y="1704086"/>
                  </a:cubicBezTo>
                  <a:lnTo>
                    <a:pt x="0" y="145923"/>
                  </a:lnTo>
                  <a:lnTo>
                    <a:pt x="19050" y="145923"/>
                  </a:lnTo>
                  <a:lnTo>
                    <a:pt x="0" y="145923"/>
                  </a:lnTo>
                  <a:moveTo>
                    <a:pt x="38100" y="145923"/>
                  </a:moveTo>
                  <a:lnTo>
                    <a:pt x="38100" y="1704213"/>
                  </a:lnTo>
                  <a:lnTo>
                    <a:pt x="19050" y="1704213"/>
                  </a:lnTo>
                  <a:lnTo>
                    <a:pt x="38100" y="1704213"/>
                  </a:lnTo>
                  <a:cubicBezTo>
                    <a:pt x="38100" y="1763395"/>
                    <a:pt x="86995" y="1812036"/>
                    <a:pt x="148209" y="1812036"/>
                  </a:cubicBezTo>
                  <a:lnTo>
                    <a:pt x="12714224" y="1812036"/>
                  </a:lnTo>
                  <a:cubicBezTo>
                    <a:pt x="12775311" y="1812036"/>
                    <a:pt x="12824333" y="1763522"/>
                    <a:pt x="12824333" y="1704213"/>
                  </a:cubicBezTo>
                  <a:lnTo>
                    <a:pt x="12824333" y="145923"/>
                  </a:lnTo>
                  <a:cubicBezTo>
                    <a:pt x="12824333" y="86741"/>
                    <a:pt x="12775438" y="38100"/>
                    <a:pt x="12714224" y="38100"/>
                  </a:cubicBezTo>
                  <a:lnTo>
                    <a:pt x="148209" y="38100"/>
                  </a:lnTo>
                  <a:lnTo>
                    <a:pt x="148209" y="19050"/>
                  </a:lnTo>
                  <a:lnTo>
                    <a:pt x="148209" y="38100"/>
                  </a:lnTo>
                  <a:cubicBezTo>
                    <a:pt x="86995" y="38100"/>
                    <a:pt x="38100" y="86614"/>
                    <a:pt x="38100" y="145923"/>
                  </a:cubicBezTo>
                  <a:close/>
                </a:path>
              </a:pathLst>
            </a:custGeom>
            <a:solidFill>
              <a:srgbClr val="E2C8B5"/>
            </a:solidFill>
          </p:spPr>
        </p:sp>
      </p:grpSp>
      <p:grpSp>
        <p:nvGrpSpPr>
          <p:cNvPr id="11" name="Group 11"/>
          <p:cNvGrpSpPr/>
          <p:nvPr/>
        </p:nvGrpSpPr>
        <p:grpSpPr>
          <a:xfrm>
            <a:off x="934488" y="4007196"/>
            <a:ext cx="905913" cy="1301801"/>
            <a:chOff x="0" y="0"/>
            <a:chExt cx="1207884" cy="1735734"/>
          </a:xfrm>
        </p:grpSpPr>
        <p:sp>
          <p:nvSpPr>
            <p:cNvPr id="12" name="Freeform 12"/>
            <p:cNvSpPr/>
            <p:nvPr/>
          </p:nvSpPr>
          <p:spPr>
            <a:xfrm>
              <a:off x="0" y="0"/>
              <a:ext cx="1207897" cy="1735836"/>
            </a:xfrm>
            <a:custGeom>
              <a:avLst/>
              <a:gdLst/>
              <a:ahLst/>
              <a:cxnLst/>
              <a:rect l="l" t="t" r="r" b="b"/>
              <a:pathLst>
                <a:path w="1207897" h="1735836">
                  <a:moveTo>
                    <a:pt x="0" y="81153"/>
                  </a:moveTo>
                  <a:cubicBezTo>
                    <a:pt x="0" y="36322"/>
                    <a:pt x="36322" y="0"/>
                    <a:pt x="81153" y="0"/>
                  </a:cubicBezTo>
                  <a:lnTo>
                    <a:pt x="1126744" y="0"/>
                  </a:lnTo>
                  <a:cubicBezTo>
                    <a:pt x="1171575" y="0"/>
                    <a:pt x="1207897" y="36322"/>
                    <a:pt x="1207897" y="81153"/>
                  </a:cubicBezTo>
                  <a:lnTo>
                    <a:pt x="1207897" y="1654683"/>
                  </a:lnTo>
                  <a:cubicBezTo>
                    <a:pt x="1207897" y="1699514"/>
                    <a:pt x="1171575" y="1735836"/>
                    <a:pt x="1126744" y="1735836"/>
                  </a:cubicBezTo>
                  <a:lnTo>
                    <a:pt x="81153" y="1735836"/>
                  </a:lnTo>
                  <a:cubicBezTo>
                    <a:pt x="36322" y="1735836"/>
                    <a:pt x="0" y="1699514"/>
                    <a:pt x="0" y="1654683"/>
                  </a:cubicBezTo>
                  <a:close/>
                </a:path>
              </a:pathLst>
            </a:custGeom>
            <a:solidFill>
              <a:srgbClr val="FCE2CF"/>
            </a:solidFill>
          </p:spPr>
        </p:sp>
      </p:grpSp>
      <p:sp>
        <p:nvSpPr>
          <p:cNvPr id="13" name="TextBox 13"/>
          <p:cNvSpPr txBox="1"/>
          <p:nvPr/>
        </p:nvSpPr>
        <p:spPr>
          <a:xfrm>
            <a:off x="1212799" y="4483894"/>
            <a:ext cx="339623" cy="386505"/>
          </a:xfrm>
          <a:prstGeom prst="rect">
            <a:avLst/>
          </a:prstGeom>
        </p:spPr>
        <p:txBody>
          <a:bodyPr lIns="0" tIns="0" rIns="0" bIns="0" rtlCol="0" anchor="t">
            <a:spAutoFit/>
          </a:bodyPr>
          <a:lstStyle/>
          <a:p>
            <a:pPr algn="l">
              <a:lnSpc>
                <a:spcPts val="2625"/>
              </a:lnSpc>
            </a:pPr>
            <a:r>
              <a:rPr lang="en-US" sz="2625">
                <a:solidFill>
                  <a:srgbClr val="2B2E3C"/>
                </a:solidFill>
                <a:latin typeface="Bitter"/>
                <a:ea typeface="Bitter"/>
                <a:cs typeface="Bitter"/>
                <a:sym typeface="Bitter"/>
              </a:rPr>
              <a:t>1</a:t>
            </a:r>
          </a:p>
        </p:txBody>
      </p:sp>
      <p:sp>
        <p:nvSpPr>
          <p:cNvPr id="14" name="TextBox 14"/>
          <p:cNvSpPr txBox="1"/>
          <p:nvPr/>
        </p:nvSpPr>
        <p:spPr>
          <a:xfrm>
            <a:off x="2047132" y="4214517"/>
            <a:ext cx="2831011" cy="372818"/>
          </a:xfrm>
          <a:prstGeom prst="rect">
            <a:avLst/>
          </a:prstGeom>
        </p:spPr>
        <p:txBody>
          <a:bodyPr lIns="0" tIns="0" rIns="0" bIns="0" rtlCol="0" anchor="t">
            <a:spAutoFit/>
          </a:bodyPr>
          <a:lstStyle/>
          <a:p>
            <a:pPr algn="l">
              <a:lnSpc>
                <a:spcPts val="2750"/>
              </a:lnSpc>
            </a:pPr>
            <a:r>
              <a:rPr lang="en-US" sz="2187">
                <a:solidFill>
                  <a:srgbClr val="2B2E3C"/>
                </a:solidFill>
                <a:latin typeface="Bitter"/>
                <a:ea typeface="Bitter"/>
                <a:cs typeface="Bitter"/>
                <a:sym typeface="Bitter"/>
              </a:rPr>
              <a:t>1. Holistik</a:t>
            </a:r>
          </a:p>
        </p:txBody>
      </p:sp>
      <p:sp>
        <p:nvSpPr>
          <p:cNvPr id="15" name="TextBox 15"/>
          <p:cNvSpPr txBox="1"/>
          <p:nvPr/>
        </p:nvSpPr>
        <p:spPr>
          <a:xfrm>
            <a:off x="2047132" y="4663678"/>
            <a:ext cx="8222009" cy="394249"/>
          </a:xfrm>
          <a:prstGeom prst="rect">
            <a:avLst/>
          </a:prstGeom>
        </p:spPr>
        <p:txBody>
          <a:bodyPr lIns="0" tIns="0" rIns="0" bIns="0" rtlCol="0" anchor="t">
            <a:spAutoFit/>
          </a:bodyPr>
          <a:lstStyle/>
          <a:p>
            <a:pPr algn="l">
              <a:lnSpc>
                <a:spcPts val="2687"/>
              </a:lnSpc>
            </a:pPr>
            <a:r>
              <a:rPr lang="en-US" sz="1750">
                <a:solidFill>
                  <a:srgbClr val="2B2E3C"/>
                </a:solidFill>
                <a:latin typeface="Open Sans"/>
                <a:ea typeface="Open Sans"/>
                <a:cs typeface="Open Sans"/>
                <a:sym typeface="Open Sans"/>
              </a:rPr>
              <a:t>Melihat ibu secara utuh, bukan hanya keluhan fisiknya.</a:t>
            </a:r>
          </a:p>
        </p:txBody>
      </p:sp>
      <p:grpSp>
        <p:nvGrpSpPr>
          <p:cNvPr id="16" name="Group 16"/>
          <p:cNvGrpSpPr/>
          <p:nvPr/>
        </p:nvGrpSpPr>
        <p:grpSpPr>
          <a:xfrm>
            <a:off x="891626" y="5530005"/>
            <a:ext cx="9646739" cy="1387526"/>
            <a:chOff x="0" y="0"/>
            <a:chExt cx="12862319" cy="1850034"/>
          </a:xfrm>
        </p:grpSpPr>
        <p:sp>
          <p:nvSpPr>
            <p:cNvPr id="17" name="Freeform 17"/>
            <p:cNvSpPr/>
            <p:nvPr/>
          </p:nvSpPr>
          <p:spPr>
            <a:xfrm>
              <a:off x="19050" y="19050"/>
              <a:ext cx="12824333" cy="1812036"/>
            </a:xfrm>
            <a:custGeom>
              <a:avLst/>
              <a:gdLst/>
              <a:ahLst/>
              <a:cxnLst/>
              <a:rect l="l" t="t" r="r" b="b"/>
              <a:pathLst>
                <a:path w="12824333" h="1812036">
                  <a:moveTo>
                    <a:pt x="0" y="126873"/>
                  </a:moveTo>
                  <a:cubicBezTo>
                    <a:pt x="0" y="56769"/>
                    <a:pt x="57785" y="0"/>
                    <a:pt x="129159" y="0"/>
                  </a:cubicBezTo>
                  <a:lnTo>
                    <a:pt x="12695174" y="0"/>
                  </a:lnTo>
                  <a:cubicBezTo>
                    <a:pt x="12766422" y="0"/>
                    <a:pt x="12824333" y="56769"/>
                    <a:pt x="12824333" y="126873"/>
                  </a:cubicBezTo>
                  <a:lnTo>
                    <a:pt x="12824333" y="1685163"/>
                  </a:lnTo>
                  <a:cubicBezTo>
                    <a:pt x="12824333" y="1755267"/>
                    <a:pt x="12766548" y="1812036"/>
                    <a:pt x="12695174" y="1812036"/>
                  </a:cubicBezTo>
                  <a:lnTo>
                    <a:pt x="129159" y="1812036"/>
                  </a:lnTo>
                  <a:cubicBezTo>
                    <a:pt x="57912" y="1812036"/>
                    <a:pt x="0" y="1755267"/>
                    <a:pt x="0" y="1685163"/>
                  </a:cubicBezTo>
                  <a:close/>
                </a:path>
              </a:pathLst>
            </a:custGeom>
            <a:solidFill>
              <a:srgbClr val="FFF8F0"/>
            </a:solidFill>
          </p:spPr>
        </p:sp>
        <p:sp>
          <p:nvSpPr>
            <p:cNvPr id="18" name="Freeform 18"/>
            <p:cNvSpPr/>
            <p:nvPr/>
          </p:nvSpPr>
          <p:spPr>
            <a:xfrm>
              <a:off x="0" y="0"/>
              <a:ext cx="12862433" cy="1850136"/>
            </a:xfrm>
            <a:custGeom>
              <a:avLst/>
              <a:gdLst/>
              <a:ahLst/>
              <a:cxnLst/>
              <a:rect l="l" t="t" r="r" b="b"/>
              <a:pathLst>
                <a:path w="12862433" h="1850136">
                  <a:moveTo>
                    <a:pt x="0" y="145923"/>
                  </a:moveTo>
                  <a:cubicBezTo>
                    <a:pt x="0" y="65024"/>
                    <a:pt x="66675" y="0"/>
                    <a:pt x="148209" y="0"/>
                  </a:cubicBezTo>
                  <a:lnTo>
                    <a:pt x="12714224" y="0"/>
                  </a:lnTo>
                  <a:lnTo>
                    <a:pt x="12714224" y="19050"/>
                  </a:lnTo>
                  <a:lnTo>
                    <a:pt x="12714224" y="0"/>
                  </a:lnTo>
                  <a:cubicBezTo>
                    <a:pt x="12795758" y="0"/>
                    <a:pt x="12862433" y="65024"/>
                    <a:pt x="12862433" y="145923"/>
                  </a:cubicBezTo>
                  <a:lnTo>
                    <a:pt x="12843383" y="145923"/>
                  </a:lnTo>
                  <a:lnTo>
                    <a:pt x="12862433" y="145923"/>
                  </a:lnTo>
                  <a:lnTo>
                    <a:pt x="12862433" y="1704213"/>
                  </a:lnTo>
                  <a:lnTo>
                    <a:pt x="12843383" y="1704213"/>
                  </a:lnTo>
                  <a:lnTo>
                    <a:pt x="12862433" y="1704213"/>
                  </a:lnTo>
                  <a:cubicBezTo>
                    <a:pt x="12862433" y="1785112"/>
                    <a:pt x="12795758" y="1850136"/>
                    <a:pt x="12714224" y="1850136"/>
                  </a:cubicBezTo>
                  <a:lnTo>
                    <a:pt x="12714224" y="1831086"/>
                  </a:lnTo>
                  <a:lnTo>
                    <a:pt x="12714224" y="1850136"/>
                  </a:lnTo>
                  <a:lnTo>
                    <a:pt x="148209" y="1850136"/>
                  </a:lnTo>
                  <a:lnTo>
                    <a:pt x="148209" y="1831086"/>
                  </a:lnTo>
                  <a:lnTo>
                    <a:pt x="148209" y="1850136"/>
                  </a:lnTo>
                  <a:cubicBezTo>
                    <a:pt x="66675" y="1850009"/>
                    <a:pt x="0" y="1784985"/>
                    <a:pt x="0" y="1704086"/>
                  </a:cubicBezTo>
                  <a:lnTo>
                    <a:pt x="0" y="145923"/>
                  </a:lnTo>
                  <a:lnTo>
                    <a:pt x="19050" y="145923"/>
                  </a:lnTo>
                  <a:lnTo>
                    <a:pt x="0" y="145923"/>
                  </a:lnTo>
                  <a:moveTo>
                    <a:pt x="38100" y="145923"/>
                  </a:moveTo>
                  <a:lnTo>
                    <a:pt x="38100" y="1704213"/>
                  </a:lnTo>
                  <a:lnTo>
                    <a:pt x="19050" y="1704213"/>
                  </a:lnTo>
                  <a:lnTo>
                    <a:pt x="38100" y="1704213"/>
                  </a:lnTo>
                  <a:cubicBezTo>
                    <a:pt x="38100" y="1763395"/>
                    <a:pt x="86995" y="1812036"/>
                    <a:pt x="148209" y="1812036"/>
                  </a:cubicBezTo>
                  <a:lnTo>
                    <a:pt x="12714224" y="1812036"/>
                  </a:lnTo>
                  <a:cubicBezTo>
                    <a:pt x="12775311" y="1812036"/>
                    <a:pt x="12824333" y="1763522"/>
                    <a:pt x="12824333" y="1704213"/>
                  </a:cubicBezTo>
                  <a:lnTo>
                    <a:pt x="12824333" y="145923"/>
                  </a:lnTo>
                  <a:cubicBezTo>
                    <a:pt x="12824333" y="86741"/>
                    <a:pt x="12775438" y="38100"/>
                    <a:pt x="12714224" y="38100"/>
                  </a:cubicBezTo>
                  <a:lnTo>
                    <a:pt x="148209" y="38100"/>
                  </a:lnTo>
                  <a:lnTo>
                    <a:pt x="148209" y="19050"/>
                  </a:lnTo>
                  <a:lnTo>
                    <a:pt x="148209" y="38100"/>
                  </a:lnTo>
                  <a:cubicBezTo>
                    <a:pt x="86995" y="38100"/>
                    <a:pt x="38100" y="86614"/>
                    <a:pt x="38100" y="145923"/>
                  </a:cubicBezTo>
                  <a:close/>
                </a:path>
              </a:pathLst>
            </a:custGeom>
            <a:solidFill>
              <a:srgbClr val="E2C8B5"/>
            </a:solidFill>
          </p:spPr>
        </p:sp>
      </p:grpSp>
      <p:grpSp>
        <p:nvGrpSpPr>
          <p:cNvPr id="19" name="Group 19"/>
          <p:cNvGrpSpPr/>
          <p:nvPr/>
        </p:nvGrpSpPr>
        <p:grpSpPr>
          <a:xfrm>
            <a:off x="934488" y="5572868"/>
            <a:ext cx="905913" cy="1301801"/>
            <a:chOff x="0" y="0"/>
            <a:chExt cx="1207884" cy="1735734"/>
          </a:xfrm>
        </p:grpSpPr>
        <p:sp>
          <p:nvSpPr>
            <p:cNvPr id="20" name="Freeform 20"/>
            <p:cNvSpPr/>
            <p:nvPr/>
          </p:nvSpPr>
          <p:spPr>
            <a:xfrm>
              <a:off x="0" y="0"/>
              <a:ext cx="1207897" cy="1735836"/>
            </a:xfrm>
            <a:custGeom>
              <a:avLst/>
              <a:gdLst/>
              <a:ahLst/>
              <a:cxnLst/>
              <a:rect l="l" t="t" r="r" b="b"/>
              <a:pathLst>
                <a:path w="1207897" h="1735836">
                  <a:moveTo>
                    <a:pt x="0" y="81153"/>
                  </a:moveTo>
                  <a:cubicBezTo>
                    <a:pt x="0" y="36322"/>
                    <a:pt x="36322" y="0"/>
                    <a:pt x="81153" y="0"/>
                  </a:cubicBezTo>
                  <a:lnTo>
                    <a:pt x="1126744" y="0"/>
                  </a:lnTo>
                  <a:cubicBezTo>
                    <a:pt x="1171575" y="0"/>
                    <a:pt x="1207897" y="36322"/>
                    <a:pt x="1207897" y="81153"/>
                  </a:cubicBezTo>
                  <a:lnTo>
                    <a:pt x="1207897" y="1654683"/>
                  </a:lnTo>
                  <a:cubicBezTo>
                    <a:pt x="1207897" y="1699514"/>
                    <a:pt x="1171575" y="1735836"/>
                    <a:pt x="1126744" y="1735836"/>
                  </a:cubicBezTo>
                  <a:lnTo>
                    <a:pt x="81153" y="1735836"/>
                  </a:lnTo>
                  <a:cubicBezTo>
                    <a:pt x="36322" y="1735836"/>
                    <a:pt x="0" y="1699514"/>
                    <a:pt x="0" y="1654683"/>
                  </a:cubicBezTo>
                  <a:close/>
                </a:path>
              </a:pathLst>
            </a:custGeom>
            <a:solidFill>
              <a:srgbClr val="FCE2CF"/>
            </a:solidFill>
          </p:spPr>
        </p:sp>
      </p:grpSp>
      <p:sp>
        <p:nvSpPr>
          <p:cNvPr id="21" name="TextBox 21"/>
          <p:cNvSpPr txBox="1"/>
          <p:nvPr/>
        </p:nvSpPr>
        <p:spPr>
          <a:xfrm>
            <a:off x="1212799" y="6049566"/>
            <a:ext cx="339623" cy="386505"/>
          </a:xfrm>
          <a:prstGeom prst="rect">
            <a:avLst/>
          </a:prstGeom>
        </p:spPr>
        <p:txBody>
          <a:bodyPr lIns="0" tIns="0" rIns="0" bIns="0" rtlCol="0" anchor="t">
            <a:spAutoFit/>
          </a:bodyPr>
          <a:lstStyle/>
          <a:p>
            <a:pPr algn="l">
              <a:lnSpc>
                <a:spcPts val="2625"/>
              </a:lnSpc>
            </a:pPr>
            <a:r>
              <a:rPr lang="en-US" sz="2625">
                <a:solidFill>
                  <a:srgbClr val="2B2E3C"/>
                </a:solidFill>
                <a:latin typeface="Bitter"/>
                <a:ea typeface="Bitter"/>
                <a:cs typeface="Bitter"/>
                <a:sym typeface="Bitter"/>
              </a:rPr>
              <a:t>2</a:t>
            </a:r>
          </a:p>
        </p:txBody>
      </p:sp>
      <p:sp>
        <p:nvSpPr>
          <p:cNvPr id="22" name="TextBox 22"/>
          <p:cNvSpPr txBox="1"/>
          <p:nvPr/>
        </p:nvSpPr>
        <p:spPr>
          <a:xfrm>
            <a:off x="2047132" y="5780189"/>
            <a:ext cx="2831011" cy="372818"/>
          </a:xfrm>
          <a:prstGeom prst="rect">
            <a:avLst/>
          </a:prstGeom>
        </p:spPr>
        <p:txBody>
          <a:bodyPr lIns="0" tIns="0" rIns="0" bIns="0" rtlCol="0" anchor="t">
            <a:spAutoFit/>
          </a:bodyPr>
          <a:lstStyle/>
          <a:p>
            <a:pPr algn="l">
              <a:lnSpc>
                <a:spcPts val="2750"/>
              </a:lnSpc>
            </a:pPr>
            <a:r>
              <a:rPr lang="en-US" sz="2187">
                <a:solidFill>
                  <a:srgbClr val="2B2E3C"/>
                </a:solidFill>
                <a:latin typeface="Bitter"/>
                <a:ea typeface="Bitter"/>
                <a:cs typeface="Bitter"/>
                <a:sym typeface="Bitter"/>
              </a:rPr>
              <a:t>2. Aman</a:t>
            </a:r>
          </a:p>
        </p:txBody>
      </p:sp>
      <p:sp>
        <p:nvSpPr>
          <p:cNvPr id="23" name="TextBox 23"/>
          <p:cNvSpPr txBox="1"/>
          <p:nvPr/>
        </p:nvSpPr>
        <p:spPr>
          <a:xfrm>
            <a:off x="2047132" y="6229350"/>
            <a:ext cx="8222009" cy="394249"/>
          </a:xfrm>
          <a:prstGeom prst="rect">
            <a:avLst/>
          </a:prstGeom>
        </p:spPr>
        <p:txBody>
          <a:bodyPr lIns="0" tIns="0" rIns="0" bIns="0" rtlCol="0" anchor="t">
            <a:spAutoFit/>
          </a:bodyPr>
          <a:lstStyle/>
          <a:p>
            <a:pPr algn="l">
              <a:lnSpc>
                <a:spcPts val="2687"/>
              </a:lnSpc>
            </a:pPr>
            <a:r>
              <a:rPr lang="en-US" sz="1750">
                <a:solidFill>
                  <a:srgbClr val="2B2E3C"/>
                </a:solidFill>
                <a:latin typeface="Open Sans"/>
                <a:ea typeface="Open Sans"/>
                <a:cs typeface="Open Sans"/>
                <a:sym typeface="Open Sans"/>
              </a:rPr>
              <a:t>Mengutamakan keselamatan melalui bukti ilmiah dan pemantauan.</a:t>
            </a:r>
          </a:p>
        </p:txBody>
      </p:sp>
      <p:grpSp>
        <p:nvGrpSpPr>
          <p:cNvPr id="24" name="Group 24"/>
          <p:cNvGrpSpPr/>
          <p:nvPr/>
        </p:nvGrpSpPr>
        <p:grpSpPr>
          <a:xfrm>
            <a:off x="891626" y="7095677"/>
            <a:ext cx="9646739" cy="1709442"/>
            <a:chOff x="0" y="0"/>
            <a:chExt cx="12862319" cy="2279256"/>
          </a:xfrm>
        </p:grpSpPr>
        <p:sp>
          <p:nvSpPr>
            <p:cNvPr id="25" name="Freeform 25"/>
            <p:cNvSpPr/>
            <p:nvPr/>
          </p:nvSpPr>
          <p:spPr>
            <a:xfrm>
              <a:off x="19050" y="19050"/>
              <a:ext cx="12824333" cy="2241296"/>
            </a:xfrm>
            <a:custGeom>
              <a:avLst/>
              <a:gdLst/>
              <a:ahLst/>
              <a:cxnLst/>
              <a:rect l="l" t="t" r="r" b="b"/>
              <a:pathLst>
                <a:path w="12824333" h="2241296">
                  <a:moveTo>
                    <a:pt x="0" y="126873"/>
                  </a:moveTo>
                  <a:cubicBezTo>
                    <a:pt x="0" y="56769"/>
                    <a:pt x="57531" y="0"/>
                    <a:pt x="128651" y="0"/>
                  </a:cubicBezTo>
                  <a:lnTo>
                    <a:pt x="12695682" y="0"/>
                  </a:lnTo>
                  <a:cubicBezTo>
                    <a:pt x="12766675" y="0"/>
                    <a:pt x="12824333" y="56769"/>
                    <a:pt x="12824333" y="126873"/>
                  </a:cubicBezTo>
                  <a:lnTo>
                    <a:pt x="12824333" y="2114423"/>
                  </a:lnTo>
                  <a:cubicBezTo>
                    <a:pt x="12824333" y="2184527"/>
                    <a:pt x="12766802" y="2241296"/>
                    <a:pt x="12695682" y="2241296"/>
                  </a:cubicBezTo>
                  <a:lnTo>
                    <a:pt x="128651" y="2241296"/>
                  </a:lnTo>
                  <a:cubicBezTo>
                    <a:pt x="57658" y="2241296"/>
                    <a:pt x="0" y="2184527"/>
                    <a:pt x="0" y="2114423"/>
                  </a:cubicBezTo>
                  <a:close/>
                </a:path>
              </a:pathLst>
            </a:custGeom>
            <a:solidFill>
              <a:srgbClr val="FFF8F0"/>
            </a:solidFill>
          </p:spPr>
        </p:sp>
        <p:sp>
          <p:nvSpPr>
            <p:cNvPr id="26" name="Freeform 26"/>
            <p:cNvSpPr/>
            <p:nvPr/>
          </p:nvSpPr>
          <p:spPr>
            <a:xfrm>
              <a:off x="0" y="0"/>
              <a:ext cx="12862433" cy="2279396"/>
            </a:xfrm>
            <a:custGeom>
              <a:avLst/>
              <a:gdLst/>
              <a:ahLst/>
              <a:cxnLst/>
              <a:rect l="l" t="t" r="r" b="b"/>
              <a:pathLst>
                <a:path w="12862433" h="2279396">
                  <a:moveTo>
                    <a:pt x="0" y="145923"/>
                  </a:moveTo>
                  <a:cubicBezTo>
                    <a:pt x="0" y="65024"/>
                    <a:pt x="66294" y="0"/>
                    <a:pt x="147701" y="0"/>
                  </a:cubicBezTo>
                  <a:lnTo>
                    <a:pt x="12714732" y="0"/>
                  </a:lnTo>
                  <a:lnTo>
                    <a:pt x="12714732" y="19050"/>
                  </a:lnTo>
                  <a:lnTo>
                    <a:pt x="12714732" y="0"/>
                  </a:lnTo>
                  <a:cubicBezTo>
                    <a:pt x="12796013" y="0"/>
                    <a:pt x="12862433" y="65024"/>
                    <a:pt x="12862433" y="145923"/>
                  </a:cubicBezTo>
                  <a:lnTo>
                    <a:pt x="12843383" y="145923"/>
                  </a:lnTo>
                  <a:lnTo>
                    <a:pt x="12862433" y="145923"/>
                  </a:lnTo>
                  <a:lnTo>
                    <a:pt x="12862433" y="2133473"/>
                  </a:lnTo>
                  <a:lnTo>
                    <a:pt x="12843383" y="2133473"/>
                  </a:lnTo>
                  <a:lnTo>
                    <a:pt x="12862433" y="2133473"/>
                  </a:lnTo>
                  <a:cubicBezTo>
                    <a:pt x="12862433" y="2214245"/>
                    <a:pt x="12796139" y="2279396"/>
                    <a:pt x="12714732" y="2279396"/>
                  </a:cubicBezTo>
                  <a:lnTo>
                    <a:pt x="12714732" y="2260346"/>
                  </a:lnTo>
                  <a:lnTo>
                    <a:pt x="12714732" y="2279396"/>
                  </a:lnTo>
                  <a:lnTo>
                    <a:pt x="147701" y="2279396"/>
                  </a:lnTo>
                  <a:lnTo>
                    <a:pt x="147701" y="2260346"/>
                  </a:lnTo>
                  <a:lnTo>
                    <a:pt x="147701" y="2279396"/>
                  </a:lnTo>
                  <a:cubicBezTo>
                    <a:pt x="66294" y="2279269"/>
                    <a:pt x="0" y="2214245"/>
                    <a:pt x="0" y="2133346"/>
                  </a:cubicBezTo>
                  <a:lnTo>
                    <a:pt x="0" y="145923"/>
                  </a:lnTo>
                  <a:lnTo>
                    <a:pt x="19050" y="145923"/>
                  </a:lnTo>
                  <a:lnTo>
                    <a:pt x="0" y="145923"/>
                  </a:lnTo>
                  <a:moveTo>
                    <a:pt x="38100" y="145923"/>
                  </a:moveTo>
                  <a:lnTo>
                    <a:pt x="38100" y="2133473"/>
                  </a:lnTo>
                  <a:lnTo>
                    <a:pt x="19050" y="2133473"/>
                  </a:lnTo>
                  <a:lnTo>
                    <a:pt x="38100" y="2133473"/>
                  </a:lnTo>
                  <a:cubicBezTo>
                    <a:pt x="38100" y="2192782"/>
                    <a:pt x="86868" y="2241296"/>
                    <a:pt x="147701" y="2241296"/>
                  </a:cubicBezTo>
                  <a:lnTo>
                    <a:pt x="12714732" y="2241296"/>
                  </a:lnTo>
                  <a:cubicBezTo>
                    <a:pt x="12775438" y="2241296"/>
                    <a:pt x="12824333" y="2192782"/>
                    <a:pt x="12824333" y="2133473"/>
                  </a:cubicBezTo>
                  <a:lnTo>
                    <a:pt x="12824333" y="145923"/>
                  </a:lnTo>
                  <a:cubicBezTo>
                    <a:pt x="12824333" y="86614"/>
                    <a:pt x="12775565" y="38100"/>
                    <a:pt x="12714732" y="38100"/>
                  </a:cubicBezTo>
                  <a:lnTo>
                    <a:pt x="147701" y="38100"/>
                  </a:lnTo>
                  <a:lnTo>
                    <a:pt x="147701" y="19050"/>
                  </a:lnTo>
                  <a:lnTo>
                    <a:pt x="147701" y="38100"/>
                  </a:lnTo>
                  <a:cubicBezTo>
                    <a:pt x="86868" y="38100"/>
                    <a:pt x="38100" y="86614"/>
                    <a:pt x="38100" y="145923"/>
                  </a:cubicBezTo>
                  <a:close/>
                </a:path>
              </a:pathLst>
            </a:custGeom>
            <a:solidFill>
              <a:srgbClr val="E2C8B5"/>
            </a:solidFill>
          </p:spPr>
        </p:sp>
      </p:grpSp>
      <p:grpSp>
        <p:nvGrpSpPr>
          <p:cNvPr id="27" name="Group 27"/>
          <p:cNvGrpSpPr/>
          <p:nvPr/>
        </p:nvGrpSpPr>
        <p:grpSpPr>
          <a:xfrm>
            <a:off x="934488" y="7138540"/>
            <a:ext cx="905913" cy="1623717"/>
            <a:chOff x="0" y="0"/>
            <a:chExt cx="1207884" cy="2164956"/>
          </a:xfrm>
        </p:grpSpPr>
        <p:sp>
          <p:nvSpPr>
            <p:cNvPr id="28" name="Freeform 28"/>
            <p:cNvSpPr/>
            <p:nvPr/>
          </p:nvSpPr>
          <p:spPr>
            <a:xfrm>
              <a:off x="0" y="0"/>
              <a:ext cx="1207897" cy="2165096"/>
            </a:xfrm>
            <a:custGeom>
              <a:avLst/>
              <a:gdLst/>
              <a:ahLst/>
              <a:cxnLst/>
              <a:rect l="l" t="t" r="r" b="b"/>
              <a:pathLst>
                <a:path w="1207897" h="2165096">
                  <a:moveTo>
                    <a:pt x="0" y="81153"/>
                  </a:moveTo>
                  <a:cubicBezTo>
                    <a:pt x="0" y="36322"/>
                    <a:pt x="36322" y="0"/>
                    <a:pt x="81153" y="0"/>
                  </a:cubicBezTo>
                  <a:lnTo>
                    <a:pt x="1126744" y="0"/>
                  </a:lnTo>
                  <a:cubicBezTo>
                    <a:pt x="1171575" y="0"/>
                    <a:pt x="1207897" y="36322"/>
                    <a:pt x="1207897" y="81153"/>
                  </a:cubicBezTo>
                  <a:lnTo>
                    <a:pt x="1207897" y="2083943"/>
                  </a:lnTo>
                  <a:cubicBezTo>
                    <a:pt x="1207897" y="2128774"/>
                    <a:pt x="1171575" y="2165096"/>
                    <a:pt x="1126744" y="2165096"/>
                  </a:cubicBezTo>
                  <a:lnTo>
                    <a:pt x="81153" y="2165096"/>
                  </a:lnTo>
                  <a:cubicBezTo>
                    <a:pt x="36322" y="2165096"/>
                    <a:pt x="0" y="2128774"/>
                    <a:pt x="0" y="2083943"/>
                  </a:cubicBezTo>
                  <a:close/>
                </a:path>
              </a:pathLst>
            </a:custGeom>
            <a:solidFill>
              <a:srgbClr val="FCE2CF"/>
            </a:solidFill>
          </p:spPr>
        </p:sp>
      </p:grpSp>
      <p:sp>
        <p:nvSpPr>
          <p:cNvPr id="29" name="TextBox 29"/>
          <p:cNvSpPr txBox="1"/>
          <p:nvPr/>
        </p:nvSpPr>
        <p:spPr>
          <a:xfrm>
            <a:off x="1212799" y="7776124"/>
            <a:ext cx="339623" cy="386505"/>
          </a:xfrm>
          <a:prstGeom prst="rect">
            <a:avLst/>
          </a:prstGeom>
        </p:spPr>
        <p:txBody>
          <a:bodyPr lIns="0" tIns="0" rIns="0" bIns="0" rtlCol="0" anchor="t">
            <a:spAutoFit/>
          </a:bodyPr>
          <a:lstStyle/>
          <a:p>
            <a:pPr algn="l">
              <a:lnSpc>
                <a:spcPts val="2625"/>
              </a:lnSpc>
            </a:pPr>
            <a:r>
              <a:rPr lang="en-US" sz="2625">
                <a:solidFill>
                  <a:srgbClr val="2B2E3C"/>
                </a:solidFill>
                <a:latin typeface="Bitter"/>
                <a:ea typeface="Bitter"/>
                <a:cs typeface="Bitter"/>
                <a:sym typeface="Bitter"/>
              </a:rPr>
              <a:t>3</a:t>
            </a:r>
          </a:p>
        </p:txBody>
      </p:sp>
      <p:sp>
        <p:nvSpPr>
          <p:cNvPr id="30" name="TextBox 30"/>
          <p:cNvSpPr txBox="1"/>
          <p:nvPr/>
        </p:nvSpPr>
        <p:spPr>
          <a:xfrm>
            <a:off x="2047132" y="7345861"/>
            <a:ext cx="2831011" cy="372818"/>
          </a:xfrm>
          <a:prstGeom prst="rect">
            <a:avLst/>
          </a:prstGeom>
        </p:spPr>
        <p:txBody>
          <a:bodyPr lIns="0" tIns="0" rIns="0" bIns="0" rtlCol="0" anchor="t">
            <a:spAutoFit/>
          </a:bodyPr>
          <a:lstStyle/>
          <a:p>
            <a:pPr algn="l">
              <a:lnSpc>
                <a:spcPts val="2750"/>
              </a:lnSpc>
            </a:pPr>
            <a:r>
              <a:rPr lang="en-US" sz="2187">
                <a:solidFill>
                  <a:srgbClr val="2B2E3C"/>
                </a:solidFill>
                <a:latin typeface="Bitter"/>
                <a:ea typeface="Bitter"/>
                <a:cs typeface="Bitter"/>
                <a:sym typeface="Bitter"/>
              </a:rPr>
              <a:t>3. Bermakna</a:t>
            </a:r>
          </a:p>
        </p:txBody>
      </p:sp>
      <p:sp>
        <p:nvSpPr>
          <p:cNvPr id="31" name="TextBox 31"/>
          <p:cNvSpPr txBox="1"/>
          <p:nvPr/>
        </p:nvSpPr>
        <p:spPr>
          <a:xfrm>
            <a:off x="2047132" y="7795022"/>
            <a:ext cx="8222009" cy="740864"/>
          </a:xfrm>
          <a:prstGeom prst="rect">
            <a:avLst/>
          </a:prstGeom>
        </p:spPr>
        <p:txBody>
          <a:bodyPr lIns="0" tIns="0" rIns="0" bIns="0" rtlCol="0" anchor="t">
            <a:spAutoFit/>
          </a:bodyPr>
          <a:lstStyle/>
          <a:p>
            <a:pPr algn="l">
              <a:lnSpc>
                <a:spcPts val="2687"/>
              </a:lnSpc>
            </a:pPr>
            <a:r>
              <a:rPr lang="en-US" sz="1750">
                <a:solidFill>
                  <a:srgbClr val="2B2E3C"/>
                </a:solidFill>
                <a:latin typeface="Open Sans"/>
                <a:ea typeface="Open Sans"/>
                <a:cs typeface="Open Sans"/>
                <a:sym typeface="Open Sans"/>
              </a:rPr>
              <a:t>Menciptakan pengalaman asuhan yang lebih nyaman, bermartabat, dan manusiawi.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17238" y="2466899"/>
            <a:ext cx="6863079" cy="5353201"/>
          </a:xfrm>
          <a:custGeom>
            <a:avLst/>
            <a:gdLst/>
            <a:ahLst/>
            <a:cxnLst/>
            <a:rect l="l" t="t" r="r" b="b"/>
            <a:pathLst>
              <a:path w="6863079" h="5353201">
                <a:moveTo>
                  <a:pt x="0" y="0"/>
                </a:moveTo>
                <a:lnTo>
                  <a:pt x="6863079" y="0"/>
                </a:lnTo>
                <a:lnTo>
                  <a:pt x="6863079" y="5353202"/>
                </a:lnTo>
                <a:lnTo>
                  <a:pt x="0" y="53532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898096" y="1028700"/>
            <a:ext cx="4055642" cy="8652036"/>
          </a:xfrm>
          <a:custGeom>
            <a:avLst/>
            <a:gdLst/>
            <a:ahLst/>
            <a:cxnLst/>
            <a:rect l="l" t="t" r="r" b="b"/>
            <a:pathLst>
              <a:path w="4055642" h="8652036">
                <a:moveTo>
                  <a:pt x="0" y="0"/>
                </a:moveTo>
                <a:lnTo>
                  <a:pt x="4055642" y="0"/>
                </a:lnTo>
                <a:lnTo>
                  <a:pt x="4055642" y="8652036"/>
                </a:lnTo>
                <a:lnTo>
                  <a:pt x="0" y="8652036"/>
                </a:lnTo>
                <a:lnTo>
                  <a:pt x="0" y="0"/>
                </a:lnTo>
                <a:close/>
              </a:path>
            </a:pathLst>
          </a:custGeom>
          <a:blipFill>
            <a:blip r:embed="rId4"/>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grpSp>
        <p:nvGrpSpPr>
          <p:cNvPr id="6" name="Group 6"/>
          <p:cNvGrpSpPr/>
          <p:nvPr/>
        </p:nvGrpSpPr>
        <p:grpSpPr>
          <a:xfrm>
            <a:off x="16049015" y="9686925"/>
            <a:ext cx="2153260" cy="514350"/>
            <a:chOff x="0" y="0"/>
            <a:chExt cx="2871013" cy="685800"/>
          </a:xfrm>
        </p:grpSpPr>
        <p:sp>
          <p:nvSpPr>
            <p:cNvPr id="7" name="Freeform 7" descr="preencoded.png">
              <a:hlinkClick r:id="rId2" tooltip="https://gamma.app/?utm_source=made-with-gamma"/>
            </p:cNvPr>
            <p:cNvSpPr/>
            <p:nvPr/>
          </p:nvSpPr>
          <p:spPr>
            <a:xfrm>
              <a:off x="0" y="0"/>
              <a:ext cx="2870962" cy="685800"/>
            </a:xfrm>
            <a:custGeom>
              <a:avLst/>
              <a:gdLst/>
              <a:ahLst/>
              <a:cxnLst/>
              <a:rect l="l" t="t" r="r" b="b"/>
              <a:pathLst>
                <a:path w="2870962" h="685800">
                  <a:moveTo>
                    <a:pt x="0" y="0"/>
                  </a:moveTo>
                  <a:lnTo>
                    <a:pt x="2870962" y="0"/>
                  </a:lnTo>
                  <a:lnTo>
                    <a:pt x="2870962" y="685800"/>
                  </a:lnTo>
                  <a:lnTo>
                    <a:pt x="0" y="685800"/>
                  </a:lnTo>
                  <a:lnTo>
                    <a:pt x="0" y="0"/>
                  </a:lnTo>
                  <a:close/>
                </a:path>
              </a:pathLst>
            </a:custGeom>
            <a:blipFill>
              <a:blip r:embed="rId3"/>
              <a:stretch>
                <a:fillRect r="-1"/>
              </a:stretch>
            </a:blipFill>
          </p:spPr>
        </p:sp>
      </p:grpSp>
      <p:grpSp>
        <p:nvGrpSpPr>
          <p:cNvPr id="8" name="Group 8"/>
          <p:cNvGrpSpPr/>
          <p:nvPr/>
        </p:nvGrpSpPr>
        <p:grpSpPr>
          <a:xfrm>
            <a:off x="11430000" y="0"/>
            <a:ext cx="6858000" cy="10287000"/>
            <a:chOff x="0" y="0"/>
            <a:chExt cx="9144000" cy="13716000"/>
          </a:xfrm>
        </p:grpSpPr>
        <p:sp>
          <p:nvSpPr>
            <p:cNvPr id="9" name="Freeform 9" descr="preencoded.png"/>
            <p:cNvSpPr/>
            <p:nvPr/>
          </p:nvSpPr>
          <p:spPr>
            <a:xfrm>
              <a:off x="0" y="0"/>
              <a:ext cx="9144000" cy="13716000"/>
            </a:xfrm>
            <a:custGeom>
              <a:avLst/>
              <a:gdLst/>
              <a:ahLst/>
              <a:cxnLst/>
              <a:rect l="l" t="t" r="r" b="b"/>
              <a:pathLst>
                <a:path w="9144000" h="13716000">
                  <a:moveTo>
                    <a:pt x="0" y="0"/>
                  </a:moveTo>
                  <a:lnTo>
                    <a:pt x="9144000" y="0"/>
                  </a:lnTo>
                  <a:lnTo>
                    <a:pt x="9144000" y="13716000"/>
                  </a:lnTo>
                  <a:lnTo>
                    <a:pt x="0" y="13716000"/>
                  </a:lnTo>
                  <a:lnTo>
                    <a:pt x="0" y="0"/>
                  </a:lnTo>
                  <a:close/>
                </a:path>
              </a:pathLst>
            </a:custGeom>
            <a:blipFill>
              <a:blip r:embed="rId4"/>
              <a:stretch>
                <a:fillRect/>
              </a:stretch>
            </a:blipFill>
          </p:spPr>
        </p:sp>
      </p:grpSp>
      <p:sp>
        <p:nvSpPr>
          <p:cNvPr id="10" name="TextBox 10"/>
          <p:cNvSpPr txBox="1"/>
          <p:nvPr/>
        </p:nvSpPr>
        <p:spPr>
          <a:xfrm>
            <a:off x="956072" y="1074839"/>
            <a:ext cx="9517856" cy="1214142"/>
          </a:xfrm>
          <a:prstGeom prst="rect">
            <a:avLst/>
          </a:prstGeom>
        </p:spPr>
        <p:txBody>
          <a:bodyPr lIns="0" tIns="0" rIns="0" bIns="0" rtlCol="0" anchor="t">
            <a:spAutoFit/>
          </a:bodyPr>
          <a:lstStyle/>
          <a:p>
            <a:pPr algn="l">
              <a:lnSpc>
                <a:spcPts val="4687"/>
              </a:lnSpc>
            </a:pPr>
            <a:r>
              <a:rPr lang="en-US" sz="3749">
                <a:solidFill>
                  <a:srgbClr val="2C3F42"/>
                </a:solidFill>
                <a:latin typeface="Bitter"/>
                <a:ea typeface="Bitter"/>
                <a:cs typeface="Bitter"/>
                <a:sym typeface="Bitter"/>
              </a:rPr>
              <a:t>Pendahuluan: Mengapa Pendekatan Holistik Semakin Penting?</a:t>
            </a:r>
          </a:p>
        </p:txBody>
      </p:sp>
      <p:sp>
        <p:nvSpPr>
          <p:cNvPr id="11" name="TextBox 11"/>
          <p:cNvSpPr txBox="1"/>
          <p:nvPr/>
        </p:nvSpPr>
        <p:spPr>
          <a:xfrm>
            <a:off x="956072" y="2567578"/>
            <a:ext cx="9517856" cy="1943395"/>
          </a:xfrm>
          <a:prstGeom prst="rect">
            <a:avLst/>
          </a:prstGeom>
        </p:spPr>
        <p:txBody>
          <a:bodyPr lIns="0" tIns="0" rIns="0" bIns="0" rtlCol="0" anchor="t">
            <a:spAutoFit/>
          </a:bodyPr>
          <a:lstStyle/>
          <a:p>
            <a:pPr algn="l">
              <a:lnSpc>
                <a:spcPts val="2937"/>
              </a:lnSpc>
            </a:pPr>
            <a:r>
              <a:rPr lang="en-US" sz="1874">
                <a:solidFill>
                  <a:srgbClr val="2B2E3C"/>
                </a:solidFill>
                <a:latin typeface="Open Sans"/>
                <a:ea typeface="Open Sans"/>
                <a:cs typeface="Open Sans"/>
                <a:sym typeface="Open Sans"/>
              </a:rPr>
              <a:t>Kebidanan modern bergerak dari sekadar menangani keluhan fisik menuju asuhan yang memandang ibu sebagai individu utuh: tubuh, emosi, pikiran, sosial, dan spiritual. Dalam konteks ini, naturopati dan terapi komplementer menjadi pelengkap yang relevan karena mendukung proses adaptasi kehamilan, persalinan, dan nifas dengan cara yang lebih lembut.</a:t>
            </a:r>
          </a:p>
        </p:txBody>
      </p:sp>
      <p:grpSp>
        <p:nvGrpSpPr>
          <p:cNvPr id="12" name="Group 12"/>
          <p:cNvGrpSpPr/>
          <p:nvPr/>
        </p:nvGrpSpPr>
        <p:grpSpPr>
          <a:xfrm>
            <a:off x="941784" y="4755652"/>
            <a:ext cx="3047705" cy="4451747"/>
            <a:chOff x="0" y="0"/>
            <a:chExt cx="4063606" cy="5935662"/>
          </a:xfrm>
        </p:grpSpPr>
        <p:sp>
          <p:nvSpPr>
            <p:cNvPr id="13" name="Freeform 13"/>
            <p:cNvSpPr/>
            <p:nvPr/>
          </p:nvSpPr>
          <p:spPr>
            <a:xfrm>
              <a:off x="19050" y="19050"/>
              <a:ext cx="4025519" cy="5897499"/>
            </a:xfrm>
            <a:custGeom>
              <a:avLst/>
              <a:gdLst/>
              <a:ahLst/>
              <a:cxnLst/>
              <a:rect l="l" t="t" r="r" b="b"/>
              <a:pathLst>
                <a:path w="4025519" h="5897499">
                  <a:moveTo>
                    <a:pt x="0" y="183388"/>
                  </a:moveTo>
                  <a:cubicBezTo>
                    <a:pt x="0" y="82169"/>
                    <a:pt x="81915" y="0"/>
                    <a:pt x="182880" y="0"/>
                  </a:cubicBezTo>
                  <a:lnTo>
                    <a:pt x="3842639" y="0"/>
                  </a:lnTo>
                  <a:cubicBezTo>
                    <a:pt x="3943604" y="0"/>
                    <a:pt x="4025519" y="82169"/>
                    <a:pt x="4025519" y="183388"/>
                  </a:cubicBezTo>
                  <a:lnTo>
                    <a:pt x="4025519" y="5714111"/>
                  </a:lnTo>
                  <a:cubicBezTo>
                    <a:pt x="4025519" y="5815457"/>
                    <a:pt x="3943604" y="5897499"/>
                    <a:pt x="3842639" y="5897499"/>
                  </a:cubicBezTo>
                  <a:lnTo>
                    <a:pt x="182880" y="5897499"/>
                  </a:lnTo>
                  <a:cubicBezTo>
                    <a:pt x="81915" y="5897499"/>
                    <a:pt x="0" y="5815330"/>
                    <a:pt x="0" y="5714111"/>
                  </a:cubicBezTo>
                  <a:close/>
                </a:path>
              </a:pathLst>
            </a:custGeom>
            <a:solidFill>
              <a:srgbClr val="FFF8F0"/>
            </a:solidFill>
          </p:spPr>
        </p:sp>
        <p:sp>
          <p:nvSpPr>
            <p:cNvPr id="14" name="Freeform 14"/>
            <p:cNvSpPr/>
            <p:nvPr/>
          </p:nvSpPr>
          <p:spPr>
            <a:xfrm>
              <a:off x="0" y="0"/>
              <a:ext cx="4063619" cy="5935599"/>
            </a:xfrm>
            <a:custGeom>
              <a:avLst/>
              <a:gdLst/>
              <a:ahLst/>
              <a:cxnLst/>
              <a:rect l="l" t="t" r="r" b="b"/>
              <a:pathLst>
                <a:path w="4063619" h="5935599">
                  <a:moveTo>
                    <a:pt x="0" y="202438"/>
                  </a:moveTo>
                  <a:cubicBezTo>
                    <a:pt x="0" y="90678"/>
                    <a:pt x="90297" y="0"/>
                    <a:pt x="201930" y="0"/>
                  </a:cubicBezTo>
                  <a:lnTo>
                    <a:pt x="3861689" y="0"/>
                  </a:lnTo>
                  <a:lnTo>
                    <a:pt x="3861689" y="19050"/>
                  </a:lnTo>
                  <a:lnTo>
                    <a:pt x="3861689" y="0"/>
                  </a:lnTo>
                  <a:cubicBezTo>
                    <a:pt x="3973322" y="0"/>
                    <a:pt x="4063619" y="90678"/>
                    <a:pt x="4063619" y="202438"/>
                  </a:cubicBezTo>
                  <a:lnTo>
                    <a:pt x="4044569" y="202438"/>
                  </a:lnTo>
                  <a:lnTo>
                    <a:pt x="4063619" y="202438"/>
                  </a:lnTo>
                  <a:lnTo>
                    <a:pt x="4063619" y="5733161"/>
                  </a:lnTo>
                  <a:lnTo>
                    <a:pt x="4044569" y="5733161"/>
                  </a:lnTo>
                  <a:lnTo>
                    <a:pt x="4063619" y="5733161"/>
                  </a:lnTo>
                  <a:cubicBezTo>
                    <a:pt x="4063619" y="5844921"/>
                    <a:pt x="3973322" y="5935599"/>
                    <a:pt x="3861689" y="5935599"/>
                  </a:cubicBezTo>
                  <a:lnTo>
                    <a:pt x="3861689" y="5916549"/>
                  </a:lnTo>
                  <a:lnTo>
                    <a:pt x="3861689" y="5935599"/>
                  </a:lnTo>
                  <a:lnTo>
                    <a:pt x="201930" y="5935599"/>
                  </a:lnTo>
                  <a:lnTo>
                    <a:pt x="201930" y="5916549"/>
                  </a:lnTo>
                  <a:lnTo>
                    <a:pt x="201930" y="5935599"/>
                  </a:lnTo>
                  <a:cubicBezTo>
                    <a:pt x="90297" y="5935599"/>
                    <a:pt x="0" y="5844921"/>
                    <a:pt x="0" y="5733161"/>
                  </a:cubicBezTo>
                  <a:lnTo>
                    <a:pt x="0" y="202438"/>
                  </a:lnTo>
                  <a:lnTo>
                    <a:pt x="19050" y="202438"/>
                  </a:lnTo>
                  <a:lnTo>
                    <a:pt x="0" y="202438"/>
                  </a:lnTo>
                  <a:moveTo>
                    <a:pt x="38100" y="202438"/>
                  </a:moveTo>
                  <a:lnTo>
                    <a:pt x="38100" y="5733161"/>
                  </a:lnTo>
                  <a:lnTo>
                    <a:pt x="19050" y="5733161"/>
                  </a:lnTo>
                  <a:lnTo>
                    <a:pt x="38100" y="5733161"/>
                  </a:lnTo>
                  <a:cubicBezTo>
                    <a:pt x="38100" y="5823966"/>
                    <a:pt x="111506" y="5897499"/>
                    <a:pt x="201930" y="5897499"/>
                  </a:cubicBezTo>
                  <a:lnTo>
                    <a:pt x="3861689" y="5897499"/>
                  </a:lnTo>
                  <a:cubicBezTo>
                    <a:pt x="3952113" y="5897499"/>
                    <a:pt x="4025519" y="5823966"/>
                    <a:pt x="4025519" y="5733161"/>
                  </a:cubicBezTo>
                  <a:lnTo>
                    <a:pt x="4025519" y="202438"/>
                  </a:lnTo>
                  <a:cubicBezTo>
                    <a:pt x="4025519" y="111633"/>
                    <a:pt x="3952113" y="38100"/>
                    <a:pt x="3861689" y="38100"/>
                  </a:cubicBezTo>
                  <a:lnTo>
                    <a:pt x="201930" y="38100"/>
                  </a:lnTo>
                  <a:lnTo>
                    <a:pt x="201930" y="19050"/>
                  </a:lnTo>
                  <a:lnTo>
                    <a:pt x="201930" y="38100"/>
                  </a:lnTo>
                  <a:cubicBezTo>
                    <a:pt x="111506" y="38100"/>
                    <a:pt x="38100" y="111633"/>
                    <a:pt x="38100" y="202438"/>
                  </a:cubicBezTo>
                  <a:close/>
                </a:path>
              </a:pathLst>
            </a:custGeom>
            <a:solidFill>
              <a:srgbClr val="E2C8B5"/>
            </a:solidFill>
          </p:spPr>
        </p:sp>
      </p:grpSp>
      <p:grpSp>
        <p:nvGrpSpPr>
          <p:cNvPr id="15" name="Group 15"/>
          <p:cNvGrpSpPr/>
          <p:nvPr/>
        </p:nvGrpSpPr>
        <p:grpSpPr>
          <a:xfrm>
            <a:off x="927497" y="4769939"/>
            <a:ext cx="114300" cy="4423172"/>
            <a:chOff x="0" y="0"/>
            <a:chExt cx="152400" cy="5897562"/>
          </a:xfrm>
        </p:grpSpPr>
        <p:sp>
          <p:nvSpPr>
            <p:cNvPr id="16" name="Freeform 16"/>
            <p:cNvSpPr/>
            <p:nvPr/>
          </p:nvSpPr>
          <p:spPr>
            <a:xfrm>
              <a:off x="0" y="0"/>
              <a:ext cx="152400" cy="5897626"/>
            </a:xfrm>
            <a:custGeom>
              <a:avLst/>
              <a:gdLst/>
              <a:ahLst/>
              <a:cxnLst/>
              <a:rect l="l" t="t" r="r" b="b"/>
              <a:pathLst>
                <a:path w="152400" h="5897626">
                  <a:moveTo>
                    <a:pt x="0" y="76200"/>
                  </a:moveTo>
                  <a:cubicBezTo>
                    <a:pt x="0" y="34163"/>
                    <a:pt x="34163" y="0"/>
                    <a:pt x="76200" y="0"/>
                  </a:cubicBezTo>
                  <a:cubicBezTo>
                    <a:pt x="118237" y="0"/>
                    <a:pt x="152400" y="34163"/>
                    <a:pt x="152400" y="76200"/>
                  </a:cubicBezTo>
                  <a:lnTo>
                    <a:pt x="152400" y="5821426"/>
                  </a:lnTo>
                  <a:cubicBezTo>
                    <a:pt x="152400" y="5863463"/>
                    <a:pt x="118237" y="5897626"/>
                    <a:pt x="76200" y="5897626"/>
                  </a:cubicBezTo>
                  <a:cubicBezTo>
                    <a:pt x="34163" y="5897626"/>
                    <a:pt x="0" y="5863463"/>
                    <a:pt x="0" y="5821426"/>
                  </a:cubicBezTo>
                  <a:close/>
                </a:path>
              </a:pathLst>
            </a:custGeom>
            <a:solidFill>
              <a:srgbClr val="D2600F"/>
            </a:solidFill>
          </p:spPr>
        </p:sp>
      </p:grpSp>
      <p:sp>
        <p:nvSpPr>
          <p:cNvPr id="17" name="TextBox 17"/>
          <p:cNvSpPr txBox="1"/>
          <p:nvPr/>
        </p:nvSpPr>
        <p:spPr>
          <a:xfrm>
            <a:off x="1309392" y="5018484"/>
            <a:ext cx="2398214" cy="766172"/>
          </a:xfrm>
          <a:prstGeom prst="rect">
            <a:avLst/>
          </a:prstGeom>
        </p:spPr>
        <p:txBody>
          <a:bodyPr lIns="0" tIns="0" rIns="0" bIns="0" rtlCol="0" anchor="t">
            <a:spAutoFit/>
          </a:bodyPr>
          <a:lstStyle/>
          <a:p>
            <a:pPr algn="l">
              <a:lnSpc>
                <a:spcPts val="2937"/>
              </a:lnSpc>
            </a:pPr>
            <a:r>
              <a:rPr lang="en-US" sz="2312">
                <a:solidFill>
                  <a:srgbClr val="2B2E3C"/>
                </a:solidFill>
                <a:latin typeface="Bitter"/>
                <a:ea typeface="Bitter"/>
                <a:cs typeface="Bitter"/>
                <a:sym typeface="Bitter"/>
              </a:rPr>
              <a:t>Pendekatan menyeluruh</a:t>
            </a:r>
          </a:p>
        </p:txBody>
      </p:sp>
      <p:sp>
        <p:nvSpPr>
          <p:cNvPr id="18" name="TextBox 18"/>
          <p:cNvSpPr txBox="1"/>
          <p:nvPr/>
        </p:nvSpPr>
        <p:spPr>
          <a:xfrm>
            <a:off x="1309392" y="5856084"/>
            <a:ext cx="2398214" cy="2694089"/>
          </a:xfrm>
          <a:prstGeom prst="rect">
            <a:avLst/>
          </a:prstGeom>
        </p:spPr>
        <p:txBody>
          <a:bodyPr lIns="0" tIns="0" rIns="0" bIns="0" rtlCol="0" anchor="t">
            <a:spAutoFit/>
          </a:bodyPr>
          <a:lstStyle/>
          <a:p>
            <a:pPr algn="l">
              <a:lnSpc>
                <a:spcPts val="2937"/>
              </a:lnSpc>
            </a:pPr>
            <a:r>
              <a:rPr lang="en-US" sz="1874">
                <a:solidFill>
                  <a:srgbClr val="2B2E3C"/>
                </a:solidFill>
                <a:latin typeface="Open Sans"/>
                <a:ea typeface="Open Sans"/>
                <a:cs typeface="Open Sans"/>
                <a:sym typeface="Open Sans"/>
              </a:rPr>
              <a:t>Asuhan tidak hanya berorientasi pada tanda dan gejala, tetapi juga pada kenyamanan, rasa aman, dan kualitas pengalaman ibu.</a:t>
            </a:r>
          </a:p>
        </p:txBody>
      </p:sp>
      <p:grpSp>
        <p:nvGrpSpPr>
          <p:cNvPr id="19" name="Group 19"/>
          <p:cNvGrpSpPr/>
          <p:nvPr/>
        </p:nvGrpSpPr>
        <p:grpSpPr>
          <a:xfrm>
            <a:off x="4191152" y="4755652"/>
            <a:ext cx="3047705" cy="4451747"/>
            <a:chOff x="0" y="0"/>
            <a:chExt cx="4063606" cy="5935662"/>
          </a:xfrm>
        </p:grpSpPr>
        <p:sp>
          <p:nvSpPr>
            <p:cNvPr id="20" name="Freeform 20"/>
            <p:cNvSpPr/>
            <p:nvPr/>
          </p:nvSpPr>
          <p:spPr>
            <a:xfrm>
              <a:off x="19050" y="19050"/>
              <a:ext cx="4025519" cy="5897499"/>
            </a:xfrm>
            <a:custGeom>
              <a:avLst/>
              <a:gdLst/>
              <a:ahLst/>
              <a:cxnLst/>
              <a:rect l="l" t="t" r="r" b="b"/>
              <a:pathLst>
                <a:path w="4025519" h="5897499">
                  <a:moveTo>
                    <a:pt x="0" y="183388"/>
                  </a:moveTo>
                  <a:cubicBezTo>
                    <a:pt x="0" y="82169"/>
                    <a:pt x="81915" y="0"/>
                    <a:pt x="182880" y="0"/>
                  </a:cubicBezTo>
                  <a:lnTo>
                    <a:pt x="3842639" y="0"/>
                  </a:lnTo>
                  <a:cubicBezTo>
                    <a:pt x="3943604" y="0"/>
                    <a:pt x="4025519" y="82169"/>
                    <a:pt x="4025519" y="183388"/>
                  </a:cubicBezTo>
                  <a:lnTo>
                    <a:pt x="4025519" y="5714111"/>
                  </a:lnTo>
                  <a:cubicBezTo>
                    <a:pt x="4025519" y="5815457"/>
                    <a:pt x="3943604" y="5897499"/>
                    <a:pt x="3842639" y="5897499"/>
                  </a:cubicBezTo>
                  <a:lnTo>
                    <a:pt x="182880" y="5897499"/>
                  </a:lnTo>
                  <a:cubicBezTo>
                    <a:pt x="81915" y="5897499"/>
                    <a:pt x="0" y="5815330"/>
                    <a:pt x="0" y="5714111"/>
                  </a:cubicBezTo>
                  <a:close/>
                </a:path>
              </a:pathLst>
            </a:custGeom>
            <a:solidFill>
              <a:srgbClr val="FFF8F0"/>
            </a:solidFill>
          </p:spPr>
        </p:sp>
        <p:sp>
          <p:nvSpPr>
            <p:cNvPr id="21" name="Freeform 21"/>
            <p:cNvSpPr/>
            <p:nvPr/>
          </p:nvSpPr>
          <p:spPr>
            <a:xfrm>
              <a:off x="0" y="0"/>
              <a:ext cx="4063619" cy="5935599"/>
            </a:xfrm>
            <a:custGeom>
              <a:avLst/>
              <a:gdLst/>
              <a:ahLst/>
              <a:cxnLst/>
              <a:rect l="l" t="t" r="r" b="b"/>
              <a:pathLst>
                <a:path w="4063619" h="5935599">
                  <a:moveTo>
                    <a:pt x="0" y="202438"/>
                  </a:moveTo>
                  <a:cubicBezTo>
                    <a:pt x="0" y="90678"/>
                    <a:pt x="90297" y="0"/>
                    <a:pt x="201930" y="0"/>
                  </a:cubicBezTo>
                  <a:lnTo>
                    <a:pt x="3861689" y="0"/>
                  </a:lnTo>
                  <a:lnTo>
                    <a:pt x="3861689" y="19050"/>
                  </a:lnTo>
                  <a:lnTo>
                    <a:pt x="3861689" y="0"/>
                  </a:lnTo>
                  <a:cubicBezTo>
                    <a:pt x="3973322" y="0"/>
                    <a:pt x="4063619" y="90678"/>
                    <a:pt x="4063619" y="202438"/>
                  </a:cubicBezTo>
                  <a:lnTo>
                    <a:pt x="4044569" y="202438"/>
                  </a:lnTo>
                  <a:lnTo>
                    <a:pt x="4063619" y="202438"/>
                  </a:lnTo>
                  <a:lnTo>
                    <a:pt x="4063619" y="5733161"/>
                  </a:lnTo>
                  <a:lnTo>
                    <a:pt x="4044569" y="5733161"/>
                  </a:lnTo>
                  <a:lnTo>
                    <a:pt x="4063619" y="5733161"/>
                  </a:lnTo>
                  <a:cubicBezTo>
                    <a:pt x="4063619" y="5844921"/>
                    <a:pt x="3973322" y="5935599"/>
                    <a:pt x="3861689" y="5935599"/>
                  </a:cubicBezTo>
                  <a:lnTo>
                    <a:pt x="3861689" y="5916549"/>
                  </a:lnTo>
                  <a:lnTo>
                    <a:pt x="3861689" y="5935599"/>
                  </a:lnTo>
                  <a:lnTo>
                    <a:pt x="201930" y="5935599"/>
                  </a:lnTo>
                  <a:lnTo>
                    <a:pt x="201930" y="5916549"/>
                  </a:lnTo>
                  <a:lnTo>
                    <a:pt x="201930" y="5935599"/>
                  </a:lnTo>
                  <a:cubicBezTo>
                    <a:pt x="90297" y="5935599"/>
                    <a:pt x="0" y="5844921"/>
                    <a:pt x="0" y="5733161"/>
                  </a:cubicBezTo>
                  <a:lnTo>
                    <a:pt x="0" y="202438"/>
                  </a:lnTo>
                  <a:lnTo>
                    <a:pt x="19050" y="202438"/>
                  </a:lnTo>
                  <a:lnTo>
                    <a:pt x="0" y="202438"/>
                  </a:lnTo>
                  <a:moveTo>
                    <a:pt x="38100" y="202438"/>
                  </a:moveTo>
                  <a:lnTo>
                    <a:pt x="38100" y="5733161"/>
                  </a:lnTo>
                  <a:lnTo>
                    <a:pt x="19050" y="5733161"/>
                  </a:lnTo>
                  <a:lnTo>
                    <a:pt x="38100" y="5733161"/>
                  </a:lnTo>
                  <a:cubicBezTo>
                    <a:pt x="38100" y="5823966"/>
                    <a:pt x="111506" y="5897499"/>
                    <a:pt x="201930" y="5897499"/>
                  </a:cubicBezTo>
                  <a:lnTo>
                    <a:pt x="3861689" y="5897499"/>
                  </a:lnTo>
                  <a:cubicBezTo>
                    <a:pt x="3952113" y="5897499"/>
                    <a:pt x="4025519" y="5823966"/>
                    <a:pt x="4025519" y="5733161"/>
                  </a:cubicBezTo>
                  <a:lnTo>
                    <a:pt x="4025519" y="202438"/>
                  </a:lnTo>
                  <a:cubicBezTo>
                    <a:pt x="4025519" y="111633"/>
                    <a:pt x="3952113" y="38100"/>
                    <a:pt x="3861689" y="38100"/>
                  </a:cubicBezTo>
                  <a:lnTo>
                    <a:pt x="201930" y="38100"/>
                  </a:lnTo>
                  <a:lnTo>
                    <a:pt x="201930" y="19050"/>
                  </a:lnTo>
                  <a:lnTo>
                    <a:pt x="201930" y="38100"/>
                  </a:lnTo>
                  <a:cubicBezTo>
                    <a:pt x="111506" y="38100"/>
                    <a:pt x="38100" y="111633"/>
                    <a:pt x="38100" y="202438"/>
                  </a:cubicBezTo>
                  <a:close/>
                </a:path>
              </a:pathLst>
            </a:custGeom>
            <a:solidFill>
              <a:srgbClr val="E2C8B5"/>
            </a:solidFill>
          </p:spPr>
        </p:sp>
      </p:grpSp>
      <p:grpSp>
        <p:nvGrpSpPr>
          <p:cNvPr id="22" name="Group 22"/>
          <p:cNvGrpSpPr/>
          <p:nvPr/>
        </p:nvGrpSpPr>
        <p:grpSpPr>
          <a:xfrm>
            <a:off x="4176865" y="4769939"/>
            <a:ext cx="114300" cy="4423172"/>
            <a:chOff x="0" y="0"/>
            <a:chExt cx="152400" cy="5897562"/>
          </a:xfrm>
        </p:grpSpPr>
        <p:sp>
          <p:nvSpPr>
            <p:cNvPr id="23" name="Freeform 23"/>
            <p:cNvSpPr/>
            <p:nvPr/>
          </p:nvSpPr>
          <p:spPr>
            <a:xfrm>
              <a:off x="0" y="0"/>
              <a:ext cx="152400" cy="5897626"/>
            </a:xfrm>
            <a:custGeom>
              <a:avLst/>
              <a:gdLst/>
              <a:ahLst/>
              <a:cxnLst/>
              <a:rect l="l" t="t" r="r" b="b"/>
              <a:pathLst>
                <a:path w="152400" h="5897626">
                  <a:moveTo>
                    <a:pt x="0" y="76200"/>
                  </a:moveTo>
                  <a:cubicBezTo>
                    <a:pt x="0" y="34163"/>
                    <a:pt x="34163" y="0"/>
                    <a:pt x="76200" y="0"/>
                  </a:cubicBezTo>
                  <a:cubicBezTo>
                    <a:pt x="118237" y="0"/>
                    <a:pt x="152400" y="34163"/>
                    <a:pt x="152400" y="76200"/>
                  </a:cubicBezTo>
                  <a:lnTo>
                    <a:pt x="152400" y="5821426"/>
                  </a:lnTo>
                  <a:cubicBezTo>
                    <a:pt x="152400" y="5863463"/>
                    <a:pt x="118237" y="5897626"/>
                    <a:pt x="76200" y="5897626"/>
                  </a:cubicBezTo>
                  <a:cubicBezTo>
                    <a:pt x="34163" y="5897626"/>
                    <a:pt x="0" y="5863463"/>
                    <a:pt x="0" y="5821426"/>
                  </a:cubicBezTo>
                  <a:close/>
                </a:path>
              </a:pathLst>
            </a:custGeom>
            <a:solidFill>
              <a:srgbClr val="D2600F"/>
            </a:solidFill>
          </p:spPr>
        </p:sp>
      </p:grpSp>
      <p:sp>
        <p:nvSpPr>
          <p:cNvPr id="24" name="TextBox 24"/>
          <p:cNvSpPr txBox="1"/>
          <p:nvPr/>
        </p:nvSpPr>
        <p:spPr>
          <a:xfrm>
            <a:off x="4558751" y="5018484"/>
            <a:ext cx="2398214" cy="766172"/>
          </a:xfrm>
          <a:prstGeom prst="rect">
            <a:avLst/>
          </a:prstGeom>
        </p:spPr>
        <p:txBody>
          <a:bodyPr lIns="0" tIns="0" rIns="0" bIns="0" rtlCol="0" anchor="t">
            <a:spAutoFit/>
          </a:bodyPr>
          <a:lstStyle/>
          <a:p>
            <a:pPr algn="l">
              <a:lnSpc>
                <a:spcPts val="2937"/>
              </a:lnSpc>
            </a:pPr>
            <a:r>
              <a:rPr lang="en-US" sz="2312">
                <a:solidFill>
                  <a:srgbClr val="2B2E3C"/>
                </a:solidFill>
                <a:latin typeface="Bitter"/>
                <a:ea typeface="Bitter"/>
                <a:cs typeface="Bitter"/>
                <a:sym typeface="Bitter"/>
              </a:rPr>
              <a:t>Pelengkap, bukan pengganti</a:t>
            </a:r>
          </a:p>
        </p:txBody>
      </p:sp>
      <p:sp>
        <p:nvSpPr>
          <p:cNvPr id="25" name="TextBox 25"/>
          <p:cNvSpPr txBox="1"/>
          <p:nvPr/>
        </p:nvSpPr>
        <p:spPr>
          <a:xfrm>
            <a:off x="4558751" y="5856084"/>
            <a:ext cx="2398214" cy="3069431"/>
          </a:xfrm>
          <a:prstGeom prst="rect">
            <a:avLst/>
          </a:prstGeom>
        </p:spPr>
        <p:txBody>
          <a:bodyPr lIns="0" tIns="0" rIns="0" bIns="0" rtlCol="0" anchor="t">
            <a:spAutoFit/>
          </a:bodyPr>
          <a:lstStyle/>
          <a:p>
            <a:pPr algn="l">
              <a:lnSpc>
                <a:spcPts val="2937"/>
              </a:lnSpc>
            </a:pPr>
            <a:r>
              <a:rPr lang="en-US" sz="1874">
                <a:solidFill>
                  <a:srgbClr val="2B2E3C"/>
                </a:solidFill>
                <a:latin typeface="Open Sans"/>
                <a:ea typeface="Open Sans"/>
                <a:cs typeface="Open Sans"/>
                <a:sym typeface="Open Sans"/>
              </a:rPr>
              <a:t>Terapi komplementer digunakan bersamaan dengan pelayanan konvensional yang sesuai standar medis dan kebidanan.</a:t>
            </a:r>
          </a:p>
        </p:txBody>
      </p:sp>
      <p:grpSp>
        <p:nvGrpSpPr>
          <p:cNvPr id="26" name="Group 26"/>
          <p:cNvGrpSpPr/>
          <p:nvPr/>
        </p:nvGrpSpPr>
        <p:grpSpPr>
          <a:xfrm>
            <a:off x="7440511" y="4755652"/>
            <a:ext cx="3047705" cy="4451747"/>
            <a:chOff x="0" y="0"/>
            <a:chExt cx="4063606" cy="5935662"/>
          </a:xfrm>
        </p:grpSpPr>
        <p:sp>
          <p:nvSpPr>
            <p:cNvPr id="27" name="Freeform 27"/>
            <p:cNvSpPr/>
            <p:nvPr/>
          </p:nvSpPr>
          <p:spPr>
            <a:xfrm>
              <a:off x="19050" y="19050"/>
              <a:ext cx="4025519" cy="5897499"/>
            </a:xfrm>
            <a:custGeom>
              <a:avLst/>
              <a:gdLst/>
              <a:ahLst/>
              <a:cxnLst/>
              <a:rect l="l" t="t" r="r" b="b"/>
              <a:pathLst>
                <a:path w="4025519" h="5897499">
                  <a:moveTo>
                    <a:pt x="0" y="183388"/>
                  </a:moveTo>
                  <a:cubicBezTo>
                    <a:pt x="0" y="82169"/>
                    <a:pt x="81915" y="0"/>
                    <a:pt x="182880" y="0"/>
                  </a:cubicBezTo>
                  <a:lnTo>
                    <a:pt x="3842639" y="0"/>
                  </a:lnTo>
                  <a:cubicBezTo>
                    <a:pt x="3943604" y="0"/>
                    <a:pt x="4025519" y="82169"/>
                    <a:pt x="4025519" y="183388"/>
                  </a:cubicBezTo>
                  <a:lnTo>
                    <a:pt x="4025519" y="5714111"/>
                  </a:lnTo>
                  <a:cubicBezTo>
                    <a:pt x="4025519" y="5815457"/>
                    <a:pt x="3943604" y="5897499"/>
                    <a:pt x="3842639" y="5897499"/>
                  </a:cubicBezTo>
                  <a:lnTo>
                    <a:pt x="182880" y="5897499"/>
                  </a:lnTo>
                  <a:cubicBezTo>
                    <a:pt x="81915" y="5897499"/>
                    <a:pt x="0" y="5815330"/>
                    <a:pt x="0" y="5714111"/>
                  </a:cubicBezTo>
                  <a:close/>
                </a:path>
              </a:pathLst>
            </a:custGeom>
            <a:solidFill>
              <a:srgbClr val="FFF8F0"/>
            </a:solidFill>
          </p:spPr>
        </p:sp>
        <p:sp>
          <p:nvSpPr>
            <p:cNvPr id="28" name="Freeform 28"/>
            <p:cNvSpPr/>
            <p:nvPr/>
          </p:nvSpPr>
          <p:spPr>
            <a:xfrm>
              <a:off x="0" y="0"/>
              <a:ext cx="4063619" cy="5935599"/>
            </a:xfrm>
            <a:custGeom>
              <a:avLst/>
              <a:gdLst/>
              <a:ahLst/>
              <a:cxnLst/>
              <a:rect l="l" t="t" r="r" b="b"/>
              <a:pathLst>
                <a:path w="4063619" h="5935599">
                  <a:moveTo>
                    <a:pt x="0" y="202438"/>
                  </a:moveTo>
                  <a:cubicBezTo>
                    <a:pt x="0" y="90678"/>
                    <a:pt x="90297" y="0"/>
                    <a:pt x="201930" y="0"/>
                  </a:cubicBezTo>
                  <a:lnTo>
                    <a:pt x="3861689" y="0"/>
                  </a:lnTo>
                  <a:lnTo>
                    <a:pt x="3861689" y="19050"/>
                  </a:lnTo>
                  <a:lnTo>
                    <a:pt x="3861689" y="0"/>
                  </a:lnTo>
                  <a:cubicBezTo>
                    <a:pt x="3973322" y="0"/>
                    <a:pt x="4063619" y="90678"/>
                    <a:pt x="4063619" y="202438"/>
                  </a:cubicBezTo>
                  <a:lnTo>
                    <a:pt x="4044569" y="202438"/>
                  </a:lnTo>
                  <a:lnTo>
                    <a:pt x="4063619" y="202438"/>
                  </a:lnTo>
                  <a:lnTo>
                    <a:pt x="4063619" y="5733161"/>
                  </a:lnTo>
                  <a:lnTo>
                    <a:pt x="4044569" y="5733161"/>
                  </a:lnTo>
                  <a:lnTo>
                    <a:pt x="4063619" y="5733161"/>
                  </a:lnTo>
                  <a:cubicBezTo>
                    <a:pt x="4063619" y="5844921"/>
                    <a:pt x="3973322" y="5935599"/>
                    <a:pt x="3861689" y="5935599"/>
                  </a:cubicBezTo>
                  <a:lnTo>
                    <a:pt x="3861689" y="5916549"/>
                  </a:lnTo>
                  <a:lnTo>
                    <a:pt x="3861689" y="5935599"/>
                  </a:lnTo>
                  <a:lnTo>
                    <a:pt x="201930" y="5935599"/>
                  </a:lnTo>
                  <a:lnTo>
                    <a:pt x="201930" y="5916549"/>
                  </a:lnTo>
                  <a:lnTo>
                    <a:pt x="201930" y="5935599"/>
                  </a:lnTo>
                  <a:cubicBezTo>
                    <a:pt x="90297" y="5935599"/>
                    <a:pt x="0" y="5844921"/>
                    <a:pt x="0" y="5733161"/>
                  </a:cubicBezTo>
                  <a:lnTo>
                    <a:pt x="0" y="202438"/>
                  </a:lnTo>
                  <a:lnTo>
                    <a:pt x="19050" y="202438"/>
                  </a:lnTo>
                  <a:lnTo>
                    <a:pt x="0" y="202438"/>
                  </a:lnTo>
                  <a:moveTo>
                    <a:pt x="38100" y="202438"/>
                  </a:moveTo>
                  <a:lnTo>
                    <a:pt x="38100" y="5733161"/>
                  </a:lnTo>
                  <a:lnTo>
                    <a:pt x="19050" y="5733161"/>
                  </a:lnTo>
                  <a:lnTo>
                    <a:pt x="38100" y="5733161"/>
                  </a:lnTo>
                  <a:cubicBezTo>
                    <a:pt x="38100" y="5823966"/>
                    <a:pt x="111506" y="5897499"/>
                    <a:pt x="201930" y="5897499"/>
                  </a:cubicBezTo>
                  <a:lnTo>
                    <a:pt x="3861689" y="5897499"/>
                  </a:lnTo>
                  <a:cubicBezTo>
                    <a:pt x="3952113" y="5897499"/>
                    <a:pt x="4025519" y="5823966"/>
                    <a:pt x="4025519" y="5733161"/>
                  </a:cubicBezTo>
                  <a:lnTo>
                    <a:pt x="4025519" y="202438"/>
                  </a:lnTo>
                  <a:cubicBezTo>
                    <a:pt x="4025519" y="111633"/>
                    <a:pt x="3952113" y="38100"/>
                    <a:pt x="3861689" y="38100"/>
                  </a:cubicBezTo>
                  <a:lnTo>
                    <a:pt x="201930" y="38100"/>
                  </a:lnTo>
                  <a:lnTo>
                    <a:pt x="201930" y="19050"/>
                  </a:lnTo>
                  <a:lnTo>
                    <a:pt x="201930" y="38100"/>
                  </a:lnTo>
                  <a:cubicBezTo>
                    <a:pt x="111506" y="38100"/>
                    <a:pt x="38100" y="111633"/>
                    <a:pt x="38100" y="202438"/>
                  </a:cubicBezTo>
                  <a:close/>
                </a:path>
              </a:pathLst>
            </a:custGeom>
            <a:solidFill>
              <a:srgbClr val="E2C8B5"/>
            </a:solidFill>
          </p:spPr>
        </p:sp>
      </p:grpSp>
      <p:grpSp>
        <p:nvGrpSpPr>
          <p:cNvPr id="29" name="Group 29"/>
          <p:cNvGrpSpPr/>
          <p:nvPr/>
        </p:nvGrpSpPr>
        <p:grpSpPr>
          <a:xfrm>
            <a:off x="7426223" y="4769939"/>
            <a:ext cx="114300" cy="4423172"/>
            <a:chOff x="0" y="0"/>
            <a:chExt cx="152400" cy="5897562"/>
          </a:xfrm>
        </p:grpSpPr>
        <p:sp>
          <p:nvSpPr>
            <p:cNvPr id="30" name="Freeform 30"/>
            <p:cNvSpPr/>
            <p:nvPr/>
          </p:nvSpPr>
          <p:spPr>
            <a:xfrm>
              <a:off x="0" y="0"/>
              <a:ext cx="152400" cy="5897626"/>
            </a:xfrm>
            <a:custGeom>
              <a:avLst/>
              <a:gdLst/>
              <a:ahLst/>
              <a:cxnLst/>
              <a:rect l="l" t="t" r="r" b="b"/>
              <a:pathLst>
                <a:path w="152400" h="5897626">
                  <a:moveTo>
                    <a:pt x="0" y="76200"/>
                  </a:moveTo>
                  <a:cubicBezTo>
                    <a:pt x="0" y="34163"/>
                    <a:pt x="34163" y="0"/>
                    <a:pt x="76200" y="0"/>
                  </a:cubicBezTo>
                  <a:cubicBezTo>
                    <a:pt x="118237" y="0"/>
                    <a:pt x="152400" y="34163"/>
                    <a:pt x="152400" y="76200"/>
                  </a:cubicBezTo>
                  <a:lnTo>
                    <a:pt x="152400" y="5821426"/>
                  </a:lnTo>
                  <a:cubicBezTo>
                    <a:pt x="152400" y="5863463"/>
                    <a:pt x="118237" y="5897626"/>
                    <a:pt x="76200" y="5897626"/>
                  </a:cubicBezTo>
                  <a:cubicBezTo>
                    <a:pt x="34163" y="5897626"/>
                    <a:pt x="0" y="5863463"/>
                    <a:pt x="0" y="5821426"/>
                  </a:cubicBezTo>
                  <a:close/>
                </a:path>
              </a:pathLst>
            </a:custGeom>
            <a:solidFill>
              <a:srgbClr val="D2600F"/>
            </a:solidFill>
          </p:spPr>
        </p:sp>
      </p:grpSp>
      <p:sp>
        <p:nvSpPr>
          <p:cNvPr id="31" name="TextBox 31"/>
          <p:cNvSpPr txBox="1"/>
          <p:nvPr/>
        </p:nvSpPr>
        <p:spPr>
          <a:xfrm>
            <a:off x="7808119" y="5018484"/>
            <a:ext cx="2398214" cy="392611"/>
          </a:xfrm>
          <a:prstGeom prst="rect">
            <a:avLst/>
          </a:prstGeom>
        </p:spPr>
        <p:txBody>
          <a:bodyPr lIns="0" tIns="0" rIns="0" bIns="0" rtlCol="0" anchor="t">
            <a:spAutoFit/>
          </a:bodyPr>
          <a:lstStyle/>
          <a:p>
            <a:pPr algn="l">
              <a:lnSpc>
                <a:spcPts val="2937"/>
              </a:lnSpc>
            </a:pPr>
            <a:r>
              <a:rPr lang="en-US" sz="2312">
                <a:solidFill>
                  <a:srgbClr val="2B2E3C"/>
                </a:solidFill>
                <a:latin typeface="Bitter"/>
                <a:ea typeface="Bitter"/>
                <a:cs typeface="Bitter"/>
                <a:sym typeface="Bitter"/>
              </a:rPr>
              <a:t>Tujuan utama</a:t>
            </a:r>
          </a:p>
        </p:txBody>
      </p:sp>
      <p:sp>
        <p:nvSpPr>
          <p:cNvPr id="32" name="TextBox 32"/>
          <p:cNvSpPr txBox="1"/>
          <p:nvPr/>
        </p:nvSpPr>
        <p:spPr>
          <a:xfrm>
            <a:off x="7808119" y="5482533"/>
            <a:ext cx="2398214" cy="2694089"/>
          </a:xfrm>
          <a:prstGeom prst="rect">
            <a:avLst/>
          </a:prstGeom>
        </p:spPr>
        <p:txBody>
          <a:bodyPr lIns="0" tIns="0" rIns="0" bIns="0" rtlCol="0" anchor="t">
            <a:spAutoFit/>
          </a:bodyPr>
          <a:lstStyle/>
          <a:p>
            <a:pPr algn="l">
              <a:lnSpc>
                <a:spcPts val="2937"/>
              </a:lnSpc>
            </a:pPr>
            <a:r>
              <a:rPr lang="en-US" sz="1874">
                <a:solidFill>
                  <a:srgbClr val="2B2E3C"/>
                </a:solidFill>
                <a:latin typeface="Open Sans"/>
                <a:ea typeface="Open Sans"/>
                <a:cs typeface="Open Sans"/>
                <a:sym typeface="Open Sans"/>
              </a:rPr>
              <a:t>Meningkatkan ketenangan, mengurangi stres, serta membantu ibu menjalani kehamilan dan persalinan dengan lebih positif.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sp>
        <p:nvSpPr>
          <p:cNvPr id="6" name="TextBox 6"/>
          <p:cNvSpPr txBox="1"/>
          <p:nvPr/>
        </p:nvSpPr>
        <p:spPr>
          <a:xfrm>
            <a:off x="992238" y="1012479"/>
            <a:ext cx="9445523" cy="1259386"/>
          </a:xfrm>
          <a:prstGeom prst="rect">
            <a:avLst/>
          </a:prstGeom>
        </p:spPr>
        <p:txBody>
          <a:bodyPr lIns="0" tIns="0" rIns="0" bIns="0" rtlCol="0" anchor="t">
            <a:spAutoFit/>
          </a:bodyPr>
          <a:lstStyle/>
          <a:p>
            <a:pPr algn="l">
              <a:lnSpc>
                <a:spcPts val="4875"/>
              </a:lnSpc>
            </a:pPr>
            <a:r>
              <a:rPr lang="en-US" sz="3875">
                <a:solidFill>
                  <a:srgbClr val="2C3F42"/>
                </a:solidFill>
                <a:latin typeface="Bitter"/>
                <a:ea typeface="Bitter"/>
                <a:cs typeface="Bitter"/>
                <a:sym typeface="Bitter"/>
              </a:rPr>
              <a:t>Apa Itu Naturopati dalam Konteks Kebidanan?</a:t>
            </a:r>
          </a:p>
        </p:txBody>
      </p:sp>
      <p:sp>
        <p:nvSpPr>
          <p:cNvPr id="7" name="TextBox 7"/>
          <p:cNvSpPr txBox="1"/>
          <p:nvPr/>
        </p:nvSpPr>
        <p:spPr>
          <a:xfrm>
            <a:off x="992238" y="2558205"/>
            <a:ext cx="9445523" cy="2070344"/>
          </a:xfrm>
          <a:prstGeom prst="rect">
            <a:avLst/>
          </a:prstGeom>
        </p:spPr>
        <p:txBody>
          <a:bodyPr lIns="0" tIns="0" rIns="0" bIns="0" rtlCol="0" anchor="t">
            <a:spAutoFit/>
          </a:bodyPr>
          <a:lstStyle/>
          <a:p>
            <a:pPr algn="l">
              <a:lnSpc>
                <a:spcPts val="3125"/>
              </a:lnSpc>
            </a:pPr>
            <a:r>
              <a:rPr lang="en-US" sz="1937">
                <a:solidFill>
                  <a:srgbClr val="2B2E3C"/>
                </a:solidFill>
                <a:latin typeface="Open Sans"/>
                <a:ea typeface="Open Sans"/>
                <a:cs typeface="Open Sans"/>
                <a:sym typeface="Open Sans"/>
              </a:rPr>
              <a:t>Naturopati adalah filosofi kesehatan yang menekankan pencegahan, pemulihan alami, dan penguatan kemampuan tubuh untuk menjaga keseimbangan. Dalam kebidanan, naturopati dipahami sebagai pendekatan yang membantu ibu mencapai kondisi optimal melalui edukasi, gaya hidup sehat, nutrisi, istirahat cukup, aktivitas fisik aman, serta dukungan emosional yang memadai.</a:t>
            </a:r>
          </a:p>
        </p:txBody>
      </p:sp>
      <p:sp>
        <p:nvSpPr>
          <p:cNvPr id="8" name="TextBox 8"/>
          <p:cNvSpPr txBox="1"/>
          <p:nvPr/>
        </p:nvSpPr>
        <p:spPr>
          <a:xfrm>
            <a:off x="992238" y="4821879"/>
            <a:ext cx="9445523" cy="2864196"/>
          </a:xfrm>
          <a:prstGeom prst="rect">
            <a:avLst/>
          </a:prstGeom>
        </p:spPr>
        <p:txBody>
          <a:bodyPr lIns="0" tIns="0" rIns="0" bIns="0" rtlCol="0" anchor="t">
            <a:spAutoFit/>
          </a:bodyPr>
          <a:lstStyle/>
          <a:p>
            <a:pPr algn="l">
              <a:lnSpc>
                <a:spcPts val="3125"/>
              </a:lnSpc>
            </a:pPr>
            <a:r>
              <a:rPr lang="en-US" sz="1937">
                <a:solidFill>
                  <a:srgbClr val="2B2E3C"/>
                </a:solidFill>
                <a:latin typeface="Open Sans"/>
                <a:ea typeface="Open Sans"/>
                <a:cs typeface="Open Sans"/>
                <a:sym typeface="Open Sans"/>
              </a:rPr>
              <a:t>Prinsip penting naturopati adalah mencari akar masalah, bukan hanya menekan gejala. Misalnya, keluhan mual tidak hanya dipandang sebagai gangguan yang harus dihentikan, tetapi juga dipahami dari sisi pola makan, kecukupan cairan, kondisi psikologis, dan respons tubuh terhadap perubahan hormonal. Di sinilah peran bidan menjadi sangat strategis: mendampingi, mengajarkan, dan memberdayakan ibu agar mampu merawat dirinya secara lebih mandiri dan aman.</a:t>
            </a:r>
          </a:p>
        </p:txBody>
      </p:sp>
      <p:grpSp>
        <p:nvGrpSpPr>
          <p:cNvPr id="9" name="Group 9"/>
          <p:cNvGrpSpPr/>
          <p:nvPr/>
        </p:nvGrpSpPr>
        <p:grpSpPr>
          <a:xfrm>
            <a:off x="987476" y="7960366"/>
            <a:ext cx="9455048" cy="1299867"/>
            <a:chOff x="0" y="0"/>
            <a:chExt cx="12606731" cy="1733156"/>
          </a:xfrm>
        </p:grpSpPr>
        <p:sp>
          <p:nvSpPr>
            <p:cNvPr id="10" name="Freeform 10"/>
            <p:cNvSpPr/>
            <p:nvPr/>
          </p:nvSpPr>
          <p:spPr>
            <a:xfrm>
              <a:off x="6350" y="6350"/>
              <a:ext cx="12594082" cy="1720469"/>
            </a:xfrm>
            <a:custGeom>
              <a:avLst/>
              <a:gdLst/>
              <a:ahLst/>
              <a:cxnLst/>
              <a:rect l="l" t="t" r="r" b="b"/>
              <a:pathLst>
                <a:path w="12594082" h="1720469">
                  <a:moveTo>
                    <a:pt x="0" y="138938"/>
                  </a:moveTo>
                  <a:cubicBezTo>
                    <a:pt x="0" y="62230"/>
                    <a:pt x="62611" y="0"/>
                    <a:pt x="139827" y="0"/>
                  </a:cubicBezTo>
                  <a:lnTo>
                    <a:pt x="12454255" y="0"/>
                  </a:lnTo>
                  <a:cubicBezTo>
                    <a:pt x="12531472" y="0"/>
                    <a:pt x="12594082" y="62230"/>
                    <a:pt x="12594082" y="138938"/>
                  </a:cubicBezTo>
                  <a:lnTo>
                    <a:pt x="12594082" y="1581531"/>
                  </a:lnTo>
                  <a:cubicBezTo>
                    <a:pt x="12594082" y="1658239"/>
                    <a:pt x="12531472" y="1720469"/>
                    <a:pt x="12454255" y="1720469"/>
                  </a:cubicBezTo>
                  <a:lnTo>
                    <a:pt x="139827" y="1720469"/>
                  </a:lnTo>
                  <a:cubicBezTo>
                    <a:pt x="62611" y="1720469"/>
                    <a:pt x="0" y="1658239"/>
                    <a:pt x="0" y="1581531"/>
                  </a:cubicBezTo>
                  <a:close/>
                </a:path>
              </a:pathLst>
            </a:custGeom>
            <a:solidFill>
              <a:srgbClr val="FCE2CF"/>
            </a:solidFill>
          </p:spPr>
        </p:sp>
        <p:sp>
          <p:nvSpPr>
            <p:cNvPr id="11" name="Freeform 11"/>
            <p:cNvSpPr/>
            <p:nvPr/>
          </p:nvSpPr>
          <p:spPr>
            <a:xfrm>
              <a:off x="0" y="0"/>
              <a:ext cx="12606782" cy="1733169"/>
            </a:xfrm>
            <a:custGeom>
              <a:avLst/>
              <a:gdLst/>
              <a:ahLst/>
              <a:cxnLst/>
              <a:rect l="l" t="t" r="r" b="b"/>
              <a:pathLst>
                <a:path w="12606782" h="1733169">
                  <a:moveTo>
                    <a:pt x="0" y="145288"/>
                  </a:moveTo>
                  <a:cubicBezTo>
                    <a:pt x="0" y="65024"/>
                    <a:pt x="65532" y="0"/>
                    <a:pt x="146177" y="0"/>
                  </a:cubicBezTo>
                  <a:lnTo>
                    <a:pt x="12460605" y="0"/>
                  </a:lnTo>
                  <a:lnTo>
                    <a:pt x="12460605" y="6350"/>
                  </a:lnTo>
                  <a:lnTo>
                    <a:pt x="12460605" y="0"/>
                  </a:lnTo>
                  <a:cubicBezTo>
                    <a:pt x="12541250" y="0"/>
                    <a:pt x="12606782" y="65024"/>
                    <a:pt x="12606782" y="145288"/>
                  </a:cubicBezTo>
                  <a:lnTo>
                    <a:pt x="12600432" y="145288"/>
                  </a:lnTo>
                  <a:lnTo>
                    <a:pt x="12606782" y="145288"/>
                  </a:lnTo>
                  <a:lnTo>
                    <a:pt x="12606782" y="1587881"/>
                  </a:lnTo>
                  <a:lnTo>
                    <a:pt x="12600432" y="1587881"/>
                  </a:lnTo>
                  <a:lnTo>
                    <a:pt x="12606782" y="1587881"/>
                  </a:lnTo>
                  <a:cubicBezTo>
                    <a:pt x="12606782" y="1668145"/>
                    <a:pt x="12541250" y="1733169"/>
                    <a:pt x="12460605" y="1733169"/>
                  </a:cubicBezTo>
                  <a:lnTo>
                    <a:pt x="12460605" y="1726819"/>
                  </a:lnTo>
                  <a:lnTo>
                    <a:pt x="12460605" y="1733169"/>
                  </a:lnTo>
                  <a:lnTo>
                    <a:pt x="146177" y="1733169"/>
                  </a:lnTo>
                  <a:lnTo>
                    <a:pt x="146177" y="1726819"/>
                  </a:lnTo>
                  <a:lnTo>
                    <a:pt x="146177" y="1733169"/>
                  </a:lnTo>
                  <a:cubicBezTo>
                    <a:pt x="65532" y="1733169"/>
                    <a:pt x="0" y="1668145"/>
                    <a:pt x="0" y="1587881"/>
                  </a:cubicBezTo>
                  <a:lnTo>
                    <a:pt x="0" y="145288"/>
                  </a:lnTo>
                  <a:lnTo>
                    <a:pt x="6350" y="145288"/>
                  </a:lnTo>
                  <a:lnTo>
                    <a:pt x="0" y="145288"/>
                  </a:lnTo>
                  <a:moveTo>
                    <a:pt x="12700" y="145288"/>
                  </a:moveTo>
                  <a:lnTo>
                    <a:pt x="12700" y="1587881"/>
                  </a:lnTo>
                  <a:lnTo>
                    <a:pt x="6350" y="1587881"/>
                  </a:lnTo>
                  <a:lnTo>
                    <a:pt x="12700" y="1587881"/>
                  </a:lnTo>
                  <a:cubicBezTo>
                    <a:pt x="12700" y="1661033"/>
                    <a:pt x="72390" y="1720469"/>
                    <a:pt x="146177" y="1720469"/>
                  </a:cubicBezTo>
                  <a:lnTo>
                    <a:pt x="12460605" y="1720469"/>
                  </a:lnTo>
                  <a:cubicBezTo>
                    <a:pt x="12534392" y="1720469"/>
                    <a:pt x="12594082" y="1661033"/>
                    <a:pt x="12594082" y="1587881"/>
                  </a:cubicBezTo>
                  <a:lnTo>
                    <a:pt x="12594082" y="145288"/>
                  </a:lnTo>
                  <a:cubicBezTo>
                    <a:pt x="12594082" y="72136"/>
                    <a:pt x="12534392" y="12700"/>
                    <a:pt x="12460605" y="12700"/>
                  </a:cubicBezTo>
                  <a:lnTo>
                    <a:pt x="146177" y="12700"/>
                  </a:lnTo>
                  <a:lnTo>
                    <a:pt x="146177" y="6350"/>
                  </a:lnTo>
                  <a:lnTo>
                    <a:pt x="146177" y="12700"/>
                  </a:lnTo>
                  <a:cubicBezTo>
                    <a:pt x="72390" y="12700"/>
                    <a:pt x="12700" y="72136"/>
                    <a:pt x="12700" y="145288"/>
                  </a:cubicBezTo>
                  <a:close/>
                </a:path>
              </a:pathLst>
            </a:custGeom>
            <a:solidFill>
              <a:srgbClr val="E2C8B5"/>
            </a:solidFill>
          </p:spPr>
        </p:sp>
      </p:grpSp>
      <p:grpSp>
        <p:nvGrpSpPr>
          <p:cNvPr id="12" name="Group 12"/>
          <p:cNvGrpSpPr/>
          <p:nvPr/>
        </p:nvGrpSpPr>
        <p:grpSpPr>
          <a:xfrm>
            <a:off x="1001763" y="7974654"/>
            <a:ext cx="3142059" cy="1271292"/>
            <a:chOff x="0" y="0"/>
            <a:chExt cx="4189412" cy="1695056"/>
          </a:xfrm>
        </p:grpSpPr>
        <p:sp>
          <p:nvSpPr>
            <p:cNvPr id="13" name="Freeform 13"/>
            <p:cNvSpPr/>
            <p:nvPr/>
          </p:nvSpPr>
          <p:spPr>
            <a:xfrm>
              <a:off x="0" y="0"/>
              <a:ext cx="4189476" cy="1695069"/>
            </a:xfrm>
            <a:custGeom>
              <a:avLst/>
              <a:gdLst/>
              <a:ahLst/>
              <a:cxnLst/>
              <a:rect l="l" t="t" r="r" b="b"/>
              <a:pathLst>
                <a:path w="4189476" h="1695069">
                  <a:moveTo>
                    <a:pt x="0" y="138938"/>
                  </a:moveTo>
                  <a:cubicBezTo>
                    <a:pt x="0" y="62230"/>
                    <a:pt x="62230" y="0"/>
                    <a:pt x="138938" y="0"/>
                  </a:cubicBezTo>
                  <a:lnTo>
                    <a:pt x="4050538" y="0"/>
                  </a:lnTo>
                  <a:cubicBezTo>
                    <a:pt x="4127246" y="0"/>
                    <a:pt x="4189476" y="62230"/>
                    <a:pt x="4189476" y="138938"/>
                  </a:cubicBezTo>
                  <a:lnTo>
                    <a:pt x="4189476" y="1556131"/>
                  </a:lnTo>
                  <a:cubicBezTo>
                    <a:pt x="4189476" y="1632839"/>
                    <a:pt x="4127246" y="1695069"/>
                    <a:pt x="4050538" y="1695069"/>
                  </a:cubicBezTo>
                  <a:lnTo>
                    <a:pt x="138938" y="1695069"/>
                  </a:lnTo>
                  <a:cubicBezTo>
                    <a:pt x="62230" y="1695069"/>
                    <a:pt x="0" y="1632839"/>
                    <a:pt x="0" y="1556131"/>
                  </a:cubicBezTo>
                  <a:close/>
                </a:path>
              </a:pathLst>
            </a:custGeom>
            <a:solidFill>
              <a:srgbClr val="FCE2CF"/>
            </a:solidFill>
          </p:spPr>
        </p:sp>
      </p:grpSp>
      <p:sp>
        <p:nvSpPr>
          <p:cNvPr id="14" name="TextBox 14"/>
          <p:cNvSpPr txBox="1"/>
          <p:nvPr/>
        </p:nvSpPr>
        <p:spPr>
          <a:xfrm>
            <a:off x="1249709" y="8213084"/>
            <a:ext cx="2646159" cy="397221"/>
          </a:xfrm>
          <a:prstGeom prst="rect">
            <a:avLst/>
          </a:prstGeom>
        </p:spPr>
        <p:txBody>
          <a:bodyPr lIns="0" tIns="0" rIns="0" bIns="0" rtlCol="0" anchor="t">
            <a:spAutoFit/>
          </a:bodyPr>
          <a:lstStyle/>
          <a:p>
            <a:pPr algn="l">
              <a:lnSpc>
                <a:spcPts val="2999"/>
              </a:lnSpc>
            </a:pPr>
            <a:r>
              <a:rPr lang="en-US" sz="2437">
                <a:solidFill>
                  <a:srgbClr val="2B2E3C"/>
                </a:solidFill>
                <a:latin typeface="Bitter"/>
                <a:ea typeface="Bitter"/>
                <a:cs typeface="Bitter"/>
                <a:sym typeface="Bitter"/>
              </a:rPr>
              <a:t>Pencegahan</a:t>
            </a:r>
          </a:p>
        </p:txBody>
      </p:sp>
      <p:grpSp>
        <p:nvGrpSpPr>
          <p:cNvPr id="15" name="Group 15"/>
          <p:cNvGrpSpPr/>
          <p:nvPr/>
        </p:nvGrpSpPr>
        <p:grpSpPr>
          <a:xfrm>
            <a:off x="4143823" y="7974654"/>
            <a:ext cx="3142212" cy="1271292"/>
            <a:chOff x="0" y="0"/>
            <a:chExt cx="4189616" cy="1695056"/>
          </a:xfrm>
        </p:grpSpPr>
        <p:sp>
          <p:nvSpPr>
            <p:cNvPr id="16" name="Freeform 16"/>
            <p:cNvSpPr/>
            <p:nvPr/>
          </p:nvSpPr>
          <p:spPr>
            <a:xfrm>
              <a:off x="0" y="0"/>
              <a:ext cx="4189603" cy="1695069"/>
            </a:xfrm>
            <a:custGeom>
              <a:avLst/>
              <a:gdLst/>
              <a:ahLst/>
              <a:cxnLst/>
              <a:rect l="l" t="t" r="r" b="b"/>
              <a:pathLst>
                <a:path w="4189603" h="1695069">
                  <a:moveTo>
                    <a:pt x="0" y="0"/>
                  </a:moveTo>
                  <a:lnTo>
                    <a:pt x="4189603" y="0"/>
                  </a:lnTo>
                  <a:lnTo>
                    <a:pt x="4189603" y="1695069"/>
                  </a:lnTo>
                  <a:lnTo>
                    <a:pt x="0" y="1695069"/>
                  </a:lnTo>
                  <a:close/>
                </a:path>
              </a:pathLst>
            </a:custGeom>
            <a:solidFill>
              <a:srgbClr val="FCE2CF"/>
            </a:solidFill>
          </p:spPr>
        </p:sp>
      </p:grpSp>
      <p:grpSp>
        <p:nvGrpSpPr>
          <p:cNvPr id="17" name="Group 17"/>
          <p:cNvGrpSpPr/>
          <p:nvPr/>
        </p:nvGrpSpPr>
        <p:grpSpPr>
          <a:xfrm>
            <a:off x="4143823" y="7974654"/>
            <a:ext cx="28575" cy="1271292"/>
            <a:chOff x="0" y="0"/>
            <a:chExt cx="38100" cy="1695056"/>
          </a:xfrm>
        </p:grpSpPr>
        <p:sp>
          <p:nvSpPr>
            <p:cNvPr id="18" name="Freeform 18"/>
            <p:cNvSpPr/>
            <p:nvPr/>
          </p:nvSpPr>
          <p:spPr>
            <a:xfrm>
              <a:off x="0" y="0"/>
              <a:ext cx="38100" cy="1695069"/>
            </a:xfrm>
            <a:custGeom>
              <a:avLst/>
              <a:gdLst/>
              <a:ahLst/>
              <a:cxnLst/>
              <a:rect l="l" t="t" r="r" b="b"/>
              <a:pathLst>
                <a:path w="38100" h="1695069">
                  <a:moveTo>
                    <a:pt x="0" y="19050"/>
                  </a:moveTo>
                  <a:cubicBezTo>
                    <a:pt x="0" y="8509"/>
                    <a:pt x="8509" y="0"/>
                    <a:pt x="19050" y="0"/>
                  </a:cubicBezTo>
                  <a:cubicBezTo>
                    <a:pt x="29591" y="0"/>
                    <a:pt x="38100" y="8509"/>
                    <a:pt x="38100" y="19050"/>
                  </a:cubicBezTo>
                  <a:lnTo>
                    <a:pt x="38100" y="1676019"/>
                  </a:lnTo>
                  <a:cubicBezTo>
                    <a:pt x="38100" y="1686560"/>
                    <a:pt x="29591" y="1695069"/>
                    <a:pt x="19050" y="1695069"/>
                  </a:cubicBezTo>
                  <a:cubicBezTo>
                    <a:pt x="8509" y="1695069"/>
                    <a:pt x="0" y="1686560"/>
                    <a:pt x="0" y="1676019"/>
                  </a:cubicBezTo>
                  <a:close/>
                </a:path>
              </a:pathLst>
            </a:custGeom>
            <a:solidFill>
              <a:srgbClr val="E2C8B5"/>
            </a:solidFill>
          </p:spPr>
        </p:sp>
      </p:grpSp>
      <p:sp>
        <p:nvSpPr>
          <p:cNvPr id="19" name="TextBox 19"/>
          <p:cNvSpPr txBox="1"/>
          <p:nvPr/>
        </p:nvSpPr>
        <p:spPr>
          <a:xfrm>
            <a:off x="4391768" y="8213084"/>
            <a:ext cx="2646312" cy="397221"/>
          </a:xfrm>
          <a:prstGeom prst="rect">
            <a:avLst/>
          </a:prstGeom>
        </p:spPr>
        <p:txBody>
          <a:bodyPr lIns="0" tIns="0" rIns="0" bIns="0" rtlCol="0" anchor="t">
            <a:spAutoFit/>
          </a:bodyPr>
          <a:lstStyle/>
          <a:p>
            <a:pPr algn="l">
              <a:lnSpc>
                <a:spcPts val="2999"/>
              </a:lnSpc>
            </a:pPr>
            <a:r>
              <a:rPr lang="en-US" sz="2437">
                <a:solidFill>
                  <a:srgbClr val="2B2E3C"/>
                </a:solidFill>
                <a:latin typeface="Bitter"/>
                <a:ea typeface="Bitter"/>
                <a:cs typeface="Bitter"/>
                <a:sym typeface="Bitter"/>
              </a:rPr>
              <a:t>Pemulihan alami</a:t>
            </a:r>
          </a:p>
        </p:txBody>
      </p:sp>
      <p:grpSp>
        <p:nvGrpSpPr>
          <p:cNvPr id="20" name="Group 20"/>
          <p:cNvGrpSpPr/>
          <p:nvPr/>
        </p:nvGrpSpPr>
        <p:grpSpPr>
          <a:xfrm>
            <a:off x="7286034" y="7974654"/>
            <a:ext cx="3142212" cy="1271292"/>
            <a:chOff x="0" y="0"/>
            <a:chExt cx="4189616" cy="1695056"/>
          </a:xfrm>
        </p:grpSpPr>
        <p:sp>
          <p:nvSpPr>
            <p:cNvPr id="21" name="Freeform 21"/>
            <p:cNvSpPr/>
            <p:nvPr/>
          </p:nvSpPr>
          <p:spPr>
            <a:xfrm>
              <a:off x="0" y="0"/>
              <a:ext cx="4189603" cy="1695069"/>
            </a:xfrm>
            <a:custGeom>
              <a:avLst/>
              <a:gdLst/>
              <a:ahLst/>
              <a:cxnLst/>
              <a:rect l="l" t="t" r="r" b="b"/>
              <a:pathLst>
                <a:path w="4189603" h="1695069">
                  <a:moveTo>
                    <a:pt x="0" y="0"/>
                  </a:moveTo>
                  <a:lnTo>
                    <a:pt x="4189603" y="0"/>
                  </a:lnTo>
                  <a:lnTo>
                    <a:pt x="4189603" y="1695069"/>
                  </a:lnTo>
                  <a:lnTo>
                    <a:pt x="0" y="1695069"/>
                  </a:lnTo>
                  <a:close/>
                </a:path>
              </a:pathLst>
            </a:custGeom>
            <a:solidFill>
              <a:srgbClr val="FCE2CF"/>
            </a:solidFill>
          </p:spPr>
        </p:sp>
      </p:grpSp>
      <p:grpSp>
        <p:nvGrpSpPr>
          <p:cNvPr id="22" name="Group 22"/>
          <p:cNvGrpSpPr/>
          <p:nvPr/>
        </p:nvGrpSpPr>
        <p:grpSpPr>
          <a:xfrm>
            <a:off x="7286034" y="7974654"/>
            <a:ext cx="28575" cy="1271292"/>
            <a:chOff x="0" y="0"/>
            <a:chExt cx="38100" cy="1695056"/>
          </a:xfrm>
        </p:grpSpPr>
        <p:sp>
          <p:nvSpPr>
            <p:cNvPr id="23" name="Freeform 23"/>
            <p:cNvSpPr/>
            <p:nvPr/>
          </p:nvSpPr>
          <p:spPr>
            <a:xfrm>
              <a:off x="0" y="0"/>
              <a:ext cx="38100" cy="1695069"/>
            </a:xfrm>
            <a:custGeom>
              <a:avLst/>
              <a:gdLst/>
              <a:ahLst/>
              <a:cxnLst/>
              <a:rect l="l" t="t" r="r" b="b"/>
              <a:pathLst>
                <a:path w="38100" h="1695069">
                  <a:moveTo>
                    <a:pt x="0" y="19050"/>
                  </a:moveTo>
                  <a:cubicBezTo>
                    <a:pt x="0" y="8509"/>
                    <a:pt x="8509" y="0"/>
                    <a:pt x="19050" y="0"/>
                  </a:cubicBezTo>
                  <a:cubicBezTo>
                    <a:pt x="29591" y="0"/>
                    <a:pt x="38100" y="8509"/>
                    <a:pt x="38100" y="19050"/>
                  </a:cubicBezTo>
                  <a:lnTo>
                    <a:pt x="38100" y="1676019"/>
                  </a:lnTo>
                  <a:cubicBezTo>
                    <a:pt x="38100" y="1686560"/>
                    <a:pt x="29591" y="1695069"/>
                    <a:pt x="19050" y="1695069"/>
                  </a:cubicBezTo>
                  <a:cubicBezTo>
                    <a:pt x="8509" y="1695069"/>
                    <a:pt x="0" y="1686560"/>
                    <a:pt x="0" y="1676019"/>
                  </a:cubicBezTo>
                  <a:close/>
                </a:path>
              </a:pathLst>
            </a:custGeom>
            <a:solidFill>
              <a:srgbClr val="E2C8B5"/>
            </a:solidFill>
          </p:spPr>
        </p:sp>
      </p:grpSp>
      <p:sp>
        <p:nvSpPr>
          <p:cNvPr id="24" name="TextBox 24"/>
          <p:cNvSpPr txBox="1"/>
          <p:nvPr/>
        </p:nvSpPr>
        <p:spPr>
          <a:xfrm>
            <a:off x="7533980" y="8213084"/>
            <a:ext cx="2646312" cy="784917"/>
          </a:xfrm>
          <a:prstGeom prst="rect">
            <a:avLst/>
          </a:prstGeom>
        </p:spPr>
        <p:txBody>
          <a:bodyPr lIns="0" tIns="0" rIns="0" bIns="0" rtlCol="0" anchor="t">
            <a:spAutoFit/>
          </a:bodyPr>
          <a:lstStyle/>
          <a:p>
            <a:pPr algn="l">
              <a:lnSpc>
                <a:spcPts val="2999"/>
              </a:lnSpc>
            </a:pPr>
            <a:r>
              <a:rPr lang="en-US" sz="2437">
                <a:solidFill>
                  <a:srgbClr val="2B2E3C"/>
                </a:solidFill>
                <a:latin typeface="Bitter"/>
                <a:ea typeface="Bitter"/>
                <a:cs typeface="Bitter"/>
                <a:sym typeface="Bitter"/>
              </a:rPr>
              <a:t>Memberdayakan ibu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grpSp>
        <p:nvGrpSpPr>
          <p:cNvPr id="6" name="Group 6"/>
          <p:cNvGrpSpPr/>
          <p:nvPr/>
        </p:nvGrpSpPr>
        <p:grpSpPr>
          <a:xfrm>
            <a:off x="16049015" y="9686925"/>
            <a:ext cx="2153260" cy="514350"/>
            <a:chOff x="0" y="0"/>
            <a:chExt cx="2871013" cy="685800"/>
          </a:xfrm>
        </p:grpSpPr>
        <p:sp>
          <p:nvSpPr>
            <p:cNvPr id="7" name="Freeform 7" descr="preencoded.png">
              <a:hlinkClick r:id="rId2" tooltip="https://gamma.app/?utm_source=made-with-gamma"/>
            </p:cNvPr>
            <p:cNvSpPr/>
            <p:nvPr/>
          </p:nvSpPr>
          <p:spPr>
            <a:xfrm>
              <a:off x="0" y="0"/>
              <a:ext cx="2870962" cy="685800"/>
            </a:xfrm>
            <a:custGeom>
              <a:avLst/>
              <a:gdLst/>
              <a:ahLst/>
              <a:cxnLst/>
              <a:rect l="l" t="t" r="r" b="b"/>
              <a:pathLst>
                <a:path w="2870962" h="685800">
                  <a:moveTo>
                    <a:pt x="0" y="0"/>
                  </a:moveTo>
                  <a:lnTo>
                    <a:pt x="2870962" y="0"/>
                  </a:lnTo>
                  <a:lnTo>
                    <a:pt x="2870962" y="685800"/>
                  </a:lnTo>
                  <a:lnTo>
                    <a:pt x="0" y="685800"/>
                  </a:lnTo>
                  <a:lnTo>
                    <a:pt x="0" y="0"/>
                  </a:lnTo>
                  <a:close/>
                </a:path>
              </a:pathLst>
            </a:custGeom>
            <a:blipFill>
              <a:blip r:embed="rId3"/>
              <a:stretch>
                <a:fillRect r="-1"/>
              </a:stretch>
            </a:blipFill>
          </p:spPr>
        </p:sp>
      </p:grpSp>
      <p:grpSp>
        <p:nvGrpSpPr>
          <p:cNvPr id="8" name="Group 8"/>
          <p:cNvGrpSpPr/>
          <p:nvPr/>
        </p:nvGrpSpPr>
        <p:grpSpPr>
          <a:xfrm>
            <a:off x="11430000" y="0"/>
            <a:ext cx="6858000" cy="10287000"/>
            <a:chOff x="0" y="0"/>
            <a:chExt cx="9144000" cy="13716000"/>
          </a:xfrm>
        </p:grpSpPr>
        <p:sp>
          <p:nvSpPr>
            <p:cNvPr id="9" name="Freeform 9"/>
            <p:cNvSpPr/>
            <p:nvPr/>
          </p:nvSpPr>
          <p:spPr>
            <a:xfrm>
              <a:off x="0" y="0"/>
              <a:ext cx="9144000" cy="13716000"/>
            </a:xfrm>
            <a:custGeom>
              <a:avLst/>
              <a:gdLst/>
              <a:ahLst/>
              <a:cxnLst/>
              <a:rect l="l" t="t" r="r" b="b"/>
              <a:pathLst>
                <a:path w="9144000" h="13716000">
                  <a:moveTo>
                    <a:pt x="0" y="0"/>
                  </a:moveTo>
                  <a:lnTo>
                    <a:pt x="9144000" y="0"/>
                  </a:lnTo>
                  <a:lnTo>
                    <a:pt x="9144000" y="13716000"/>
                  </a:lnTo>
                  <a:lnTo>
                    <a:pt x="0" y="13716000"/>
                  </a:lnTo>
                  <a:lnTo>
                    <a:pt x="0" y="0"/>
                  </a:lnTo>
                  <a:close/>
                </a:path>
              </a:pathLst>
            </a:custGeom>
            <a:blipFill>
              <a:blip r:embed="rId4"/>
              <a:stretch>
                <a:fillRect l="-45" r="-45"/>
              </a:stretch>
            </a:blipFill>
          </p:spPr>
        </p:sp>
      </p:grpSp>
      <p:grpSp>
        <p:nvGrpSpPr>
          <p:cNvPr id="10" name="Group 10"/>
          <p:cNvGrpSpPr/>
          <p:nvPr/>
        </p:nvGrpSpPr>
        <p:grpSpPr>
          <a:xfrm>
            <a:off x="772268" y="4177160"/>
            <a:ext cx="4825003" cy="5164341"/>
            <a:chOff x="0" y="0"/>
            <a:chExt cx="6433337" cy="6885788"/>
          </a:xfrm>
        </p:grpSpPr>
        <p:sp>
          <p:nvSpPr>
            <p:cNvPr id="11" name="Freeform 11"/>
            <p:cNvSpPr/>
            <p:nvPr/>
          </p:nvSpPr>
          <p:spPr>
            <a:xfrm>
              <a:off x="0" y="0"/>
              <a:ext cx="6433439" cy="6885940"/>
            </a:xfrm>
            <a:custGeom>
              <a:avLst/>
              <a:gdLst/>
              <a:ahLst/>
              <a:cxnLst/>
              <a:rect l="l" t="t" r="r" b="b"/>
              <a:pathLst>
                <a:path w="6433439" h="6885940">
                  <a:moveTo>
                    <a:pt x="0" y="226060"/>
                  </a:moveTo>
                  <a:cubicBezTo>
                    <a:pt x="0" y="101219"/>
                    <a:pt x="101219" y="0"/>
                    <a:pt x="226060" y="0"/>
                  </a:cubicBezTo>
                  <a:lnTo>
                    <a:pt x="6207379" y="0"/>
                  </a:lnTo>
                  <a:cubicBezTo>
                    <a:pt x="6332220" y="0"/>
                    <a:pt x="6433439" y="101219"/>
                    <a:pt x="6433439" y="226060"/>
                  </a:cubicBezTo>
                  <a:lnTo>
                    <a:pt x="6433439" y="6659880"/>
                  </a:lnTo>
                  <a:cubicBezTo>
                    <a:pt x="6433439" y="6784721"/>
                    <a:pt x="6332220" y="6885940"/>
                    <a:pt x="6207379" y="6885940"/>
                  </a:cubicBezTo>
                  <a:lnTo>
                    <a:pt x="226060" y="6885940"/>
                  </a:lnTo>
                  <a:cubicBezTo>
                    <a:pt x="101219" y="6885940"/>
                    <a:pt x="0" y="6784721"/>
                    <a:pt x="0" y="6659880"/>
                  </a:cubicBezTo>
                  <a:close/>
                </a:path>
              </a:pathLst>
            </a:custGeom>
            <a:solidFill>
              <a:srgbClr val="FBE2D1"/>
            </a:solidFill>
          </p:spPr>
        </p:sp>
      </p:grpSp>
      <p:sp>
        <p:nvSpPr>
          <p:cNvPr id="12" name="TextBox 12"/>
          <p:cNvSpPr txBox="1"/>
          <p:nvPr/>
        </p:nvSpPr>
        <p:spPr>
          <a:xfrm>
            <a:off x="941784" y="916781"/>
            <a:ext cx="9546431" cy="1205808"/>
          </a:xfrm>
          <a:prstGeom prst="rect">
            <a:avLst/>
          </a:prstGeom>
        </p:spPr>
        <p:txBody>
          <a:bodyPr lIns="0" tIns="0" rIns="0" bIns="0" rtlCol="0" anchor="t">
            <a:spAutoFit/>
          </a:bodyPr>
          <a:lstStyle/>
          <a:p>
            <a:pPr algn="l">
              <a:lnSpc>
                <a:spcPts val="4625"/>
              </a:lnSpc>
            </a:pPr>
            <a:r>
              <a:rPr lang="en-US" sz="3687">
                <a:solidFill>
                  <a:srgbClr val="2C3F42"/>
                </a:solidFill>
                <a:latin typeface="Bitter"/>
                <a:ea typeface="Bitter"/>
                <a:cs typeface="Bitter"/>
                <a:sym typeface="Bitter"/>
              </a:rPr>
              <a:t>Terapi Komplementer: Pelengkap Layanan Kebidanan</a:t>
            </a:r>
          </a:p>
        </p:txBody>
      </p:sp>
      <p:sp>
        <p:nvSpPr>
          <p:cNvPr id="13" name="TextBox 13"/>
          <p:cNvSpPr txBox="1"/>
          <p:nvPr/>
        </p:nvSpPr>
        <p:spPr>
          <a:xfrm>
            <a:off x="941784" y="2400595"/>
            <a:ext cx="9546431" cy="1525191"/>
          </a:xfrm>
          <a:prstGeom prst="rect">
            <a:avLst/>
          </a:prstGeom>
        </p:spPr>
        <p:txBody>
          <a:bodyPr lIns="0" tIns="0" rIns="0" bIns="0" rtlCol="0" anchor="t">
            <a:spAutoFit/>
          </a:bodyPr>
          <a:lstStyle/>
          <a:p>
            <a:pPr algn="l">
              <a:lnSpc>
                <a:spcPts val="2875"/>
              </a:lnSpc>
            </a:pPr>
            <a:r>
              <a:rPr lang="en-US" sz="1812">
                <a:solidFill>
                  <a:srgbClr val="2B2E3C"/>
                </a:solidFill>
                <a:latin typeface="Open Sans"/>
                <a:ea typeface="Open Sans"/>
                <a:cs typeface="Open Sans"/>
                <a:sym typeface="Open Sans"/>
              </a:rPr>
              <a:t>Terapi komplementer adalah pendekatan non-konvensional yang digunakan bersama layanan medis dan kebidanan untuk mendukung kesehatan ibu. Dalam praktik yang baik, terapi ini harus aman, terukur, dan didukung bukti ilmiah. Karena itu, bidan perlu memahami indikasi, kontraindikasi, serta batas kewenangan dalam penerapannya.</a:t>
            </a:r>
          </a:p>
        </p:txBody>
      </p:sp>
      <p:sp>
        <p:nvSpPr>
          <p:cNvPr id="14" name="TextBox 14"/>
          <p:cNvSpPr txBox="1"/>
          <p:nvPr/>
        </p:nvSpPr>
        <p:spPr>
          <a:xfrm>
            <a:off x="1007716" y="4391025"/>
            <a:ext cx="3682898" cy="377428"/>
          </a:xfrm>
          <a:prstGeom prst="rect">
            <a:avLst/>
          </a:prstGeom>
        </p:spPr>
        <p:txBody>
          <a:bodyPr lIns="0" tIns="0" rIns="0" bIns="0" rtlCol="0" anchor="t">
            <a:spAutoFit/>
          </a:bodyPr>
          <a:lstStyle/>
          <a:p>
            <a:pPr algn="l">
              <a:lnSpc>
                <a:spcPts val="2875"/>
              </a:lnSpc>
            </a:pPr>
            <a:r>
              <a:rPr lang="en-US" sz="2312">
                <a:solidFill>
                  <a:srgbClr val="2C3F42"/>
                </a:solidFill>
                <a:latin typeface="Bitter"/>
                <a:ea typeface="Bitter"/>
                <a:cs typeface="Bitter"/>
                <a:sym typeface="Bitter"/>
              </a:rPr>
              <a:t>Contoh terapi yang relevan</a:t>
            </a:r>
          </a:p>
        </p:txBody>
      </p:sp>
      <p:sp>
        <p:nvSpPr>
          <p:cNvPr id="15" name="TextBox 15"/>
          <p:cNvSpPr txBox="1"/>
          <p:nvPr/>
        </p:nvSpPr>
        <p:spPr>
          <a:xfrm>
            <a:off x="1007716" y="5169645"/>
            <a:ext cx="4354116" cy="4328665"/>
          </a:xfrm>
          <a:prstGeom prst="rect">
            <a:avLst/>
          </a:prstGeom>
        </p:spPr>
        <p:txBody>
          <a:bodyPr lIns="0" tIns="0" rIns="0" bIns="0" rtlCol="0" anchor="t">
            <a:spAutoFit/>
          </a:bodyPr>
          <a:lstStyle/>
          <a:p>
            <a:pPr marL="273348" lvl="1" indent="-136674" algn="l">
              <a:lnSpc>
                <a:spcPts val="2875"/>
              </a:lnSpc>
              <a:buFont typeface="Arial"/>
              <a:buChar char="•"/>
            </a:pPr>
            <a:r>
              <a:rPr lang="en-US" sz="1812" dirty="0" err="1">
                <a:solidFill>
                  <a:srgbClr val="2B2E3C"/>
                </a:solidFill>
                <a:latin typeface="Open Sans"/>
                <a:ea typeface="Open Sans"/>
                <a:cs typeface="Open Sans"/>
                <a:sym typeface="Open Sans"/>
              </a:rPr>
              <a:t>Pijat</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kehamilan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untuk</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membantu</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relaksasi</a:t>
            </a:r>
            <a:r>
              <a:rPr lang="en-US" sz="1812" dirty="0">
                <a:solidFill>
                  <a:srgbClr val="2B2E3C"/>
                </a:solidFill>
                <a:latin typeface="Open Sans"/>
                <a:ea typeface="Open Sans"/>
                <a:cs typeface="Open Sans"/>
                <a:sym typeface="Open Sans"/>
              </a:rPr>
              <a:t> dan </a:t>
            </a:r>
            <a:r>
              <a:rPr lang="en-US" sz="1812" dirty="0" err="1">
                <a:solidFill>
                  <a:srgbClr val="2B2E3C"/>
                </a:solidFill>
                <a:latin typeface="Open Sans"/>
                <a:ea typeface="Open Sans"/>
                <a:cs typeface="Open Sans"/>
                <a:sym typeface="Open Sans"/>
              </a:rPr>
              <a:t>mengurangi</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ketegangan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otot</a:t>
            </a:r>
            <a:r>
              <a:rPr lang="en-US" sz="1812" dirty="0">
                <a:solidFill>
                  <a:srgbClr val="2B2E3C"/>
                </a:solidFill>
                <a:latin typeface="Open Sans"/>
                <a:ea typeface="Open Sans"/>
                <a:cs typeface="Open Sans"/>
                <a:sym typeface="Open Sans"/>
              </a:rPr>
              <a:t>.</a:t>
            </a:r>
          </a:p>
          <a:p>
            <a:pPr marL="273348" lvl="1" indent="-136674" algn="l">
              <a:lnSpc>
                <a:spcPts val="2875"/>
              </a:lnSpc>
              <a:buFont typeface="Arial"/>
              <a:buChar char="•"/>
            </a:pPr>
            <a:r>
              <a:rPr lang="en-US" sz="1812" dirty="0" err="1">
                <a:solidFill>
                  <a:srgbClr val="2B2E3C"/>
                </a:solidFill>
                <a:latin typeface="Open Sans"/>
                <a:ea typeface="Open Sans"/>
                <a:cs typeface="Open Sans"/>
                <a:sym typeface="Open Sans"/>
              </a:rPr>
              <a:t>Aromaterapi</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untuk</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menciptakan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suasana</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tenang</a:t>
            </a:r>
            <a:r>
              <a:rPr lang="en-US" sz="1812" dirty="0">
                <a:solidFill>
                  <a:srgbClr val="2B2E3C"/>
                </a:solidFill>
                <a:latin typeface="Open Sans"/>
                <a:ea typeface="Open Sans"/>
                <a:cs typeface="Open Sans"/>
                <a:sym typeface="Open Sans"/>
              </a:rPr>
              <a:t> dan </a:t>
            </a:r>
            <a:r>
              <a:rPr lang="en-US" sz="1812" dirty="0" err="1">
                <a:solidFill>
                  <a:srgbClr val="2B2E3C"/>
                </a:solidFill>
                <a:latin typeface="Open Sans"/>
                <a:ea typeface="Open Sans"/>
                <a:cs typeface="Open Sans"/>
                <a:sym typeface="Open Sans"/>
              </a:rPr>
              <a:t>mendukung</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kenyamanan</a:t>
            </a:r>
            <a:r>
              <a:rPr lang="en-US" sz="1812" dirty="0">
                <a:solidFill>
                  <a:srgbClr val="2B2E3C"/>
                </a:solidFill>
                <a:latin typeface="Open Sans"/>
                <a:ea typeface="Open Sans"/>
                <a:cs typeface="Open Sans"/>
                <a:sym typeface="Open Sans"/>
              </a:rPr>
              <a:t>.</a:t>
            </a:r>
          </a:p>
          <a:p>
            <a:pPr marL="273348" lvl="1" indent="-136674" algn="l">
              <a:lnSpc>
                <a:spcPts val="2875"/>
              </a:lnSpc>
              <a:buFont typeface="Arial"/>
              <a:buChar char="•"/>
            </a:pPr>
            <a:r>
              <a:rPr lang="en-US" sz="1812" dirty="0">
                <a:solidFill>
                  <a:srgbClr val="2B2E3C"/>
                </a:solidFill>
                <a:latin typeface="Open Sans"/>
                <a:ea typeface="Open Sans"/>
                <a:cs typeface="Open Sans"/>
                <a:sym typeface="Open Sans"/>
              </a:rPr>
              <a:t>Teknik </a:t>
            </a:r>
            <a:r>
              <a:rPr lang="en-US" sz="1812" dirty="0" err="1">
                <a:solidFill>
                  <a:srgbClr val="2B2E3C"/>
                </a:solidFill>
                <a:latin typeface="Open Sans"/>
                <a:ea typeface="Open Sans"/>
                <a:cs typeface="Open Sans"/>
                <a:sym typeface="Open Sans"/>
              </a:rPr>
              <a:t>relaksasi</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seperti</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meditasi</a:t>
            </a:r>
            <a:r>
              <a:rPr lang="en-US" sz="1812" dirty="0">
                <a:solidFill>
                  <a:srgbClr val="2B2E3C"/>
                </a:solidFill>
                <a:latin typeface="Open Sans"/>
                <a:ea typeface="Open Sans"/>
                <a:cs typeface="Open Sans"/>
                <a:sym typeface="Open Sans"/>
              </a:rPr>
              <a:t> dan </a:t>
            </a:r>
            <a:r>
              <a:rPr lang="en-US" sz="1812" dirty="0" err="1">
                <a:solidFill>
                  <a:srgbClr val="2B2E3C"/>
                </a:solidFill>
                <a:latin typeface="Open Sans"/>
                <a:ea typeface="Open Sans"/>
                <a:cs typeface="Open Sans"/>
                <a:sym typeface="Open Sans"/>
              </a:rPr>
              <a:t>pernapasan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dalam</a:t>
            </a:r>
            <a:r>
              <a:rPr lang="en-US" sz="1812" dirty="0">
                <a:solidFill>
                  <a:srgbClr val="2B2E3C"/>
                </a:solidFill>
                <a:latin typeface="Open Sans"/>
                <a:ea typeface="Open Sans"/>
                <a:cs typeface="Open Sans"/>
                <a:sym typeface="Open Sans"/>
              </a:rPr>
              <a:t>.</a:t>
            </a:r>
          </a:p>
          <a:p>
            <a:pPr marL="273348" lvl="1" indent="-136674" algn="l">
              <a:lnSpc>
                <a:spcPts val="2875"/>
              </a:lnSpc>
              <a:buFont typeface="Arial"/>
              <a:buChar char="•"/>
            </a:pPr>
            <a:r>
              <a:rPr lang="en-US" sz="1812" dirty="0">
                <a:solidFill>
                  <a:srgbClr val="2B2E3C"/>
                </a:solidFill>
                <a:latin typeface="Open Sans"/>
                <a:ea typeface="Open Sans"/>
                <a:cs typeface="Open Sans"/>
                <a:sym typeface="Open Sans"/>
              </a:rPr>
              <a:t>Herbal </a:t>
            </a:r>
            <a:r>
              <a:rPr lang="en-US" sz="1812" dirty="0" err="1">
                <a:solidFill>
                  <a:srgbClr val="2B2E3C"/>
                </a:solidFill>
                <a:latin typeface="Open Sans"/>
                <a:ea typeface="Open Sans"/>
                <a:cs typeface="Open Sans"/>
                <a:sym typeface="Open Sans"/>
              </a:rPr>
              <a:t>tertentu</a:t>
            </a:r>
            <a:r>
              <a:rPr lang="en-US" sz="1812" dirty="0">
                <a:solidFill>
                  <a:srgbClr val="2B2E3C"/>
                </a:solidFill>
                <a:latin typeface="Open Sans"/>
                <a:ea typeface="Open Sans"/>
                <a:cs typeface="Open Sans"/>
                <a:sym typeface="Open Sans"/>
              </a:rPr>
              <a:t> yang </a:t>
            </a:r>
            <a:r>
              <a:rPr lang="en-US" sz="1812" dirty="0" err="1">
                <a:solidFill>
                  <a:srgbClr val="2B2E3C"/>
                </a:solidFill>
                <a:latin typeface="Open Sans"/>
                <a:ea typeface="Open Sans"/>
                <a:cs typeface="Open Sans"/>
                <a:sym typeface="Open Sans"/>
              </a:rPr>
              <a:t>aman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digunakan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dengan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pengawasan</a:t>
            </a:r>
            <a:r>
              <a:rPr lang="en-US" sz="1812" dirty="0">
                <a:solidFill>
                  <a:srgbClr val="2B2E3C"/>
                </a:solidFill>
                <a:latin typeface="Open Sans"/>
                <a:ea typeface="Open Sans"/>
                <a:cs typeface="Open Sans"/>
                <a:sym typeface="Open Sans"/>
              </a:rPr>
              <a:t> dan </a:t>
            </a:r>
            <a:r>
              <a:rPr lang="en-US" sz="1812" dirty="0" err="1">
                <a:solidFill>
                  <a:srgbClr val="2B2E3C"/>
                </a:solidFill>
                <a:latin typeface="Open Sans"/>
                <a:ea typeface="Open Sans"/>
                <a:cs typeface="Open Sans"/>
                <a:sym typeface="Open Sans"/>
              </a:rPr>
              <a:t>pertimbangan</a:t>
            </a:r>
            <a:r>
              <a:rPr lang="en-US" sz="1812" dirty="0">
                <a:solidFill>
                  <a:srgbClr val="2B2E3C"/>
                </a:solidFill>
                <a:latin typeface="Open Sans"/>
                <a:ea typeface="Open Sans"/>
                <a:cs typeface="Open Sans"/>
                <a:sym typeface="Open Sans"/>
              </a:rPr>
              <a:t> </a:t>
            </a:r>
            <a:r>
              <a:rPr lang="en-US" sz="1812" dirty="0" err="1">
                <a:solidFill>
                  <a:srgbClr val="2B2E3C"/>
                </a:solidFill>
                <a:latin typeface="Open Sans"/>
                <a:ea typeface="Open Sans"/>
                <a:cs typeface="Open Sans"/>
                <a:sym typeface="Open Sans"/>
              </a:rPr>
              <a:t>ilmiah</a:t>
            </a:r>
            <a:r>
              <a:rPr lang="en-US" sz="1812" dirty="0">
                <a:solidFill>
                  <a:srgbClr val="2B2E3C"/>
                </a:solidFill>
                <a:latin typeface="Open Sans"/>
                <a:ea typeface="Open Sans"/>
                <a:cs typeface="Open Sans"/>
                <a:sym typeface="Open Sans"/>
              </a:rPr>
              <a:t>.</a:t>
            </a:r>
          </a:p>
        </p:txBody>
      </p:sp>
      <p:sp>
        <p:nvSpPr>
          <p:cNvPr id="16" name="TextBox 16"/>
          <p:cNvSpPr txBox="1"/>
          <p:nvPr/>
        </p:nvSpPr>
        <p:spPr>
          <a:xfrm>
            <a:off x="6011761" y="4391025"/>
            <a:ext cx="2943073" cy="377428"/>
          </a:xfrm>
          <a:prstGeom prst="rect">
            <a:avLst/>
          </a:prstGeom>
        </p:spPr>
        <p:txBody>
          <a:bodyPr lIns="0" tIns="0" rIns="0" bIns="0" rtlCol="0" anchor="t">
            <a:spAutoFit/>
          </a:bodyPr>
          <a:lstStyle/>
          <a:p>
            <a:pPr algn="l">
              <a:lnSpc>
                <a:spcPts val="2875"/>
              </a:lnSpc>
            </a:pPr>
            <a:r>
              <a:rPr lang="en-US" sz="2312">
                <a:solidFill>
                  <a:srgbClr val="2C3F42"/>
                </a:solidFill>
                <a:latin typeface="Bitter"/>
                <a:ea typeface="Bitter"/>
                <a:cs typeface="Bitter"/>
                <a:sym typeface="Bitter"/>
              </a:rPr>
              <a:t>Prinsip penerapan</a:t>
            </a:r>
          </a:p>
        </p:txBody>
      </p:sp>
      <p:sp>
        <p:nvSpPr>
          <p:cNvPr id="17" name="TextBox 17"/>
          <p:cNvSpPr txBox="1"/>
          <p:nvPr/>
        </p:nvSpPr>
        <p:spPr>
          <a:xfrm>
            <a:off x="6011761" y="4934693"/>
            <a:ext cx="4485980" cy="2626223"/>
          </a:xfrm>
          <a:prstGeom prst="rect">
            <a:avLst/>
          </a:prstGeom>
        </p:spPr>
        <p:txBody>
          <a:bodyPr lIns="0" tIns="0" rIns="0" bIns="0" rtlCol="0" anchor="t">
            <a:spAutoFit/>
          </a:bodyPr>
          <a:lstStyle/>
          <a:p>
            <a:pPr algn="l">
              <a:lnSpc>
                <a:spcPts val="2875"/>
              </a:lnSpc>
            </a:pPr>
            <a:r>
              <a:rPr lang="en-US" sz="1812">
                <a:solidFill>
                  <a:srgbClr val="2B2E3C"/>
                </a:solidFill>
                <a:latin typeface="Open Sans"/>
                <a:ea typeface="Open Sans"/>
                <a:cs typeface="Open Sans"/>
                <a:sym typeface="Open Sans"/>
              </a:rPr>
              <a:t>Terapi komplementer harus dipilih secara individual, memperhatikan usia kehamilan, kondisi kesehatan ibu, riwayat risiko, serta tujuan asuhan. Pendekatan ini efektif bila terintegrasi dengan komunikasi yang baik, observasi klinis, dan edukasi yang jelas.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sp>
        <p:nvSpPr>
          <p:cNvPr id="6" name="TextBox 6"/>
          <p:cNvSpPr txBox="1"/>
          <p:nvPr/>
        </p:nvSpPr>
        <p:spPr>
          <a:xfrm>
            <a:off x="990448" y="664216"/>
            <a:ext cx="10591800" cy="638175"/>
          </a:xfrm>
          <a:prstGeom prst="rect">
            <a:avLst/>
          </a:prstGeom>
        </p:spPr>
        <p:txBody>
          <a:bodyPr lIns="0" tIns="0" rIns="0" bIns="0" rtlCol="0" anchor="t">
            <a:spAutoFit/>
          </a:bodyPr>
          <a:lstStyle/>
          <a:p>
            <a:pPr algn="l">
              <a:lnSpc>
                <a:spcPts val="4812"/>
              </a:lnSpc>
            </a:pPr>
            <a:r>
              <a:rPr lang="en-US" sz="3875">
                <a:solidFill>
                  <a:srgbClr val="2C3F42"/>
                </a:solidFill>
                <a:latin typeface="Bitter"/>
                <a:ea typeface="Bitter"/>
                <a:cs typeface="Bitter"/>
                <a:sym typeface="Bitter"/>
              </a:rPr>
              <a:t>Manfaat Terapi Komplementer bagi Ibu Hamil</a:t>
            </a:r>
          </a:p>
        </p:txBody>
      </p:sp>
      <p:sp>
        <p:nvSpPr>
          <p:cNvPr id="7" name="TextBox 7"/>
          <p:cNvSpPr txBox="1"/>
          <p:nvPr/>
        </p:nvSpPr>
        <p:spPr>
          <a:xfrm>
            <a:off x="990232" y="1943928"/>
            <a:ext cx="16307095" cy="1263406"/>
          </a:xfrm>
          <a:prstGeom prst="rect">
            <a:avLst/>
          </a:prstGeom>
        </p:spPr>
        <p:txBody>
          <a:bodyPr lIns="0" tIns="0" rIns="0" bIns="0" rtlCol="0" anchor="t">
            <a:spAutoFit/>
          </a:bodyPr>
          <a:lstStyle/>
          <a:p>
            <a:pPr algn="l">
              <a:lnSpc>
                <a:spcPts val="3062"/>
              </a:lnSpc>
            </a:pPr>
            <a:r>
              <a:rPr lang="en-US" sz="1937" dirty="0">
                <a:solidFill>
                  <a:srgbClr val="2B2E3C"/>
                </a:solidFill>
                <a:latin typeface="Open Sans"/>
                <a:ea typeface="Open Sans"/>
                <a:cs typeface="Open Sans"/>
                <a:sym typeface="Open Sans"/>
              </a:rPr>
              <a:t>Manfaat </a:t>
            </a:r>
            <a:r>
              <a:rPr lang="en-US" sz="1937" dirty="0" err="1">
                <a:solidFill>
                  <a:srgbClr val="2B2E3C"/>
                </a:solidFill>
                <a:latin typeface="Open Sans"/>
                <a:ea typeface="Open Sans"/>
                <a:cs typeface="Open Sans"/>
                <a:sym typeface="Open Sans"/>
              </a:rPr>
              <a:t>terapi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komplementer</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tidak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hanya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dirasakan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secara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fisik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tetapi</a:t>
            </a:r>
            <a:r>
              <a:rPr lang="en-US" sz="1937" dirty="0">
                <a:solidFill>
                  <a:srgbClr val="2B2E3C"/>
                </a:solidFill>
                <a:latin typeface="Open Sans"/>
                <a:ea typeface="Open Sans"/>
                <a:cs typeface="Open Sans"/>
                <a:sym typeface="Open Sans"/>
              </a:rPr>
              <a:t> juga </a:t>
            </a:r>
            <a:r>
              <a:rPr lang="en-US" sz="1937" dirty="0" err="1">
                <a:solidFill>
                  <a:srgbClr val="2B2E3C"/>
                </a:solidFill>
                <a:latin typeface="Open Sans"/>
                <a:ea typeface="Open Sans"/>
                <a:cs typeface="Open Sans"/>
                <a:sym typeface="Open Sans"/>
              </a:rPr>
              <a:t>psikologis</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fungsional</a:t>
            </a:r>
            <a:r>
              <a:rPr lang="en-US" sz="1937" dirty="0">
                <a:solidFill>
                  <a:srgbClr val="2B2E3C"/>
                </a:solidFill>
                <a:latin typeface="Open Sans"/>
                <a:ea typeface="Open Sans"/>
                <a:cs typeface="Open Sans"/>
                <a:sym typeface="Open Sans"/>
              </a:rPr>
              <a:t>. Saat </a:t>
            </a:r>
            <a:r>
              <a:rPr lang="en-US" sz="1937" dirty="0" err="1">
                <a:solidFill>
                  <a:srgbClr val="2B2E3C"/>
                </a:solidFill>
                <a:latin typeface="Open Sans"/>
                <a:ea typeface="Open Sans"/>
                <a:cs typeface="Open Sans"/>
                <a:sym typeface="Open Sans"/>
              </a:rPr>
              <a:t>digunakan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dengan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tepat</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terapi</a:t>
            </a:r>
            <a:r>
              <a:rPr lang="en-US" sz="1937" dirty="0">
                <a:solidFill>
                  <a:srgbClr val="2B2E3C"/>
                </a:solidFill>
                <a:latin typeface="Open Sans"/>
                <a:ea typeface="Open Sans"/>
                <a:cs typeface="Open Sans"/>
                <a:sym typeface="Open Sans"/>
              </a:rPr>
              <a:t> ini </a:t>
            </a:r>
            <a:r>
              <a:rPr lang="en-US" sz="1937" dirty="0" err="1">
                <a:solidFill>
                  <a:srgbClr val="2B2E3C"/>
                </a:solidFill>
                <a:latin typeface="Open Sans"/>
                <a:ea typeface="Open Sans"/>
                <a:cs typeface="Open Sans"/>
                <a:sym typeface="Open Sans"/>
              </a:rPr>
              <a:t>dapat</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membantu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ibu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menjalani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kehamilan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dengan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lebih</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nyaman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tenang</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percaya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diri</a:t>
            </a:r>
            <a:r>
              <a:rPr lang="en-US" sz="1937" dirty="0">
                <a:solidFill>
                  <a:srgbClr val="2B2E3C"/>
                </a:solidFill>
                <a:latin typeface="Open Sans"/>
                <a:ea typeface="Open Sans"/>
                <a:cs typeface="Open Sans"/>
                <a:sym typeface="Open Sans"/>
              </a:rPr>
              <a:t>. Bagi </a:t>
            </a:r>
            <a:r>
              <a:rPr lang="en-US" sz="1937" dirty="0" err="1">
                <a:solidFill>
                  <a:srgbClr val="2B2E3C"/>
                </a:solidFill>
                <a:latin typeface="Open Sans"/>
                <a:ea typeface="Open Sans"/>
                <a:cs typeface="Open Sans"/>
                <a:sym typeface="Open Sans"/>
              </a:rPr>
              <a:t>banyak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ibu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pengalaman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kehamilan</a:t>
            </a:r>
            <a:r>
              <a:rPr lang="en-US" sz="1937" dirty="0">
                <a:solidFill>
                  <a:srgbClr val="2B2E3C"/>
                </a:solidFill>
                <a:latin typeface="Open Sans"/>
                <a:ea typeface="Open Sans"/>
                <a:cs typeface="Open Sans"/>
                <a:sym typeface="Open Sans"/>
              </a:rPr>
              <a:t> yang </a:t>
            </a:r>
            <a:r>
              <a:rPr lang="en-US" sz="1937" dirty="0" err="1">
                <a:solidFill>
                  <a:srgbClr val="2B2E3C"/>
                </a:solidFill>
                <a:latin typeface="Open Sans"/>
                <a:ea typeface="Open Sans"/>
                <a:cs typeface="Open Sans"/>
                <a:sym typeface="Open Sans"/>
              </a:rPr>
              <a:t>lebih</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nyaman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berdampak</a:t>
            </a:r>
            <a:r>
              <a:rPr lang="en-US" sz="1937" dirty="0">
                <a:solidFill>
                  <a:srgbClr val="2B2E3C"/>
                </a:solidFill>
                <a:latin typeface="Open Sans"/>
                <a:ea typeface="Open Sans"/>
                <a:cs typeface="Open Sans"/>
                <a:sym typeface="Open Sans"/>
              </a:rPr>
              <a:t> pada </a:t>
            </a:r>
            <a:r>
              <a:rPr lang="en-US" sz="1937" dirty="0" err="1">
                <a:solidFill>
                  <a:srgbClr val="2B2E3C"/>
                </a:solidFill>
                <a:latin typeface="Open Sans"/>
                <a:ea typeface="Open Sans"/>
                <a:cs typeface="Open Sans"/>
                <a:sym typeface="Open Sans"/>
              </a:rPr>
              <a:t>kepatuhan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terhadap</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perawatan</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kesiapan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menghadapi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persalinan</a:t>
            </a:r>
            <a:r>
              <a:rPr lang="en-US" sz="1937" dirty="0">
                <a:solidFill>
                  <a:srgbClr val="2B2E3C"/>
                </a:solidFill>
                <a:latin typeface="Open Sans"/>
                <a:ea typeface="Open Sans"/>
                <a:cs typeface="Open Sans"/>
                <a:sym typeface="Open Sans"/>
              </a:rPr>
              <a:t>.</a:t>
            </a:r>
          </a:p>
        </p:txBody>
      </p:sp>
      <p:sp>
        <p:nvSpPr>
          <p:cNvPr id="8" name="TextBox 8"/>
          <p:cNvSpPr txBox="1"/>
          <p:nvPr/>
        </p:nvSpPr>
        <p:spPr>
          <a:xfrm>
            <a:off x="2082251" y="4947495"/>
            <a:ext cx="3045771" cy="542773"/>
          </a:xfrm>
          <a:prstGeom prst="rect">
            <a:avLst/>
          </a:prstGeom>
        </p:spPr>
        <p:txBody>
          <a:bodyPr lIns="0" tIns="0" rIns="0" bIns="0" rtlCol="0" anchor="t">
            <a:spAutoFit/>
          </a:bodyPr>
          <a:lstStyle/>
          <a:p>
            <a:pPr algn="ctr">
              <a:lnSpc>
                <a:spcPts val="4812"/>
              </a:lnSpc>
            </a:pPr>
            <a:r>
              <a:rPr lang="en-US" sz="4812">
                <a:solidFill>
                  <a:srgbClr val="2B2E3C"/>
                </a:solidFill>
                <a:latin typeface="Bitter"/>
                <a:ea typeface="Bitter"/>
                <a:cs typeface="Bitter"/>
                <a:sym typeface="Bitter"/>
              </a:rPr>
              <a:t>85%</a:t>
            </a:r>
          </a:p>
        </p:txBody>
      </p:sp>
      <p:grpSp>
        <p:nvGrpSpPr>
          <p:cNvPr id="9" name="Group 9"/>
          <p:cNvGrpSpPr/>
          <p:nvPr/>
        </p:nvGrpSpPr>
        <p:grpSpPr>
          <a:xfrm>
            <a:off x="1747990" y="3323634"/>
            <a:ext cx="3714455" cy="3714455"/>
            <a:chOff x="0" y="0"/>
            <a:chExt cx="4952606" cy="4952606"/>
          </a:xfrm>
        </p:grpSpPr>
        <p:sp>
          <p:nvSpPr>
            <p:cNvPr id="10" name="Freeform 10" descr="preencoded.png"/>
            <p:cNvSpPr/>
            <p:nvPr/>
          </p:nvSpPr>
          <p:spPr>
            <a:xfrm>
              <a:off x="0" y="0"/>
              <a:ext cx="4952619" cy="4952619"/>
            </a:xfrm>
            <a:custGeom>
              <a:avLst/>
              <a:gdLst/>
              <a:ahLst/>
              <a:cxnLst/>
              <a:rect l="l" t="t" r="r" b="b"/>
              <a:pathLst>
                <a:path w="4952619" h="4952619">
                  <a:moveTo>
                    <a:pt x="0" y="0"/>
                  </a:moveTo>
                  <a:lnTo>
                    <a:pt x="4952619" y="0"/>
                  </a:lnTo>
                  <a:lnTo>
                    <a:pt x="4952619" y="4952619"/>
                  </a:lnTo>
                  <a:lnTo>
                    <a:pt x="0" y="4952619"/>
                  </a:lnTo>
                  <a:lnTo>
                    <a:pt x="0" y="0"/>
                  </a:lnTo>
                  <a:close/>
                </a:path>
              </a:pathLst>
            </a:custGeom>
            <a:blipFill>
              <a:blip r:embed="rId2"/>
              <a:stretch>
                <a:fillRect/>
              </a:stretch>
            </a:blipFill>
          </p:spPr>
        </p:sp>
      </p:grpSp>
      <p:sp>
        <p:nvSpPr>
          <p:cNvPr id="11" name="TextBox 11"/>
          <p:cNvSpPr txBox="1"/>
          <p:nvPr/>
        </p:nvSpPr>
        <p:spPr>
          <a:xfrm>
            <a:off x="990448" y="7270699"/>
            <a:ext cx="5229673" cy="867670"/>
          </a:xfrm>
          <a:prstGeom prst="rect">
            <a:avLst/>
          </a:prstGeom>
        </p:spPr>
        <p:txBody>
          <a:bodyPr lIns="0" tIns="0" rIns="0" bIns="0" rtlCol="0" anchor="t">
            <a:spAutoFit/>
          </a:bodyPr>
          <a:lstStyle/>
          <a:p>
            <a:pPr algn="ctr">
              <a:lnSpc>
                <a:spcPts val="3062"/>
              </a:lnSpc>
            </a:pPr>
            <a:r>
              <a:rPr lang="en-US" sz="1937">
                <a:solidFill>
                  <a:srgbClr val="2B2E3C"/>
                </a:solidFill>
                <a:latin typeface="Open Sans"/>
                <a:ea typeface="Open Sans"/>
                <a:cs typeface="Open Sans"/>
                <a:sym typeface="Open Sans"/>
              </a:rPr>
              <a:t>Meningkatkan rasa nyaman dan relaksasi selama kehamilan</a:t>
            </a:r>
          </a:p>
        </p:txBody>
      </p:sp>
      <p:sp>
        <p:nvSpPr>
          <p:cNvPr id="12" name="TextBox 12"/>
          <p:cNvSpPr txBox="1"/>
          <p:nvPr/>
        </p:nvSpPr>
        <p:spPr>
          <a:xfrm>
            <a:off x="7620895" y="4947495"/>
            <a:ext cx="3045771" cy="542773"/>
          </a:xfrm>
          <a:prstGeom prst="rect">
            <a:avLst/>
          </a:prstGeom>
        </p:spPr>
        <p:txBody>
          <a:bodyPr lIns="0" tIns="0" rIns="0" bIns="0" rtlCol="0" anchor="t">
            <a:spAutoFit/>
          </a:bodyPr>
          <a:lstStyle/>
          <a:p>
            <a:pPr algn="ctr">
              <a:lnSpc>
                <a:spcPts val="4812"/>
              </a:lnSpc>
            </a:pPr>
            <a:r>
              <a:rPr lang="en-US" sz="4812">
                <a:solidFill>
                  <a:srgbClr val="2B2E3C"/>
                </a:solidFill>
                <a:latin typeface="Bitter"/>
                <a:ea typeface="Bitter"/>
                <a:cs typeface="Bitter"/>
                <a:sym typeface="Bitter"/>
              </a:rPr>
              <a:t>75%</a:t>
            </a:r>
          </a:p>
        </p:txBody>
      </p:sp>
      <p:grpSp>
        <p:nvGrpSpPr>
          <p:cNvPr id="13" name="Group 13"/>
          <p:cNvGrpSpPr/>
          <p:nvPr/>
        </p:nvGrpSpPr>
        <p:grpSpPr>
          <a:xfrm>
            <a:off x="7286625" y="3323634"/>
            <a:ext cx="3714455" cy="3714455"/>
            <a:chOff x="0" y="0"/>
            <a:chExt cx="4952606" cy="4952606"/>
          </a:xfrm>
        </p:grpSpPr>
        <p:sp>
          <p:nvSpPr>
            <p:cNvPr id="14" name="Freeform 14" descr="preencoded.png"/>
            <p:cNvSpPr/>
            <p:nvPr/>
          </p:nvSpPr>
          <p:spPr>
            <a:xfrm>
              <a:off x="0" y="0"/>
              <a:ext cx="4952619" cy="4952619"/>
            </a:xfrm>
            <a:custGeom>
              <a:avLst/>
              <a:gdLst/>
              <a:ahLst/>
              <a:cxnLst/>
              <a:rect l="l" t="t" r="r" b="b"/>
              <a:pathLst>
                <a:path w="4952619" h="4952619">
                  <a:moveTo>
                    <a:pt x="0" y="0"/>
                  </a:moveTo>
                  <a:lnTo>
                    <a:pt x="4952619" y="0"/>
                  </a:lnTo>
                  <a:lnTo>
                    <a:pt x="4952619" y="4952619"/>
                  </a:lnTo>
                  <a:lnTo>
                    <a:pt x="0" y="4952619"/>
                  </a:lnTo>
                  <a:lnTo>
                    <a:pt x="0" y="0"/>
                  </a:lnTo>
                  <a:close/>
                </a:path>
              </a:pathLst>
            </a:custGeom>
            <a:blipFill>
              <a:blip r:embed="rId3"/>
              <a:stretch>
                <a:fillRect/>
              </a:stretch>
            </a:blipFill>
          </p:spPr>
        </p:sp>
      </p:grpSp>
      <p:sp>
        <p:nvSpPr>
          <p:cNvPr id="15" name="TextBox 15"/>
          <p:cNvSpPr txBox="1"/>
          <p:nvPr/>
        </p:nvSpPr>
        <p:spPr>
          <a:xfrm>
            <a:off x="6529092" y="7270699"/>
            <a:ext cx="5229673" cy="867670"/>
          </a:xfrm>
          <a:prstGeom prst="rect">
            <a:avLst/>
          </a:prstGeom>
        </p:spPr>
        <p:txBody>
          <a:bodyPr lIns="0" tIns="0" rIns="0" bIns="0" rtlCol="0" anchor="t">
            <a:spAutoFit/>
          </a:bodyPr>
          <a:lstStyle/>
          <a:p>
            <a:pPr algn="ctr">
              <a:lnSpc>
                <a:spcPts val="3062"/>
              </a:lnSpc>
            </a:pPr>
            <a:r>
              <a:rPr lang="en-US" sz="1937">
                <a:solidFill>
                  <a:srgbClr val="2B2E3C"/>
                </a:solidFill>
                <a:latin typeface="Open Sans"/>
                <a:ea typeface="Open Sans"/>
                <a:cs typeface="Open Sans"/>
                <a:sym typeface="Open Sans"/>
              </a:rPr>
              <a:t>Membantu mengurangi stres, cemas, dan ketegangan emosional</a:t>
            </a:r>
          </a:p>
        </p:txBody>
      </p:sp>
      <p:sp>
        <p:nvSpPr>
          <p:cNvPr id="16" name="TextBox 16"/>
          <p:cNvSpPr txBox="1"/>
          <p:nvPr/>
        </p:nvSpPr>
        <p:spPr>
          <a:xfrm>
            <a:off x="13159683" y="4947495"/>
            <a:ext cx="3045771" cy="542773"/>
          </a:xfrm>
          <a:prstGeom prst="rect">
            <a:avLst/>
          </a:prstGeom>
        </p:spPr>
        <p:txBody>
          <a:bodyPr lIns="0" tIns="0" rIns="0" bIns="0" rtlCol="0" anchor="t">
            <a:spAutoFit/>
          </a:bodyPr>
          <a:lstStyle/>
          <a:p>
            <a:pPr algn="ctr">
              <a:lnSpc>
                <a:spcPts val="4812"/>
              </a:lnSpc>
            </a:pPr>
            <a:r>
              <a:rPr lang="en-US" sz="4812">
                <a:solidFill>
                  <a:srgbClr val="2B2E3C"/>
                </a:solidFill>
                <a:latin typeface="Bitter"/>
                <a:ea typeface="Bitter"/>
                <a:cs typeface="Bitter"/>
                <a:sym typeface="Bitter"/>
              </a:rPr>
              <a:t>80%</a:t>
            </a:r>
          </a:p>
        </p:txBody>
      </p:sp>
      <p:grpSp>
        <p:nvGrpSpPr>
          <p:cNvPr id="17" name="Group 17"/>
          <p:cNvGrpSpPr/>
          <p:nvPr/>
        </p:nvGrpSpPr>
        <p:grpSpPr>
          <a:xfrm>
            <a:off x="12825412" y="3323634"/>
            <a:ext cx="3714455" cy="3714455"/>
            <a:chOff x="0" y="0"/>
            <a:chExt cx="4952606" cy="4952606"/>
          </a:xfrm>
        </p:grpSpPr>
        <p:sp>
          <p:nvSpPr>
            <p:cNvPr id="18" name="Freeform 18" descr="preencoded.png"/>
            <p:cNvSpPr/>
            <p:nvPr/>
          </p:nvSpPr>
          <p:spPr>
            <a:xfrm>
              <a:off x="0" y="0"/>
              <a:ext cx="4952619" cy="4952619"/>
            </a:xfrm>
            <a:custGeom>
              <a:avLst/>
              <a:gdLst/>
              <a:ahLst/>
              <a:cxnLst/>
              <a:rect l="l" t="t" r="r" b="b"/>
              <a:pathLst>
                <a:path w="4952619" h="4952619">
                  <a:moveTo>
                    <a:pt x="0" y="0"/>
                  </a:moveTo>
                  <a:lnTo>
                    <a:pt x="4952619" y="0"/>
                  </a:lnTo>
                  <a:lnTo>
                    <a:pt x="4952619" y="4952619"/>
                  </a:lnTo>
                  <a:lnTo>
                    <a:pt x="0" y="4952619"/>
                  </a:lnTo>
                  <a:lnTo>
                    <a:pt x="0" y="0"/>
                  </a:lnTo>
                  <a:close/>
                </a:path>
              </a:pathLst>
            </a:custGeom>
            <a:blipFill>
              <a:blip r:embed="rId4"/>
              <a:stretch>
                <a:fillRect/>
              </a:stretch>
            </a:blipFill>
          </p:spPr>
        </p:sp>
      </p:grpSp>
      <p:sp>
        <p:nvSpPr>
          <p:cNvPr id="19" name="TextBox 19"/>
          <p:cNvSpPr txBox="1"/>
          <p:nvPr/>
        </p:nvSpPr>
        <p:spPr>
          <a:xfrm>
            <a:off x="12067727" y="7270699"/>
            <a:ext cx="5229816" cy="867670"/>
          </a:xfrm>
          <a:prstGeom prst="rect">
            <a:avLst/>
          </a:prstGeom>
        </p:spPr>
        <p:txBody>
          <a:bodyPr lIns="0" tIns="0" rIns="0" bIns="0" rtlCol="0" anchor="t">
            <a:spAutoFit/>
          </a:bodyPr>
          <a:lstStyle/>
          <a:p>
            <a:pPr algn="ctr">
              <a:lnSpc>
                <a:spcPts val="3062"/>
              </a:lnSpc>
            </a:pPr>
            <a:r>
              <a:rPr lang="en-US" sz="1937">
                <a:solidFill>
                  <a:srgbClr val="2B2E3C"/>
                </a:solidFill>
                <a:latin typeface="Open Sans"/>
                <a:ea typeface="Open Sans"/>
                <a:cs typeface="Open Sans"/>
                <a:sym typeface="Open Sans"/>
              </a:rPr>
              <a:t>Mendukung kualitas tidur dan pemulihan tubuh ibu</a:t>
            </a:r>
          </a:p>
        </p:txBody>
      </p:sp>
      <p:sp>
        <p:nvSpPr>
          <p:cNvPr id="20" name="TextBox 20"/>
          <p:cNvSpPr txBox="1"/>
          <p:nvPr/>
        </p:nvSpPr>
        <p:spPr>
          <a:xfrm>
            <a:off x="990448" y="8340176"/>
            <a:ext cx="16307095" cy="1263406"/>
          </a:xfrm>
          <a:prstGeom prst="rect">
            <a:avLst/>
          </a:prstGeom>
        </p:spPr>
        <p:txBody>
          <a:bodyPr lIns="0" tIns="0" rIns="0" bIns="0" rtlCol="0" anchor="t">
            <a:spAutoFit/>
          </a:bodyPr>
          <a:lstStyle/>
          <a:p>
            <a:pPr algn="l">
              <a:lnSpc>
                <a:spcPts val="3062"/>
              </a:lnSpc>
            </a:pPr>
            <a:r>
              <a:rPr lang="en-US" sz="1937">
                <a:solidFill>
                  <a:srgbClr val="2B2E3C"/>
                </a:solidFill>
                <a:latin typeface="Open Sans"/>
                <a:ea typeface="Open Sans"/>
                <a:cs typeface="Open Sans"/>
                <a:sym typeface="Open Sans"/>
              </a:rPr>
              <a:t>Secara klinis, terapi komplementer dapat membantu mengurangi mual dan muntah, meredakan nyeri punggung, menurunkan ketidaknyamanan kehamilan, mempersiapkan tubuh menuju persalinan, serta mendukung pemulihan pada masa nifas. Namun, semua manfaat tersebut harus dipahami dalam koridor keamanan dan evaluasi yang cermat.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grpSp>
        <p:nvGrpSpPr>
          <p:cNvPr id="6" name="Group 6"/>
          <p:cNvGrpSpPr/>
          <p:nvPr/>
        </p:nvGrpSpPr>
        <p:grpSpPr>
          <a:xfrm>
            <a:off x="16049015" y="9686925"/>
            <a:ext cx="2153260" cy="514350"/>
            <a:chOff x="0" y="0"/>
            <a:chExt cx="2871013" cy="685800"/>
          </a:xfrm>
        </p:grpSpPr>
        <p:sp>
          <p:nvSpPr>
            <p:cNvPr id="7" name="Freeform 7" descr="preencoded.png">
              <a:hlinkClick r:id="rId2" tooltip="https://gamma.app/?utm_source=made-with-gamma"/>
            </p:cNvPr>
            <p:cNvSpPr/>
            <p:nvPr/>
          </p:nvSpPr>
          <p:spPr>
            <a:xfrm>
              <a:off x="0" y="0"/>
              <a:ext cx="2870962" cy="685800"/>
            </a:xfrm>
            <a:custGeom>
              <a:avLst/>
              <a:gdLst/>
              <a:ahLst/>
              <a:cxnLst/>
              <a:rect l="l" t="t" r="r" b="b"/>
              <a:pathLst>
                <a:path w="2870962" h="685800">
                  <a:moveTo>
                    <a:pt x="0" y="0"/>
                  </a:moveTo>
                  <a:lnTo>
                    <a:pt x="2870962" y="0"/>
                  </a:lnTo>
                  <a:lnTo>
                    <a:pt x="2870962" y="685800"/>
                  </a:lnTo>
                  <a:lnTo>
                    <a:pt x="0" y="685800"/>
                  </a:lnTo>
                  <a:lnTo>
                    <a:pt x="0" y="0"/>
                  </a:lnTo>
                  <a:close/>
                </a:path>
              </a:pathLst>
            </a:custGeom>
            <a:blipFill>
              <a:blip r:embed="rId3"/>
              <a:stretch>
                <a:fillRect r="-1"/>
              </a:stretch>
            </a:blipFill>
          </p:spPr>
        </p:sp>
      </p:grpSp>
      <p:grpSp>
        <p:nvGrpSpPr>
          <p:cNvPr id="8" name="Group 8"/>
          <p:cNvGrpSpPr/>
          <p:nvPr/>
        </p:nvGrpSpPr>
        <p:grpSpPr>
          <a:xfrm>
            <a:off x="11430000" y="0"/>
            <a:ext cx="6858000" cy="10287000"/>
            <a:chOff x="0" y="0"/>
            <a:chExt cx="9144000" cy="13716000"/>
          </a:xfrm>
        </p:grpSpPr>
        <p:sp>
          <p:nvSpPr>
            <p:cNvPr id="9" name="Freeform 9" descr="preencoded.png"/>
            <p:cNvSpPr/>
            <p:nvPr/>
          </p:nvSpPr>
          <p:spPr>
            <a:xfrm>
              <a:off x="0" y="0"/>
              <a:ext cx="9144000" cy="13716000"/>
            </a:xfrm>
            <a:custGeom>
              <a:avLst/>
              <a:gdLst/>
              <a:ahLst/>
              <a:cxnLst/>
              <a:rect l="l" t="t" r="r" b="b"/>
              <a:pathLst>
                <a:path w="9144000" h="13716000">
                  <a:moveTo>
                    <a:pt x="0" y="0"/>
                  </a:moveTo>
                  <a:lnTo>
                    <a:pt x="9144000" y="0"/>
                  </a:lnTo>
                  <a:lnTo>
                    <a:pt x="9144000" y="13716000"/>
                  </a:lnTo>
                  <a:lnTo>
                    <a:pt x="0" y="13716000"/>
                  </a:lnTo>
                  <a:lnTo>
                    <a:pt x="0" y="0"/>
                  </a:lnTo>
                  <a:close/>
                </a:path>
              </a:pathLst>
            </a:custGeom>
            <a:blipFill>
              <a:blip r:embed="rId4"/>
              <a:stretch>
                <a:fillRect/>
              </a:stretch>
            </a:blipFill>
          </p:spPr>
        </p:sp>
      </p:grpSp>
      <p:sp>
        <p:nvSpPr>
          <p:cNvPr id="10" name="TextBox 10"/>
          <p:cNvSpPr txBox="1"/>
          <p:nvPr/>
        </p:nvSpPr>
        <p:spPr>
          <a:xfrm>
            <a:off x="992238" y="1954711"/>
            <a:ext cx="8731453" cy="639213"/>
          </a:xfrm>
          <a:prstGeom prst="rect">
            <a:avLst/>
          </a:prstGeom>
        </p:spPr>
        <p:txBody>
          <a:bodyPr lIns="0" tIns="0" rIns="0" bIns="0" rtlCol="0" anchor="t">
            <a:spAutoFit/>
          </a:bodyPr>
          <a:lstStyle/>
          <a:p>
            <a:pPr algn="l">
              <a:lnSpc>
                <a:spcPts val="4875"/>
              </a:lnSpc>
            </a:pPr>
            <a:r>
              <a:rPr lang="en-US" sz="3875">
                <a:solidFill>
                  <a:srgbClr val="2C3F42"/>
                </a:solidFill>
                <a:latin typeface="Bitter"/>
                <a:ea typeface="Bitter"/>
                <a:cs typeface="Bitter"/>
                <a:sym typeface="Bitter"/>
              </a:rPr>
              <a:t>Sentuhan Lembut, Dukungan Holistik</a:t>
            </a:r>
          </a:p>
        </p:txBody>
      </p:sp>
      <p:sp>
        <p:nvSpPr>
          <p:cNvPr id="11" name="TextBox 11"/>
          <p:cNvSpPr txBox="1"/>
          <p:nvPr/>
        </p:nvSpPr>
        <p:spPr>
          <a:xfrm>
            <a:off x="1026675" y="3073156"/>
            <a:ext cx="9445523" cy="1952458"/>
          </a:xfrm>
          <a:prstGeom prst="rect">
            <a:avLst/>
          </a:prstGeom>
        </p:spPr>
        <p:txBody>
          <a:bodyPr lIns="0" tIns="0" rIns="0" bIns="0" rtlCol="0" anchor="t">
            <a:spAutoFit/>
          </a:bodyPr>
          <a:lstStyle/>
          <a:p>
            <a:pPr algn="just">
              <a:lnSpc>
                <a:spcPts val="3125"/>
              </a:lnSpc>
            </a:pPr>
            <a:r>
              <a:rPr lang="en-US" sz="1937" dirty="0" err="1">
                <a:solidFill>
                  <a:srgbClr val="2B2E3C"/>
                </a:solidFill>
                <a:latin typeface="Open Sans"/>
                <a:ea typeface="Open Sans"/>
                <a:cs typeface="Open Sans"/>
                <a:sym typeface="Open Sans"/>
              </a:rPr>
              <a:t>Ilustrasi</a:t>
            </a:r>
            <a:r>
              <a:rPr lang="en-US" sz="1937" dirty="0">
                <a:solidFill>
                  <a:srgbClr val="2B2E3C"/>
                </a:solidFill>
                <a:latin typeface="Open Sans"/>
                <a:ea typeface="Open Sans"/>
                <a:cs typeface="Open Sans"/>
                <a:sym typeface="Open Sans"/>
              </a:rPr>
              <a:t> ini </a:t>
            </a:r>
            <a:r>
              <a:rPr lang="en-US" sz="1937" dirty="0" err="1">
                <a:solidFill>
                  <a:srgbClr val="2B2E3C"/>
                </a:solidFill>
                <a:latin typeface="Open Sans"/>
                <a:ea typeface="Open Sans"/>
                <a:cs typeface="Open Sans"/>
                <a:sym typeface="Open Sans"/>
              </a:rPr>
              <a:t>menggambarkan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esensi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pelayanan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kebidanan</a:t>
            </a:r>
            <a:r>
              <a:rPr lang="en-US" sz="1937" dirty="0">
                <a:solidFill>
                  <a:srgbClr val="2B2E3C"/>
                </a:solidFill>
                <a:latin typeface="Open Sans"/>
                <a:ea typeface="Open Sans"/>
                <a:cs typeface="Open Sans"/>
                <a:sym typeface="Open Sans"/>
              </a:rPr>
              <a:t> yang </a:t>
            </a:r>
            <a:r>
              <a:rPr lang="en-US" sz="1937" dirty="0" err="1">
                <a:solidFill>
                  <a:srgbClr val="2B2E3C"/>
                </a:solidFill>
                <a:latin typeface="Open Sans"/>
                <a:ea typeface="Open Sans"/>
                <a:cs typeface="Open Sans"/>
                <a:sym typeface="Open Sans"/>
              </a:rPr>
              <a:t>manusiawi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kehadiran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bidan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bukan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hanya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sebagai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pemberi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tindakan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tetapi</a:t>
            </a:r>
            <a:r>
              <a:rPr lang="en-US" sz="1937" dirty="0">
                <a:solidFill>
                  <a:srgbClr val="2B2E3C"/>
                </a:solidFill>
                <a:latin typeface="Open Sans"/>
                <a:ea typeface="Open Sans"/>
                <a:cs typeface="Open Sans"/>
                <a:sym typeface="Open Sans"/>
              </a:rPr>
              <a:t> juga </a:t>
            </a:r>
            <a:r>
              <a:rPr lang="en-US" sz="1937" dirty="0" err="1">
                <a:solidFill>
                  <a:srgbClr val="2B2E3C"/>
                </a:solidFill>
                <a:latin typeface="Open Sans"/>
                <a:ea typeface="Open Sans"/>
                <a:cs typeface="Open Sans"/>
                <a:sym typeface="Open Sans"/>
              </a:rPr>
              <a:t>sebagai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pendamping</a:t>
            </a:r>
            <a:r>
              <a:rPr lang="en-US" sz="1937" dirty="0">
                <a:solidFill>
                  <a:srgbClr val="2B2E3C"/>
                </a:solidFill>
                <a:latin typeface="Open Sans"/>
                <a:ea typeface="Open Sans"/>
                <a:cs typeface="Open Sans"/>
                <a:sym typeface="Open Sans"/>
              </a:rPr>
              <a:t> yang </a:t>
            </a:r>
            <a:r>
              <a:rPr lang="en-US" sz="1937" dirty="0" err="1">
                <a:solidFill>
                  <a:srgbClr val="2B2E3C"/>
                </a:solidFill>
                <a:latin typeface="Open Sans"/>
                <a:ea typeface="Open Sans"/>
                <a:cs typeface="Open Sans"/>
                <a:sym typeface="Open Sans"/>
              </a:rPr>
              <a:t>menghadirkan</a:t>
            </a:r>
            <a:r>
              <a:rPr lang="en-US" sz="1937" dirty="0">
                <a:solidFill>
                  <a:srgbClr val="2B2E3C"/>
                </a:solidFill>
                <a:latin typeface="Open Sans"/>
                <a:ea typeface="Open Sans"/>
                <a:cs typeface="Open Sans"/>
                <a:sym typeface="Open Sans"/>
              </a:rPr>
              <a:t> rasa </a:t>
            </a:r>
            <a:r>
              <a:rPr lang="en-US" sz="1937" dirty="0" err="1">
                <a:solidFill>
                  <a:srgbClr val="2B2E3C"/>
                </a:solidFill>
                <a:latin typeface="Open Sans"/>
                <a:ea typeface="Open Sans"/>
                <a:cs typeface="Open Sans"/>
                <a:sym typeface="Open Sans"/>
              </a:rPr>
              <a:t>aman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Sentuhan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lembut</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komunikasi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empatik</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perhatian</a:t>
            </a:r>
            <a:r>
              <a:rPr lang="en-US" sz="1937" dirty="0">
                <a:solidFill>
                  <a:srgbClr val="2B2E3C"/>
                </a:solidFill>
                <a:latin typeface="Open Sans"/>
                <a:ea typeface="Open Sans"/>
                <a:cs typeface="Open Sans"/>
                <a:sym typeface="Open Sans"/>
              </a:rPr>
              <a:t> pada </a:t>
            </a:r>
            <a:r>
              <a:rPr lang="en-US" sz="1937" dirty="0" err="1">
                <a:solidFill>
                  <a:srgbClr val="2B2E3C"/>
                </a:solidFill>
                <a:latin typeface="Open Sans"/>
                <a:ea typeface="Open Sans"/>
                <a:cs typeface="Open Sans"/>
                <a:sym typeface="Open Sans"/>
              </a:rPr>
              <a:t>kenyamanan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ibu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merupakan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bagian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penting</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dari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asuhan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holistik</a:t>
            </a:r>
            <a:r>
              <a:rPr lang="en-US" sz="1937" dirty="0">
                <a:solidFill>
                  <a:srgbClr val="2B2E3C"/>
                </a:solidFill>
                <a:latin typeface="Open Sans"/>
                <a:ea typeface="Open Sans"/>
                <a:cs typeface="Open Sans"/>
                <a:sym typeface="Open Sans"/>
              </a:rPr>
              <a:t>.</a:t>
            </a:r>
          </a:p>
        </p:txBody>
      </p:sp>
      <p:grpSp>
        <p:nvGrpSpPr>
          <p:cNvPr id="12" name="Group 12"/>
          <p:cNvGrpSpPr/>
          <p:nvPr/>
        </p:nvGrpSpPr>
        <p:grpSpPr>
          <a:xfrm>
            <a:off x="977951" y="5215385"/>
            <a:ext cx="4627359" cy="3112141"/>
            <a:chOff x="0" y="0"/>
            <a:chExt cx="6169812" cy="4149522"/>
          </a:xfrm>
        </p:grpSpPr>
        <p:sp>
          <p:nvSpPr>
            <p:cNvPr id="13" name="Freeform 13"/>
            <p:cNvSpPr/>
            <p:nvPr/>
          </p:nvSpPr>
          <p:spPr>
            <a:xfrm>
              <a:off x="19050" y="19050"/>
              <a:ext cx="6131687" cy="4111498"/>
            </a:xfrm>
            <a:custGeom>
              <a:avLst/>
              <a:gdLst/>
              <a:ahLst/>
              <a:cxnLst/>
              <a:rect l="l" t="t" r="r" b="b"/>
              <a:pathLst>
                <a:path w="6131687" h="4111498">
                  <a:moveTo>
                    <a:pt x="0" y="138938"/>
                  </a:moveTo>
                  <a:cubicBezTo>
                    <a:pt x="0" y="62230"/>
                    <a:pt x="62357" y="0"/>
                    <a:pt x="139319" y="0"/>
                  </a:cubicBezTo>
                  <a:lnTo>
                    <a:pt x="5992368" y="0"/>
                  </a:lnTo>
                  <a:cubicBezTo>
                    <a:pt x="6069330" y="0"/>
                    <a:pt x="6131687" y="62230"/>
                    <a:pt x="6131687" y="138938"/>
                  </a:cubicBezTo>
                  <a:lnTo>
                    <a:pt x="6131687" y="3972560"/>
                  </a:lnTo>
                  <a:cubicBezTo>
                    <a:pt x="6131687" y="4049268"/>
                    <a:pt x="6069330" y="4111498"/>
                    <a:pt x="5992368" y="4111498"/>
                  </a:cubicBezTo>
                  <a:lnTo>
                    <a:pt x="139319" y="4111498"/>
                  </a:lnTo>
                  <a:cubicBezTo>
                    <a:pt x="62357" y="4111498"/>
                    <a:pt x="0" y="4049268"/>
                    <a:pt x="0" y="3972560"/>
                  </a:cubicBezTo>
                  <a:close/>
                </a:path>
              </a:pathLst>
            </a:custGeom>
            <a:solidFill>
              <a:srgbClr val="FFF8F0"/>
            </a:solidFill>
          </p:spPr>
        </p:sp>
        <p:sp>
          <p:nvSpPr>
            <p:cNvPr id="14" name="Freeform 14"/>
            <p:cNvSpPr/>
            <p:nvPr/>
          </p:nvSpPr>
          <p:spPr>
            <a:xfrm>
              <a:off x="0" y="0"/>
              <a:ext cx="6169787" cy="4149598"/>
            </a:xfrm>
            <a:custGeom>
              <a:avLst/>
              <a:gdLst/>
              <a:ahLst/>
              <a:cxnLst/>
              <a:rect l="l" t="t" r="r" b="b"/>
              <a:pathLst>
                <a:path w="6169787" h="4149598">
                  <a:moveTo>
                    <a:pt x="0" y="157988"/>
                  </a:moveTo>
                  <a:cubicBezTo>
                    <a:pt x="0" y="70612"/>
                    <a:pt x="70993" y="0"/>
                    <a:pt x="158369" y="0"/>
                  </a:cubicBezTo>
                  <a:lnTo>
                    <a:pt x="6011418" y="0"/>
                  </a:lnTo>
                  <a:lnTo>
                    <a:pt x="6011418" y="19050"/>
                  </a:lnTo>
                  <a:lnTo>
                    <a:pt x="6011418" y="0"/>
                  </a:lnTo>
                  <a:cubicBezTo>
                    <a:pt x="6098794" y="0"/>
                    <a:pt x="6169787" y="70612"/>
                    <a:pt x="6169787" y="157988"/>
                  </a:cubicBezTo>
                  <a:lnTo>
                    <a:pt x="6150737" y="157988"/>
                  </a:lnTo>
                  <a:lnTo>
                    <a:pt x="6169787" y="157988"/>
                  </a:lnTo>
                  <a:lnTo>
                    <a:pt x="6169787" y="3991610"/>
                  </a:lnTo>
                  <a:lnTo>
                    <a:pt x="6150737" y="3991610"/>
                  </a:lnTo>
                  <a:lnTo>
                    <a:pt x="6169787" y="3991610"/>
                  </a:lnTo>
                  <a:cubicBezTo>
                    <a:pt x="6169787" y="4078859"/>
                    <a:pt x="6098794" y="4149598"/>
                    <a:pt x="6011418" y="4149598"/>
                  </a:cubicBezTo>
                  <a:lnTo>
                    <a:pt x="6011418" y="4130548"/>
                  </a:lnTo>
                  <a:lnTo>
                    <a:pt x="6011418" y="4149598"/>
                  </a:lnTo>
                  <a:lnTo>
                    <a:pt x="158369" y="4149598"/>
                  </a:lnTo>
                  <a:lnTo>
                    <a:pt x="158369" y="4130548"/>
                  </a:lnTo>
                  <a:lnTo>
                    <a:pt x="158369" y="4149598"/>
                  </a:lnTo>
                  <a:cubicBezTo>
                    <a:pt x="70993" y="4149471"/>
                    <a:pt x="0" y="4078859"/>
                    <a:pt x="0" y="3991610"/>
                  </a:cubicBezTo>
                  <a:lnTo>
                    <a:pt x="0" y="157988"/>
                  </a:lnTo>
                  <a:lnTo>
                    <a:pt x="19050" y="157988"/>
                  </a:lnTo>
                  <a:lnTo>
                    <a:pt x="0" y="157988"/>
                  </a:lnTo>
                  <a:moveTo>
                    <a:pt x="38100" y="157988"/>
                  </a:moveTo>
                  <a:lnTo>
                    <a:pt x="38100" y="3991610"/>
                  </a:lnTo>
                  <a:lnTo>
                    <a:pt x="19050" y="3991610"/>
                  </a:lnTo>
                  <a:lnTo>
                    <a:pt x="38100" y="3991610"/>
                  </a:lnTo>
                  <a:cubicBezTo>
                    <a:pt x="38100" y="4057777"/>
                    <a:pt x="91948" y="4111498"/>
                    <a:pt x="158369" y="4111498"/>
                  </a:cubicBezTo>
                  <a:lnTo>
                    <a:pt x="6011418" y="4111498"/>
                  </a:lnTo>
                  <a:cubicBezTo>
                    <a:pt x="6077966" y="4111498"/>
                    <a:pt x="6131687" y="4057777"/>
                    <a:pt x="6131687" y="3991610"/>
                  </a:cubicBezTo>
                  <a:lnTo>
                    <a:pt x="6131687" y="157988"/>
                  </a:lnTo>
                  <a:cubicBezTo>
                    <a:pt x="6131687" y="91821"/>
                    <a:pt x="6077839" y="38100"/>
                    <a:pt x="6011418" y="38100"/>
                  </a:cubicBezTo>
                  <a:lnTo>
                    <a:pt x="158369" y="38100"/>
                  </a:lnTo>
                  <a:lnTo>
                    <a:pt x="158369" y="19050"/>
                  </a:lnTo>
                  <a:lnTo>
                    <a:pt x="158369" y="38100"/>
                  </a:lnTo>
                  <a:cubicBezTo>
                    <a:pt x="91948" y="38100"/>
                    <a:pt x="38100" y="91821"/>
                    <a:pt x="38100" y="157988"/>
                  </a:cubicBezTo>
                  <a:close/>
                </a:path>
              </a:pathLst>
            </a:custGeom>
            <a:solidFill>
              <a:srgbClr val="E2C8B5"/>
            </a:solidFill>
          </p:spPr>
        </p:sp>
      </p:grpSp>
      <p:grpSp>
        <p:nvGrpSpPr>
          <p:cNvPr id="15" name="Group 15"/>
          <p:cNvGrpSpPr/>
          <p:nvPr/>
        </p:nvGrpSpPr>
        <p:grpSpPr>
          <a:xfrm>
            <a:off x="871985" y="5109420"/>
            <a:ext cx="297656" cy="297656"/>
            <a:chOff x="0" y="0"/>
            <a:chExt cx="396875" cy="396875"/>
          </a:xfrm>
        </p:grpSpPr>
        <p:sp>
          <p:nvSpPr>
            <p:cNvPr id="16" name="Freeform 16" descr="preencoded.png"/>
            <p:cNvSpPr/>
            <p:nvPr/>
          </p:nvSpPr>
          <p:spPr>
            <a:xfrm>
              <a:off x="0" y="0"/>
              <a:ext cx="396875" cy="396875"/>
            </a:xfrm>
            <a:custGeom>
              <a:avLst/>
              <a:gdLst/>
              <a:ahLst/>
              <a:cxnLst/>
              <a:rect l="l" t="t" r="r" b="b"/>
              <a:pathLst>
                <a:path w="396875" h="396875">
                  <a:moveTo>
                    <a:pt x="0" y="0"/>
                  </a:moveTo>
                  <a:lnTo>
                    <a:pt x="396875" y="0"/>
                  </a:lnTo>
                  <a:lnTo>
                    <a:pt x="396875" y="396875"/>
                  </a:lnTo>
                  <a:lnTo>
                    <a:pt x="0" y="396875"/>
                  </a:lnTo>
                  <a:lnTo>
                    <a:pt x="0" y="0"/>
                  </a:lnTo>
                  <a:close/>
                </a:path>
              </a:pathLst>
            </a:custGeom>
            <a:blipFill>
              <a:blip r:embed="rId5"/>
              <a:stretch>
                <a:fillRect/>
              </a:stretch>
            </a:blipFill>
          </p:spPr>
        </p:sp>
      </p:grpSp>
      <p:grpSp>
        <p:nvGrpSpPr>
          <p:cNvPr id="17" name="Group 17"/>
          <p:cNvGrpSpPr/>
          <p:nvPr/>
        </p:nvGrpSpPr>
        <p:grpSpPr>
          <a:xfrm>
            <a:off x="5413619" y="8135836"/>
            <a:ext cx="297656" cy="297656"/>
            <a:chOff x="0" y="0"/>
            <a:chExt cx="396875" cy="396875"/>
          </a:xfrm>
        </p:grpSpPr>
        <p:sp>
          <p:nvSpPr>
            <p:cNvPr id="18" name="Freeform 18" descr="preencoded.png"/>
            <p:cNvSpPr/>
            <p:nvPr/>
          </p:nvSpPr>
          <p:spPr>
            <a:xfrm>
              <a:off x="0" y="0"/>
              <a:ext cx="396875" cy="396875"/>
            </a:xfrm>
            <a:custGeom>
              <a:avLst/>
              <a:gdLst/>
              <a:ahLst/>
              <a:cxnLst/>
              <a:rect l="l" t="t" r="r" b="b"/>
              <a:pathLst>
                <a:path w="396875" h="396875">
                  <a:moveTo>
                    <a:pt x="0" y="0"/>
                  </a:moveTo>
                  <a:lnTo>
                    <a:pt x="396875" y="0"/>
                  </a:lnTo>
                  <a:lnTo>
                    <a:pt x="396875" y="396875"/>
                  </a:lnTo>
                  <a:lnTo>
                    <a:pt x="0" y="396875"/>
                  </a:lnTo>
                  <a:lnTo>
                    <a:pt x="0" y="0"/>
                  </a:lnTo>
                  <a:close/>
                </a:path>
              </a:pathLst>
            </a:custGeom>
            <a:blipFill>
              <a:blip r:embed="rId6"/>
              <a:stretch>
                <a:fillRect/>
              </a:stretch>
            </a:blipFill>
          </p:spPr>
        </p:sp>
      </p:grpSp>
      <p:sp>
        <p:nvSpPr>
          <p:cNvPr id="19" name="TextBox 19"/>
          <p:cNvSpPr txBox="1"/>
          <p:nvPr/>
        </p:nvSpPr>
        <p:spPr>
          <a:xfrm>
            <a:off x="1764954" y="5693416"/>
            <a:ext cx="3425428" cy="2070344"/>
          </a:xfrm>
          <a:prstGeom prst="rect">
            <a:avLst/>
          </a:prstGeom>
        </p:spPr>
        <p:txBody>
          <a:bodyPr lIns="0" tIns="0" rIns="0" bIns="0" rtlCol="0" anchor="t">
            <a:spAutoFit/>
          </a:bodyPr>
          <a:lstStyle/>
          <a:p>
            <a:pPr algn="l">
              <a:lnSpc>
                <a:spcPts val="3125"/>
              </a:lnSpc>
            </a:pPr>
            <a:r>
              <a:rPr lang="en-US" sz="1937" b="1">
                <a:solidFill>
                  <a:srgbClr val="2B2E3C"/>
                </a:solidFill>
                <a:latin typeface="Open Sans Bold"/>
                <a:ea typeface="Open Sans Bold"/>
                <a:cs typeface="Open Sans Bold"/>
                <a:sym typeface="Open Sans Bold"/>
              </a:rPr>
              <a:t>“Kebidanan yang baik bukan hanya aman secara klinis, tetapi juga menenangkan secara emosional.”</a:t>
            </a:r>
          </a:p>
        </p:txBody>
      </p:sp>
      <p:grpSp>
        <p:nvGrpSpPr>
          <p:cNvPr id="20" name="Group 20"/>
          <p:cNvGrpSpPr/>
          <p:nvPr/>
        </p:nvGrpSpPr>
        <p:grpSpPr>
          <a:xfrm>
            <a:off x="1392879" y="5779141"/>
            <a:ext cx="28575" cy="1984619"/>
            <a:chOff x="0" y="0"/>
            <a:chExt cx="38100" cy="2646159"/>
          </a:xfrm>
        </p:grpSpPr>
        <p:sp>
          <p:nvSpPr>
            <p:cNvPr id="21" name="Freeform 21"/>
            <p:cNvSpPr/>
            <p:nvPr/>
          </p:nvSpPr>
          <p:spPr>
            <a:xfrm>
              <a:off x="0" y="0"/>
              <a:ext cx="38100" cy="2646172"/>
            </a:xfrm>
            <a:custGeom>
              <a:avLst/>
              <a:gdLst/>
              <a:ahLst/>
              <a:cxnLst/>
              <a:rect l="l" t="t" r="r" b="b"/>
              <a:pathLst>
                <a:path w="38100" h="2646172">
                  <a:moveTo>
                    <a:pt x="0" y="0"/>
                  </a:moveTo>
                  <a:lnTo>
                    <a:pt x="38100" y="0"/>
                  </a:lnTo>
                  <a:lnTo>
                    <a:pt x="38100" y="2646172"/>
                  </a:lnTo>
                  <a:lnTo>
                    <a:pt x="0" y="2646172"/>
                  </a:lnTo>
                  <a:close/>
                </a:path>
              </a:pathLst>
            </a:custGeom>
            <a:solidFill>
              <a:srgbClr val="D2600F"/>
            </a:solidFill>
          </p:spPr>
        </p:sp>
      </p:grpSp>
      <p:grpSp>
        <p:nvGrpSpPr>
          <p:cNvPr id="22" name="Group 22"/>
          <p:cNvGrpSpPr/>
          <p:nvPr/>
        </p:nvGrpSpPr>
        <p:grpSpPr>
          <a:xfrm>
            <a:off x="5824690" y="5215385"/>
            <a:ext cx="4627359" cy="3112141"/>
            <a:chOff x="0" y="0"/>
            <a:chExt cx="6169812" cy="4149522"/>
          </a:xfrm>
        </p:grpSpPr>
        <p:sp>
          <p:nvSpPr>
            <p:cNvPr id="23" name="Freeform 23"/>
            <p:cNvSpPr/>
            <p:nvPr/>
          </p:nvSpPr>
          <p:spPr>
            <a:xfrm>
              <a:off x="19050" y="19050"/>
              <a:ext cx="6131687" cy="4111498"/>
            </a:xfrm>
            <a:custGeom>
              <a:avLst/>
              <a:gdLst/>
              <a:ahLst/>
              <a:cxnLst/>
              <a:rect l="l" t="t" r="r" b="b"/>
              <a:pathLst>
                <a:path w="6131687" h="4111498">
                  <a:moveTo>
                    <a:pt x="0" y="138938"/>
                  </a:moveTo>
                  <a:cubicBezTo>
                    <a:pt x="0" y="62230"/>
                    <a:pt x="62357" y="0"/>
                    <a:pt x="139319" y="0"/>
                  </a:cubicBezTo>
                  <a:lnTo>
                    <a:pt x="5992368" y="0"/>
                  </a:lnTo>
                  <a:cubicBezTo>
                    <a:pt x="6069330" y="0"/>
                    <a:pt x="6131687" y="62230"/>
                    <a:pt x="6131687" y="138938"/>
                  </a:cubicBezTo>
                  <a:lnTo>
                    <a:pt x="6131687" y="3972560"/>
                  </a:lnTo>
                  <a:cubicBezTo>
                    <a:pt x="6131687" y="4049268"/>
                    <a:pt x="6069330" y="4111498"/>
                    <a:pt x="5992368" y="4111498"/>
                  </a:cubicBezTo>
                  <a:lnTo>
                    <a:pt x="139319" y="4111498"/>
                  </a:lnTo>
                  <a:cubicBezTo>
                    <a:pt x="62357" y="4111498"/>
                    <a:pt x="0" y="4049268"/>
                    <a:pt x="0" y="3972560"/>
                  </a:cubicBezTo>
                  <a:close/>
                </a:path>
              </a:pathLst>
            </a:custGeom>
            <a:solidFill>
              <a:srgbClr val="FFF8F0"/>
            </a:solidFill>
          </p:spPr>
        </p:sp>
        <p:sp>
          <p:nvSpPr>
            <p:cNvPr id="24" name="Freeform 24"/>
            <p:cNvSpPr/>
            <p:nvPr/>
          </p:nvSpPr>
          <p:spPr>
            <a:xfrm>
              <a:off x="0" y="0"/>
              <a:ext cx="6169787" cy="4149598"/>
            </a:xfrm>
            <a:custGeom>
              <a:avLst/>
              <a:gdLst/>
              <a:ahLst/>
              <a:cxnLst/>
              <a:rect l="l" t="t" r="r" b="b"/>
              <a:pathLst>
                <a:path w="6169787" h="4149598">
                  <a:moveTo>
                    <a:pt x="0" y="157988"/>
                  </a:moveTo>
                  <a:cubicBezTo>
                    <a:pt x="0" y="70612"/>
                    <a:pt x="70993" y="0"/>
                    <a:pt x="158369" y="0"/>
                  </a:cubicBezTo>
                  <a:lnTo>
                    <a:pt x="6011418" y="0"/>
                  </a:lnTo>
                  <a:lnTo>
                    <a:pt x="6011418" y="19050"/>
                  </a:lnTo>
                  <a:lnTo>
                    <a:pt x="6011418" y="0"/>
                  </a:lnTo>
                  <a:cubicBezTo>
                    <a:pt x="6098794" y="0"/>
                    <a:pt x="6169787" y="70612"/>
                    <a:pt x="6169787" y="157988"/>
                  </a:cubicBezTo>
                  <a:lnTo>
                    <a:pt x="6150737" y="157988"/>
                  </a:lnTo>
                  <a:lnTo>
                    <a:pt x="6169787" y="157988"/>
                  </a:lnTo>
                  <a:lnTo>
                    <a:pt x="6169787" y="3991610"/>
                  </a:lnTo>
                  <a:lnTo>
                    <a:pt x="6150737" y="3991610"/>
                  </a:lnTo>
                  <a:lnTo>
                    <a:pt x="6169787" y="3991610"/>
                  </a:lnTo>
                  <a:cubicBezTo>
                    <a:pt x="6169787" y="4078859"/>
                    <a:pt x="6098794" y="4149598"/>
                    <a:pt x="6011418" y="4149598"/>
                  </a:cubicBezTo>
                  <a:lnTo>
                    <a:pt x="6011418" y="4130548"/>
                  </a:lnTo>
                  <a:lnTo>
                    <a:pt x="6011418" y="4149598"/>
                  </a:lnTo>
                  <a:lnTo>
                    <a:pt x="158369" y="4149598"/>
                  </a:lnTo>
                  <a:lnTo>
                    <a:pt x="158369" y="4130548"/>
                  </a:lnTo>
                  <a:lnTo>
                    <a:pt x="158369" y="4149598"/>
                  </a:lnTo>
                  <a:cubicBezTo>
                    <a:pt x="70993" y="4149471"/>
                    <a:pt x="0" y="4078859"/>
                    <a:pt x="0" y="3991610"/>
                  </a:cubicBezTo>
                  <a:lnTo>
                    <a:pt x="0" y="157988"/>
                  </a:lnTo>
                  <a:lnTo>
                    <a:pt x="19050" y="157988"/>
                  </a:lnTo>
                  <a:lnTo>
                    <a:pt x="0" y="157988"/>
                  </a:lnTo>
                  <a:moveTo>
                    <a:pt x="38100" y="157988"/>
                  </a:moveTo>
                  <a:lnTo>
                    <a:pt x="38100" y="3991610"/>
                  </a:lnTo>
                  <a:lnTo>
                    <a:pt x="19050" y="3991610"/>
                  </a:lnTo>
                  <a:lnTo>
                    <a:pt x="38100" y="3991610"/>
                  </a:lnTo>
                  <a:cubicBezTo>
                    <a:pt x="38100" y="4057777"/>
                    <a:pt x="91948" y="4111498"/>
                    <a:pt x="158369" y="4111498"/>
                  </a:cubicBezTo>
                  <a:lnTo>
                    <a:pt x="6011418" y="4111498"/>
                  </a:lnTo>
                  <a:cubicBezTo>
                    <a:pt x="6077966" y="4111498"/>
                    <a:pt x="6131687" y="4057777"/>
                    <a:pt x="6131687" y="3991610"/>
                  </a:cubicBezTo>
                  <a:lnTo>
                    <a:pt x="6131687" y="157988"/>
                  </a:lnTo>
                  <a:cubicBezTo>
                    <a:pt x="6131687" y="91821"/>
                    <a:pt x="6077839" y="38100"/>
                    <a:pt x="6011418" y="38100"/>
                  </a:cubicBezTo>
                  <a:lnTo>
                    <a:pt x="158369" y="38100"/>
                  </a:lnTo>
                  <a:lnTo>
                    <a:pt x="158369" y="19050"/>
                  </a:lnTo>
                  <a:lnTo>
                    <a:pt x="158369" y="38100"/>
                  </a:lnTo>
                  <a:cubicBezTo>
                    <a:pt x="91948" y="38100"/>
                    <a:pt x="38100" y="91821"/>
                    <a:pt x="38100" y="157988"/>
                  </a:cubicBezTo>
                  <a:close/>
                </a:path>
              </a:pathLst>
            </a:custGeom>
            <a:solidFill>
              <a:srgbClr val="E2C8B5"/>
            </a:solidFill>
          </p:spPr>
        </p:sp>
      </p:grpSp>
      <p:grpSp>
        <p:nvGrpSpPr>
          <p:cNvPr id="25" name="Group 25"/>
          <p:cNvGrpSpPr/>
          <p:nvPr/>
        </p:nvGrpSpPr>
        <p:grpSpPr>
          <a:xfrm>
            <a:off x="5718724" y="5109420"/>
            <a:ext cx="297656" cy="297656"/>
            <a:chOff x="0" y="0"/>
            <a:chExt cx="396875" cy="396875"/>
          </a:xfrm>
        </p:grpSpPr>
        <p:sp>
          <p:nvSpPr>
            <p:cNvPr id="26" name="Freeform 26" descr="preencoded.png"/>
            <p:cNvSpPr/>
            <p:nvPr/>
          </p:nvSpPr>
          <p:spPr>
            <a:xfrm>
              <a:off x="0" y="0"/>
              <a:ext cx="396875" cy="396875"/>
            </a:xfrm>
            <a:custGeom>
              <a:avLst/>
              <a:gdLst/>
              <a:ahLst/>
              <a:cxnLst/>
              <a:rect l="l" t="t" r="r" b="b"/>
              <a:pathLst>
                <a:path w="396875" h="396875">
                  <a:moveTo>
                    <a:pt x="0" y="0"/>
                  </a:moveTo>
                  <a:lnTo>
                    <a:pt x="396875" y="0"/>
                  </a:lnTo>
                  <a:lnTo>
                    <a:pt x="396875" y="396875"/>
                  </a:lnTo>
                  <a:lnTo>
                    <a:pt x="0" y="396875"/>
                  </a:lnTo>
                  <a:lnTo>
                    <a:pt x="0" y="0"/>
                  </a:lnTo>
                  <a:close/>
                </a:path>
              </a:pathLst>
            </a:custGeom>
            <a:blipFill>
              <a:blip r:embed="rId5"/>
              <a:stretch>
                <a:fillRect/>
              </a:stretch>
            </a:blipFill>
          </p:spPr>
        </p:sp>
      </p:grpSp>
      <p:grpSp>
        <p:nvGrpSpPr>
          <p:cNvPr id="27" name="Group 27"/>
          <p:cNvGrpSpPr/>
          <p:nvPr/>
        </p:nvGrpSpPr>
        <p:grpSpPr>
          <a:xfrm>
            <a:off x="10260359" y="8135836"/>
            <a:ext cx="297656" cy="297656"/>
            <a:chOff x="0" y="0"/>
            <a:chExt cx="396875" cy="396875"/>
          </a:xfrm>
        </p:grpSpPr>
        <p:sp>
          <p:nvSpPr>
            <p:cNvPr id="28" name="Freeform 28" descr="preencoded.png"/>
            <p:cNvSpPr/>
            <p:nvPr/>
          </p:nvSpPr>
          <p:spPr>
            <a:xfrm>
              <a:off x="0" y="0"/>
              <a:ext cx="396875" cy="396875"/>
            </a:xfrm>
            <a:custGeom>
              <a:avLst/>
              <a:gdLst/>
              <a:ahLst/>
              <a:cxnLst/>
              <a:rect l="l" t="t" r="r" b="b"/>
              <a:pathLst>
                <a:path w="396875" h="396875">
                  <a:moveTo>
                    <a:pt x="0" y="0"/>
                  </a:moveTo>
                  <a:lnTo>
                    <a:pt x="396875" y="0"/>
                  </a:lnTo>
                  <a:lnTo>
                    <a:pt x="396875" y="396875"/>
                  </a:lnTo>
                  <a:lnTo>
                    <a:pt x="0" y="396875"/>
                  </a:lnTo>
                  <a:lnTo>
                    <a:pt x="0" y="0"/>
                  </a:lnTo>
                  <a:close/>
                </a:path>
              </a:pathLst>
            </a:custGeom>
            <a:blipFill>
              <a:blip r:embed="rId6"/>
              <a:stretch>
                <a:fillRect/>
              </a:stretch>
            </a:blipFill>
          </p:spPr>
        </p:sp>
      </p:grpSp>
      <p:sp>
        <p:nvSpPr>
          <p:cNvPr id="29" name="TextBox 29"/>
          <p:cNvSpPr txBox="1"/>
          <p:nvPr/>
        </p:nvSpPr>
        <p:spPr>
          <a:xfrm>
            <a:off x="6611693" y="5693416"/>
            <a:ext cx="3425428" cy="1276502"/>
          </a:xfrm>
          <a:prstGeom prst="rect">
            <a:avLst/>
          </a:prstGeom>
        </p:spPr>
        <p:txBody>
          <a:bodyPr lIns="0" tIns="0" rIns="0" bIns="0" rtlCol="0" anchor="t">
            <a:spAutoFit/>
          </a:bodyPr>
          <a:lstStyle/>
          <a:p>
            <a:pPr algn="l">
              <a:lnSpc>
                <a:spcPts val="3125"/>
              </a:lnSpc>
            </a:pPr>
            <a:r>
              <a:rPr lang="en-US" sz="1937" b="1">
                <a:solidFill>
                  <a:srgbClr val="2B2E3C"/>
                </a:solidFill>
                <a:latin typeface="Open Sans Bold"/>
                <a:ea typeface="Open Sans Bold"/>
                <a:cs typeface="Open Sans Bold"/>
                <a:sym typeface="Open Sans Bold"/>
              </a:rPr>
              <a:t>“Kenyamanan ibu adalah bagian dari kualitas asuhan.”</a:t>
            </a:r>
          </a:p>
        </p:txBody>
      </p:sp>
      <p:grpSp>
        <p:nvGrpSpPr>
          <p:cNvPr id="30" name="Group 30"/>
          <p:cNvGrpSpPr/>
          <p:nvPr/>
        </p:nvGrpSpPr>
        <p:grpSpPr>
          <a:xfrm>
            <a:off x="6239618" y="5779141"/>
            <a:ext cx="28575" cy="1190777"/>
            <a:chOff x="0" y="0"/>
            <a:chExt cx="38100" cy="1587703"/>
          </a:xfrm>
        </p:grpSpPr>
        <p:sp>
          <p:nvSpPr>
            <p:cNvPr id="31" name="Freeform 31"/>
            <p:cNvSpPr/>
            <p:nvPr/>
          </p:nvSpPr>
          <p:spPr>
            <a:xfrm>
              <a:off x="0" y="0"/>
              <a:ext cx="38100" cy="1587754"/>
            </a:xfrm>
            <a:custGeom>
              <a:avLst/>
              <a:gdLst/>
              <a:ahLst/>
              <a:cxnLst/>
              <a:rect l="l" t="t" r="r" b="b"/>
              <a:pathLst>
                <a:path w="38100" h="1587754">
                  <a:moveTo>
                    <a:pt x="0" y="0"/>
                  </a:moveTo>
                  <a:lnTo>
                    <a:pt x="38100" y="0"/>
                  </a:lnTo>
                  <a:lnTo>
                    <a:pt x="38100" y="1587754"/>
                  </a:lnTo>
                  <a:lnTo>
                    <a:pt x="0" y="1587754"/>
                  </a:lnTo>
                  <a:close/>
                </a:path>
              </a:pathLst>
            </a:custGeom>
            <a:solidFill>
              <a:srgbClr val="D2600F"/>
            </a:solid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sp>
        <p:nvSpPr>
          <p:cNvPr id="6" name="TextBox 6"/>
          <p:cNvSpPr txBox="1"/>
          <p:nvPr/>
        </p:nvSpPr>
        <p:spPr>
          <a:xfrm>
            <a:off x="1835791" y="494109"/>
            <a:ext cx="8130330" cy="491881"/>
          </a:xfrm>
          <a:prstGeom prst="rect">
            <a:avLst/>
          </a:prstGeom>
        </p:spPr>
        <p:txBody>
          <a:bodyPr lIns="0" tIns="0" rIns="0" bIns="0" rtlCol="0" anchor="t">
            <a:spAutoFit/>
          </a:bodyPr>
          <a:lstStyle/>
          <a:p>
            <a:pPr algn="l">
              <a:lnSpc>
                <a:spcPts val="3625"/>
              </a:lnSpc>
            </a:pPr>
            <a:r>
              <a:rPr lang="en-US" sz="2874">
                <a:solidFill>
                  <a:srgbClr val="2C3F42"/>
                </a:solidFill>
                <a:latin typeface="Bitter"/>
                <a:ea typeface="Bitter"/>
                <a:cs typeface="Bitter"/>
                <a:sym typeface="Bitter"/>
              </a:rPr>
              <a:t>Terapi Komplementer dalam Proses Persalinan</a:t>
            </a:r>
          </a:p>
        </p:txBody>
      </p:sp>
      <p:sp>
        <p:nvSpPr>
          <p:cNvPr id="7" name="TextBox 7"/>
          <p:cNvSpPr txBox="1"/>
          <p:nvPr/>
        </p:nvSpPr>
        <p:spPr>
          <a:xfrm>
            <a:off x="1835791" y="1454877"/>
            <a:ext cx="16223609" cy="1322221"/>
          </a:xfrm>
          <a:prstGeom prst="rect">
            <a:avLst/>
          </a:prstGeom>
        </p:spPr>
        <p:txBody>
          <a:bodyPr wrap="square" lIns="0" tIns="0" rIns="0" bIns="0" rtlCol="0" anchor="t">
            <a:spAutoFit/>
          </a:bodyPr>
          <a:lstStyle/>
          <a:p>
            <a:pPr algn="l">
              <a:lnSpc>
                <a:spcPct val="150000"/>
              </a:lnSpc>
            </a:pP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Pada kala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persalinan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terapi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komplementer</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dapat</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menjadi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bagian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dari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manajemen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nyeri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nonfarmakologis</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yang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membantu</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ibu</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tetap</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tenang</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dan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lebih</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mampu</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beradaptasi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dengan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kontraksi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Penerapannya</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perlu</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mempertimbangkan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kondisi</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ibu</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kemajuan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persalinan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serta</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kebijakan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fasilitas</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sz="2000"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pelayanan</a:t>
            </a:r>
            <a:r>
              <a:rPr lang="en-US" sz="2000"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a:t>
            </a:r>
          </a:p>
        </p:txBody>
      </p:sp>
      <p:grpSp>
        <p:nvGrpSpPr>
          <p:cNvPr id="8" name="Group 8"/>
          <p:cNvGrpSpPr/>
          <p:nvPr/>
        </p:nvGrpSpPr>
        <p:grpSpPr>
          <a:xfrm>
            <a:off x="2090738" y="1936404"/>
            <a:ext cx="14106373" cy="6895205"/>
            <a:chOff x="0" y="0"/>
            <a:chExt cx="18808497" cy="9193606"/>
          </a:xfrm>
        </p:grpSpPr>
        <p:sp>
          <p:nvSpPr>
            <p:cNvPr id="9" name="Freeform 9" descr="preencoded.png"/>
            <p:cNvSpPr/>
            <p:nvPr/>
          </p:nvSpPr>
          <p:spPr>
            <a:xfrm>
              <a:off x="0" y="0"/>
              <a:ext cx="18808446" cy="9193657"/>
            </a:xfrm>
            <a:custGeom>
              <a:avLst/>
              <a:gdLst/>
              <a:ahLst/>
              <a:cxnLst/>
              <a:rect l="l" t="t" r="r" b="b"/>
              <a:pathLst>
                <a:path w="18808446" h="9193657">
                  <a:moveTo>
                    <a:pt x="0" y="0"/>
                  </a:moveTo>
                  <a:lnTo>
                    <a:pt x="18808446" y="0"/>
                  </a:lnTo>
                  <a:lnTo>
                    <a:pt x="18808446" y="9193657"/>
                  </a:lnTo>
                  <a:lnTo>
                    <a:pt x="0" y="9193657"/>
                  </a:lnTo>
                  <a:lnTo>
                    <a:pt x="0" y="0"/>
                  </a:lnTo>
                  <a:close/>
                </a:path>
              </a:pathLst>
            </a:custGeom>
            <a:blipFill>
              <a:blip r:embed="rId2"/>
              <a:stretch>
                <a:fillRect t="-5" b="-5"/>
              </a:stretch>
            </a:blipFill>
          </p:spPr>
        </p:sp>
      </p:grpSp>
      <p:sp>
        <p:nvSpPr>
          <p:cNvPr id="10" name="Freeform 10" descr="preencoded.png"/>
          <p:cNvSpPr/>
          <p:nvPr/>
        </p:nvSpPr>
        <p:spPr>
          <a:xfrm>
            <a:off x="8237763" y="3556997"/>
            <a:ext cx="511559" cy="511559"/>
          </a:xfrm>
          <a:custGeom>
            <a:avLst/>
            <a:gdLst/>
            <a:ahLst/>
            <a:cxnLst/>
            <a:rect l="l" t="t" r="r" b="b"/>
            <a:pathLst>
              <a:path w="511559" h="511559">
                <a:moveTo>
                  <a:pt x="0" y="0"/>
                </a:moveTo>
                <a:lnTo>
                  <a:pt x="511559" y="0"/>
                </a:lnTo>
                <a:lnTo>
                  <a:pt x="511559" y="511559"/>
                </a:lnTo>
                <a:lnTo>
                  <a:pt x="0" y="511559"/>
                </a:lnTo>
                <a:lnTo>
                  <a:pt x="0" y="0"/>
                </a:lnTo>
                <a:close/>
              </a:path>
            </a:pathLst>
          </a:custGeom>
          <a:blipFill>
            <a:blip r:embed="rId3">
              <a:extLst>
                <a:ext uri="{96DAC541-7B7A-43D3-8B79-37D633B846F1}">
                  <asvg:svgBlip xmlns:asvg="http://schemas.microsoft.com/office/drawing/2016/SVG/main" r:embed="rId4"/>
                </a:ext>
              </a:extLst>
            </a:blip>
            <a:stretch>
              <a:fillRect t="-3703" b="-3703"/>
            </a:stretch>
          </a:blipFill>
        </p:spPr>
      </p:sp>
      <p:sp>
        <p:nvSpPr>
          <p:cNvPr id="11" name="TextBox 11"/>
          <p:cNvSpPr txBox="1"/>
          <p:nvPr/>
        </p:nvSpPr>
        <p:spPr>
          <a:xfrm>
            <a:off x="3158700" y="4289765"/>
            <a:ext cx="3288602" cy="430120"/>
          </a:xfrm>
          <a:prstGeom prst="rect">
            <a:avLst/>
          </a:prstGeom>
        </p:spPr>
        <p:txBody>
          <a:bodyPr lIns="0" tIns="0" rIns="0" bIns="0" rtlCol="0" anchor="t">
            <a:spAutoFit/>
          </a:bodyPr>
          <a:lstStyle/>
          <a:p>
            <a:pPr algn="ctr">
              <a:lnSpc>
                <a:spcPts val="3187"/>
              </a:lnSpc>
            </a:pPr>
            <a:r>
              <a:rPr lang="en-US" sz="2562">
                <a:solidFill>
                  <a:srgbClr val="2B2E3C"/>
                </a:solidFill>
                <a:latin typeface="Bitter"/>
                <a:ea typeface="Bitter"/>
                <a:cs typeface="Bitter"/>
                <a:sym typeface="Bitter"/>
              </a:rPr>
              <a:t>Relaksasi &amp; Napas</a:t>
            </a:r>
          </a:p>
        </p:txBody>
      </p:sp>
      <p:sp>
        <p:nvSpPr>
          <p:cNvPr id="12" name="Freeform 12" descr="preencoded.png"/>
          <p:cNvSpPr/>
          <p:nvPr/>
        </p:nvSpPr>
        <p:spPr>
          <a:xfrm>
            <a:off x="10488625" y="4580125"/>
            <a:ext cx="511559" cy="511559"/>
          </a:xfrm>
          <a:custGeom>
            <a:avLst/>
            <a:gdLst/>
            <a:ahLst/>
            <a:cxnLst/>
            <a:rect l="l" t="t" r="r" b="b"/>
            <a:pathLst>
              <a:path w="511559" h="511559">
                <a:moveTo>
                  <a:pt x="0" y="0"/>
                </a:moveTo>
                <a:lnTo>
                  <a:pt x="511559" y="0"/>
                </a:lnTo>
                <a:lnTo>
                  <a:pt x="511559" y="511559"/>
                </a:lnTo>
                <a:lnTo>
                  <a:pt x="0" y="511559"/>
                </a:lnTo>
                <a:lnTo>
                  <a:pt x="0" y="0"/>
                </a:lnTo>
                <a:close/>
              </a:path>
            </a:pathLst>
          </a:custGeom>
          <a:blipFill>
            <a:blip r:embed="rId5">
              <a:extLst>
                <a:ext uri="{96DAC541-7B7A-43D3-8B79-37D633B846F1}">
                  <asvg:svgBlip xmlns:asvg="http://schemas.microsoft.com/office/drawing/2016/SVG/main" r:embed="rId6"/>
                </a:ext>
              </a:extLst>
            </a:blip>
            <a:stretch>
              <a:fillRect t="-53704" b="-53704"/>
            </a:stretch>
          </a:blipFill>
        </p:spPr>
      </p:sp>
      <p:sp>
        <p:nvSpPr>
          <p:cNvPr id="13" name="TextBox 13"/>
          <p:cNvSpPr txBox="1"/>
          <p:nvPr/>
        </p:nvSpPr>
        <p:spPr>
          <a:xfrm>
            <a:off x="10218230" y="2711234"/>
            <a:ext cx="3288602" cy="430120"/>
          </a:xfrm>
          <a:prstGeom prst="rect">
            <a:avLst/>
          </a:prstGeom>
        </p:spPr>
        <p:txBody>
          <a:bodyPr lIns="0" tIns="0" rIns="0" bIns="0" rtlCol="0" anchor="t">
            <a:spAutoFit/>
          </a:bodyPr>
          <a:lstStyle/>
          <a:p>
            <a:pPr algn="ctr">
              <a:lnSpc>
                <a:spcPts val="3187"/>
              </a:lnSpc>
            </a:pPr>
            <a:r>
              <a:rPr lang="en-US" sz="2562">
                <a:solidFill>
                  <a:srgbClr val="2B2E3C"/>
                </a:solidFill>
                <a:latin typeface="Bitter"/>
                <a:ea typeface="Bitter"/>
                <a:cs typeface="Bitter"/>
                <a:sym typeface="Bitter"/>
              </a:rPr>
              <a:t>Aromaterapi Tenang</a:t>
            </a:r>
          </a:p>
        </p:txBody>
      </p:sp>
      <p:sp>
        <p:nvSpPr>
          <p:cNvPr id="14" name="Freeform 14" descr="preencoded.png"/>
          <p:cNvSpPr/>
          <p:nvPr/>
        </p:nvSpPr>
        <p:spPr>
          <a:xfrm>
            <a:off x="9523743" y="6728670"/>
            <a:ext cx="511559" cy="511559"/>
          </a:xfrm>
          <a:custGeom>
            <a:avLst/>
            <a:gdLst/>
            <a:ahLst/>
            <a:cxnLst/>
            <a:rect l="l" t="t" r="r" b="b"/>
            <a:pathLst>
              <a:path w="511559" h="511559">
                <a:moveTo>
                  <a:pt x="0" y="0"/>
                </a:moveTo>
                <a:lnTo>
                  <a:pt x="511559" y="0"/>
                </a:lnTo>
                <a:lnTo>
                  <a:pt x="511559" y="511559"/>
                </a:lnTo>
                <a:lnTo>
                  <a:pt x="0" y="511559"/>
                </a:lnTo>
                <a:lnTo>
                  <a:pt x="0" y="0"/>
                </a:lnTo>
                <a:close/>
              </a:path>
            </a:pathLst>
          </a:custGeom>
          <a:blipFill>
            <a:blip r:embed="rId7">
              <a:extLst>
                <a:ext uri="{96DAC541-7B7A-43D3-8B79-37D633B846F1}">
                  <asvg:svgBlip xmlns:asvg="http://schemas.microsoft.com/office/drawing/2016/SVG/main" r:embed="rId8"/>
                </a:ext>
              </a:extLst>
            </a:blip>
            <a:stretch>
              <a:fillRect l="-4630" r="-4628"/>
            </a:stretch>
          </a:blipFill>
        </p:spPr>
      </p:sp>
      <p:sp>
        <p:nvSpPr>
          <p:cNvPr id="15" name="TextBox 15"/>
          <p:cNvSpPr txBox="1"/>
          <p:nvPr/>
        </p:nvSpPr>
        <p:spPr>
          <a:xfrm>
            <a:off x="11840385" y="5955982"/>
            <a:ext cx="3288602" cy="430120"/>
          </a:xfrm>
          <a:prstGeom prst="rect">
            <a:avLst/>
          </a:prstGeom>
        </p:spPr>
        <p:txBody>
          <a:bodyPr lIns="0" tIns="0" rIns="0" bIns="0" rtlCol="0" anchor="t">
            <a:spAutoFit/>
          </a:bodyPr>
          <a:lstStyle/>
          <a:p>
            <a:pPr algn="ctr">
              <a:lnSpc>
                <a:spcPts val="3187"/>
              </a:lnSpc>
            </a:pPr>
            <a:r>
              <a:rPr lang="en-US" sz="2562">
                <a:solidFill>
                  <a:srgbClr val="2B2E3C"/>
                </a:solidFill>
                <a:latin typeface="Bitter"/>
                <a:ea typeface="Bitter"/>
                <a:cs typeface="Bitter"/>
                <a:sym typeface="Bitter"/>
              </a:rPr>
              <a:t>Pijat Perineal</a:t>
            </a:r>
          </a:p>
        </p:txBody>
      </p:sp>
      <p:sp>
        <p:nvSpPr>
          <p:cNvPr id="16" name="Freeform 16" descr="preencoded.png"/>
          <p:cNvSpPr/>
          <p:nvPr/>
        </p:nvSpPr>
        <p:spPr>
          <a:xfrm>
            <a:off x="7273109" y="5764016"/>
            <a:ext cx="511559" cy="511559"/>
          </a:xfrm>
          <a:custGeom>
            <a:avLst/>
            <a:gdLst/>
            <a:ahLst/>
            <a:cxnLst/>
            <a:rect l="l" t="t" r="r" b="b"/>
            <a:pathLst>
              <a:path w="511559" h="511559">
                <a:moveTo>
                  <a:pt x="0" y="0"/>
                </a:moveTo>
                <a:lnTo>
                  <a:pt x="511559" y="0"/>
                </a:lnTo>
                <a:lnTo>
                  <a:pt x="511559" y="511559"/>
                </a:lnTo>
                <a:lnTo>
                  <a:pt x="0" y="511559"/>
                </a:lnTo>
                <a:lnTo>
                  <a:pt x="0" y="0"/>
                </a:lnTo>
                <a:close/>
              </a:path>
            </a:pathLst>
          </a:custGeom>
          <a:blipFill>
            <a:blip r:embed="rId9">
              <a:extLst>
                <a:ext uri="{96DAC541-7B7A-43D3-8B79-37D633B846F1}">
                  <asvg:svgBlip xmlns:asvg="http://schemas.microsoft.com/office/drawing/2016/SVG/main" r:embed="rId10"/>
                </a:ext>
              </a:extLst>
            </a:blip>
            <a:stretch>
              <a:fillRect t="-12037" b="-12037"/>
            </a:stretch>
          </a:blipFill>
        </p:spPr>
      </p:sp>
      <p:sp>
        <p:nvSpPr>
          <p:cNvPr id="17" name="TextBox 17"/>
          <p:cNvSpPr txBox="1"/>
          <p:nvPr/>
        </p:nvSpPr>
        <p:spPr>
          <a:xfrm>
            <a:off x="4609338" y="7563745"/>
            <a:ext cx="3602841" cy="430120"/>
          </a:xfrm>
          <a:prstGeom prst="rect">
            <a:avLst/>
          </a:prstGeom>
        </p:spPr>
        <p:txBody>
          <a:bodyPr lIns="0" tIns="0" rIns="0" bIns="0" rtlCol="0" anchor="t">
            <a:spAutoFit/>
          </a:bodyPr>
          <a:lstStyle/>
          <a:p>
            <a:pPr algn="ctr">
              <a:lnSpc>
                <a:spcPts val="3187"/>
              </a:lnSpc>
            </a:pPr>
            <a:r>
              <a:rPr lang="en-US" sz="2562">
                <a:solidFill>
                  <a:srgbClr val="2B2E3C"/>
                </a:solidFill>
                <a:latin typeface="Bitter"/>
                <a:ea typeface="Bitter"/>
                <a:cs typeface="Bitter"/>
                <a:sym typeface="Bitter"/>
              </a:rPr>
              <a:t>Air Hangat / Waterbirth</a:t>
            </a:r>
          </a:p>
        </p:txBody>
      </p:sp>
      <p:sp>
        <p:nvSpPr>
          <p:cNvPr id="18" name="TextBox 18"/>
          <p:cNvSpPr txBox="1"/>
          <p:nvPr/>
        </p:nvSpPr>
        <p:spPr>
          <a:xfrm>
            <a:off x="1835791" y="8621579"/>
            <a:ext cx="14616265" cy="1605568"/>
          </a:xfrm>
          <a:prstGeom prst="rect">
            <a:avLst/>
          </a:prstGeom>
        </p:spPr>
        <p:txBody>
          <a:bodyPr lIns="0" tIns="0" rIns="0" bIns="0" rtlCol="0" anchor="t">
            <a:spAutoFit/>
          </a:bodyPr>
          <a:lstStyle/>
          <a:p>
            <a:pPr algn="just">
              <a:lnSpc>
                <a:spcPct val="150000"/>
              </a:lnSpc>
            </a:pP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Teknik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relaksasi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dan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pernapasan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membantu</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ibu</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mengontrol</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respons</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terhadap</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nyeri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dan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menurunkan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ketegangan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otot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Aromaterapi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dapat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menciptakan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suasana</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ruang</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bersalin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yang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lebih</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nyaman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Pijat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perineal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bermanfaat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pada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fase</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persiapan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jaringan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perineum,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sedangkan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penggunaan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air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hangat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pada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kondisi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tertentu</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dapat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membantu</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relaksasi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dan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mengurangi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persepsi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nyeri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Semua</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intervensi</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ini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harus</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dilakukan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dengan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pemantauan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dan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persetujuan</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 yang </a:t>
            </a:r>
            <a:r>
              <a:rPr lang="en-US" dirty="0" err="1">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tepat</a:t>
            </a:r>
            <a:r>
              <a:rPr lang="en-US" dirty="0">
                <a:solidFill>
                  <a:srgbClr val="2B2E3C"/>
                </a:solidFill>
                <a:latin typeface="Tahoma" panose="020B0604030504040204" pitchFamily="34" charset="0"/>
                <a:ea typeface="Tahoma" panose="020B0604030504040204" pitchFamily="34" charset="0"/>
                <a:cs typeface="Tahoma" panose="020B0604030504040204" pitchFamily="34" charset="0"/>
                <a:sym typeface="Open Sans"/>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sp>
        <p:nvSpPr>
          <p:cNvPr id="6" name="TextBox 6"/>
          <p:cNvSpPr txBox="1"/>
          <p:nvPr/>
        </p:nvSpPr>
        <p:spPr>
          <a:xfrm>
            <a:off x="992238" y="1770755"/>
            <a:ext cx="13124412" cy="639213"/>
          </a:xfrm>
          <a:prstGeom prst="rect">
            <a:avLst/>
          </a:prstGeom>
        </p:spPr>
        <p:txBody>
          <a:bodyPr lIns="0" tIns="0" rIns="0" bIns="0" rtlCol="0" anchor="t">
            <a:spAutoFit/>
          </a:bodyPr>
          <a:lstStyle/>
          <a:p>
            <a:pPr algn="l">
              <a:lnSpc>
                <a:spcPts val="4875"/>
              </a:lnSpc>
            </a:pPr>
            <a:r>
              <a:rPr lang="en-US" sz="3875">
                <a:solidFill>
                  <a:srgbClr val="2C3F42"/>
                </a:solidFill>
                <a:latin typeface="Bitter"/>
                <a:ea typeface="Bitter"/>
                <a:cs typeface="Bitter"/>
                <a:sym typeface="Bitter"/>
              </a:rPr>
              <a:t>Keamanan dan Bukti Ilmiah: Syarat Utama dalam Praktik</a:t>
            </a:r>
          </a:p>
        </p:txBody>
      </p:sp>
      <p:sp>
        <p:nvSpPr>
          <p:cNvPr id="7" name="TextBox 7"/>
          <p:cNvSpPr txBox="1"/>
          <p:nvPr/>
        </p:nvSpPr>
        <p:spPr>
          <a:xfrm>
            <a:off x="992238" y="2914335"/>
            <a:ext cx="16303523" cy="1276502"/>
          </a:xfrm>
          <a:prstGeom prst="rect">
            <a:avLst/>
          </a:prstGeom>
        </p:spPr>
        <p:txBody>
          <a:bodyPr lIns="0" tIns="0" rIns="0" bIns="0" rtlCol="0" anchor="t">
            <a:spAutoFit/>
          </a:bodyPr>
          <a:lstStyle/>
          <a:p>
            <a:pPr algn="l">
              <a:lnSpc>
                <a:spcPts val="3125"/>
              </a:lnSpc>
            </a:pPr>
            <a:r>
              <a:rPr lang="en-US" sz="1937" dirty="0" err="1">
                <a:solidFill>
                  <a:srgbClr val="2B2E3C"/>
                </a:solidFill>
                <a:latin typeface="Open Sans"/>
                <a:ea typeface="Open Sans"/>
                <a:cs typeface="Open Sans"/>
                <a:sym typeface="Open Sans"/>
              </a:rPr>
              <a:t>Praktik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terapi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komplementer</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dalam</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kebidanan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tidak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boleh</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didasarkan</a:t>
            </a:r>
            <a:r>
              <a:rPr lang="en-US" sz="1937" dirty="0">
                <a:solidFill>
                  <a:srgbClr val="2B2E3C"/>
                </a:solidFill>
                <a:latin typeface="Open Sans"/>
                <a:ea typeface="Open Sans"/>
                <a:cs typeface="Open Sans"/>
                <a:sym typeface="Open Sans"/>
              </a:rPr>
              <a:t> pada </a:t>
            </a:r>
            <a:r>
              <a:rPr lang="en-US" sz="1937" dirty="0" err="1">
                <a:solidFill>
                  <a:srgbClr val="2B2E3C"/>
                </a:solidFill>
                <a:latin typeface="Open Sans"/>
                <a:ea typeface="Open Sans"/>
                <a:cs typeface="Open Sans"/>
                <a:sym typeface="Open Sans"/>
              </a:rPr>
              <a:t>tren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semata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Kunci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utamanya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adalah</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keamanan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efektivitas</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kesesuaian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dengan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kondisi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klinis</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ibu</a:t>
            </a:r>
            <a:r>
              <a:rPr lang="en-US" sz="1937" dirty="0">
                <a:solidFill>
                  <a:srgbClr val="2B2E3C"/>
                </a:solidFill>
                <a:latin typeface="Open Sans"/>
                <a:ea typeface="Open Sans"/>
                <a:cs typeface="Open Sans"/>
                <a:sym typeface="Open Sans"/>
              </a:rPr>
              <a:t>. Bidan </a:t>
            </a:r>
            <a:r>
              <a:rPr lang="en-US" sz="1937" dirty="0" err="1">
                <a:solidFill>
                  <a:srgbClr val="2B2E3C"/>
                </a:solidFill>
                <a:latin typeface="Open Sans"/>
                <a:ea typeface="Open Sans"/>
                <a:cs typeface="Open Sans"/>
                <a:sym typeface="Open Sans"/>
              </a:rPr>
              <a:t>perlu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mengacu</a:t>
            </a:r>
            <a:r>
              <a:rPr lang="en-US" sz="1937" dirty="0">
                <a:solidFill>
                  <a:srgbClr val="2B2E3C"/>
                </a:solidFill>
                <a:latin typeface="Open Sans"/>
                <a:ea typeface="Open Sans"/>
                <a:cs typeface="Open Sans"/>
                <a:sym typeface="Open Sans"/>
              </a:rPr>
              <a:t> pada evidence based practice, </a:t>
            </a:r>
            <a:r>
              <a:rPr lang="en-US" sz="1937" dirty="0" err="1">
                <a:solidFill>
                  <a:srgbClr val="2B2E3C"/>
                </a:solidFill>
                <a:latin typeface="Open Sans"/>
                <a:ea typeface="Open Sans"/>
                <a:cs typeface="Open Sans"/>
                <a:sym typeface="Open Sans"/>
              </a:rPr>
              <a:t>pedoman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klinis</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serta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penelitian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terbaru</a:t>
            </a:r>
            <a:r>
              <a:rPr lang="en-US" sz="1937" dirty="0">
                <a:solidFill>
                  <a:srgbClr val="2B2E3C"/>
                </a:solidFill>
                <a:latin typeface="Open Sans"/>
                <a:ea typeface="Open Sans"/>
                <a:cs typeface="Open Sans"/>
                <a:sym typeface="Open Sans"/>
              </a:rPr>
              <a:t> agar </a:t>
            </a:r>
            <a:r>
              <a:rPr lang="en-US" sz="1937" dirty="0" err="1">
                <a:solidFill>
                  <a:srgbClr val="2B2E3C"/>
                </a:solidFill>
                <a:latin typeface="Open Sans"/>
                <a:ea typeface="Open Sans"/>
                <a:cs typeface="Open Sans"/>
                <a:sym typeface="Open Sans"/>
              </a:rPr>
              <a:t>keputusan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asuhan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tidak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menimbulkan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risiko</a:t>
            </a:r>
            <a:r>
              <a:rPr lang="en-US" sz="1937" dirty="0">
                <a:solidFill>
                  <a:srgbClr val="2B2E3C"/>
                </a:solidFill>
                <a:latin typeface="Open Sans"/>
                <a:ea typeface="Open Sans"/>
                <a:cs typeface="Open Sans"/>
                <a:sym typeface="Open Sans"/>
              </a:rPr>
              <a:t>.</a:t>
            </a:r>
          </a:p>
        </p:txBody>
      </p:sp>
      <p:grpSp>
        <p:nvGrpSpPr>
          <p:cNvPr id="8" name="Group 8"/>
          <p:cNvGrpSpPr/>
          <p:nvPr/>
        </p:nvGrpSpPr>
        <p:grpSpPr>
          <a:xfrm>
            <a:off x="987476" y="4371080"/>
            <a:ext cx="567633" cy="567633"/>
            <a:chOff x="0" y="0"/>
            <a:chExt cx="756844" cy="756844"/>
          </a:xfrm>
        </p:grpSpPr>
        <p:sp>
          <p:nvSpPr>
            <p:cNvPr id="9" name="Freeform 9"/>
            <p:cNvSpPr/>
            <p:nvPr/>
          </p:nvSpPr>
          <p:spPr>
            <a:xfrm>
              <a:off x="6350" y="6350"/>
              <a:ext cx="744093" cy="744093"/>
            </a:xfrm>
            <a:custGeom>
              <a:avLst/>
              <a:gdLst/>
              <a:ahLst/>
              <a:cxnLst/>
              <a:rect l="l" t="t" r="r" b="b"/>
              <a:pathLst>
                <a:path w="744093" h="744093">
                  <a:moveTo>
                    <a:pt x="0" y="138938"/>
                  </a:moveTo>
                  <a:cubicBezTo>
                    <a:pt x="0" y="62230"/>
                    <a:pt x="62230" y="0"/>
                    <a:pt x="138938" y="0"/>
                  </a:cubicBezTo>
                  <a:lnTo>
                    <a:pt x="605155" y="0"/>
                  </a:lnTo>
                  <a:cubicBezTo>
                    <a:pt x="681990" y="0"/>
                    <a:pt x="744093" y="62230"/>
                    <a:pt x="744093" y="138938"/>
                  </a:cubicBezTo>
                  <a:lnTo>
                    <a:pt x="744093" y="605155"/>
                  </a:lnTo>
                  <a:cubicBezTo>
                    <a:pt x="744093" y="681863"/>
                    <a:pt x="681863" y="744093"/>
                    <a:pt x="605155" y="744093"/>
                  </a:cubicBezTo>
                  <a:lnTo>
                    <a:pt x="138938" y="744093"/>
                  </a:lnTo>
                  <a:cubicBezTo>
                    <a:pt x="62230" y="744093"/>
                    <a:pt x="0" y="681990"/>
                    <a:pt x="0" y="605155"/>
                  </a:cubicBezTo>
                  <a:close/>
                </a:path>
              </a:pathLst>
            </a:custGeom>
            <a:solidFill>
              <a:srgbClr val="FCE2CF"/>
            </a:solidFill>
          </p:spPr>
        </p:sp>
        <p:sp>
          <p:nvSpPr>
            <p:cNvPr id="10" name="Freeform 10"/>
            <p:cNvSpPr/>
            <p:nvPr/>
          </p:nvSpPr>
          <p:spPr>
            <a:xfrm>
              <a:off x="0" y="0"/>
              <a:ext cx="756793" cy="756793"/>
            </a:xfrm>
            <a:custGeom>
              <a:avLst/>
              <a:gdLst/>
              <a:ahLst/>
              <a:cxnLst/>
              <a:rect l="l" t="t" r="r" b="b"/>
              <a:pathLst>
                <a:path w="756793" h="756793">
                  <a:moveTo>
                    <a:pt x="0" y="145288"/>
                  </a:moveTo>
                  <a:cubicBezTo>
                    <a:pt x="0" y="65024"/>
                    <a:pt x="65024" y="0"/>
                    <a:pt x="145288" y="0"/>
                  </a:cubicBezTo>
                  <a:lnTo>
                    <a:pt x="611505" y="0"/>
                  </a:lnTo>
                  <a:lnTo>
                    <a:pt x="611505" y="6350"/>
                  </a:lnTo>
                  <a:lnTo>
                    <a:pt x="611505" y="0"/>
                  </a:lnTo>
                  <a:cubicBezTo>
                    <a:pt x="691769" y="0"/>
                    <a:pt x="756793" y="65024"/>
                    <a:pt x="756793" y="145288"/>
                  </a:cubicBezTo>
                  <a:lnTo>
                    <a:pt x="750443" y="145288"/>
                  </a:lnTo>
                  <a:lnTo>
                    <a:pt x="756793" y="145288"/>
                  </a:lnTo>
                  <a:lnTo>
                    <a:pt x="756793" y="611505"/>
                  </a:lnTo>
                  <a:lnTo>
                    <a:pt x="750443" y="611505"/>
                  </a:lnTo>
                  <a:lnTo>
                    <a:pt x="756793" y="611505"/>
                  </a:lnTo>
                  <a:cubicBezTo>
                    <a:pt x="756793" y="691769"/>
                    <a:pt x="691769" y="756793"/>
                    <a:pt x="611505" y="756793"/>
                  </a:cubicBezTo>
                  <a:lnTo>
                    <a:pt x="611505" y="750443"/>
                  </a:lnTo>
                  <a:lnTo>
                    <a:pt x="611505" y="756793"/>
                  </a:lnTo>
                  <a:lnTo>
                    <a:pt x="145288" y="756793"/>
                  </a:lnTo>
                  <a:lnTo>
                    <a:pt x="145288" y="750443"/>
                  </a:lnTo>
                  <a:lnTo>
                    <a:pt x="145288" y="756793"/>
                  </a:lnTo>
                  <a:cubicBezTo>
                    <a:pt x="65024" y="756793"/>
                    <a:pt x="0" y="691769"/>
                    <a:pt x="0" y="611505"/>
                  </a:cubicBezTo>
                  <a:lnTo>
                    <a:pt x="0" y="145288"/>
                  </a:lnTo>
                  <a:lnTo>
                    <a:pt x="6350" y="145288"/>
                  </a:lnTo>
                  <a:lnTo>
                    <a:pt x="0" y="145288"/>
                  </a:lnTo>
                  <a:moveTo>
                    <a:pt x="12700" y="145288"/>
                  </a:moveTo>
                  <a:lnTo>
                    <a:pt x="12700" y="611505"/>
                  </a:lnTo>
                  <a:lnTo>
                    <a:pt x="6350" y="611505"/>
                  </a:lnTo>
                  <a:lnTo>
                    <a:pt x="12700" y="611505"/>
                  </a:lnTo>
                  <a:cubicBezTo>
                    <a:pt x="12700" y="684784"/>
                    <a:pt x="72009" y="744093"/>
                    <a:pt x="145288" y="744093"/>
                  </a:cubicBezTo>
                  <a:lnTo>
                    <a:pt x="611505" y="744093"/>
                  </a:lnTo>
                  <a:cubicBezTo>
                    <a:pt x="684784" y="744093"/>
                    <a:pt x="744093" y="684784"/>
                    <a:pt x="744093" y="611505"/>
                  </a:cubicBezTo>
                  <a:lnTo>
                    <a:pt x="744093" y="145288"/>
                  </a:lnTo>
                  <a:cubicBezTo>
                    <a:pt x="744093" y="72009"/>
                    <a:pt x="684784" y="12700"/>
                    <a:pt x="611505" y="12700"/>
                  </a:cubicBezTo>
                  <a:lnTo>
                    <a:pt x="145288" y="12700"/>
                  </a:lnTo>
                  <a:lnTo>
                    <a:pt x="145288" y="6350"/>
                  </a:lnTo>
                  <a:lnTo>
                    <a:pt x="145288" y="12700"/>
                  </a:lnTo>
                  <a:cubicBezTo>
                    <a:pt x="72009" y="12700"/>
                    <a:pt x="12700" y="72009"/>
                    <a:pt x="12700" y="145288"/>
                  </a:cubicBezTo>
                  <a:close/>
                </a:path>
              </a:pathLst>
            </a:custGeom>
            <a:solidFill>
              <a:srgbClr val="E2C8B5"/>
            </a:solidFill>
          </p:spPr>
        </p:sp>
      </p:grpSp>
      <p:sp>
        <p:nvSpPr>
          <p:cNvPr id="11" name="TextBox 11"/>
          <p:cNvSpPr txBox="1"/>
          <p:nvPr/>
        </p:nvSpPr>
        <p:spPr>
          <a:xfrm>
            <a:off x="1798291" y="4451594"/>
            <a:ext cx="4617396" cy="397221"/>
          </a:xfrm>
          <a:prstGeom prst="rect">
            <a:avLst/>
          </a:prstGeom>
        </p:spPr>
        <p:txBody>
          <a:bodyPr lIns="0" tIns="0" rIns="0" bIns="0" rtlCol="0" anchor="t">
            <a:spAutoFit/>
          </a:bodyPr>
          <a:lstStyle/>
          <a:p>
            <a:pPr algn="l">
              <a:lnSpc>
                <a:spcPts val="2999"/>
              </a:lnSpc>
            </a:pPr>
            <a:r>
              <a:rPr lang="en-US" sz="2437" dirty="0" err="1">
                <a:solidFill>
                  <a:srgbClr val="2B2E3C"/>
                </a:solidFill>
                <a:latin typeface="Bitter"/>
                <a:ea typeface="Bitter"/>
                <a:cs typeface="Bitter"/>
                <a:sym typeface="Bitter"/>
              </a:rPr>
              <a:t>Gunakan</a:t>
            </a:r>
            <a:r>
              <a:rPr lang="en-US" sz="2437" dirty="0">
                <a:solidFill>
                  <a:srgbClr val="2B2E3C"/>
                </a:solidFill>
                <a:latin typeface="Bitter"/>
                <a:ea typeface="Bitter"/>
                <a:cs typeface="Bitter"/>
                <a:sym typeface="Bitter"/>
              </a:rPr>
              <a:t> </a:t>
            </a:r>
            <a:r>
              <a:rPr lang="en-US" sz="2437" dirty="0" err="1">
                <a:solidFill>
                  <a:srgbClr val="2B2E3C"/>
                </a:solidFill>
                <a:latin typeface="Bitter"/>
                <a:ea typeface="Bitter"/>
                <a:cs typeface="Bitter"/>
                <a:sym typeface="Bitter"/>
              </a:rPr>
              <a:t>bukti</a:t>
            </a:r>
            <a:r>
              <a:rPr lang="en-US" sz="2437" dirty="0">
                <a:solidFill>
                  <a:srgbClr val="2B2E3C"/>
                </a:solidFill>
                <a:latin typeface="Bitter"/>
                <a:ea typeface="Bitter"/>
                <a:cs typeface="Bitter"/>
                <a:sym typeface="Bitter"/>
              </a:rPr>
              <a:t> </a:t>
            </a:r>
            <a:r>
              <a:rPr lang="en-US" sz="2437" dirty="0" err="1">
                <a:solidFill>
                  <a:srgbClr val="2B2E3C"/>
                </a:solidFill>
                <a:latin typeface="Bitter"/>
                <a:ea typeface="Bitter"/>
                <a:cs typeface="Bitter"/>
                <a:sym typeface="Bitter"/>
              </a:rPr>
              <a:t>ilmiah</a:t>
            </a:r>
            <a:r>
              <a:rPr lang="en-US" sz="2437" dirty="0">
                <a:solidFill>
                  <a:srgbClr val="2B2E3C"/>
                </a:solidFill>
                <a:latin typeface="Bitter"/>
                <a:ea typeface="Bitter"/>
                <a:cs typeface="Bitter"/>
                <a:sym typeface="Bitter"/>
              </a:rPr>
              <a:t> yang </a:t>
            </a:r>
            <a:r>
              <a:rPr lang="en-US" sz="2437" dirty="0" err="1">
                <a:solidFill>
                  <a:srgbClr val="2B2E3C"/>
                </a:solidFill>
                <a:latin typeface="Bitter"/>
                <a:ea typeface="Bitter"/>
                <a:cs typeface="Bitter"/>
                <a:sym typeface="Bitter"/>
              </a:rPr>
              <a:t>kuat</a:t>
            </a:r>
            <a:endParaRPr lang="en-US" sz="2437" dirty="0">
              <a:solidFill>
                <a:srgbClr val="2B2E3C"/>
              </a:solidFill>
              <a:latin typeface="Bitter"/>
              <a:ea typeface="Bitter"/>
              <a:cs typeface="Bitter"/>
              <a:sym typeface="Bitter"/>
            </a:endParaRPr>
          </a:p>
        </p:txBody>
      </p:sp>
      <p:sp>
        <p:nvSpPr>
          <p:cNvPr id="12" name="TextBox 12"/>
          <p:cNvSpPr txBox="1"/>
          <p:nvPr/>
        </p:nvSpPr>
        <p:spPr>
          <a:xfrm>
            <a:off x="1792429" y="5218880"/>
            <a:ext cx="7190632" cy="879577"/>
          </a:xfrm>
          <a:prstGeom prst="rect">
            <a:avLst/>
          </a:prstGeom>
        </p:spPr>
        <p:txBody>
          <a:bodyPr lIns="0" tIns="0" rIns="0" bIns="0" rtlCol="0" anchor="t">
            <a:spAutoFit/>
          </a:bodyPr>
          <a:lstStyle/>
          <a:p>
            <a:pPr algn="l">
              <a:lnSpc>
                <a:spcPts val="3125"/>
              </a:lnSpc>
            </a:pPr>
            <a:r>
              <a:rPr lang="en-US" sz="1937" dirty="0" err="1">
                <a:solidFill>
                  <a:srgbClr val="2B2E3C"/>
                </a:solidFill>
                <a:latin typeface="Open Sans"/>
                <a:ea typeface="Open Sans"/>
                <a:cs typeface="Open Sans"/>
                <a:sym typeface="Open Sans"/>
              </a:rPr>
              <a:t>Setiap</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terapi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harus</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didukung</a:t>
            </a:r>
            <a:r>
              <a:rPr lang="en-US" sz="1937" dirty="0">
                <a:solidFill>
                  <a:srgbClr val="2B2E3C"/>
                </a:solidFill>
                <a:latin typeface="Open Sans"/>
                <a:ea typeface="Open Sans"/>
                <a:cs typeface="Open Sans"/>
                <a:sym typeface="Open Sans"/>
              </a:rPr>
              <a:t> data </a:t>
            </a:r>
            <a:r>
              <a:rPr lang="en-US" sz="1937" dirty="0" err="1">
                <a:solidFill>
                  <a:srgbClr val="2B2E3C"/>
                </a:solidFill>
                <a:latin typeface="Open Sans"/>
                <a:ea typeface="Open Sans"/>
                <a:cs typeface="Open Sans"/>
                <a:sym typeface="Open Sans"/>
              </a:rPr>
              <a:t>penelitian</a:t>
            </a:r>
            <a:r>
              <a:rPr lang="en-US" sz="1937" dirty="0">
                <a:solidFill>
                  <a:srgbClr val="2B2E3C"/>
                </a:solidFill>
                <a:latin typeface="Open Sans"/>
                <a:ea typeface="Open Sans"/>
                <a:cs typeface="Open Sans"/>
                <a:sym typeface="Open Sans"/>
              </a:rPr>
              <a:t> yang </a:t>
            </a:r>
            <a:r>
              <a:rPr lang="en-US" sz="1937" dirty="0" err="1">
                <a:solidFill>
                  <a:srgbClr val="2B2E3C"/>
                </a:solidFill>
                <a:latin typeface="Open Sans"/>
                <a:ea typeface="Open Sans"/>
                <a:cs typeface="Open Sans"/>
                <a:sym typeface="Open Sans"/>
              </a:rPr>
              <a:t>jelas</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bukan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hanya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testimoni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atau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kebiasaan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turun-temurun</a:t>
            </a:r>
            <a:r>
              <a:rPr lang="en-US" sz="1937" dirty="0">
                <a:solidFill>
                  <a:srgbClr val="2B2E3C"/>
                </a:solidFill>
                <a:latin typeface="Open Sans"/>
                <a:ea typeface="Open Sans"/>
                <a:cs typeface="Open Sans"/>
                <a:sym typeface="Open Sans"/>
              </a:rPr>
              <a:t>.</a:t>
            </a:r>
          </a:p>
        </p:txBody>
      </p:sp>
      <p:grpSp>
        <p:nvGrpSpPr>
          <p:cNvPr id="13" name="Group 13"/>
          <p:cNvGrpSpPr/>
          <p:nvPr/>
        </p:nvGrpSpPr>
        <p:grpSpPr>
          <a:xfrm>
            <a:off x="9294171" y="4371080"/>
            <a:ext cx="567633" cy="567633"/>
            <a:chOff x="0" y="0"/>
            <a:chExt cx="756844" cy="756844"/>
          </a:xfrm>
        </p:grpSpPr>
        <p:sp>
          <p:nvSpPr>
            <p:cNvPr id="14" name="Freeform 14"/>
            <p:cNvSpPr/>
            <p:nvPr/>
          </p:nvSpPr>
          <p:spPr>
            <a:xfrm>
              <a:off x="6350" y="6350"/>
              <a:ext cx="744093" cy="744093"/>
            </a:xfrm>
            <a:custGeom>
              <a:avLst/>
              <a:gdLst/>
              <a:ahLst/>
              <a:cxnLst/>
              <a:rect l="l" t="t" r="r" b="b"/>
              <a:pathLst>
                <a:path w="744093" h="744093">
                  <a:moveTo>
                    <a:pt x="0" y="138938"/>
                  </a:moveTo>
                  <a:cubicBezTo>
                    <a:pt x="0" y="62230"/>
                    <a:pt x="62230" y="0"/>
                    <a:pt x="138938" y="0"/>
                  </a:cubicBezTo>
                  <a:lnTo>
                    <a:pt x="605155" y="0"/>
                  </a:lnTo>
                  <a:cubicBezTo>
                    <a:pt x="681990" y="0"/>
                    <a:pt x="744093" y="62230"/>
                    <a:pt x="744093" y="138938"/>
                  </a:cubicBezTo>
                  <a:lnTo>
                    <a:pt x="744093" y="605155"/>
                  </a:lnTo>
                  <a:cubicBezTo>
                    <a:pt x="744093" y="681863"/>
                    <a:pt x="681863" y="744093"/>
                    <a:pt x="605155" y="744093"/>
                  </a:cubicBezTo>
                  <a:lnTo>
                    <a:pt x="138938" y="744093"/>
                  </a:lnTo>
                  <a:cubicBezTo>
                    <a:pt x="62230" y="744093"/>
                    <a:pt x="0" y="681990"/>
                    <a:pt x="0" y="605155"/>
                  </a:cubicBezTo>
                  <a:close/>
                </a:path>
              </a:pathLst>
            </a:custGeom>
            <a:solidFill>
              <a:srgbClr val="FCE2CF"/>
            </a:solidFill>
          </p:spPr>
        </p:sp>
        <p:sp>
          <p:nvSpPr>
            <p:cNvPr id="15" name="Freeform 15"/>
            <p:cNvSpPr/>
            <p:nvPr/>
          </p:nvSpPr>
          <p:spPr>
            <a:xfrm>
              <a:off x="0" y="0"/>
              <a:ext cx="756793" cy="756793"/>
            </a:xfrm>
            <a:custGeom>
              <a:avLst/>
              <a:gdLst/>
              <a:ahLst/>
              <a:cxnLst/>
              <a:rect l="l" t="t" r="r" b="b"/>
              <a:pathLst>
                <a:path w="756793" h="756793">
                  <a:moveTo>
                    <a:pt x="0" y="145288"/>
                  </a:moveTo>
                  <a:cubicBezTo>
                    <a:pt x="0" y="65024"/>
                    <a:pt x="65024" y="0"/>
                    <a:pt x="145288" y="0"/>
                  </a:cubicBezTo>
                  <a:lnTo>
                    <a:pt x="611505" y="0"/>
                  </a:lnTo>
                  <a:lnTo>
                    <a:pt x="611505" y="6350"/>
                  </a:lnTo>
                  <a:lnTo>
                    <a:pt x="611505" y="0"/>
                  </a:lnTo>
                  <a:cubicBezTo>
                    <a:pt x="691769" y="0"/>
                    <a:pt x="756793" y="65024"/>
                    <a:pt x="756793" y="145288"/>
                  </a:cubicBezTo>
                  <a:lnTo>
                    <a:pt x="750443" y="145288"/>
                  </a:lnTo>
                  <a:lnTo>
                    <a:pt x="756793" y="145288"/>
                  </a:lnTo>
                  <a:lnTo>
                    <a:pt x="756793" y="611505"/>
                  </a:lnTo>
                  <a:lnTo>
                    <a:pt x="750443" y="611505"/>
                  </a:lnTo>
                  <a:lnTo>
                    <a:pt x="756793" y="611505"/>
                  </a:lnTo>
                  <a:cubicBezTo>
                    <a:pt x="756793" y="691769"/>
                    <a:pt x="691769" y="756793"/>
                    <a:pt x="611505" y="756793"/>
                  </a:cubicBezTo>
                  <a:lnTo>
                    <a:pt x="611505" y="750443"/>
                  </a:lnTo>
                  <a:lnTo>
                    <a:pt x="611505" y="756793"/>
                  </a:lnTo>
                  <a:lnTo>
                    <a:pt x="145288" y="756793"/>
                  </a:lnTo>
                  <a:lnTo>
                    <a:pt x="145288" y="750443"/>
                  </a:lnTo>
                  <a:lnTo>
                    <a:pt x="145288" y="756793"/>
                  </a:lnTo>
                  <a:cubicBezTo>
                    <a:pt x="65024" y="756793"/>
                    <a:pt x="0" y="691769"/>
                    <a:pt x="0" y="611505"/>
                  </a:cubicBezTo>
                  <a:lnTo>
                    <a:pt x="0" y="145288"/>
                  </a:lnTo>
                  <a:lnTo>
                    <a:pt x="6350" y="145288"/>
                  </a:lnTo>
                  <a:lnTo>
                    <a:pt x="0" y="145288"/>
                  </a:lnTo>
                  <a:moveTo>
                    <a:pt x="12700" y="145288"/>
                  </a:moveTo>
                  <a:lnTo>
                    <a:pt x="12700" y="611505"/>
                  </a:lnTo>
                  <a:lnTo>
                    <a:pt x="6350" y="611505"/>
                  </a:lnTo>
                  <a:lnTo>
                    <a:pt x="12700" y="611505"/>
                  </a:lnTo>
                  <a:cubicBezTo>
                    <a:pt x="12700" y="684784"/>
                    <a:pt x="72009" y="744093"/>
                    <a:pt x="145288" y="744093"/>
                  </a:cubicBezTo>
                  <a:lnTo>
                    <a:pt x="611505" y="744093"/>
                  </a:lnTo>
                  <a:cubicBezTo>
                    <a:pt x="684784" y="744093"/>
                    <a:pt x="744093" y="684784"/>
                    <a:pt x="744093" y="611505"/>
                  </a:cubicBezTo>
                  <a:lnTo>
                    <a:pt x="744093" y="145288"/>
                  </a:lnTo>
                  <a:cubicBezTo>
                    <a:pt x="744093" y="72009"/>
                    <a:pt x="684784" y="12700"/>
                    <a:pt x="611505" y="12700"/>
                  </a:cubicBezTo>
                  <a:lnTo>
                    <a:pt x="145288" y="12700"/>
                  </a:lnTo>
                  <a:lnTo>
                    <a:pt x="145288" y="6350"/>
                  </a:lnTo>
                  <a:lnTo>
                    <a:pt x="145288" y="12700"/>
                  </a:lnTo>
                  <a:cubicBezTo>
                    <a:pt x="72009" y="12700"/>
                    <a:pt x="12700" y="72009"/>
                    <a:pt x="12700" y="145288"/>
                  </a:cubicBezTo>
                  <a:close/>
                </a:path>
              </a:pathLst>
            </a:custGeom>
            <a:solidFill>
              <a:srgbClr val="E2C8B5"/>
            </a:solidFill>
          </p:spPr>
        </p:sp>
      </p:grpSp>
      <p:sp>
        <p:nvSpPr>
          <p:cNvPr id="16" name="TextBox 16"/>
          <p:cNvSpPr txBox="1"/>
          <p:nvPr/>
        </p:nvSpPr>
        <p:spPr>
          <a:xfrm>
            <a:off x="10104987" y="4451594"/>
            <a:ext cx="3776510" cy="397221"/>
          </a:xfrm>
          <a:prstGeom prst="rect">
            <a:avLst/>
          </a:prstGeom>
        </p:spPr>
        <p:txBody>
          <a:bodyPr lIns="0" tIns="0" rIns="0" bIns="0" rtlCol="0" anchor="t">
            <a:spAutoFit/>
          </a:bodyPr>
          <a:lstStyle/>
          <a:p>
            <a:pPr algn="l">
              <a:lnSpc>
                <a:spcPts val="2999"/>
              </a:lnSpc>
            </a:pPr>
            <a:r>
              <a:rPr lang="en-US" sz="2437">
                <a:solidFill>
                  <a:srgbClr val="2B2E3C"/>
                </a:solidFill>
                <a:latin typeface="Bitter"/>
                <a:ea typeface="Bitter"/>
                <a:cs typeface="Bitter"/>
                <a:sym typeface="Bitter"/>
              </a:rPr>
              <a:t>Perhatikan kontraindikasi</a:t>
            </a:r>
          </a:p>
        </p:txBody>
      </p:sp>
      <p:sp>
        <p:nvSpPr>
          <p:cNvPr id="17" name="TextBox 17"/>
          <p:cNvSpPr txBox="1"/>
          <p:nvPr/>
        </p:nvSpPr>
        <p:spPr>
          <a:xfrm>
            <a:off x="10104987" y="5147895"/>
            <a:ext cx="7190784" cy="1276502"/>
          </a:xfrm>
          <a:prstGeom prst="rect">
            <a:avLst/>
          </a:prstGeom>
        </p:spPr>
        <p:txBody>
          <a:bodyPr lIns="0" tIns="0" rIns="0" bIns="0" rtlCol="0" anchor="t">
            <a:spAutoFit/>
          </a:bodyPr>
          <a:lstStyle/>
          <a:p>
            <a:pPr algn="l">
              <a:lnSpc>
                <a:spcPts val="3125"/>
              </a:lnSpc>
            </a:pPr>
            <a:r>
              <a:rPr lang="en-US" sz="1937" dirty="0" err="1">
                <a:solidFill>
                  <a:srgbClr val="2B2E3C"/>
                </a:solidFill>
                <a:latin typeface="Open Sans"/>
                <a:ea typeface="Open Sans"/>
                <a:cs typeface="Open Sans"/>
                <a:sym typeface="Open Sans"/>
              </a:rPr>
              <a:t>Beberapa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terapi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terutama</a:t>
            </a:r>
            <a:r>
              <a:rPr lang="en-US" sz="1937" dirty="0">
                <a:solidFill>
                  <a:srgbClr val="2B2E3C"/>
                </a:solidFill>
                <a:latin typeface="Open Sans"/>
                <a:ea typeface="Open Sans"/>
                <a:cs typeface="Open Sans"/>
                <a:sym typeface="Open Sans"/>
              </a:rPr>
              <a:t> herbal, </a:t>
            </a:r>
            <a:r>
              <a:rPr lang="en-US" sz="1937" dirty="0" err="1">
                <a:solidFill>
                  <a:srgbClr val="2B2E3C"/>
                </a:solidFill>
                <a:latin typeface="Open Sans"/>
                <a:ea typeface="Open Sans"/>
                <a:cs typeface="Open Sans"/>
                <a:sym typeface="Open Sans"/>
              </a:rPr>
              <a:t>dapat</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berinteraksi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dengan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kondisi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kehamilan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atau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obat</a:t>
            </a:r>
            <a:r>
              <a:rPr lang="en-US" sz="1937" dirty="0">
                <a:solidFill>
                  <a:srgbClr val="2B2E3C"/>
                </a:solidFill>
                <a:latin typeface="Open Sans"/>
                <a:ea typeface="Open Sans"/>
                <a:cs typeface="Open Sans"/>
                <a:sym typeface="Open Sans"/>
              </a:rPr>
              <a:t> lain dan </a:t>
            </a:r>
            <a:r>
              <a:rPr lang="en-US" sz="1937" dirty="0" err="1">
                <a:solidFill>
                  <a:srgbClr val="2B2E3C"/>
                </a:solidFill>
                <a:latin typeface="Open Sans"/>
                <a:ea typeface="Open Sans"/>
                <a:cs typeface="Open Sans"/>
                <a:sym typeface="Open Sans"/>
              </a:rPr>
              <a:t>harus</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digunakan</a:t>
            </a:r>
            <a:r>
              <a:rPr lang="en-US" sz="1937" dirty="0">
                <a:solidFill>
                  <a:srgbClr val="2B2E3C"/>
                </a:solidFill>
                <a:latin typeface="Open Sans"/>
                <a:ea typeface="Open Sans"/>
                <a:cs typeface="Open Sans"/>
                <a:sym typeface="Open Sans"/>
              </a:rPr>
              <a:t> sangat </a:t>
            </a:r>
            <a:r>
              <a:rPr lang="en-US" sz="1937" dirty="0" err="1">
                <a:solidFill>
                  <a:srgbClr val="2B2E3C"/>
                </a:solidFill>
                <a:latin typeface="Open Sans"/>
                <a:ea typeface="Open Sans"/>
                <a:cs typeface="Open Sans"/>
                <a:sym typeface="Open Sans"/>
              </a:rPr>
              <a:t>hati-hati</a:t>
            </a:r>
            <a:r>
              <a:rPr lang="en-US" sz="1937" dirty="0">
                <a:solidFill>
                  <a:srgbClr val="2B2E3C"/>
                </a:solidFill>
                <a:latin typeface="Open Sans"/>
                <a:ea typeface="Open Sans"/>
                <a:cs typeface="Open Sans"/>
                <a:sym typeface="Open Sans"/>
              </a:rPr>
              <a:t>.</a:t>
            </a:r>
          </a:p>
        </p:txBody>
      </p:sp>
      <p:grpSp>
        <p:nvGrpSpPr>
          <p:cNvPr id="18" name="Group 18"/>
          <p:cNvGrpSpPr/>
          <p:nvPr/>
        </p:nvGrpSpPr>
        <p:grpSpPr>
          <a:xfrm>
            <a:off x="987476" y="6679702"/>
            <a:ext cx="567633" cy="567633"/>
            <a:chOff x="0" y="0"/>
            <a:chExt cx="756844" cy="756844"/>
          </a:xfrm>
        </p:grpSpPr>
        <p:sp>
          <p:nvSpPr>
            <p:cNvPr id="19" name="Freeform 19"/>
            <p:cNvSpPr/>
            <p:nvPr/>
          </p:nvSpPr>
          <p:spPr>
            <a:xfrm>
              <a:off x="6350" y="6350"/>
              <a:ext cx="744093" cy="744093"/>
            </a:xfrm>
            <a:custGeom>
              <a:avLst/>
              <a:gdLst/>
              <a:ahLst/>
              <a:cxnLst/>
              <a:rect l="l" t="t" r="r" b="b"/>
              <a:pathLst>
                <a:path w="744093" h="744093">
                  <a:moveTo>
                    <a:pt x="0" y="138938"/>
                  </a:moveTo>
                  <a:cubicBezTo>
                    <a:pt x="0" y="62230"/>
                    <a:pt x="62230" y="0"/>
                    <a:pt x="138938" y="0"/>
                  </a:cubicBezTo>
                  <a:lnTo>
                    <a:pt x="605155" y="0"/>
                  </a:lnTo>
                  <a:cubicBezTo>
                    <a:pt x="681990" y="0"/>
                    <a:pt x="744093" y="62230"/>
                    <a:pt x="744093" y="138938"/>
                  </a:cubicBezTo>
                  <a:lnTo>
                    <a:pt x="744093" y="605155"/>
                  </a:lnTo>
                  <a:cubicBezTo>
                    <a:pt x="744093" y="681863"/>
                    <a:pt x="681863" y="744093"/>
                    <a:pt x="605155" y="744093"/>
                  </a:cubicBezTo>
                  <a:lnTo>
                    <a:pt x="138938" y="744093"/>
                  </a:lnTo>
                  <a:cubicBezTo>
                    <a:pt x="62230" y="744093"/>
                    <a:pt x="0" y="681990"/>
                    <a:pt x="0" y="605155"/>
                  </a:cubicBezTo>
                  <a:close/>
                </a:path>
              </a:pathLst>
            </a:custGeom>
            <a:solidFill>
              <a:srgbClr val="FCE2CF"/>
            </a:solidFill>
          </p:spPr>
        </p:sp>
        <p:sp>
          <p:nvSpPr>
            <p:cNvPr id="20" name="Freeform 20"/>
            <p:cNvSpPr/>
            <p:nvPr/>
          </p:nvSpPr>
          <p:spPr>
            <a:xfrm>
              <a:off x="0" y="0"/>
              <a:ext cx="756793" cy="756793"/>
            </a:xfrm>
            <a:custGeom>
              <a:avLst/>
              <a:gdLst/>
              <a:ahLst/>
              <a:cxnLst/>
              <a:rect l="l" t="t" r="r" b="b"/>
              <a:pathLst>
                <a:path w="756793" h="756793">
                  <a:moveTo>
                    <a:pt x="0" y="145288"/>
                  </a:moveTo>
                  <a:cubicBezTo>
                    <a:pt x="0" y="65024"/>
                    <a:pt x="65024" y="0"/>
                    <a:pt x="145288" y="0"/>
                  </a:cubicBezTo>
                  <a:lnTo>
                    <a:pt x="611505" y="0"/>
                  </a:lnTo>
                  <a:lnTo>
                    <a:pt x="611505" y="6350"/>
                  </a:lnTo>
                  <a:lnTo>
                    <a:pt x="611505" y="0"/>
                  </a:lnTo>
                  <a:cubicBezTo>
                    <a:pt x="691769" y="0"/>
                    <a:pt x="756793" y="65024"/>
                    <a:pt x="756793" y="145288"/>
                  </a:cubicBezTo>
                  <a:lnTo>
                    <a:pt x="750443" y="145288"/>
                  </a:lnTo>
                  <a:lnTo>
                    <a:pt x="756793" y="145288"/>
                  </a:lnTo>
                  <a:lnTo>
                    <a:pt x="756793" y="611505"/>
                  </a:lnTo>
                  <a:lnTo>
                    <a:pt x="750443" y="611505"/>
                  </a:lnTo>
                  <a:lnTo>
                    <a:pt x="756793" y="611505"/>
                  </a:lnTo>
                  <a:cubicBezTo>
                    <a:pt x="756793" y="691769"/>
                    <a:pt x="691769" y="756793"/>
                    <a:pt x="611505" y="756793"/>
                  </a:cubicBezTo>
                  <a:lnTo>
                    <a:pt x="611505" y="750443"/>
                  </a:lnTo>
                  <a:lnTo>
                    <a:pt x="611505" y="756793"/>
                  </a:lnTo>
                  <a:lnTo>
                    <a:pt x="145288" y="756793"/>
                  </a:lnTo>
                  <a:lnTo>
                    <a:pt x="145288" y="750443"/>
                  </a:lnTo>
                  <a:lnTo>
                    <a:pt x="145288" y="756793"/>
                  </a:lnTo>
                  <a:cubicBezTo>
                    <a:pt x="65024" y="756793"/>
                    <a:pt x="0" y="691769"/>
                    <a:pt x="0" y="611505"/>
                  </a:cubicBezTo>
                  <a:lnTo>
                    <a:pt x="0" y="145288"/>
                  </a:lnTo>
                  <a:lnTo>
                    <a:pt x="6350" y="145288"/>
                  </a:lnTo>
                  <a:lnTo>
                    <a:pt x="0" y="145288"/>
                  </a:lnTo>
                  <a:moveTo>
                    <a:pt x="12700" y="145288"/>
                  </a:moveTo>
                  <a:lnTo>
                    <a:pt x="12700" y="611505"/>
                  </a:lnTo>
                  <a:lnTo>
                    <a:pt x="6350" y="611505"/>
                  </a:lnTo>
                  <a:lnTo>
                    <a:pt x="12700" y="611505"/>
                  </a:lnTo>
                  <a:cubicBezTo>
                    <a:pt x="12700" y="684784"/>
                    <a:pt x="72009" y="744093"/>
                    <a:pt x="145288" y="744093"/>
                  </a:cubicBezTo>
                  <a:lnTo>
                    <a:pt x="611505" y="744093"/>
                  </a:lnTo>
                  <a:cubicBezTo>
                    <a:pt x="684784" y="744093"/>
                    <a:pt x="744093" y="684784"/>
                    <a:pt x="744093" y="611505"/>
                  </a:cubicBezTo>
                  <a:lnTo>
                    <a:pt x="744093" y="145288"/>
                  </a:lnTo>
                  <a:cubicBezTo>
                    <a:pt x="744093" y="72009"/>
                    <a:pt x="684784" y="12700"/>
                    <a:pt x="611505" y="12700"/>
                  </a:cubicBezTo>
                  <a:lnTo>
                    <a:pt x="145288" y="12700"/>
                  </a:lnTo>
                  <a:lnTo>
                    <a:pt x="145288" y="6350"/>
                  </a:lnTo>
                  <a:lnTo>
                    <a:pt x="145288" y="12700"/>
                  </a:lnTo>
                  <a:cubicBezTo>
                    <a:pt x="72009" y="12700"/>
                    <a:pt x="12700" y="72009"/>
                    <a:pt x="12700" y="145288"/>
                  </a:cubicBezTo>
                  <a:close/>
                </a:path>
              </a:pathLst>
            </a:custGeom>
            <a:solidFill>
              <a:srgbClr val="E2C8B5"/>
            </a:solidFill>
          </p:spPr>
        </p:sp>
      </p:grpSp>
      <p:sp>
        <p:nvSpPr>
          <p:cNvPr id="21" name="TextBox 21"/>
          <p:cNvSpPr txBox="1"/>
          <p:nvPr/>
        </p:nvSpPr>
        <p:spPr>
          <a:xfrm>
            <a:off x="1798291" y="6760216"/>
            <a:ext cx="5238598" cy="397221"/>
          </a:xfrm>
          <a:prstGeom prst="rect">
            <a:avLst/>
          </a:prstGeom>
        </p:spPr>
        <p:txBody>
          <a:bodyPr lIns="0" tIns="0" rIns="0" bIns="0" rtlCol="0" anchor="t">
            <a:spAutoFit/>
          </a:bodyPr>
          <a:lstStyle/>
          <a:p>
            <a:pPr algn="l">
              <a:lnSpc>
                <a:spcPts val="2999"/>
              </a:lnSpc>
            </a:pPr>
            <a:r>
              <a:rPr lang="en-US" sz="2437">
                <a:solidFill>
                  <a:srgbClr val="2B2E3C"/>
                </a:solidFill>
                <a:latin typeface="Bitter"/>
                <a:ea typeface="Bitter"/>
                <a:cs typeface="Bitter"/>
                <a:sym typeface="Bitter"/>
              </a:rPr>
              <a:t>Utamakan keselamatan ibu dan bayi</a:t>
            </a:r>
          </a:p>
        </p:txBody>
      </p:sp>
      <p:sp>
        <p:nvSpPr>
          <p:cNvPr id="22" name="TextBox 22"/>
          <p:cNvSpPr txBox="1"/>
          <p:nvPr/>
        </p:nvSpPr>
        <p:spPr>
          <a:xfrm>
            <a:off x="1798291" y="7445716"/>
            <a:ext cx="7190632" cy="1276502"/>
          </a:xfrm>
          <a:prstGeom prst="rect">
            <a:avLst/>
          </a:prstGeom>
        </p:spPr>
        <p:txBody>
          <a:bodyPr lIns="0" tIns="0" rIns="0" bIns="0" rtlCol="0" anchor="t">
            <a:spAutoFit/>
          </a:bodyPr>
          <a:lstStyle/>
          <a:p>
            <a:pPr algn="l">
              <a:lnSpc>
                <a:spcPts val="3125"/>
              </a:lnSpc>
            </a:pPr>
            <a:r>
              <a:rPr lang="en-US" sz="1937" dirty="0">
                <a:solidFill>
                  <a:srgbClr val="2B2E3C"/>
                </a:solidFill>
                <a:latin typeface="Open Sans"/>
                <a:ea typeface="Open Sans"/>
                <a:cs typeface="Open Sans"/>
                <a:sym typeface="Open Sans"/>
              </a:rPr>
              <a:t>Jika </a:t>
            </a:r>
            <a:r>
              <a:rPr lang="en-US" sz="1937" dirty="0" err="1">
                <a:solidFill>
                  <a:srgbClr val="2B2E3C"/>
                </a:solidFill>
                <a:latin typeface="Open Sans"/>
                <a:ea typeface="Open Sans"/>
                <a:cs typeface="Open Sans"/>
                <a:sym typeface="Open Sans"/>
              </a:rPr>
              <a:t>ada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risiko</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tanda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bahaya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atau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kondisi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kegawatdaruratan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intervensi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komplementer</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harus</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dihentikan</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dirujuk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sesuai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kebutuhan</a:t>
            </a:r>
            <a:r>
              <a:rPr lang="en-US" sz="1937" dirty="0">
                <a:solidFill>
                  <a:srgbClr val="2B2E3C"/>
                </a:solidFill>
                <a:latin typeface="Open Sans"/>
                <a:ea typeface="Open Sans"/>
                <a:cs typeface="Open Sans"/>
                <a:sym typeface="Open Sans"/>
              </a:rPr>
              <a:t>.</a:t>
            </a:r>
          </a:p>
        </p:txBody>
      </p:sp>
      <p:grpSp>
        <p:nvGrpSpPr>
          <p:cNvPr id="23" name="Group 23"/>
          <p:cNvGrpSpPr/>
          <p:nvPr/>
        </p:nvGrpSpPr>
        <p:grpSpPr>
          <a:xfrm>
            <a:off x="9294171" y="6679702"/>
            <a:ext cx="567633" cy="567633"/>
            <a:chOff x="0" y="0"/>
            <a:chExt cx="756844" cy="756844"/>
          </a:xfrm>
        </p:grpSpPr>
        <p:sp>
          <p:nvSpPr>
            <p:cNvPr id="24" name="Freeform 24"/>
            <p:cNvSpPr/>
            <p:nvPr/>
          </p:nvSpPr>
          <p:spPr>
            <a:xfrm>
              <a:off x="6350" y="6350"/>
              <a:ext cx="744093" cy="744093"/>
            </a:xfrm>
            <a:custGeom>
              <a:avLst/>
              <a:gdLst/>
              <a:ahLst/>
              <a:cxnLst/>
              <a:rect l="l" t="t" r="r" b="b"/>
              <a:pathLst>
                <a:path w="744093" h="744093">
                  <a:moveTo>
                    <a:pt x="0" y="138938"/>
                  </a:moveTo>
                  <a:cubicBezTo>
                    <a:pt x="0" y="62230"/>
                    <a:pt x="62230" y="0"/>
                    <a:pt x="138938" y="0"/>
                  </a:cubicBezTo>
                  <a:lnTo>
                    <a:pt x="605155" y="0"/>
                  </a:lnTo>
                  <a:cubicBezTo>
                    <a:pt x="681990" y="0"/>
                    <a:pt x="744093" y="62230"/>
                    <a:pt x="744093" y="138938"/>
                  </a:cubicBezTo>
                  <a:lnTo>
                    <a:pt x="744093" y="605155"/>
                  </a:lnTo>
                  <a:cubicBezTo>
                    <a:pt x="744093" y="681863"/>
                    <a:pt x="681863" y="744093"/>
                    <a:pt x="605155" y="744093"/>
                  </a:cubicBezTo>
                  <a:lnTo>
                    <a:pt x="138938" y="744093"/>
                  </a:lnTo>
                  <a:cubicBezTo>
                    <a:pt x="62230" y="744093"/>
                    <a:pt x="0" y="681990"/>
                    <a:pt x="0" y="605155"/>
                  </a:cubicBezTo>
                  <a:close/>
                </a:path>
              </a:pathLst>
            </a:custGeom>
            <a:solidFill>
              <a:srgbClr val="FCE2CF"/>
            </a:solidFill>
          </p:spPr>
        </p:sp>
        <p:sp>
          <p:nvSpPr>
            <p:cNvPr id="25" name="Freeform 25"/>
            <p:cNvSpPr/>
            <p:nvPr/>
          </p:nvSpPr>
          <p:spPr>
            <a:xfrm>
              <a:off x="0" y="0"/>
              <a:ext cx="756793" cy="756793"/>
            </a:xfrm>
            <a:custGeom>
              <a:avLst/>
              <a:gdLst/>
              <a:ahLst/>
              <a:cxnLst/>
              <a:rect l="l" t="t" r="r" b="b"/>
              <a:pathLst>
                <a:path w="756793" h="756793">
                  <a:moveTo>
                    <a:pt x="0" y="145288"/>
                  </a:moveTo>
                  <a:cubicBezTo>
                    <a:pt x="0" y="65024"/>
                    <a:pt x="65024" y="0"/>
                    <a:pt x="145288" y="0"/>
                  </a:cubicBezTo>
                  <a:lnTo>
                    <a:pt x="611505" y="0"/>
                  </a:lnTo>
                  <a:lnTo>
                    <a:pt x="611505" y="6350"/>
                  </a:lnTo>
                  <a:lnTo>
                    <a:pt x="611505" y="0"/>
                  </a:lnTo>
                  <a:cubicBezTo>
                    <a:pt x="691769" y="0"/>
                    <a:pt x="756793" y="65024"/>
                    <a:pt x="756793" y="145288"/>
                  </a:cubicBezTo>
                  <a:lnTo>
                    <a:pt x="750443" y="145288"/>
                  </a:lnTo>
                  <a:lnTo>
                    <a:pt x="756793" y="145288"/>
                  </a:lnTo>
                  <a:lnTo>
                    <a:pt x="756793" y="611505"/>
                  </a:lnTo>
                  <a:lnTo>
                    <a:pt x="750443" y="611505"/>
                  </a:lnTo>
                  <a:lnTo>
                    <a:pt x="756793" y="611505"/>
                  </a:lnTo>
                  <a:cubicBezTo>
                    <a:pt x="756793" y="691769"/>
                    <a:pt x="691769" y="756793"/>
                    <a:pt x="611505" y="756793"/>
                  </a:cubicBezTo>
                  <a:lnTo>
                    <a:pt x="611505" y="750443"/>
                  </a:lnTo>
                  <a:lnTo>
                    <a:pt x="611505" y="756793"/>
                  </a:lnTo>
                  <a:lnTo>
                    <a:pt x="145288" y="756793"/>
                  </a:lnTo>
                  <a:lnTo>
                    <a:pt x="145288" y="750443"/>
                  </a:lnTo>
                  <a:lnTo>
                    <a:pt x="145288" y="756793"/>
                  </a:lnTo>
                  <a:cubicBezTo>
                    <a:pt x="65024" y="756793"/>
                    <a:pt x="0" y="691769"/>
                    <a:pt x="0" y="611505"/>
                  </a:cubicBezTo>
                  <a:lnTo>
                    <a:pt x="0" y="145288"/>
                  </a:lnTo>
                  <a:lnTo>
                    <a:pt x="6350" y="145288"/>
                  </a:lnTo>
                  <a:lnTo>
                    <a:pt x="0" y="145288"/>
                  </a:lnTo>
                  <a:moveTo>
                    <a:pt x="12700" y="145288"/>
                  </a:moveTo>
                  <a:lnTo>
                    <a:pt x="12700" y="611505"/>
                  </a:lnTo>
                  <a:lnTo>
                    <a:pt x="6350" y="611505"/>
                  </a:lnTo>
                  <a:lnTo>
                    <a:pt x="12700" y="611505"/>
                  </a:lnTo>
                  <a:cubicBezTo>
                    <a:pt x="12700" y="684784"/>
                    <a:pt x="72009" y="744093"/>
                    <a:pt x="145288" y="744093"/>
                  </a:cubicBezTo>
                  <a:lnTo>
                    <a:pt x="611505" y="744093"/>
                  </a:lnTo>
                  <a:cubicBezTo>
                    <a:pt x="684784" y="744093"/>
                    <a:pt x="744093" y="684784"/>
                    <a:pt x="744093" y="611505"/>
                  </a:cubicBezTo>
                  <a:lnTo>
                    <a:pt x="744093" y="145288"/>
                  </a:lnTo>
                  <a:cubicBezTo>
                    <a:pt x="744093" y="72009"/>
                    <a:pt x="684784" y="12700"/>
                    <a:pt x="611505" y="12700"/>
                  </a:cubicBezTo>
                  <a:lnTo>
                    <a:pt x="145288" y="12700"/>
                  </a:lnTo>
                  <a:lnTo>
                    <a:pt x="145288" y="6350"/>
                  </a:lnTo>
                  <a:lnTo>
                    <a:pt x="145288" y="12700"/>
                  </a:lnTo>
                  <a:cubicBezTo>
                    <a:pt x="72009" y="12700"/>
                    <a:pt x="12700" y="72009"/>
                    <a:pt x="12700" y="145288"/>
                  </a:cubicBezTo>
                  <a:close/>
                </a:path>
              </a:pathLst>
            </a:custGeom>
            <a:solidFill>
              <a:srgbClr val="E2C8B5"/>
            </a:solidFill>
          </p:spPr>
        </p:sp>
      </p:grpSp>
      <p:sp>
        <p:nvSpPr>
          <p:cNvPr id="26" name="TextBox 26"/>
          <p:cNvSpPr txBox="1"/>
          <p:nvPr/>
        </p:nvSpPr>
        <p:spPr>
          <a:xfrm>
            <a:off x="10104987" y="6760216"/>
            <a:ext cx="3818487" cy="397221"/>
          </a:xfrm>
          <a:prstGeom prst="rect">
            <a:avLst/>
          </a:prstGeom>
        </p:spPr>
        <p:txBody>
          <a:bodyPr lIns="0" tIns="0" rIns="0" bIns="0" rtlCol="0" anchor="t">
            <a:spAutoFit/>
          </a:bodyPr>
          <a:lstStyle/>
          <a:p>
            <a:pPr algn="l">
              <a:lnSpc>
                <a:spcPts val="2999"/>
              </a:lnSpc>
            </a:pPr>
            <a:r>
              <a:rPr lang="en-US" sz="2437">
                <a:solidFill>
                  <a:srgbClr val="2B2E3C"/>
                </a:solidFill>
                <a:latin typeface="Bitter"/>
                <a:ea typeface="Bitter"/>
                <a:cs typeface="Bitter"/>
                <a:sym typeface="Bitter"/>
              </a:rPr>
              <a:t>Dokumentasi dan evaluasi</a:t>
            </a:r>
          </a:p>
        </p:txBody>
      </p:sp>
      <p:sp>
        <p:nvSpPr>
          <p:cNvPr id="27" name="TextBox 27"/>
          <p:cNvSpPr txBox="1"/>
          <p:nvPr/>
        </p:nvSpPr>
        <p:spPr>
          <a:xfrm>
            <a:off x="10078773" y="7452724"/>
            <a:ext cx="7190784" cy="1276502"/>
          </a:xfrm>
          <a:prstGeom prst="rect">
            <a:avLst/>
          </a:prstGeom>
        </p:spPr>
        <p:txBody>
          <a:bodyPr lIns="0" tIns="0" rIns="0" bIns="0" rtlCol="0" anchor="t">
            <a:spAutoFit/>
          </a:bodyPr>
          <a:lstStyle/>
          <a:p>
            <a:pPr algn="l">
              <a:lnSpc>
                <a:spcPts val="3125"/>
              </a:lnSpc>
            </a:pPr>
            <a:r>
              <a:rPr lang="en-US" sz="1937" dirty="0" err="1">
                <a:solidFill>
                  <a:srgbClr val="2B2E3C"/>
                </a:solidFill>
                <a:latin typeface="Open Sans"/>
                <a:ea typeface="Open Sans"/>
                <a:cs typeface="Open Sans"/>
                <a:sym typeface="Open Sans"/>
              </a:rPr>
              <a:t>Setiap</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tindakan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perlu</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dicatat</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dievaluasi</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untuk</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memastikan</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manfaatnya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nyata</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aman</a:t>
            </a:r>
            <a:r>
              <a:rPr lang="en-US" sz="1937" dirty="0">
                <a:solidFill>
                  <a:srgbClr val="2B2E3C"/>
                </a:solidFill>
                <a:latin typeface="Open Sans"/>
                <a:ea typeface="Open Sans"/>
                <a:cs typeface="Open Sans"/>
                <a:sym typeface="Open Sans"/>
              </a:rPr>
              <a:t>, dan </a:t>
            </a:r>
            <a:r>
              <a:rPr lang="en-US" sz="1937" dirty="0" err="1">
                <a:solidFill>
                  <a:srgbClr val="2B2E3C"/>
                </a:solidFill>
                <a:latin typeface="Open Sans"/>
                <a:ea typeface="Open Sans"/>
                <a:cs typeface="Open Sans"/>
                <a:sym typeface="Open Sans"/>
              </a:rPr>
              <a:t>dapat</a:t>
            </a:r>
            <a:r>
              <a:rPr lang="en-US" sz="1937" dirty="0">
                <a:solidFill>
                  <a:srgbClr val="2B2E3C"/>
                </a:solidFill>
                <a:latin typeface="Open Sans"/>
                <a:ea typeface="Open Sans"/>
                <a:cs typeface="Open Sans"/>
                <a:sym typeface="Open Sans"/>
              </a:rPr>
              <a:t> </a:t>
            </a:r>
            <a:r>
              <a:rPr lang="en-US" sz="1937" dirty="0" err="1">
                <a:solidFill>
                  <a:srgbClr val="2B2E3C"/>
                </a:solidFill>
                <a:latin typeface="Open Sans"/>
                <a:ea typeface="Open Sans"/>
                <a:cs typeface="Open Sans"/>
                <a:sym typeface="Open Sans"/>
              </a:rPr>
              <a:t>dipertanggungjawabkan</a:t>
            </a:r>
            <a:r>
              <a:rPr lang="en-US" sz="1937" dirty="0">
                <a:solidFill>
                  <a:srgbClr val="2B2E3C"/>
                </a:solidFill>
                <a:latin typeface="Open Sans"/>
                <a:ea typeface="Open Sans"/>
                <a:cs typeface="Open Sans"/>
                <a:sym typeface="Open Sans"/>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AABCB6"/>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8F0"/>
            </a:solidFill>
          </p:spPr>
        </p:sp>
      </p:grpSp>
      <p:sp>
        <p:nvSpPr>
          <p:cNvPr id="6" name="TextBox 6"/>
          <p:cNvSpPr txBox="1"/>
          <p:nvPr/>
        </p:nvSpPr>
        <p:spPr>
          <a:xfrm>
            <a:off x="849211" y="1100433"/>
            <a:ext cx="11770223" cy="559298"/>
          </a:xfrm>
          <a:prstGeom prst="rect">
            <a:avLst/>
          </a:prstGeom>
        </p:spPr>
        <p:txBody>
          <a:bodyPr lIns="0" tIns="0" rIns="0" bIns="0" rtlCol="0" anchor="t">
            <a:spAutoFit/>
          </a:bodyPr>
          <a:lstStyle/>
          <a:p>
            <a:pPr algn="l">
              <a:lnSpc>
                <a:spcPts val="4125"/>
              </a:lnSpc>
            </a:pPr>
            <a:r>
              <a:rPr lang="en-US" sz="3312">
                <a:solidFill>
                  <a:srgbClr val="2C3F42"/>
                </a:solidFill>
                <a:latin typeface="Bitter"/>
                <a:ea typeface="Bitter"/>
                <a:cs typeface="Bitter"/>
                <a:sym typeface="Bitter"/>
              </a:rPr>
              <a:t>Ruang Lingkup Praktik Bidan dengan Terapi Komplementer</a:t>
            </a:r>
          </a:p>
        </p:txBody>
      </p:sp>
      <p:sp>
        <p:nvSpPr>
          <p:cNvPr id="7" name="TextBox 7"/>
          <p:cNvSpPr txBox="1"/>
          <p:nvPr/>
        </p:nvSpPr>
        <p:spPr>
          <a:xfrm>
            <a:off x="849172" y="2091745"/>
            <a:ext cx="16589578" cy="592406"/>
          </a:xfrm>
          <a:prstGeom prst="rect">
            <a:avLst/>
          </a:prstGeom>
        </p:spPr>
        <p:txBody>
          <a:bodyPr lIns="0" tIns="0" rIns="0" bIns="0" rtlCol="0" anchor="t">
            <a:spAutoFit/>
          </a:bodyPr>
          <a:lstStyle/>
          <a:p>
            <a:pPr algn="just">
              <a:lnSpc>
                <a:spcPts val="2437"/>
              </a:lnSpc>
            </a:pPr>
            <a:r>
              <a:rPr lang="en-US" sz="1625" dirty="0">
                <a:solidFill>
                  <a:srgbClr val="2B2E3C"/>
                </a:solidFill>
                <a:latin typeface="Open Sans"/>
                <a:ea typeface="Open Sans"/>
                <a:cs typeface="Open Sans"/>
                <a:sym typeface="Open Sans"/>
              </a:rPr>
              <a:t>Ruang </a:t>
            </a:r>
            <a:r>
              <a:rPr lang="en-US" sz="1625" dirty="0" err="1">
                <a:solidFill>
                  <a:srgbClr val="2B2E3C"/>
                </a:solidFill>
                <a:latin typeface="Open Sans"/>
                <a:ea typeface="Open Sans"/>
                <a:cs typeface="Open Sans"/>
                <a:sym typeface="Open Sans"/>
              </a:rPr>
              <a:t>lingkup</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praktik</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bidan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dalam</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terapi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komplementer</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berada</a:t>
            </a:r>
            <a:r>
              <a:rPr lang="en-US" sz="1625" dirty="0">
                <a:solidFill>
                  <a:srgbClr val="2B2E3C"/>
                </a:solidFill>
                <a:latin typeface="Open Sans"/>
                <a:ea typeface="Open Sans"/>
                <a:cs typeface="Open Sans"/>
                <a:sym typeface="Open Sans"/>
              </a:rPr>
              <a:t> pada area </a:t>
            </a:r>
            <a:r>
              <a:rPr lang="en-US" sz="1625" dirty="0" err="1">
                <a:solidFill>
                  <a:srgbClr val="2B2E3C"/>
                </a:solidFill>
                <a:latin typeface="Open Sans"/>
                <a:ea typeface="Open Sans"/>
                <a:cs typeface="Open Sans"/>
                <a:sym typeface="Open Sans"/>
              </a:rPr>
              <a:t>edukasi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pendampingan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penguatan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kenyamanan</a:t>
            </a:r>
            <a:r>
              <a:rPr lang="en-US" sz="1625" dirty="0">
                <a:solidFill>
                  <a:srgbClr val="2B2E3C"/>
                </a:solidFill>
                <a:latin typeface="Open Sans"/>
                <a:ea typeface="Open Sans"/>
                <a:cs typeface="Open Sans"/>
                <a:sym typeface="Open Sans"/>
              </a:rPr>
              <a:t>, dan </a:t>
            </a:r>
            <a:r>
              <a:rPr lang="en-US" sz="1625" dirty="0" err="1">
                <a:solidFill>
                  <a:srgbClr val="2B2E3C"/>
                </a:solidFill>
                <a:latin typeface="Open Sans"/>
                <a:ea typeface="Open Sans"/>
                <a:cs typeface="Open Sans"/>
                <a:sym typeface="Open Sans"/>
              </a:rPr>
              <a:t>integrasi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asuhan</a:t>
            </a:r>
            <a:r>
              <a:rPr lang="en-US" sz="1625" dirty="0">
                <a:solidFill>
                  <a:srgbClr val="2B2E3C"/>
                </a:solidFill>
                <a:latin typeface="Open Sans"/>
                <a:ea typeface="Open Sans"/>
                <a:cs typeface="Open Sans"/>
                <a:sym typeface="Open Sans"/>
              </a:rPr>
              <a:t> yang </a:t>
            </a:r>
            <a:r>
              <a:rPr lang="en-US" sz="1625" dirty="0" err="1">
                <a:solidFill>
                  <a:srgbClr val="2B2E3C"/>
                </a:solidFill>
                <a:latin typeface="Open Sans"/>
                <a:ea typeface="Open Sans"/>
                <a:cs typeface="Open Sans"/>
                <a:sym typeface="Open Sans"/>
              </a:rPr>
              <a:t>aman</a:t>
            </a:r>
            <a:r>
              <a:rPr lang="en-US" sz="1625" dirty="0">
                <a:solidFill>
                  <a:srgbClr val="2B2E3C"/>
                </a:solidFill>
                <a:latin typeface="Open Sans"/>
                <a:ea typeface="Open Sans"/>
                <a:cs typeface="Open Sans"/>
                <a:sym typeface="Open Sans"/>
              </a:rPr>
              <a:t>. Bidan </a:t>
            </a:r>
            <a:r>
              <a:rPr lang="en-US" sz="1625" dirty="0" err="1">
                <a:solidFill>
                  <a:srgbClr val="2B2E3C"/>
                </a:solidFill>
                <a:latin typeface="Open Sans"/>
                <a:ea typeface="Open Sans"/>
                <a:cs typeface="Open Sans"/>
                <a:sym typeface="Open Sans"/>
              </a:rPr>
              <a:t>tidak</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bekerja</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sendiri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melainkan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dalam</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sistem</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pelayanan</a:t>
            </a:r>
            <a:r>
              <a:rPr lang="en-US" sz="1625" dirty="0">
                <a:solidFill>
                  <a:srgbClr val="2B2E3C"/>
                </a:solidFill>
                <a:latin typeface="Open Sans"/>
                <a:ea typeface="Open Sans"/>
                <a:cs typeface="Open Sans"/>
                <a:sym typeface="Open Sans"/>
              </a:rPr>
              <a:t> yang </a:t>
            </a:r>
            <a:r>
              <a:rPr lang="en-US" sz="1625" dirty="0" err="1">
                <a:solidFill>
                  <a:srgbClr val="2B2E3C"/>
                </a:solidFill>
                <a:latin typeface="Open Sans"/>
                <a:ea typeface="Open Sans"/>
                <a:cs typeface="Open Sans"/>
                <a:sym typeface="Open Sans"/>
              </a:rPr>
              <a:t>menuntut</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kolaborasi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komunikasi</a:t>
            </a:r>
            <a:r>
              <a:rPr lang="en-US" sz="1625" dirty="0">
                <a:solidFill>
                  <a:srgbClr val="2B2E3C"/>
                </a:solidFill>
                <a:latin typeface="Open Sans"/>
                <a:ea typeface="Open Sans"/>
                <a:cs typeface="Open Sans"/>
                <a:sym typeface="Open Sans"/>
              </a:rPr>
              <a:t>, dan </a:t>
            </a:r>
            <a:r>
              <a:rPr lang="en-US" sz="1625" dirty="0" err="1">
                <a:solidFill>
                  <a:srgbClr val="2B2E3C"/>
                </a:solidFill>
                <a:latin typeface="Open Sans"/>
                <a:ea typeface="Open Sans"/>
                <a:cs typeface="Open Sans"/>
                <a:sym typeface="Open Sans"/>
              </a:rPr>
              <a:t>profesionalisme</a:t>
            </a:r>
            <a:r>
              <a:rPr lang="en-US" sz="1625" dirty="0">
                <a:solidFill>
                  <a:srgbClr val="2B2E3C"/>
                </a:solidFill>
                <a:latin typeface="Open Sans"/>
                <a:ea typeface="Open Sans"/>
                <a:cs typeface="Open Sans"/>
                <a:sym typeface="Open Sans"/>
              </a:rPr>
              <a:t>.</a:t>
            </a:r>
          </a:p>
        </p:txBody>
      </p:sp>
      <p:grpSp>
        <p:nvGrpSpPr>
          <p:cNvPr id="8" name="Group 8"/>
          <p:cNvGrpSpPr/>
          <p:nvPr/>
        </p:nvGrpSpPr>
        <p:grpSpPr>
          <a:xfrm>
            <a:off x="3954961" y="2853033"/>
            <a:ext cx="2083146" cy="1504950"/>
            <a:chOff x="0" y="0"/>
            <a:chExt cx="2777528" cy="2006600"/>
          </a:xfrm>
        </p:grpSpPr>
        <p:sp>
          <p:nvSpPr>
            <p:cNvPr id="9" name="Freeform 9"/>
            <p:cNvSpPr/>
            <p:nvPr/>
          </p:nvSpPr>
          <p:spPr>
            <a:xfrm>
              <a:off x="6350" y="6350"/>
              <a:ext cx="2764790" cy="1993900"/>
            </a:xfrm>
            <a:custGeom>
              <a:avLst/>
              <a:gdLst/>
              <a:ahLst/>
              <a:cxnLst/>
              <a:rect l="l" t="t" r="r" b="b"/>
              <a:pathLst>
                <a:path w="2764790" h="1993900">
                  <a:moveTo>
                    <a:pt x="0" y="118872"/>
                  </a:moveTo>
                  <a:cubicBezTo>
                    <a:pt x="0" y="53213"/>
                    <a:pt x="53340" y="0"/>
                    <a:pt x="119126" y="0"/>
                  </a:cubicBezTo>
                  <a:lnTo>
                    <a:pt x="2645664" y="0"/>
                  </a:lnTo>
                  <a:cubicBezTo>
                    <a:pt x="2711450" y="0"/>
                    <a:pt x="2764790" y="53213"/>
                    <a:pt x="2764790" y="118872"/>
                  </a:cubicBezTo>
                  <a:lnTo>
                    <a:pt x="2764790" y="1875028"/>
                  </a:lnTo>
                  <a:cubicBezTo>
                    <a:pt x="2764790" y="1940687"/>
                    <a:pt x="2711450" y="1993900"/>
                    <a:pt x="2645664" y="1993900"/>
                  </a:cubicBezTo>
                  <a:lnTo>
                    <a:pt x="119126" y="1993900"/>
                  </a:lnTo>
                  <a:cubicBezTo>
                    <a:pt x="53340" y="1993900"/>
                    <a:pt x="0" y="1940687"/>
                    <a:pt x="0" y="1875028"/>
                  </a:cubicBezTo>
                  <a:close/>
                </a:path>
              </a:pathLst>
            </a:custGeom>
            <a:solidFill>
              <a:srgbClr val="FCE2CF"/>
            </a:solidFill>
          </p:spPr>
        </p:sp>
        <p:sp>
          <p:nvSpPr>
            <p:cNvPr id="10" name="Freeform 10"/>
            <p:cNvSpPr/>
            <p:nvPr/>
          </p:nvSpPr>
          <p:spPr>
            <a:xfrm>
              <a:off x="0" y="0"/>
              <a:ext cx="2777490" cy="2006600"/>
            </a:xfrm>
            <a:custGeom>
              <a:avLst/>
              <a:gdLst/>
              <a:ahLst/>
              <a:cxnLst/>
              <a:rect l="l" t="t" r="r" b="b"/>
              <a:pathLst>
                <a:path w="2777490" h="2006600">
                  <a:moveTo>
                    <a:pt x="0" y="125222"/>
                  </a:moveTo>
                  <a:cubicBezTo>
                    <a:pt x="0" y="56007"/>
                    <a:pt x="56134" y="0"/>
                    <a:pt x="125476" y="0"/>
                  </a:cubicBezTo>
                  <a:lnTo>
                    <a:pt x="2652014" y="0"/>
                  </a:lnTo>
                  <a:lnTo>
                    <a:pt x="2652014" y="6350"/>
                  </a:lnTo>
                  <a:lnTo>
                    <a:pt x="2652014" y="0"/>
                  </a:lnTo>
                  <a:cubicBezTo>
                    <a:pt x="2721229" y="0"/>
                    <a:pt x="2777490" y="56007"/>
                    <a:pt x="2777490" y="125222"/>
                  </a:cubicBezTo>
                  <a:lnTo>
                    <a:pt x="2771140" y="125222"/>
                  </a:lnTo>
                  <a:lnTo>
                    <a:pt x="2777490" y="125222"/>
                  </a:lnTo>
                  <a:lnTo>
                    <a:pt x="2777490" y="1881378"/>
                  </a:lnTo>
                  <a:lnTo>
                    <a:pt x="2771140" y="1881378"/>
                  </a:lnTo>
                  <a:lnTo>
                    <a:pt x="2777490" y="1881378"/>
                  </a:lnTo>
                  <a:cubicBezTo>
                    <a:pt x="2777490" y="1950593"/>
                    <a:pt x="2721356" y="2006600"/>
                    <a:pt x="2652014" y="2006600"/>
                  </a:cubicBezTo>
                  <a:lnTo>
                    <a:pt x="2652014" y="2000250"/>
                  </a:lnTo>
                  <a:lnTo>
                    <a:pt x="2652014" y="2006600"/>
                  </a:lnTo>
                  <a:lnTo>
                    <a:pt x="125476" y="2006600"/>
                  </a:lnTo>
                  <a:lnTo>
                    <a:pt x="125476" y="2000250"/>
                  </a:lnTo>
                  <a:lnTo>
                    <a:pt x="125476" y="2006600"/>
                  </a:lnTo>
                  <a:cubicBezTo>
                    <a:pt x="56134" y="2006600"/>
                    <a:pt x="0" y="1950593"/>
                    <a:pt x="0" y="1881378"/>
                  </a:cubicBezTo>
                  <a:lnTo>
                    <a:pt x="0" y="125222"/>
                  </a:lnTo>
                  <a:lnTo>
                    <a:pt x="6350" y="125222"/>
                  </a:lnTo>
                  <a:lnTo>
                    <a:pt x="0" y="125222"/>
                  </a:lnTo>
                  <a:moveTo>
                    <a:pt x="12700" y="125222"/>
                  </a:moveTo>
                  <a:lnTo>
                    <a:pt x="12700" y="1881378"/>
                  </a:lnTo>
                  <a:lnTo>
                    <a:pt x="6350" y="1881378"/>
                  </a:lnTo>
                  <a:lnTo>
                    <a:pt x="12700" y="1881378"/>
                  </a:lnTo>
                  <a:cubicBezTo>
                    <a:pt x="12700" y="1943481"/>
                    <a:pt x="63119" y="1993900"/>
                    <a:pt x="125476" y="1993900"/>
                  </a:cubicBezTo>
                  <a:lnTo>
                    <a:pt x="2652014" y="1993900"/>
                  </a:lnTo>
                  <a:cubicBezTo>
                    <a:pt x="2714244" y="1993900"/>
                    <a:pt x="2764790" y="1943481"/>
                    <a:pt x="2764790" y="1881378"/>
                  </a:cubicBezTo>
                  <a:lnTo>
                    <a:pt x="2764790" y="125222"/>
                  </a:lnTo>
                  <a:cubicBezTo>
                    <a:pt x="2764790" y="63119"/>
                    <a:pt x="2714371" y="12700"/>
                    <a:pt x="2652014" y="12700"/>
                  </a:cubicBezTo>
                  <a:lnTo>
                    <a:pt x="125476" y="12700"/>
                  </a:lnTo>
                  <a:lnTo>
                    <a:pt x="125476" y="6350"/>
                  </a:lnTo>
                  <a:lnTo>
                    <a:pt x="125476" y="12700"/>
                  </a:lnTo>
                  <a:cubicBezTo>
                    <a:pt x="63119" y="12700"/>
                    <a:pt x="12700" y="63119"/>
                    <a:pt x="12700" y="125222"/>
                  </a:cubicBezTo>
                  <a:close/>
                </a:path>
              </a:pathLst>
            </a:custGeom>
            <a:solidFill>
              <a:srgbClr val="E2C8B5"/>
            </a:solidFill>
          </p:spPr>
        </p:sp>
      </p:grpSp>
      <p:sp>
        <p:nvSpPr>
          <p:cNvPr id="11" name="TextBox 11"/>
          <p:cNvSpPr txBox="1"/>
          <p:nvPr/>
        </p:nvSpPr>
        <p:spPr>
          <a:xfrm>
            <a:off x="4847187" y="3352209"/>
            <a:ext cx="298552" cy="439788"/>
          </a:xfrm>
          <a:prstGeom prst="rect">
            <a:avLst/>
          </a:prstGeom>
        </p:spPr>
        <p:txBody>
          <a:bodyPr lIns="0" tIns="0" rIns="0" bIns="0" rtlCol="0" anchor="t">
            <a:spAutoFit/>
          </a:bodyPr>
          <a:lstStyle/>
          <a:p>
            <a:pPr algn="ctr">
              <a:lnSpc>
                <a:spcPts val="3437"/>
              </a:lnSpc>
            </a:pPr>
            <a:r>
              <a:rPr lang="en-US" sz="2312">
                <a:solidFill>
                  <a:srgbClr val="2B2E3C"/>
                </a:solidFill>
                <a:latin typeface="Bitter"/>
                <a:ea typeface="Bitter"/>
                <a:cs typeface="Bitter"/>
                <a:sym typeface="Bitter"/>
              </a:rPr>
              <a:t>1</a:t>
            </a:r>
          </a:p>
        </p:txBody>
      </p:sp>
      <p:sp>
        <p:nvSpPr>
          <p:cNvPr id="12" name="TextBox 12"/>
          <p:cNvSpPr txBox="1"/>
          <p:nvPr/>
        </p:nvSpPr>
        <p:spPr>
          <a:xfrm>
            <a:off x="6245571" y="3060497"/>
            <a:ext cx="2653903" cy="341109"/>
          </a:xfrm>
          <a:prstGeom prst="rect">
            <a:avLst/>
          </a:prstGeom>
        </p:spPr>
        <p:txBody>
          <a:bodyPr lIns="0" tIns="0" rIns="0" bIns="0" rtlCol="0" anchor="t">
            <a:spAutoFit/>
          </a:bodyPr>
          <a:lstStyle/>
          <a:p>
            <a:pPr algn="l">
              <a:lnSpc>
                <a:spcPts val="2562"/>
              </a:lnSpc>
            </a:pPr>
            <a:r>
              <a:rPr lang="en-US" sz="2062">
                <a:solidFill>
                  <a:srgbClr val="2B2E3C"/>
                </a:solidFill>
                <a:latin typeface="Bitter"/>
                <a:ea typeface="Bitter"/>
                <a:cs typeface="Bitter"/>
                <a:sym typeface="Bitter"/>
              </a:rPr>
              <a:t>Edukasi kesehatan</a:t>
            </a:r>
          </a:p>
        </p:txBody>
      </p:sp>
      <p:sp>
        <p:nvSpPr>
          <p:cNvPr id="13" name="TextBox 13"/>
          <p:cNvSpPr txBox="1"/>
          <p:nvPr/>
        </p:nvSpPr>
        <p:spPr>
          <a:xfrm>
            <a:off x="6245571" y="3462928"/>
            <a:ext cx="10980982" cy="678066"/>
          </a:xfrm>
          <a:prstGeom prst="rect">
            <a:avLst/>
          </a:prstGeom>
        </p:spPr>
        <p:txBody>
          <a:bodyPr lIns="0" tIns="0" rIns="0" bIns="0" rtlCol="0" anchor="t">
            <a:spAutoFit/>
          </a:bodyPr>
          <a:lstStyle/>
          <a:p>
            <a:pPr algn="l">
              <a:lnSpc>
                <a:spcPts val="2437"/>
              </a:lnSpc>
            </a:pPr>
            <a:r>
              <a:rPr lang="en-US" sz="1625">
                <a:solidFill>
                  <a:srgbClr val="2B2E3C"/>
                </a:solidFill>
                <a:latin typeface="Open Sans"/>
                <a:ea typeface="Open Sans"/>
                <a:cs typeface="Open Sans"/>
                <a:sym typeface="Open Sans"/>
              </a:rPr>
              <a:t>Memberikan informasi yang benar kepada ibu hamil, keluarga, dan komunitas tentang gaya hidup sehat, istirahat, nutrisi, dan pengelolaan keluhan ringan.</a:t>
            </a:r>
          </a:p>
        </p:txBody>
      </p:sp>
      <p:grpSp>
        <p:nvGrpSpPr>
          <p:cNvPr id="14" name="Group 14"/>
          <p:cNvGrpSpPr/>
          <p:nvPr/>
        </p:nvGrpSpPr>
        <p:grpSpPr>
          <a:xfrm>
            <a:off x="6139453" y="4341314"/>
            <a:ext cx="11193218" cy="14288"/>
            <a:chOff x="0" y="0"/>
            <a:chExt cx="14924291" cy="19050"/>
          </a:xfrm>
        </p:grpSpPr>
        <p:sp>
          <p:nvSpPr>
            <p:cNvPr id="15" name="Freeform 15"/>
            <p:cNvSpPr/>
            <p:nvPr/>
          </p:nvSpPr>
          <p:spPr>
            <a:xfrm>
              <a:off x="0" y="0"/>
              <a:ext cx="14924278" cy="19050"/>
            </a:xfrm>
            <a:custGeom>
              <a:avLst/>
              <a:gdLst/>
              <a:ahLst/>
              <a:cxnLst/>
              <a:rect l="l" t="t" r="r" b="b"/>
              <a:pathLst>
                <a:path w="14924278" h="19050">
                  <a:moveTo>
                    <a:pt x="0" y="9525"/>
                  </a:moveTo>
                  <a:cubicBezTo>
                    <a:pt x="0" y="4318"/>
                    <a:pt x="4318" y="0"/>
                    <a:pt x="9525" y="0"/>
                  </a:cubicBezTo>
                  <a:lnTo>
                    <a:pt x="14914753" y="0"/>
                  </a:lnTo>
                  <a:cubicBezTo>
                    <a:pt x="14919961" y="0"/>
                    <a:pt x="14924278" y="4318"/>
                    <a:pt x="14924278" y="9525"/>
                  </a:cubicBezTo>
                  <a:cubicBezTo>
                    <a:pt x="14924278" y="14732"/>
                    <a:pt x="14919961" y="19050"/>
                    <a:pt x="14914753" y="19050"/>
                  </a:cubicBezTo>
                  <a:lnTo>
                    <a:pt x="9525" y="19050"/>
                  </a:lnTo>
                  <a:cubicBezTo>
                    <a:pt x="4318" y="19050"/>
                    <a:pt x="0" y="14732"/>
                    <a:pt x="0" y="9525"/>
                  </a:cubicBezTo>
                  <a:close/>
                </a:path>
              </a:pathLst>
            </a:custGeom>
            <a:solidFill>
              <a:srgbClr val="E2C8B5"/>
            </a:solidFill>
          </p:spPr>
        </p:sp>
      </p:grpSp>
      <p:grpSp>
        <p:nvGrpSpPr>
          <p:cNvPr id="16" name="Group 16"/>
          <p:cNvGrpSpPr/>
          <p:nvPr/>
        </p:nvGrpSpPr>
        <p:grpSpPr>
          <a:xfrm>
            <a:off x="2918069" y="4454576"/>
            <a:ext cx="4156920" cy="1504950"/>
            <a:chOff x="0" y="0"/>
            <a:chExt cx="5542559" cy="2006600"/>
          </a:xfrm>
        </p:grpSpPr>
        <p:sp>
          <p:nvSpPr>
            <p:cNvPr id="17" name="Freeform 17"/>
            <p:cNvSpPr/>
            <p:nvPr/>
          </p:nvSpPr>
          <p:spPr>
            <a:xfrm>
              <a:off x="6350" y="6350"/>
              <a:ext cx="5529834" cy="1993900"/>
            </a:xfrm>
            <a:custGeom>
              <a:avLst/>
              <a:gdLst/>
              <a:ahLst/>
              <a:cxnLst/>
              <a:rect l="l" t="t" r="r" b="b"/>
              <a:pathLst>
                <a:path w="5529834" h="1993900">
                  <a:moveTo>
                    <a:pt x="0" y="118872"/>
                  </a:moveTo>
                  <a:cubicBezTo>
                    <a:pt x="0" y="53213"/>
                    <a:pt x="53467" y="0"/>
                    <a:pt x="119380" y="0"/>
                  </a:cubicBezTo>
                  <a:lnTo>
                    <a:pt x="5410454" y="0"/>
                  </a:lnTo>
                  <a:cubicBezTo>
                    <a:pt x="5476367" y="0"/>
                    <a:pt x="5529834" y="53213"/>
                    <a:pt x="5529834" y="118872"/>
                  </a:cubicBezTo>
                  <a:lnTo>
                    <a:pt x="5529834" y="1875028"/>
                  </a:lnTo>
                  <a:cubicBezTo>
                    <a:pt x="5529834" y="1940687"/>
                    <a:pt x="5476367" y="1993900"/>
                    <a:pt x="5410454" y="1993900"/>
                  </a:cubicBezTo>
                  <a:lnTo>
                    <a:pt x="119380" y="1993900"/>
                  </a:lnTo>
                  <a:cubicBezTo>
                    <a:pt x="53467" y="1993900"/>
                    <a:pt x="0" y="1940687"/>
                    <a:pt x="0" y="1875028"/>
                  </a:cubicBezTo>
                  <a:close/>
                </a:path>
              </a:pathLst>
            </a:custGeom>
            <a:solidFill>
              <a:srgbClr val="FCE2CF"/>
            </a:solidFill>
          </p:spPr>
        </p:sp>
        <p:sp>
          <p:nvSpPr>
            <p:cNvPr id="18" name="Freeform 18"/>
            <p:cNvSpPr/>
            <p:nvPr/>
          </p:nvSpPr>
          <p:spPr>
            <a:xfrm>
              <a:off x="0" y="0"/>
              <a:ext cx="5542534" cy="2006600"/>
            </a:xfrm>
            <a:custGeom>
              <a:avLst/>
              <a:gdLst/>
              <a:ahLst/>
              <a:cxnLst/>
              <a:rect l="l" t="t" r="r" b="b"/>
              <a:pathLst>
                <a:path w="5542534" h="2006600">
                  <a:moveTo>
                    <a:pt x="0" y="125222"/>
                  </a:moveTo>
                  <a:cubicBezTo>
                    <a:pt x="0" y="56007"/>
                    <a:pt x="56261" y="0"/>
                    <a:pt x="125730" y="0"/>
                  </a:cubicBezTo>
                  <a:lnTo>
                    <a:pt x="5416804" y="0"/>
                  </a:lnTo>
                  <a:lnTo>
                    <a:pt x="5416804" y="6350"/>
                  </a:lnTo>
                  <a:lnTo>
                    <a:pt x="5416804" y="0"/>
                  </a:lnTo>
                  <a:cubicBezTo>
                    <a:pt x="5486273" y="0"/>
                    <a:pt x="5542534" y="56007"/>
                    <a:pt x="5542534" y="125222"/>
                  </a:cubicBezTo>
                  <a:lnTo>
                    <a:pt x="5536184" y="125222"/>
                  </a:lnTo>
                  <a:lnTo>
                    <a:pt x="5542534" y="125222"/>
                  </a:lnTo>
                  <a:lnTo>
                    <a:pt x="5542534" y="1881378"/>
                  </a:lnTo>
                  <a:lnTo>
                    <a:pt x="5536184" y="1881378"/>
                  </a:lnTo>
                  <a:lnTo>
                    <a:pt x="5542534" y="1881378"/>
                  </a:lnTo>
                  <a:cubicBezTo>
                    <a:pt x="5542534" y="1950593"/>
                    <a:pt x="5486273" y="2006600"/>
                    <a:pt x="5416804" y="2006600"/>
                  </a:cubicBezTo>
                  <a:lnTo>
                    <a:pt x="5416804" y="2000250"/>
                  </a:lnTo>
                  <a:lnTo>
                    <a:pt x="5416804" y="2006600"/>
                  </a:lnTo>
                  <a:lnTo>
                    <a:pt x="125730" y="2006600"/>
                  </a:lnTo>
                  <a:lnTo>
                    <a:pt x="125730" y="2000250"/>
                  </a:lnTo>
                  <a:lnTo>
                    <a:pt x="125730" y="2006600"/>
                  </a:lnTo>
                  <a:cubicBezTo>
                    <a:pt x="56261" y="2006600"/>
                    <a:pt x="0" y="1950593"/>
                    <a:pt x="0" y="1881378"/>
                  </a:cubicBezTo>
                  <a:lnTo>
                    <a:pt x="0" y="125222"/>
                  </a:lnTo>
                  <a:lnTo>
                    <a:pt x="6350" y="125222"/>
                  </a:lnTo>
                  <a:lnTo>
                    <a:pt x="0" y="125222"/>
                  </a:lnTo>
                  <a:moveTo>
                    <a:pt x="12700" y="125222"/>
                  </a:moveTo>
                  <a:lnTo>
                    <a:pt x="12700" y="1881378"/>
                  </a:lnTo>
                  <a:lnTo>
                    <a:pt x="6350" y="1881378"/>
                  </a:lnTo>
                  <a:lnTo>
                    <a:pt x="12700" y="1881378"/>
                  </a:lnTo>
                  <a:cubicBezTo>
                    <a:pt x="12700" y="1943481"/>
                    <a:pt x="63246" y="1993900"/>
                    <a:pt x="125730" y="1993900"/>
                  </a:cubicBezTo>
                  <a:lnTo>
                    <a:pt x="5416804" y="1993900"/>
                  </a:lnTo>
                  <a:cubicBezTo>
                    <a:pt x="5479288" y="1993900"/>
                    <a:pt x="5529834" y="1943481"/>
                    <a:pt x="5529834" y="1881378"/>
                  </a:cubicBezTo>
                  <a:lnTo>
                    <a:pt x="5529834" y="125222"/>
                  </a:lnTo>
                  <a:cubicBezTo>
                    <a:pt x="5529834" y="63119"/>
                    <a:pt x="5479288" y="12700"/>
                    <a:pt x="5416804" y="12700"/>
                  </a:cubicBezTo>
                  <a:lnTo>
                    <a:pt x="125730" y="12700"/>
                  </a:lnTo>
                  <a:lnTo>
                    <a:pt x="125730" y="6350"/>
                  </a:lnTo>
                  <a:lnTo>
                    <a:pt x="125730" y="12700"/>
                  </a:lnTo>
                  <a:cubicBezTo>
                    <a:pt x="63246" y="12700"/>
                    <a:pt x="12700" y="63119"/>
                    <a:pt x="12700" y="125222"/>
                  </a:cubicBezTo>
                  <a:close/>
                </a:path>
              </a:pathLst>
            </a:custGeom>
            <a:solidFill>
              <a:srgbClr val="E2C8B5"/>
            </a:solidFill>
          </p:spPr>
        </p:sp>
      </p:grpSp>
      <p:sp>
        <p:nvSpPr>
          <p:cNvPr id="19" name="TextBox 19"/>
          <p:cNvSpPr txBox="1"/>
          <p:nvPr/>
        </p:nvSpPr>
        <p:spPr>
          <a:xfrm>
            <a:off x="4847187" y="4953743"/>
            <a:ext cx="298552" cy="439788"/>
          </a:xfrm>
          <a:prstGeom prst="rect">
            <a:avLst/>
          </a:prstGeom>
        </p:spPr>
        <p:txBody>
          <a:bodyPr lIns="0" tIns="0" rIns="0" bIns="0" rtlCol="0" anchor="t">
            <a:spAutoFit/>
          </a:bodyPr>
          <a:lstStyle/>
          <a:p>
            <a:pPr algn="ctr">
              <a:lnSpc>
                <a:spcPts val="3437"/>
              </a:lnSpc>
            </a:pPr>
            <a:r>
              <a:rPr lang="en-US" sz="2312">
                <a:solidFill>
                  <a:srgbClr val="2B2E3C"/>
                </a:solidFill>
                <a:latin typeface="Bitter"/>
                <a:ea typeface="Bitter"/>
                <a:cs typeface="Bitter"/>
                <a:sym typeface="Bitter"/>
              </a:rPr>
              <a:t>2</a:t>
            </a:r>
          </a:p>
        </p:txBody>
      </p:sp>
      <p:sp>
        <p:nvSpPr>
          <p:cNvPr id="20" name="TextBox 20"/>
          <p:cNvSpPr txBox="1"/>
          <p:nvPr/>
        </p:nvSpPr>
        <p:spPr>
          <a:xfrm>
            <a:off x="7282453" y="4662040"/>
            <a:ext cx="2853480" cy="341109"/>
          </a:xfrm>
          <a:prstGeom prst="rect">
            <a:avLst/>
          </a:prstGeom>
        </p:spPr>
        <p:txBody>
          <a:bodyPr lIns="0" tIns="0" rIns="0" bIns="0" rtlCol="0" anchor="t">
            <a:spAutoFit/>
          </a:bodyPr>
          <a:lstStyle/>
          <a:p>
            <a:pPr algn="l">
              <a:lnSpc>
                <a:spcPts val="2562"/>
              </a:lnSpc>
            </a:pPr>
            <a:r>
              <a:rPr lang="en-US" sz="2062">
                <a:solidFill>
                  <a:srgbClr val="2B2E3C"/>
                </a:solidFill>
                <a:latin typeface="Bitter"/>
                <a:ea typeface="Bitter"/>
                <a:cs typeface="Bitter"/>
                <a:sym typeface="Bitter"/>
              </a:rPr>
              <a:t>Integrasi asuhan aman</a:t>
            </a:r>
          </a:p>
        </p:txBody>
      </p:sp>
      <p:sp>
        <p:nvSpPr>
          <p:cNvPr id="21" name="TextBox 21"/>
          <p:cNvSpPr txBox="1"/>
          <p:nvPr/>
        </p:nvSpPr>
        <p:spPr>
          <a:xfrm>
            <a:off x="7277098" y="5324628"/>
            <a:ext cx="9944100" cy="678066"/>
          </a:xfrm>
          <a:prstGeom prst="rect">
            <a:avLst/>
          </a:prstGeom>
        </p:spPr>
        <p:txBody>
          <a:bodyPr lIns="0" tIns="0" rIns="0" bIns="0" rtlCol="0" anchor="t">
            <a:spAutoFit/>
          </a:bodyPr>
          <a:lstStyle/>
          <a:p>
            <a:pPr algn="l">
              <a:lnSpc>
                <a:spcPts val="2437"/>
              </a:lnSpc>
            </a:pPr>
            <a:r>
              <a:rPr lang="en-US" sz="1625" dirty="0" err="1">
                <a:solidFill>
                  <a:srgbClr val="2B2E3C"/>
                </a:solidFill>
                <a:latin typeface="Open Sans"/>
                <a:ea typeface="Open Sans"/>
                <a:cs typeface="Open Sans"/>
                <a:sym typeface="Open Sans"/>
              </a:rPr>
              <a:t>Menggabungkan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terapi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komplementer</a:t>
            </a:r>
            <a:r>
              <a:rPr lang="en-US" sz="1625" dirty="0">
                <a:solidFill>
                  <a:srgbClr val="2B2E3C"/>
                </a:solidFill>
                <a:latin typeface="Open Sans"/>
                <a:ea typeface="Open Sans"/>
                <a:cs typeface="Open Sans"/>
                <a:sym typeface="Open Sans"/>
              </a:rPr>
              <a:t> yang </a:t>
            </a:r>
            <a:r>
              <a:rPr lang="en-US" sz="1625" dirty="0" err="1">
                <a:solidFill>
                  <a:srgbClr val="2B2E3C"/>
                </a:solidFill>
                <a:latin typeface="Open Sans"/>
                <a:ea typeface="Open Sans"/>
                <a:cs typeface="Open Sans"/>
                <a:sym typeface="Open Sans"/>
              </a:rPr>
              <a:t>relevan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ke</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dalam</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asuhan</a:t>
            </a:r>
            <a:r>
              <a:rPr lang="en-US" sz="1625" dirty="0">
                <a:solidFill>
                  <a:srgbClr val="2B2E3C"/>
                </a:solidFill>
                <a:latin typeface="Open Sans"/>
                <a:ea typeface="Open Sans"/>
                <a:cs typeface="Open Sans"/>
                <a:sym typeface="Open Sans"/>
              </a:rPr>
              <a:t> rutin </a:t>
            </a:r>
            <a:r>
              <a:rPr lang="en-US" sz="1625" dirty="0" err="1">
                <a:solidFill>
                  <a:srgbClr val="2B2E3C"/>
                </a:solidFill>
                <a:latin typeface="Open Sans"/>
                <a:ea typeface="Open Sans"/>
                <a:cs typeface="Open Sans"/>
                <a:sym typeface="Open Sans"/>
              </a:rPr>
              <a:t>tanpa</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mengabaikan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pemeriksaan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klinis</a:t>
            </a:r>
            <a:r>
              <a:rPr lang="en-US" sz="1625" dirty="0">
                <a:solidFill>
                  <a:srgbClr val="2B2E3C"/>
                </a:solidFill>
                <a:latin typeface="Open Sans"/>
                <a:ea typeface="Open Sans"/>
                <a:cs typeface="Open Sans"/>
                <a:sym typeface="Open Sans"/>
              </a:rPr>
              <a:t> dan </a:t>
            </a:r>
            <a:r>
              <a:rPr lang="en-US" sz="1625" dirty="0" err="1">
                <a:solidFill>
                  <a:srgbClr val="2B2E3C"/>
                </a:solidFill>
                <a:latin typeface="Open Sans"/>
                <a:ea typeface="Open Sans"/>
                <a:cs typeface="Open Sans"/>
                <a:sym typeface="Open Sans"/>
              </a:rPr>
              <a:t>skrining</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risiko</a:t>
            </a:r>
            <a:r>
              <a:rPr lang="en-US" sz="1625" dirty="0">
                <a:solidFill>
                  <a:srgbClr val="2B2E3C"/>
                </a:solidFill>
                <a:latin typeface="Open Sans"/>
                <a:ea typeface="Open Sans"/>
                <a:cs typeface="Open Sans"/>
                <a:sym typeface="Open Sans"/>
              </a:rPr>
              <a:t>.</a:t>
            </a:r>
          </a:p>
        </p:txBody>
      </p:sp>
      <p:grpSp>
        <p:nvGrpSpPr>
          <p:cNvPr id="22" name="Group 22"/>
          <p:cNvGrpSpPr/>
          <p:nvPr/>
        </p:nvGrpSpPr>
        <p:grpSpPr>
          <a:xfrm>
            <a:off x="7176345" y="5942857"/>
            <a:ext cx="10156327" cy="14288"/>
            <a:chOff x="0" y="0"/>
            <a:chExt cx="13541769" cy="19050"/>
          </a:xfrm>
        </p:grpSpPr>
        <p:sp>
          <p:nvSpPr>
            <p:cNvPr id="23" name="Freeform 23"/>
            <p:cNvSpPr/>
            <p:nvPr/>
          </p:nvSpPr>
          <p:spPr>
            <a:xfrm>
              <a:off x="0" y="0"/>
              <a:ext cx="13541756" cy="19050"/>
            </a:xfrm>
            <a:custGeom>
              <a:avLst/>
              <a:gdLst/>
              <a:ahLst/>
              <a:cxnLst/>
              <a:rect l="l" t="t" r="r" b="b"/>
              <a:pathLst>
                <a:path w="13541756" h="19050">
                  <a:moveTo>
                    <a:pt x="0" y="9525"/>
                  </a:moveTo>
                  <a:cubicBezTo>
                    <a:pt x="0" y="4318"/>
                    <a:pt x="4318" y="0"/>
                    <a:pt x="9525" y="0"/>
                  </a:cubicBezTo>
                  <a:lnTo>
                    <a:pt x="13532231" y="0"/>
                  </a:lnTo>
                  <a:cubicBezTo>
                    <a:pt x="13537439" y="0"/>
                    <a:pt x="13541756" y="4318"/>
                    <a:pt x="13541756" y="9525"/>
                  </a:cubicBezTo>
                  <a:cubicBezTo>
                    <a:pt x="13541756" y="14732"/>
                    <a:pt x="13537439" y="19050"/>
                    <a:pt x="13532231" y="19050"/>
                  </a:cubicBezTo>
                  <a:lnTo>
                    <a:pt x="9525" y="19050"/>
                  </a:lnTo>
                  <a:cubicBezTo>
                    <a:pt x="4318" y="19050"/>
                    <a:pt x="0" y="14732"/>
                    <a:pt x="0" y="9525"/>
                  </a:cubicBezTo>
                  <a:close/>
                </a:path>
              </a:pathLst>
            </a:custGeom>
            <a:solidFill>
              <a:srgbClr val="E2C8B5"/>
            </a:solidFill>
          </p:spPr>
        </p:sp>
      </p:grpSp>
      <p:grpSp>
        <p:nvGrpSpPr>
          <p:cNvPr id="24" name="Group 24"/>
          <p:cNvGrpSpPr/>
          <p:nvPr/>
        </p:nvGrpSpPr>
        <p:grpSpPr>
          <a:xfrm>
            <a:off x="1881188" y="6056109"/>
            <a:ext cx="6230541" cy="1504950"/>
            <a:chOff x="0" y="0"/>
            <a:chExt cx="8307388" cy="2006600"/>
          </a:xfrm>
        </p:grpSpPr>
        <p:sp>
          <p:nvSpPr>
            <p:cNvPr id="25" name="Freeform 25"/>
            <p:cNvSpPr/>
            <p:nvPr/>
          </p:nvSpPr>
          <p:spPr>
            <a:xfrm>
              <a:off x="6350" y="6350"/>
              <a:ext cx="8294750" cy="1993900"/>
            </a:xfrm>
            <a:custGeom>
              <a:avLst/>
              <a:gdLst/>
              <a:ahLst/>
              <a:cxnLst/>
              <a:rect l="l" t="t" r="r" b="b"/>
              <a:pathLst>
                <a:path w="8294750" h="1993900">
                  <a:moveTo>
                    <a:pt x="0" y="118872"/>
                  </a:moveTo>
                  <a:cubicBezTo>
                    <a:pt x="0" y="53213"/>
                    <a:pt x="53467" y="0"/>
                    <a:pt x="119507" y="0"/>
                  </a:cubicBezTo>
                  <a:lnTo>
                    <a:pt x="8175244" y="0"/>
                  </a:lnTo>
                  <a:cubicBezTo>
                    <a:pt x="8241284" y="0"/>
                    <a:pt x="8294750" y="53213"/>
                    <a:pt x="8294750" y="118872"/>
                  </a:cubicBezTo>
                  <a:lnTo>
                    <a:pt x="8294750" y="1875028"/>
                  </a:lnTo>
                  <a:cubicBezTo>
                    <a:pt x="8294750" y="1940687"/>
                    <a:pt x="8241284" y="1993900"/>
                    <a:pt x="8175244" y="1993900"/>
                  </a:cubicBezTo>
                  <a:lnTo>
                    <a:pt x="119507" y="1993900"/>
                  </a:lnTo>
                  <a:cubicBezTo>
                    <a:pt x="53467" y="1993900"/>
                    <a:pt x="0" y="1940687"/>
                    <a:pt x="0" y="1875028"/>
                  </a:cubicBezTo>
                  <a:close/>
                </a:path>
              </a:pathLst>
            </a:custGeom>
            <a:solidFill>
              <a:srgbClr val="FCE2CF"/>
            </a:solidFill>
          </p:spPr>
        </p:sp>
        <p:sp>
          <p:nvSpPr>
            <p:cNvPr id="26" name="Freeform 26"/>
            <p:cNvSpPr/>
            <p:nvPr/>
          </p:nvSpPr>
          <p:spPr>
            <a:xfrm>
              <a:off x="0" y="0"/>
              <a:ext cx="8307450" cy="2006600"/>
            </a:xfrm>
            <a:custGeom>
              <a:avLst/>
              <a:gdLst/>
              <a:ahLst/>
              <a:cxnLst/>
              <a:rect l="l" t="t" r="r" b="b"/>
              <a:pathLst>
                <a:path w="8307450" h="2006600">
                  <a:moveTo>
                    <a:pt x="0" y="125222"/>
                  </a:moveTo>
                  <a:cubicBezTo>
                    <a:pt x="0" y="56007"/>
                    <a:pt x="56388" y="0"/>
                    <a:pt x="125857" y="0"/>
                  </a:cubicBezTo>
                  <a:lnTo>
                    <a:pt x="8181594" y="0"/>
                  </a:lnTo>
                  <a:lnTo>
                    <a:pt x="8181594" y="6350"/>
                  </a:lnTo>
                  <a:lnTo>
                    <a:pt x="8181594" y="0"/>
                  </a:lnTo>
                  <a:cubicBezTo>
                    <a:pt x="8251062" y="0"/>
                    <a:pt x="8307450" y="56007"/>
                    <a:pt x="8307450" y="125222"/>
                  </a:cubicBezTo>
                  <a:lnTo>
                    <a:pt x="8301100" y="125222"/>
                  </a:lnTo>
                  <a:lnTo>
                    <a:pt x="8307450" y="125222"/>
                  </a:lnTo>
                  <a:lnTo>
                    <a:pt x="8307450" y="1881378"/>
                  </a:lnTo>
                  <a:lnTo>
                    <a:pt x="8301100" y="1881378"/>
                  </a:lnTo>
                  <a:lnTo>
                    <a:pt x="8307450" y="1881378"/>
                  </a:lnTo>
                  <a:cubicBezTo>
                    <a:pt x="8307450" y="1950593"/>
                    <a:pt x="8251062" y="2006600"/>
                    <a:pt x="8181594" y="2006600"/>
                  </a:cubicBezTo>
                  <a:lnTo>
                    <a:pt x="8181594" y="2000250"/>
                  </a:lnTo>
                  <a:lnTo>
                    <a:pt x="8181594" y="2006600"/>
                  </a:lnTo>
                  <a:lnTo>
                    <a:pt x="125857" y="2006600"/>
                  </a:lnTo>
                  <a:lnTo>
                    <a:pt x="125857" y="2000250"/>
                  </a:lnTo>
                  <a:lnTo>
                    <a:pt x="125857" y="2006600"/>
                  </a:lnTo>
                  <a:cubicBezTo>
                    <a:pt x="56388" y="2006600"/>
                    <a:pt x="0" y="1950593"/>
                    <a:pt x="0" y="1881378"/>
                  </a:cubicBezTo>
                  <a:lnTo>
                    <a:pt x="0" y="125222"/>
                  </a:lnTo>
                  <a:lnTo>
                    <a:pt x="6350" y="125222"/>
                  </a:lnTo>
                  <a:lnTo>
                    <a:pt x="0" y="125222"/>
                  </a:lnTo>
                  <a:moveTo>
                    <a:pt x="12700" y="125222"/>
                  </a:moveTo>
                  <a:lnTo>
                    <a:pt x="12700" y="1881378"/>
                  </a:lnTo>
                  <a:lnTo>
                    <a:pt x="6350" y="1881378"/>
                  </a:lnTo>
                  <a:lnTo>
                    <a:pt x="12700" y="1881378"/>
                  </a:lnTo>
                  <a:cubicBezTo>
                    <a:pt x="12700" y="1943481"/>
                    <a:pt x="63373" y="1993900"/>
                    <a:pt x="125857" y="1993900"/>
                  </a:cubicBezTo>
                  <a:lnTo>
                    <a:pt x="8181594" y="1993900"/>
                  </a:lnTo>
                  <a:cubicBezTo>
                    <a:pt x="8244077" y="1993900"/>
                    <a:pt x="8294750" y="1943481"/>
                    <a:pt x="8294750" y="1881378"/>
                  </a:cubicBezTo>
                  <a:lnTo>
                    <a:pt x="8294750" y="125222"/>
                  </a:lnTo>
                  <a:cubicBezTo>
                    <a:pt x="8294750" y="63119"/>
                    <a:pt x="8244077" y="12700"/>
                    <a:pt x="8181594" y="12700"/>
                  </a:cubicBezTo>
                  <a:lnTo>
                    <a:pt x="125857" y="12700"/>
                  </a:lnTo>
                  <a:lnTo>
                    <a:pt x="125857" y="6350"/>
                  </a:lnTo>
                  <a:lnTo>
                    <a:pt x="125857" y="12700"/>
                  </a:lnTo>
                  <a:cubicBezTo>
                    <a:pt x="63373" y="12700"/>
                    <a:pt x="12700" y="63119"/>
                    <a:pt x="12700" y="125222"/>
                  </a:cubicBezTo>
                  <a:close/>
                </a:path>
              </a:pathLst>
            </a:custGeom>
            <a:solidFill>
              <a:srgbClr val="E2C8B5"/>
            </a:solidFill>
          </p:spPr>
        </p:sp>
      </p:grpSp>
      <p:sp>
        <p:nvSpPr>
          <p:cNvPr id="27" name="TextBox 27"/>
          <p:cNvSpPr txBox="1"/>
          <p:nvPr/>
        </p:nvSpPr>
        <p:spPr>
          <a:xfrm>
            <a:off x="4847187" y="6555286"/>
            <a:ext cx="298552" cy="439788"/>
          </a:xfrm>
          <a:prstGeom prst="rect">
            <a:avLst/>
          </a:prstGeom>
        </p:spPr>
        <p:txBody>
          <a:bodyPr lIns="0" tIns="0" rIns="0" bIns="0" rtlCol="0" anchor="t">
            <a:spAutoFit/>
          </a:bodyPr>
          <a:lstStyle/>
          <a:p>
            <a:pPr algn="ctr">
              <a:lnSpc>
                <a:spcPts val="3437"/>
              </a:lnSpc>
            </a:pPr>
            <a:r>
              <a:rPr lang="en-US" sz="2312">
                <a:solidFill>
                  <a:srgbClr val="2B2E3C"/>
                </a:solidFill>
                <a:latin typeface="Bitter"/>
                <a:ea typeface="Bitter"/>
                <a:cs typeface="Bitter"/>
                <a:sym typeface="Bitter"/>
              </a:rPr>
              <a:t>3</a:t>
            </a:r>
          </a:p>
        </p:txBody>
      </p:sp>
      <p:sp>
        <p:nvSpPr>
          <p:cNvPr id="28" name="TextBox 28"/>
          <p:cNvSpPr txBox="1"/>
          <p:nvPr/>
        </p:nvSpPr>
        <p:spPr>
          <a:xfrm>
            <a:off x="8319192" y="6263583"/>
            <a:ext cx="2795140" cy="341109"/>
          </a:xfrm>
          <a:prstGeom prst="rect">
            <a:avLst/>
          </a:prstGeom>
        </p:spPr>
        <p:txBody>
          <a:bodyPr lIns="0" tIns="0" rIns="0" bIns="0" rtlCol="0" anchor="t">
            <a:spAutoFit/>
          </a:bodyPr>
          <a:lstStyle/>
          <a:p>
            <a:pPr algn="l">
              <a:lnSpc>
                <a:spcPts val="2562"/>
              </a:lnSpc>
            </a:pPr>
            <a:r>
              <a:rPr lang="en-US" sz="2062">
                <a:solidFill>
                  <a:srgbClr val="2B2E3C"/>
                </a:solidFill>
                <a:latin typeface="Bitter"/>
                <a:ea typeface="Bitter"/>
                <a:cs typeface="Bitter"/>
                <a:sym typeface="Bitter"/>
              </a:rPr>
              <a:t>Kolaborasi profesional</a:t>
            </a:r>
          </a:p>
        </p:txBody>
      </p:sp>
      <p:sp>
        <p:nvSpPr>
          <p:cNvPr id="29" name="TextBox 29"/>
          <p:cNvSpPr txBox="1"/>
          <p:nvPr/>
        </p:nvSpPr>
        <p:spPr>
          <a:xfrm>
            <a:off x="8319192" y="6898921"/>
            <a:ext cx="8907361" cy="678066"/>
          </a:xfrm>
          <a:prstGeom prst="rect">
            <a:avLst/>
          </a:prstGeom>
        </p:spPr>
        <p:txBody>
          <a:bodyPr lIns="0" tIns="0" rIns="0" bIns="0" rtlCol="0" anchor="t">
            <a:spAutoFit/>
          </a:bodyPr>
          <a:lstStyle/>
          <a:p>
            <a:pPr algn="l">
              <a:lnSpc>
                <a:spcPts val="2437"/>
              </a:lnSpc>
            </a:pPr>
            <a:r>
              <a:rPr lang="en-US" sz="1625" dirty="0" err="1">
                <a:solidFill>
                  <a:srgbClr val="2B2E3C"/>
                </a:solidFill>
                <a:latin typeface="Open Sans"/>
                <a:ea typeface="Open Sans"/>
                <a:cs typeface="Open Sans"/>
                <a:sym typeface="Open Sans"/>
              </a:rPr>
              <a:t>Bekerja</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sama</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dengan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dokter</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fisioterapis</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ahli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gizi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atau</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praktisi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kesehatan</a:t>
            </a:r>
            <a:r>
              <a:rPr lang="en-US" sz="1625" dirty="0">
                <a:solidFill>
                  <a:srgbClr val="2B2E3C"/>
                </a:solidFill>
                <a:latin typeface="Open Sans"/>
                <a:ea typeface="Open Sans"/>
                <a:cs typeface="Open Sans"/>
                <a:sym typeface="Open Sans"/>
              </a:rPr>
              <a:t> lain </a:t>
            </a:r>
            <a:r>
              <a:rPr lang="en-US" sz="1625" dirty="0" err="1">
                <a:solidFill>
                  <a:srgbClr val="2B2E3C"/>
                </a:solidFill>
                <a:latin typeface="Open Sans"/>
                <a:ea typeface="Open Sans"/>
                <a:cs typeface="Open Sans"/>
                <a:sym typeface="Open Sans"/>
              </a:rPr>
              <a:t>bila</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diperlukan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untuk</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memastikan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pelayanan</a:t>
            </a:r>
            <a:r>
              <a:rPr lang="en-US" sz="1625" dirty="0">
                <a:solidFill>
                  <a:srgbClr val="2B2E3C"/>
                </a:solidFill>
                <a:latin typeface="Open Sans"/>
                <a:ea typeface="Open Sans"/>
                <a:cs typeface="Open Sans"/>
                <a:sym typeface="Open Sans"/>
              </a:rPr>
              <a:t> yang </a:t>
            </a:r>
            <a:r>
              <a:rPr lang="en-US" sz="1625" dirty="0" err="1">
                <a:solidFill>
                  <a:srgbClr val="2B2E3C"/>
                </a:solidFill>
                <a:latin typeface="Open Sans"/>
                <a:ea typeface="Open Sans"/>
                <a:cs typeface="Open Sans"/>
                <a:sym typeface="Open Sans"/>
              </a:rPr>
              <a:t>komprehensif</a:t>
            </a:r>
            <a:r>
              <a:rPr lang="en-US" sz="1625" dirty="0">
                <a:solidFill>
                  <a:srgbClr val="2B2E3C"/>
                </a:solidFill>
                <a:latin typeface="Open Sans"/>
                <a:ea typeface="Open Sans"/>
                <a:cs typeface="Open Sans"/>
                <a:sym typeface="Open Sans"/>
              </a:rPr>
              <a:t>.</a:t>
            </a:r>
          </a:p>
        </p:txBody>
      </p:sp>
      <p:grpSp>
        <p:nvGrpSpPr>
          <p:cNvPr id="30" name="Group 30"/>
          <p:cNvGrpSpPr/>
          <p:nvPr/>
        </p:nvGrpSpPr>
        <p:grpSpPr>
          <a:xfrm>
            <a:off x="8213084" y="7544391"/>
            <a:ext cx="9119597" cy="14288"/>
            <a:chOff x="0" y="0"/>
            <a:chExt cx="12159463" cy="19050"/>
          </a:xfrm>
        </p:grpSpPr>
        <p:sp>
          <p:nvSpPr>
            <p:cNvPr id="31" name="Freeform 31"/>
            <p:cNvSpPr/>
            <p:nvPr/>
          </p:nvSpPr>
          <p:spPr>
            <a:xfrm>
              <a:off x="0" y="0"/>
              <a:ext cx="12159488" cy="19050"/>
            </a:xfrm>
            <a:custGeom>
              <a:avLst/>
              <a:gdLst/>
              <a:ahLst/>
              <a:cxnLst/>
              <a:rect l="l" t="t" r="r" b="b"/>
              <a:pathLst>
                <a:path w="12159488" h="19050">
                  <a:moveTo>
                    <a:pt x="0" y="9525"/>
                  </a:moveTo>
                  <a:cubicBezTo>
                    <a:pt x="0" y="4318"/>
                    <a:pt x="4318" y="0"/>
                    <a:pt x="9525" y="0"/>
                  </a:cubicBezTo>
                  <a:lnTo>
                    <a:pt x="12149963" y="0"/>
                  </a:lnTo>
                  <a:cubicBezTo>
                    <a:pt x="12155170" y="0"/>
                    <a:pt x="12159488" y="4318"/>
                    <a:pt x="12159488" y="9525"/>
                  </a:cubicBezTo>
                  <a:cubicBezTo>
                    <a:pt x="12159488" y="14732"/>
                    <a:pt x="12155170" y="19050"/>
                    <a:pt x="12149963" y="19050"/>
                  </a:cubicBezTo>
                  <a:lnTo>
                    <a:pt x="9525" y="19050"/>
                  </a:lnTo>
                  <a:cubicBezTo>
                    <a:pt x="4318" y="19050"/>
                    <a:pt x="0" y="14732"/>
                    <a:pt x="0" y="9525"/>
                  </a:cubicBezTo>
                  <a:close/>
                </a:path>
              </a:pathLst>
            </a:custGeom>
            <a:solidFill>
              <a:srgbClr val="E2C8B5"/>
            </a:solidFill>
          </p:spPr>
        </p:sp>
      </p:grpSp>
      <p:grpSp>
        <p:nvGrpSpPr>
          <p:cNvPr id="32" name="Group 32"/>
          <p:cNvGrpSpPr/>
          <p:nvPr/>
        </p:nvGrpSpPr>
        <p:grpSpPr>
          <a:xfrm>
            <a:off x="844448" y="7657652"/>
            <a:ext cx="8304314" cy="1504950"/>
            <a:chOff x="0" y="0"/>
            <a:chExt cx="11072419" cy="2006600"/>
          </a:xfrm>
        </p:grpSpPr>
        <p:sp>
          <p:nvSpPr>
            <p:cNvPr id="33" name="Freeform 33"/>
            <p:cNvSpPr/>
            <p:nvPr/>
          </p:nvSpPr>
          <p:spPr>
            <a:xfrm>
              <a:off x="6350" y="6350"/>
              <a:ext cx="11059668" cy="1993900"/>
            </a:xfrm>
            <a:custGeom>
              <a:avLst/>
              <a:gdLst/>
              <a:ahLst/>
              <a:cxnLst/>
              <a:rect l="l" t="t" r="r" b="b"/>
              <a:pathLst>
                <a:path w="11059668" h="1993900">
                  <a:moveTo>
                    <a:pt x="0" y="118872"/>
                  </a:moveTo>
                  <a:cubicBezTo>
                    <a:pt x="0" y="53213"/>
                    <a:pt x="53467" y="0"/>
                    <a:pt x="119507" y="0"/>
                  </a:cubicBezTo>
                  <a:lnTo>
                    <a:pt x="10940161" y="0"/>
                  </a:lnTo>
                  <a:cubicBezTo>
                    <a:pt x="11006201" y="0"/>
                    <a:pt x="11059668" y="53213"/>
                    <a:pt x="11059668" y="118872"/>
                  </a:cubicBezTo>
                  <a:lnTo>
                    <a:pt x="11059668" y="1875028"/>
                  </a:lnTo>
                  <a:cubicBezTo>
                    <a:pt x="11059668" y="1940687"/>
                    <a:pt x="11006201" y="1993900"/>
                    <a:pt x="10940161" y="1993900"/>
                  </a:cubicBezTo>
                  <a:lnTo>
                    <a:pt x="119507" y="1993900"/>
                  </a:lnTo>
                  <a:cubicBezTo>
                    <a:pt x="53467" y="1993900"/>
                    <a:pt x="0" y="1940687"/>
                    <a:pt x="0" y="1875028"/>
                  </a:cubicBezTo>
                  <a:close/>
                </a:path>
              </a:pathLst>
            </a:custGeom>
            <a:solidFill>
              <a:srgbClr val="FCE2CF"/>
            </a:solidFill>
          </p:spPr>
        </p:sp>
        <p:sp>
          <p:nvSpPr>
            <p:cNvPr id="34" name="Freeform 34"/>
            <p:cNvSpPr/>
            <p:nvPr/>
          </p:nvSpPr>
          <p:spPr>
            <a:xfrm>
              <a:off x="0" y="0"/>
              <a:ext cx="11072368" cy="2006600"/>
            </a:xfrm>
            <a:custGeom>
              <a:avLst/>
              <a:gdLst/>
              <a:ahLst/>
              <a:cxnLst/>
              <a:rect l="l" t="t" r="r" b="b"/>
              <a:pathLst>
                <a:path w="11072368" h="2006600">
                  <a:moveTo>
                    <a:pt x="0" y="125222"/>
                  </a:moveTo>
                  <a:cubicBezTo>
                    <a:pt x="0" y="56007"/>
                    <a:pt x="56388" y="0"/>
                    <a:pt x="125857" y="0"/>
                  </a:cubicBezTo>
                  <a:lnTo>
                    <a:pt x="10946511" y="0"/>
                  </a:lnTo>
                  <a:lnTo>
                    <a:pt x="10946511" y="6350"/>
                  </a:lnTo>
                  <a:lnTo>
                    <a:pt x="10946511" y="0"/>
                  </a:lnTo>
                  <a:cubicBezTo>
                    <a:pt x="11015980" y="0"/>
                    <a:pt x="11072368" y="56007"/>
                    <a:pt x="11072368" y="125222"/>
                  </a:cubicBezTo>
                  <a:lnTo>
                    <a:pt x="11066018" y="125222"/>
                  </a:lnTo>
                  <a:lnTo>
                    <a:pt x="11072368" y="125222"/>
                  </a:lnTo>
                  <a:lnTo>
                    <a:pt x="11072368" y="1881378"/>
                  </a:lnTo>
                  <a:lnTo>
                    <a:pt x="11066018" y="1881378"/>
                  </a:lnTo>
                  <a:lnTo>
                    <a:pt x="11072368" y="1881378"/>
                  </a:lnTo>
                  <a:cubicBezTo>
                    <a:pt x="11072368" y="1950593"/>
                    <a:pt x="11015980" y="2006600"/>
                    <a:pt x="10946511" y="2006600"/>
                  </a:cubicBezTo>
                  <a:lnTo>
                    <a:pt x="10946511" y="2000250"/>
                  </a:lnTo>
                  <a:lnTo>
                    <a:pt x="10946511" y="2006600"/>
                  </a:lnTo>
                  <a:lnTo>
                    <a:pt x="125857" y="2006600"/>
                  </a:lnTo>
                  <a:lnTo>
                    <a:pt x="125857" y="2000250"/>
                  </a:lnTo>
                  <a:lnTo>
                    <a:pt x="125857" y="2006600"/>
                  </a:lnTo>
                  <a:cubicBezTo>
                    <a:pt x="56388" y="2006600"/>
                    <a:pt x="0" y="1950593"/>
                    <a:pt x="0" y="1881378"/>
                  </a:cubicBezTo>
                  <a:lnTo>
                    <a:pt x="0" y="125222"/>
                  </a:lnTo>
                  <a:lnTo>
                    <a:pt x="6350" y="125222"/>
                  </a:lnTo>
                  <a:lnTo>
                    <a:pt x="0" y="125222"/>
                  </a:lnTo>
                  <a:moveTo>
                    <a:pt x="12700" y="125222"/>
                  </a:moveTo>
                  <a:lnTo>
                    <a:pt x="12700" y="1881378"/>
                  </a:lnTo>
                  <a:lnTo>
                    <a:pt x="6350" y="1881378"/>
                  </a:lnTo>
                  <a:lnTo>
                    <a:pt x="12700" y="1881378"/>
                  </a:lnTo>
                  <a:cubicBezTo>
                    <a:pt x="12700" y="1943481"/>
                    <a:pt x="63373" y="1993900"/>
                    <a:pt x="125857" y="1993900"/>
                  </a:cubicBezTo>
                  <a:lnTo>
                    <a:pt x="10946511" y="1993900"/>
                  </a:lnTo>
                  <a:cubicBezTo>
                    <a:pt x="11008995" y="1993900"/>
                    <a:pt x="11059668" y="1943481"/>
                    <a:pt x="11059668" y="1881378"/>
                  </a:cubicBezTo>
                  <a:lnTo>
                    <a:pt x="11059668" y="125222"/>
                  </a:lnTo>
                  <a:cubicBezTo>
                    <a:pt x="11059668" y="63119"/>
                    <a:pt x="11008995" y="12700"/>
                    <a:pt x="10946511" y="12700"/>
                  </a:cubicBezTo>
                  <a:lnTo>
                    <a:pt x="125857" y="12700"/>
                  </a:lnTo>
                  <a:lnTo>
                    <a:pt x="125857" y="6350"/>
                  </a:lnTo>
                  <a:lnTo>
                    <a:pt x="125857" y="12700"/>
                  </a:lnTo>
                  <a:cubicBezTo>
                    <a:pt x="63373" y="12700"/>
                    <a:pt x="12700" y="63119"/>
                    <a:pt x="12700" y="125222"/>
                  </a:cubicBezTo>
                  <a:close/>
                </a:path>
              </a:pathLst>
            </a:custGeom>
            <a:solidFill>
              <a:srgbClr val="E2C8B5"/>
            </a:solidFill>
          </p:spPr>
        </p:sp>
      </p:grpSp>
      <p:sp>
        <p:nvSpPr>
          <p:cNvPr id="35" name="TextBox 35"/>
          <p:cNvSpPr txBox="1"/>
          <p:nvPr/>
        </p:nvSpPr>
        <p:spPr>
          <a:xfrm>
            <a:off x="4847330" y="8156819"/>
            <a:ext cx="298552" cy="439788"/>
          </a:xfrm>
          <a:prstGeom prst="rect">
            <a:avLst/>
          </a:prstGeom>
        </p:spPr>
        <p:txBody>
          <a:bodyPr lIns="0" tIns="0" rIns="0" bIns="0" rtlCol="0" anchor="t">
            <a:spAutoFit/>
          </a:bodyPr>
          <a:lstStyle/>
          <a:p>
            <a:pPr algn="ctr">
              <a:lnSpc>
                <a:spcPts val="3437"/>
              </a:lnSpc>
            </a:pPr>
            <a:r>
              <a:rPr lang="en-US" sz="2312">
                <a:solidFill>
                  <a:srgbClr val="2B2E3C"/>
                </a:solidFill>
                <a:latin typeface="Bitter"/>
                <a:ea typeface="Bitter"/>
                <a:cs typeface="Bitter"/>
                <a:sym typeface="Bitter"/>
              </a:rPr>
              <a:t>4</a:t>
            </a:r>
          </a:p>
        </p:txBody>
      </p:sp>
      <p:sp>
        <p:nvSpPr>
          <p:cNvPr id="36" name="TextBox 36"/>
          <p:cNvSpPr txBox="1"/>
          <p:nvPr/>
        </p:nvSpPr>
        <p:spPr>
          <a:xfrm>
            <a:off x="9356227" y="7865116"/>
            <a:ext cx="3468891" cy="341109"/>
          </a:xfrm>
          <a:prstGeom prst="rect">
            <a:avLst/>
          </a:prstGeom>
        </p:spPr>
        <p:txBody>
          <a:bodyPr lIns="0" tIns="0" rIns="0" bIns="0" rtlCol="0" anchor="t">
            <a:spAutoFit/>
          </a:bodyPr>
          <a:lstStyle/>
          <a:p>
            <a:pPr algn="l">
              <a:lnSpc>
                <a:spcPts val="2562"/>
              </a:lnSpc>
            </a:pPr>
            <a:r>
              <a:rPr lang="en-US" sz="2062">
                <a:solidFill>
                  <a:srgbClr val="2B2E3C"/>
                </a:solidFill>
                <a:latin typeface="Bitter"/>
                <a:ea typeface="Bitter"/>
                <a:cs typeface="Bitter"/>
                <a:sym typeface="Bitter"/>
              </a:rPr>
              <a:t>Pengembangan kompetensi</a:t>
            </a:r>
          </a:p>
        </p:txBody>
      </p:sp>
      <p:sp>
        <p:nvSpPr>
          <p:cNvPr id="37" name="TextBox 37"/>
          <p:cNvSpPr txBox="1"/>
          <p:nvPr/>
        </p:nvSpPr>
        <p:spPr>
          <a:xfrm>
            <a:off x="9356227" y="8547682"/>
            <a:ext cx="7870327" cy="678066"/>
          </a:xfrm>
          <a:prstGeom prst="rect">
            <a:avLst/>
          </a:prstGeom>
        </p:spPr>
        <p:txBody>
          <a:bodyPr lIns="0" tIns="0" rIns="0" bIns="0" rtlCol="0" anchor="t">
            <a:spAutoFit/>
          </a:bodyPr>
          <a:lstStyle/>
          <a:p>
            <a:pPr algn="l">
              <a:lnSpc>
                <a:spcPts val="2437"/>
              </a:lnSpc>
            </a:pPr>
            <a:r>
              <a:rPr lang="en-US" sz="1625" dirty="0">
                <a:solidFill>
                  <a:srgbClr val="2B2E3C"/>
                </a:solidFill>
                <a:latin typeface="Open Sans"/>
                <a:ea typeface="Open Sans"/>
                <a:cs typeface="Open Sans"/>
                <a:sym typeface="Open Sans"/>
              </a:rPr>
              <a:t>Terus </a:t>
            </a:r>
            <a:r>
              <a:rPr lang="en-US" sz="1625" dirty="0" err="1">
                <a:solidFill>
                  <a:srgbClr val="2B2E3C"/>
                </a:solidFill>
                <a:latin typeface="Open Sans"/>
                <a:ea typeface="Open Sans"/>
                <a:cs typeface="Open Sans"/>
                <a:sym typeface="Open Sans"/>
              </a:rPr>
              <a:t>belajar</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mengikuti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pelatihan</a:t>
            </a:r>
            <a:r>
              <a:rPr lang="en-US" sz="1625" dirty="0">
                <a:solidFill>
                  <a:srgbClr val="2B2E3C"/>
                </a:solidFill>
                <a:latin typeface="Open Sans"/>
                <a:ea typeface="Open Sans"/>
                <a:cs typeface="Open Sans"/>
                <a:sym typeface="Open Sans"/>
              </a:rPr>
              <a:t>, dan </a:t>
            </a:r>
            <a:r>
              <a:rPr lang="en-US" sz="1625" dirty="0" err="1">
                <a:solidFill>
                  <a:srgbClr val="2B2E3C"/>
                </a:solidFill>
                <a:latin typeface="Open Sans"/>
                <a:ea typeface="Open Sans"/>
                <a:cs typeface="Open Sans"/>
                <a:sym typeface="Open Sans"/>
              </a:rPr>
              <a:t>memperbarui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pengetahuan</a:t>
            </a:r>
            <a:r>
              <a:rPr lang="en-US" sz="1625" dirty="0">
                <a:solidFill>
                  <a:srgbClr val="2B2E3C"/>
                </a:solidFill>
                <a:latin typeface="Open Sans"/>
                <a:ea typeface="Open Sans"/>
                <a:cs typeface="Open Sans"/>
                <a:sym typeface="Open Sans"/>
              </a:rPr>
              <a:t> agar </a:t>
            </a:r>
            <a:r>
              <a:rPr lang="en-US" sz="1625" dirty="0" err="1">
                <a:solidFill>
                  <a:srgbClr val="2B2E3C"/>
                </a:solidFill>
                <a:latin typeface="Open Sans"/>
                <a:ea typeface="Open Sans"/>
                <a:cs typeface="Open Sans"/>
                <a:sym typeface="Open Sans"/>
              </a:rPr>
              <a:t>praktik</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tetap</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sesuai</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perkembangan</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ilmu</a:t>
            </a:r>
            <a:r>
              <a:rPr lang="en-US" sz="1625" dirty="0">
                <a:solidFill>
                  <a:srgbClr val="2B2E3C"/>
                </a:solidFill>
                <a:latin typeface="Open Sans"/>
                <a:ea typeface="Open Sans"/>
                <a:cs typeface="Open Sans"/>
                <a:sym typeface="Open Sans"/>
              </a:rPr>
              <a:t> dan </a:t>
            </a:r>
            <a:r>
              <a:rPr lang="en-US" sz="1625" dirty="0" err="1">
                <a:solidFill>
                  <a:srgbClr val="2B2E3C"/>
                </a:solidFill>
                <a:latin typeface="Open Sans"/>
                <a:ea typeface="Open Sans"/>
                <a:cs typeface="Open Sans"/>
                <a:sym typeface="Open Sans"/>
              </a:rPr>
              <a:t>standar</a:t>
            </a:r>
            <a:r>
              <a:rPr lang="en-US" sz="1625" dirty="0">
                <a:solidFill>
                  <a:srgbClr val="2B2E3C"/>
                </a:solidFill>
                <a:latin typeface="Open Sans"/>
                <a:ea typeface="Open Sans"/>
                <a:cs typeface="Open Sans"/>
                <a:sym typeface="Open Sans"/>
              </a:rPr>
              <a:t> </a:t>
            </a:r>
            <a:r>
              <a:rPr lang="en-US" sz="1625" dirty="0" err="1">
                <a:solidFill>
                  <a:srgbClr val="2B2E3C"/>
                </a:solidFill>
                <a:latin typeface="Open Sans"/>
                <a:ea typeface="Open Sans"/>
                <a:cs typeface="Open Sans"/>
                <a:sym typeface="Open Sans"/>
              </a:rPr>
              <a:t>pelayanan</a:t>
            </a:r>
            <a:r>
              <a:rPr lang="en-US" sz="1625" dirty="0">
                <a:solidFill>
                  <a:srgbClr val="2B2E3C"/>
                </a:solidFill>
                <a:latin typeface="Open Sans"/>
                <a:ea typeface="Open Sans"/>
                <a:cs typeface="Open Sans"/>
                <a:sym typeface="Open Sans"/>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1190</Words>
  <Application>Microsoft Office PowerPoint</Application>
  <PresentationFormat>Custom</PresentationFormat>
  <Paragraphs>84</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Open Sans</vt:lpstr>
      <vt:lpstr>Bitter</vt:lpstr>
      <vt:lpstr>Open Sans Bold</vt:lpstr>
      <vt:lpstr>Arial</vt:lpstr>
      <vt:lpstr>Calibri</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Hartini, S.Keb.,Bdn.,M.Tr.Keb</dc:title>
  <dc:creator>ASUS</dc:creator>
  <cp:lastModifiedBy>hartini karim</cp:lastModifiedBy>
  <cp:revision>2</cp:revision>
  <dcterms:created xsi:type="dcterms:W3CDTF">2006-08-16T00:00:00Z</dcterms:created>
  <dcterms:modified xsi:type="dcterms:W3CDTF">2026-03-29T17:23:25Z</dcterms:modified>
  <dc:identifier>DAHFWbD-jbw</dc:identifier>
</cp:coreProperties>
</file>