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18288000" cy="10287000"/>
  <p:notesSz cx="6858000" cy="9144000"/>
  <p:embeddedFontLst>
    <p:embeddedFont>
      <p:font typeface="Arimo" panose="020B0604020202020204" charset="0"/>
      <p:regular r:id="rId14"/>
    </p:embeddedFont>
    <p:embeddedFont>
      <p:font typeface="Bitter" panose="020B0604020202020204" charset="0"/>
      <p:regular r:id="rId15"/>
    </p:embeddedFont>
    <p:embeddedFont>
      <p:font typeface="Martel Sans" panose="020B0604020202020204" charset="0"/>
      <p:regular r:id="rId16"/>
    </p:embeddedFont>
    <p:embeddedFont>
      <p:font typeface="Martel Sans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97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05.04.2026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BF4F3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992238" y="3359791"/>
            <a:ext cx="9445523" cy="2363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62"/>
              </a:lnSpc>
            </a:pPr>
            <a:r>
              <a:rPr lang="en-US" sz="4875">
                <a:solidFill>
                  <a:srgbClr val="272D45"/>
                </a:solidFill>
                <a:latin typeface="Arimo"/>
                <a:ea typeface="Arimo"/>
                <a:cs typeface="Arimo"/>
                <a:sym typeface="Arimo"/>
              </a:rPr>
              <a:t>Naturopati: Pendekatan Holistik untuk Kesehatan Ibu, Anak, dan Perempuan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92238" y="6019057"/>
            <a:ext cx="9445523" cy="870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5"/>
              </a:lnSpc>
            </a:pPr>
            <a:r>
              <a:rPr lang="en-US" sz="1937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Menggabungkan kebijaksanaan tradisional dengan pemahaman modern tentang kesehatan alami</a:t>
            </a:r>
          </a:p>
        </p:txBody>
      </p:sp>
      <p:sp>
        <p:nvSpPr>
          <p:cNvPr id="8" name="TextBox 21">
            <a:extLst>
              <a:ext uri="{FF2B5EF4-FFF2-40B4-BE49-F238E27FC236}">
                <a16:creationId xmlns:a16="http://schemas.microsoft.com/office/drawing/2014/main" id="{62627539-3812-7D38-BBB3-EF434069E8AB}"/>
              </a:ext>
            </a:extLst>
          </p:cNvPr>
          <p:cNvSpPr txBox="1"/>
          <p:nvPr/>
        </p:nvSpPr>
        <p:spPr>
          <a:xfrm>
            <a:off x="1050054" y="9329454"/>
            <a:ext cx="4817346" cy="346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937"/>
              </a:lnSpc>
              <a:spcBef>
                <a:spcPct val="0"/>
              </a:spcBef>
            </a:pPr>
            <a:r>
              <a:rPr lang="en-US" sz="2312" dirty="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Hartini, S.Keb.,</a:t>
            </a:r>
            <a:r>
              <a:rPr lang="en-US" sz="2312" dirty="0" err="1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Bdn</a:t>
            </a:r>
            <a:r>
              <a:rPr lang="en-US" sz="2312" dirty="0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.,</a:t>
            </a:r>
            <a:r>
              <a:rPr lang="en-US" sz="2312" dirty="0" err="1">
                <a:solidFill>
                  <a:srgbClr val="000000"/>
                </a:solidFill>
                <a:latin typeface="Bitter"/>
                <a:ea typeface="Bitter"/>
                <a:cs typeface="Bitter"/>
                <a:sym typeface="Bitter"/>
              </a:rPr>
              <a:t>M.Tr.Keb</a:t>
            </a:r>
            <a:endParaRPr lang="en-US" sz="2312" dirty="0">
              <a:solidFill>
                <a:srgbClr val="000000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BF4F3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266055" y="691906"/>
            <a:ext cx="11471224" cy="583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9"/>
              </a:lnSpc>
            </a:pPr>
            <a:r>
              <a:rPr lang="en-US" sz="3374">
                <a:solidFill>
                  <a:srgbClr val="272D45"/>
                </a:solidFill>
                <a:latin typeface="Arimo"/>
                <a:ea typeface="Arimo"/>
                <a:cs typeface="Arimo"/>
                <a:sym typeface="Arimo"/>
              </a:rPr>
              <a:t>Kesimpulan: Naturopati sebagai Pilar Kesehatan Perempuan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261292" y="1515513"/>
            <a:ext cx="4512916" cy="2319490"/>
            <a:chOff x="0" y="0"/>
            <a:chExt cx="6017222" cy="3092653"/>
          </a:xfrm>
        </p:grpSpPr>
        <p:sp>
          <p:nvSpPr>
            <p:cNvPr id="8" name="Freeform 8"/>
            <p:cNvSpPr/>
            <p:nvPr/>
          </p:nvSpPr>
          <p:spPr>
            <a:xfrm>
              <a:off x="6350" y="6350"/>
              <a:ext cx="6004560" cy="3079877"/>
            </a:xfrm>
            <a:custGeom>
              <a:avLst/>
              <a:gdLst/>
              <a:ahLst/>
              <a:cxnLst/>
              <a:rect l="l" t="t" r="r" b="b"/>
              <a:pathLst>
                <a:path w="6004560" h="3079877">
                  <a:moveTo>
                    <a:pt x="0" y="97663"/>
                  </a:moveTo>
                  <a:cubicBezTo>
                    <a:pt x="0" y="43688"/>
                    <a:pt x="43815" y="0"/>
                    <a:pt x="97917" y="0"/>
                  </a:cubicBezTo>
                  <a:lnTo>
                    <a:pt x="5906643" y="0"/>
                  </a:lnTo>
                  <a:cubicBezTo>
                    <a:pt x="5960745" y="0"/>
                    <a:pt x="6004560" y="43688"/>
                    <a:pt x="6004560" y="97663"/>
                  </a:cubicBezTo>
                  <a:lnTo>
                    <a:pt x="6004560" y="2982214"/>
                  </a:lnTo>
                  <a:cubicBezTo>
                    <a:pt x="6004560" y="3036189"/>
                    <a:pt x="5960745" y="3079877"/>
                    <a:pt x="5906643" y="3079877"/>
                  </a:cubicBezTo>
                  <a:lnTo>
                    <a:pt x="97917" y="3079877"/>
                  </a:lnTo>
                  <a:cubicBezTo>
                    <a:pt x="43815" y="3079877"/>
                    <a:pt x="0" y="3036189"/>
                    <a:pt x="0" y="2982214"/>
                  </a:cubicBezTo>
                  <a:close/>
                </a:path>
              </a:pathLst>
            </a:custGeom>
            <a:solidFill>
              <a:srgbClr val="DFECE9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017260" cy="3092577"/>
            </a:xfrm>
            <a:custGeom>
              <a:avLst/>
              <a:gdLst/>
              <a:ahLst/>
              <a:cxnLst/>
              <a:rect l="l" t="t" r="r" b="b"/>
              <a:pathLst>
                <a:path w="6017260" h="3092577">
                  <a:moveTo>
                    <a:pt x="0" y="104013"/>
                  </a:moveTo>
                  <a:cubicBezTo>
                    <a:pt x="0" y="46609"/>
                    <a:pt x="46736" y="0"/>
                    <a:pt x="104267" y="0"/>
                  </a:cubicBezTo>
                  <a:lnTo>
                    <a:pt x="5912993" y="0"/>
                  </a:lnTo>
                  <a:lnTo>
                    <a:pt x="5912993" y="6350"/>
                  </a:lnTo>
                  <a:lnTo>
                    <a:pt x="5912993" y="0"/>
                  </a:lnTo>
                  <a:cubicBezTo>
                    <a:pt x="5970524" y="0"/>
                    <a:pt x="6017260" y="46609"/>
                    <a:pt x="6017260" y="104013"/>
                  </a:cubicBezTo>
                  <a:lnTo>
                    <a:pt x="6010910" y="104013"/>
                  </a:lnTo>
                  <a:lnTo>
                    <a:pt x="6017260" y="104013"/>
                  </a:lnTo>
                  <a:lnTo>
                    <a:pt x="6017260" y="2988564"/>
                  </a:lnTo>
                  <a:lnTo>
                    <a:pt x="6010910" y="2988564"/>
                  </a:lnTo>
                  <a:lnTo>
                    <a:pt x="6017260" y="2988564"/>
                  </a:lnTo>
                  <a:cubicBezTo>
                    <a:pt x="6017260" y="3046095"/>
                    <a:pt x="5970524" y="3092577"/>
                    <a:pt x="5912993" y="3092577"/>
                  </a:cubicBezTo>
                  <a:lnTo>
                    <a:pt x="5912993" y="3086227"/>
                  </a:lnTo>
                  <a:lnTo>
                    <a:pt x="5912993" y="3092577"/>
                  </a:lnTo>
                  <a:lnTo>
                    <a:pt x="104267" y="3092577"/>
                  </a:lnTo>
                  <a:lnTo>
                    <a:pt x="104267" y="3086227"/>
                  </a:lnTo>
                  <a:lnTo>
                    <a:pt x="104267" y="3092577"/>
                  </a:lnTo>
                  <a:cubicBezTo>
                    <a:pt x="46736" y="3092577"/>
                    <a:pt x="0" y="3045968"/>
                    <a:pt x="0" y="2988564"/>
                  </a:cubicBezTo>
                  <a:lnTo>
                    <a:pt x="0" y="104013"/>
                  </a:lnTo>
                  <a:lnTo>
                    <a:pt x="6350" y="104013"/>
                  </a:lnTo>
                  <a:lnTo>
                    <a:pt x="0" y="104013"/>
                  </a:lnTo>
                  <a:moveTo>
                    <a:pt x="12700" y="104013"/>
                  </a:moveTo>
                  <a:lnTo>
                    <a:pt x="12700" y="2988564"/>
                  </a:lnTo>
                  <a:lnTo>
                    <a:pt x="6350" y="2988564"/>
                  </a:lnTo>
                  <a:lnTo>
                    <a:pt x="12700" y="2988564"/>
                  </a:lnTo>
                  <a:cubicBezTo>
                    <a:pt x="12700" y="3038983"/>
                    <a:pt x="53721" y="3079877"/>
                    <a:pt x="104267" y="3079877"/>
                  </a:cubicBezTo>
                  <a:lnTo>
                    <a:pt x="5912993" y="3079877"/>
                  </a:lnTo>
                  <a:cubicBezTo>
                    <a:pt x="5963539" y="3079877"/>
                    <a:pt x="6004560" y="3038983"/>
                    <a:pt x="6004560" y="2988564"/>
                  </a:cubicBezTo>
                  <a:lnTo>
                    <a:pt x="6004560" y="104013"/>
                  </a:lnTo>
                  <a:cubicBezTo>
                    <a:pt x="6004560" y="53594"/>
                    <a:pt x="5963539" y="12700"/>
                    <a:pt x="5912993" y="12700"/>
                  </a:cubicBezTo>
                  <a:lnTo>
                    <a:pt x="104267" y="12700"/>
                  </a:lnTo>
                  <a:lnTo>
                    <a:pt x="104267" y="6350"/>
                  </a:lnTo>
                  <a:lnTo>
                    <a:pt x="104267" y="12700"/>
                  </a:lnTo>
                  <a:cubicBezTo>
                    <a:pt x="53721" y="12700"/>
                    <a:pt x="12700" y="53594"/>
                    <a:pt x="12700" y="104013"/>
                  </a:cubicBezTo>
                  <a:close/>
                </a:path>
              </a:pathLst>
            </a:custGeom>
            <a:solidFill>
              <a:srgbClr val="C5D2C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2450011" y="1704232"/>
            <a:ext cx="523284" cy="523284"/>
            <a:chOff x="0" y="0"/>
            <a:chExt cx="697713" cy="6977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97738" cy="697738"/>
            </a:xfrm>
            <a:custGeom>
              <a:avLst/>
              <a:gdLst/>
              <a:ahLst/>
              <a:cxnLst/>
              <a:rect l="l" t="t" r="r" b="b"/>
              <a:pathLst>
                <a:path w="697738" h="697738">
                  <a:moveTo>
                    <a:pt x="0" y="348869"/>
                  </a:moveTo>
                  <a:cubicBezTo>
                    <a:pt x="0" y="156210"/>
                    <a:pt x="156210" y="0"/>
                    <a:pt x="348869" y="0"/>
                  </a:cubicBezTo>
                  <a:cubicBezTo>
                    <a:pt x="541528" y="0"/>
                    <a:pt x="697738" y="156210"/>
                    <a:pt x="697738" y="348869"/>
                  </a:cubicBezTo>
                  <a:cubicBezTo>
                    <a:pt x="697738" y="541528"/>
                    <a:pt x="541528" y="697738"/>
                    <a:pt x="348869" y="697738"/>
                  </a:cubicBezTo>
                  <a:cubicBezTo>
                    <a:pt x="156210" y="697738"/>
                    <a:pt x="0" y="541528"/>
                    <a:pt x="0" y="348869"/>
                  </a:cubicBezTo>
                  <a:close/>
                </a:path>
              </a:pathLst>
            </a:custGeom>
            <a:solidFill>
              <a:srgbClr val="437066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2450011" y="2321566"/>
            <a:ext cx="2361905" cy="301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24"/>
              </a:lnSpc>
            </a:pPr>
            <a:r>
              <a:rPr lang="en-US" sz="1687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Pendekatan Pencegahan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450011" y="2667591"/>
            <a:ext cx="4135488" cy="741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2"/>
              </a:lnSpc>
            </a:pPr>
            <a:r>
              <a:rPr lang="en-US" sz="1312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Naturopati menawarkan strategi pencegahan yang aman dan efektif untuk menjaga kesehatan optimal sepanjang siklus kehidupan perempuan.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6887318" y="1515513"/>
            <a:ext cx="4513059" cy="2319490"/>
            <a:chOff x="0" y="0"/>
            <a:chExt cx="6017412" cy="3092653"/>
          </a:xfrm>
        </p:grpSpPr>
        <p:sp>
          <p:nvSpPr>
            <p:cNvPr id="15" name="Freeform 15"/>
            <p:cNvSpPr/>
            <p:nvPr/>
          </p:nvSpPr>
          <p:spPr>
            <a:xfrm>
              <a:off x="6350" y="6350"/>
              <a:ext cx="6004687" cy="3079877"/>
            </a:xfrm>
            <a:custGeom>
              <a:avLst/>
              <a:gdLst/>
              <a:ahLst/>
              <a:cxnLst/>
              <a:rect l="l" t="t" r="r" b="b"/>
              <a:pathLst>
                <a:path w="6004687" h="3079877">
                  <a:moveTo>
                    <a:pt x="0" y="97663"/>
                  </a:moveTo>
                  <a:cubicBezTo>
                    <a:pt x="0" y="43688"/>
                    <a:pt x="43815" y="0"/>
                    <a:pt x="97917" y="0"/>
                  </a:cubicBezTo>
                  <a:lnTo>
                    <a:pt x="5906770" y="0"/>
                  </a:lnTo>
                  <a:cubicBezTo>
                    <a:pt x="5960872" y="0"/>
                    <a:pt x="6004687" y="43688"/>
                    <a:pt x="6004687" y="97663"/>
                  </a:cubicBezTo>
                  <a:lnTo>
                    <a:pt x="6004687" y="2982214"/>
                  </a:lnTo>
                  <a:cubicBezTo>
                    <a:pt x="6004687" y="3036189"/>
                    <a:pt x="5960872" y="3079877"/>
                    <a:pt x="5906770" y="3079877"/>
                  </a:cubicBezTo>
                  <a:lnTo>
                    <a:pt x="97917" y="3079877"/>
                  </a:lnTo>
                  <a:cubicBezTo>
                    <a:pt x="43815" y="3079877"/>
                    <a:pt x="0" y="3036189"/>
                    <a:pt x="0" y="2982214"/>
                  </a:cubicBezTo>
                  <a:close/>
                </a:path>
              </a:pathLst>
            </a:custGeom>
            <a:solidFill>
              <a:srgbClr val="DFECE9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6017387" cy="3092577"/>
            </a:xfrm>
            <a:custGeom>
              <a:avLst/>
              <a:gdLst/>
              <a:ahLst/>
              <a:cxnLst/>
              <a:rect l="l" t="t" r="r" b="b"/>
              <a:pathLst>
                <a:path w="6017387" h="3092577">
                  <a:moveTo>
                    <a:pt x="0" y="104013"/>
                  </a:moveTo>
                  <a:cubicBezTo>
                    <a:pt x="0" y="46609"/>
                    <a:pt x="46736" y="0"/>
                    <a:pt x="104267" y="0"/>
                  </a:cubicBezTo>
                  <a:lnTo>
                    <a:pt x="5913120" y="0"/>
                  </a:lnTo>
                  <a:lnTo>
                    <a:pt x="5913120" y="6350"/>
                  </a:lnTo>
                  <a:lnTo>
                    <a:pt x="5913120" y="0"/>
                  </a:lnTo>
                  <a:cubicBezTo>
                    <a:pt x="5970651" y="0"/>
                    <a:pt x="6017387" y="46609"/>
                    <a:pt x="6017387" y="104013"/>
                  </a:cubicBezTo>
                  <a:lnTo>
                    <a:pt x="6011037" y="104013"/>
                  </a:lnTo>
                  <a:lnTo>
                    <a:pt x="6017387" y="104013"/>
                  </a:lnTo>
                  <a:lnTo>
                    <a:pt x="6017387" y="2988564"/>
                  </a:lnTo>
                  <a:lnTo>
                    <a:pt x="6011037" y="2988564"/>
                  </a:lnTo>
                  <a:lnTo>
                    <a:pt x="6017387" y="2988564"/>
                  </a:lnTo>
                  <a:cubicBezTo>
                    <a:pt x="6017387" y="3046095"/>
                    <a:pt x="5970651" y="3092577"/>
                    <a:pt x="5913120" y="3092577"/>
                  </a:cubicBezTo>
                  <a:lnTo>
                    <a:pt x="5913120" y="3086227"/>
                  </a:lnTo>
                  <a:lnTo>
                    <a:pt x="5913120" y="3092577"/>
                  </a:lnTo>
                  <a:lnTo>
                    <a:pt x="104267" y="3092577"/>
                  </a:lnTo>
                  <a:lnTo>
                    <a:pt x="104267" y="3086227"/>
                  </a:lnTo>
                  <a:lnTo>
                    <a:pt x="104267" y="3092577"/>
                  </a:lnTo>
                  <a:cubicBezTo>
                    <a:pt x="46736" y="3092577"/>
                    <a:pt x="0" y="3045968"/>
                    <a:pt x="0" y="2988564"/>
                  </a:cubicBezTo>
                  <a:lnTo>
                    <a:pt x="0" y="104013"/>
                  </a:lnTo>
                  <a:lnTo>
                    <a:pt x="6350" y="104013"/>
                  </a:lnTo>
                  <a:lnTo>
                    <a:pt x="0" y="104013"/>
                  </a:lnTo>
                  <a:moveTo>
                    <a:pt x="12700" y="104013"/>
                  </a:moveTo>
                  <a:lnTo>
                    <a:pt x="12700" y="2988564"/>
                  </a:lnTo>
                  <a:lnTo>
                    <a:pt x="6350" y="2988564"/>
                  </a:lnTo>
                  <a:lnTo>
                    <a:pt x="12700" y="2988564"/>
                  </a:lnTo>
                  <a:cubicBezTo>
                    <a:pt x="12700" y="3038983"/>
                    <a:pt x="53721" y="3079877"/>
                    <a:pt x="104267" y="3079877"/>
                  </a:cubicBezTo>
                  <a:lnTo>
                    <a:pt x="5913120" y="3079877"/>
                  </a:lnTo>
                  <a:cubicBezTo>
                    <a:pt x="5963666" y="3079877"/>
                    <a:pt x="6004687" y="3038983"/>
                    <a:pt x="6004687" y="2988564"/>
                  </a:cubicBezTo>
                  <a:lnTo>
                    <a:pt x="6004687" y="104013"/>
                  </a:lnTo>
                  <a:cubicBezTo>
                    <a:pt x="6004687" y="53594"/>
                    <a:pt x="5963666" y="12700"/>
                    <a:pt x="5913120" y="12700"/>
                  </a:cubicBezTo>
                  <a:lnTo>
                    <a:pt x="104267" y="12700"/>
                  </a:lnTo>
                  <a:lnTo>
                    <a:pt x="104267" y="6350"/>
                  </a:lnTo>
                  <a:lnTo>
                    <a:pt x="104267" y="12700"/>
                  </a:lnTo>
                  <a:cubicBezTo>
                    <a:pt x="53721" y="12700"/>
                    <a:pt x="12700" y="53594"/>
                    <a:pt x="12700" y="104013"/>
                  </a:cubicBezTo>
                  <a:close/>
                </a:path>
              </a:pathLst>
            </a:custGeom>
            <a:solidFill>
              <a:srgbClr val="C5D2CF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7076037" y="1704232"/>
            <a:ext cx="523284" cy="523284"/>
            <a:chOff x="0" y="0"/>
            <a:chExt cx="697713" cy="69771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7738" cy="697738"/>
            </a:xfrm>
            <a:custGeom>
              <a:avLst/>
              <a:gdLst/>
              <a:ahLst/>
              <a:cxnLst/>
              <a:rect l="l" t="t" r="r" b="b"/>
              <a:pathLst>
                <a:path w="697738" h="697738">
                  <a:moveTo>
                    <a:pt x="0" y="348869"/>
                  </a:moveTo>
                  <a:cubicBezTo>
                    <a:pt x="0" y="156210"/>
                    <a:pt x="156210" y="0"/>
                    <a:pt x="348869" y="0"/>
                  </a:cubicBezTo>
                  <a:cubicBezTo>
                    <a:pt x="541528" y="0"/>
                    <a:pt x="697738" y="156210"/>
                    <a:pt x="697738" y="348869"/>
                  </a:cubicBezTo>
                  <a:cubicBezTo>
                    <a:pt x="697738" y="541528"/>
                    <a:pt x="541528" y="697738"/>
                    <a:pt x="348869" y="697738"/>
                  </a:cubicBezTo>
                  <a:cubicBezTo>
                    <a:pt x="156210" y="697738"/>
                    <a:pt x="0" y="541528"/>
                    <a:pt x="0" y="348869"/>
                  </a:cubicBezTo>
                  <a:close/>
                </a:path>
              </a:pathLst>
            </a:custGeom>
            <a:solidFill>
              <a:srgbClr val="437066"/>
            </a:solidFill>
          </p:spPr>
        </p:sp>
      </p:grpSp>
      <p:sp>
        <p:nvSpPr>
          <p:cNvPr id="19" name="TextBox 19"/>
          <p:cNvSpPr txBox="1"/>
          <p:nvPr/>
        </p:nvSpPr>
        <p:spPr>
          <a:xfrm>
            <a:off x="7076037" y="2321566"/>
            <a:ext cx="2180482" cy="301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24"/>
              </a:lnSpc>
            </a:pPr>
            <a:r>
              <a:rPr lang="en-US" sz="1687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Pemberdayaan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076037" y="2667591"/>
            <a:ext cx="4135641" cy="978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2"/>
              </a:lnSpc>
            </a:pPr>
            <a:r>
              <a:rPr lang="en-US" sz="1312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Memberdayakan perempuan untuk mengambil peran aktif dalam menjaga kesehatan diri dan keluarga melalui pengetahuan dan praktik sehari-hari.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1513496" y="1515513"/>
            <a:ext cx="4513059" cy="2319490"/>
            <a:chOff x="0" y="0"/>
            <a:chExt cx="6017412" cy="3092653"/>
          </a:xfrm>
        </p:grpSpPr>
        <p:sp>
          <p:nvSpPr>
            <p:cNvPr id="22" name="Freeform 22"/>
            <p:cNvSpPr/>
            <p:nvPr/>
          </p:nvSpPr>
          <p:spPr>
            <a:xfrm>
              <a:off x="6350" y="6350"/>
              <a:ext cx="6004687" cy="3079877"/>
            </a:xfrm>
            <a:custGeom>
              <a:avLst/>
              <a:gdLst/>
              <a:ahLst/>
              <a:cxnLst/>
              <a:rect l="l" t="t" r="r" b="b"/>
              <a:pathLst>
                <a:path w="6004687" h="3079877">
                  <a:moveTo>
                    <a:pt x="0" y="97663"/>
                  </a:moveTo>
                  <a:cubicBezTo>
                    <a:pt x="0" y="43688"/>
                    <a:pt x="43815" y="0"/>
                    <a:pt x="97917" y="0"/>
                  </a:cubicBezTo>
                  <a:lnTo>
                    <a:pt x="5906770" y="0"/>
                  </a:lnTo>
                  <a:cubicBezTo>
                    <a:pt x="5960872" y="0"/>
                    <a:pt x="6004687" y="43688"/>
                    <a:pt x="6004687" y="97663"/>
                  </a:cubicBezTo>
                  <a:lnTo>
                    <a:pt x="6004687" y="2982214"/>
                  </a:lnTo>
                  <a:cubicBezTo>
                    <a:pt x="6004687" y="3036189"/>
                    <a:pt x="5960872" y="3079877"/>
                    <a:pt x="5906770" y="3079877"/>
                  </a:cubicBezTo>
                  <a:lnTo>
                    <a:pt x="97917" y="3079877"/>
                  </a:lnTo>
                  <a:cubicBezTo>
                    <a:pt x="43815" y="3079877"/>
                    <a:pt x="0" y="3036189"/>
                    <a:pt x="0" y="2982214"/>
                  </a:cubicBezTo>
                  <a:close/>
                </a:path>
              </a:pathLst>
            </a:custGeom>
            <a:solidFill>
              <a:srgbClr val="DFECE9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0" y="0"/>
              <a:ext cx="6017387" cy="3092577"/>
            </a:xfrm>
            <a:custGeom>
              <a:avLst/>
              <a:gdLst/>
              <a:ahLst/>
              <a:cxnLst/>
              <a:rect l="l" t="t" r="r" b="b"/>
              <a:pathLst>
                <a:path w="6017387" h="3092577">
                  <a:moveTo>
                    <a:pt x="0" y="104013"/>
                  </a:moveTo>
                  <a:cubicBezTo>
                    <a:pt x="0" y="46609"/>
                    <a:pt x="46736" y="0"/>
                    <a:pt x="104267" y="0"/>
                  </a:cubicBezTo>
                  <a:lnTo>
                    <a:pt x="5913120" y="0"/>
                  </a:lnTo>
                  <a:lnTo>
                    <a:pt x="5913120" y="6350"/>
                  </a:lnTo>
                  <a:lnTo>
                    <a:pt x="5913120" y="0"/>
                  </a:lnTo>
                  <a:cubicBezTo>
                    <a:pt x="5970651" y="0"/>
                    <a:pt x="6017387" y="46609"/>
                    <a:pt x="6017387" y="104013"/>
                  </a:cubicBezTo>
                  <a:lnTo>
                    <a:pt x="6011037" y="104013"/>
                  </a:lnTo>
                  <a:lnTo>
                    <a:pt x="6017387" y="104013"/>
                  </a:lnTo>
                  <a:lnTo>
                    <a:pt x="6017387" y="2988564"/>
                  </a:lnTo>
                  <a:lnTo>
                    <a:pt x="6011037" y="2988564"/>
                  </a:lnTo>
                  <a:lnTo>
                    <a:pt x="6017387" y="2988564"/>
                  </a:lnTo>
                  <a:cubicBezTo>
                    <a:pt x="6017387" y="3046095"/>
                    <a:pt x="5970651" y="3092577"/>
                    <a:pt x="5913120" y="3092577"/>
                  </a:cubicBezTo>
                  <a:lnTo>
                    <a:pt x="5913120" y="3086227"/>
                  </a:lnTo>
                  <a:lnTo>
                    <a:pt x="5913120" y="3092577"/>
                  </a:lnTo>
                  <a:lnTo>
                    <a:pt x="104267" y="3092577"/>
                  </a:lnTo>
                  <a:lnTo>
                    <a:pt x="104267" y="3086227"/>
                  </a:lnTo>
                  <a:lnTo>
                    <a:pt x="104267" y="3092577"/>
                  </a:lnTo>
                  <a:cubicBezTo>
                    <a:pt x="46736" y="3092577"/>
                    <a:pt x="0" y="3045968"/>
                    <a:pt x="0" y="2988564"/>
                  </a:cubicBezTo>
                  <a:lnTo>
                    <a:pt x="0" y="104013"/>
                  </a:lnTo>
                  <a:lnTo>
                    <a:pt x="6350" y="104013"/>
                  </a:lnTo>
                  <a:lnTo>
                    <a:pt x="0" y="104013"/>
                  </a:lnTo>
                  <a:moveTo>
                    <a:pt x="12700" y="104013"/>
                  </a:moveTo>
                  <a:lnTo>
                    <a:pt x="12700" y="2988564"/>
                  </a:lnTo>
                  <a:lnTo>
                    <a:pt x="6350" y="2988564"/>
                  </a:lnTo>
                  <a:lnTo>
                    <a:pt x="12700" y="2988564"/>
                  </a:lnTo>
                  <a:cubicBezTo>
                    <a:pt x="12700" y="3038983"/>
                    <a:pt x="53721" y="3079877"/>
                    <a:pt x="104267" y="3079877"/>
                  </a:cubicBezTo>
                  <a:lnTo>
                    <a:pt x="5913120" y="3079877"/>
                  </a:lnTo>
                  <a:cubicBezTo>
                    <a:pt x="5963666" y="3079877"/>
                    <a:pt x="6004687" y="3038983"/>
                    <a:pt x="6004687" y="2988564"/>
                  </a:cubicBezTo>
                  <a:lnTo>
                    <a:pt x="6004687" y="104013"/>
                  </a:lnTo>
                  <a:cubicBezTo>
                    <a:pt x="6004687" y="53594"/>
                    <a:pt x="5963666" y="12700"/>
                    <a:pt x="5913120" y="12700"/>
                  </a:cubicBezTo>
                  <a:lnTo>
                    <a:pt x="104267" y="12700"/>
                  </a:lnTo>
                  <a:lnTo>
                    <a:pt x="104267" y="6350"/>
                  </a:lnTo>
                  <a:lnTo>
                    <a:pt x="104267" y="12700"/>
                  </a:lnTo>
                  <a:cubicBezTo>
                    <a:pt x="53721" y="12700"/>
                    <a:pt x="12700" y="53594"/>
                    <a:pt x="12700" y="104013"/>
                  </a:cubicBezTo>
                  <a:close/>
                </a:path>
              </a:pathLst>
            </a:custGeom>
            <a:solidFill>
              <a:srgbClr val="C5D2CF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1702205" y="1704232"/>
            <a:ext cx="523284" cy="523284"/>
            <a:chOff x="0" y="0"/>
            <a:chExt cx="697713" cy="69771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97738" cy="697738"/>
            </a:xfrm>
            <a:custGeom>
              <a:avLst/>
              <a:gdLst/>
              <a:ahLst/>
              <a:cxnLst/>
              <a:rect l="l" t="t" r="r" b="b"/>
              <a:pathLst>
                <a:path w="697738" h="697738">
                  <a:moveTo>
                    <a:pt x="0" y="348869"/>
                  </a:moveTo>
                  <a:cubicBezTo>
                    <a:pt x="0" y="156210"/>
                    <a:pt x="156210" y="0"/>
                    <a:pt x="348869" y="0"/>
                  </a:cubicBezTo>
                  <a:cubicBezTo>
                    <a:pt x="541528" y="0"/>
                    <a:pt x="697738" y="156210"/>
                    <a:pt x="697738" y="348869"/>
                  </a:cubicBezTo>
                  <a:cubicBezTo>
                    <a:pt x="697738" y="541528"/>
                    <a:pt x="541528" y="697738"/>
                    <a:pt x="348869" y="697738"/>
                  </a:cubicBezTo>
                  <a:cubicBezTo>
                    <a:pt x="156210" y="697738"/>
                    <a:pt x="0" y="541528"/>
                    <a:pt x="0" y="348869"/>
                  </a:cubicBezTo>
                  <a:close/>
                </a:path>
              </a:pathLst>
            </a:custGeom>
            <a:solidFill>
              <a:srgbClr val="437066"/>
            </a:solidFill>
          </p:spPr>
        </p:sp>
      </p:grpSp>
      <p:sp>
        <p:nvSpPr>
          <p:cNvPr id="26" name="TextBox 26"/>
          <p:cNvSpPr txBox="1"/>
          <p:nvPr/>
        </p:nvSpPr>
        <p:spPr>
          <a:xfrm>
            <a:off x="11702205" y="2321566"/>
            <a:ext cx="2180482" cy="301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24"/>
              </a:lnSpc>
            </a:pPr>
            <a:r>
              <a:rPr lang="en-US" sz="1687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Kualitas Hidup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702205" y="2667591"/>
            <a:ext cx="4135641" cy="741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2"/>
              </a:lnSpc>
            </a:pPr>
            <a:r>
              <a:rPr lang="en-US" sz="1312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Integrasi naturopati dapat meningkatkan kualitas hidup ibu, anak, dan perempuan sepanjang siklus kehidupannya secara holistik.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2266055" y="4055421"/>
            <a:ext cx="13755738" cy="31252"/>
            <a:chOff x="0" y="0"/>
            <a:chExt cx="18340984" cy="4166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8340960" cy="41656"/>
            </a:xfrm>
            <a:custGeom>
              <a:avLst/>
              <a:gdLst/>
              <a:ahLst/>
              <a:cxnLst/>
              <a:rect l="l" t="t" r="r" b="b"/>
              <a:pathLst>
                <a:path w="18340960" h="41656">
                  <a:moveTo>
                    <a:pt x="0" y="0"/>
                  </a:moveTo>
                  <a:lnTo>
                    <a:pt x="18340960" y="0"/>
                  </a:lnTo>
                  <a:lnTo>
                    <a:pt x="18340960" y="41656"/>
                  </a:lnTo>
                  <a:lnTo>
                    <a:pt x="0" y="41656"/>
                  </a:lnTo>
                  <a:close/>
                </a:path>
              </a:pathLst>
            </a:custGeom>
            <a:solidFill>
              <a:srgbClr val="2C3249">
                <a:alpha val="24706"/>
              </a:srgbClr>
            </a:solidFill>
          </p:spPr>
        </p:sp>
      </p:grpSp>
      <p:sp>
        <p:nvSpPr>
          <p:cNvPr id="30" name="TextBox 30"/>
          <p:cNvSpPr txBox="1"/>
          <p:nvPr/>
        </p:nvSpPr>
        <p:spPr>
          <a:xfrm>
            <a:off x="2266055" y="4318692"/>
            <a:ext cx="2180482" cy="301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24"/>
              </a:lnSpc>
            </a:pPr>
            <a:r>
              <a:rPr lang="en-US" sz="1687">
                <a:solidFill>
                  <a:srgbClr val="272D45"/>
                </a:solidFill>
                <a:latin typeface="Arimo"/>
                <a:ea typeface="Arimo"/>
                <a:cs typeface="Arimo"/>
                <a:sym typeface="Arimo"/>
              </a:rPr>
              <a:t>Keuntungan Utama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266055" y="4713837"/>
            <a:ext cx="6665119" cy="1107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97941" lvl="1" indent="-98971" algn="l">
              <a:lnSpc>
                <a:spcPts val="1812"/>
              </a:lnSpc>
              <a:buFont typeface="Arial"/>
              <a:buChar char="•"/>
            </a:pPr>
            <a:r>
              <a:rPr lang="en-US" sz="1312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Minimal efek samping karena menggunakan metode alami</a:t>
            </a:r>
          </a:p>
          <a:p>
            <a:pPr marL="197941" lvl="1" indent="-98971" algn="l">
              <a:lnSpc>
                <a:spcPts val="1812"/>
              </a:lnSpc>
              <a:buFont typeface="Arial"/>
              <a:buChar char="•"/>
            </a:pPr>
            <a:r>
              <a:rPr lang="en-US" sz="1312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Mendukung sistem alami tubuh untuk menyembuhkan diri</a:t>
            </a:r>
          </a:p>
          <a:p>
            <a:pPr marL="197941" lvl="1" indent="-98971" algn="l">
              <a:lnSpc>
                <a:spcPts val="1812"/>
              </a:lnSpc>
              <a:buFont typeface="Arial"/>
              <a:buChar char="•"/>
            </a:pPr>
            <a:r>
              <a:rPr lang="en-US" sz="1312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Pendekatan personal sesuai kebutuhan individu</a:t>
            </a:r>
          </a:p>
          <a:p>
            <a:pPr marL="197941" lvl="1" indent="-98971" algn="l">
              <a:lnSpc>
                <a:spcPts val="1812"/>
              </a:lnSpc>
              <a:buFont typeface="Arial"/>
              <a:buChar char="•"/>
            </a:pPr>
            <a:r>
              <a:rPr lang="en-US" sz="1312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Meningkatkan kesadaran akan kesehatan dan kesejahteraan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9366047" y="4362602"/>
            <a:ext cx="6665119" cy="4443412"/>
            <a:chOff x="0" y="0"/>
            <a:chExt cx="8886825" cy="5924550"/>
          </a:xfrm>
        </p:grpSpPr>
        <p:sp>
          <p:nvSpPr>
            <p:cNvPr id="33" name="Freeform 33" descr="preencoded.png"/>
            <p:cNvSpPr/>
            <p:nvPr/>
          </p:nvSpPr>
          <p:spPr>
            <a:xfrm>
              <a:off x="0" y="0"/>
              <a:ext cx="8886825" cy="5924550"/>
            </a:xfrm>
            <a:custGeom>
              <a:avLst/>
              <a:gdLst/>
              <a:ahLst/>
              <a:cxnLst/>
              <a:rect l="l" t="t" r="r" b="b"/>
              <a:pathLst>
                <a:path w="8886825" h="5924550">
                  <a:moveTo>
                    <a:pt x="0" y="0"/>
                  </a:moveTo>
                  <a:lnTo>
                    <a:pt x="8886825" y="0"/>
                  </a:lnTo>
                  <a:lnTo>
                    <a:pt x="8886825" y="5924550"/>
                  </a:lnTo>
                  <a:lnTo>
                    <a:pt x="0" y="5924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5" b="-35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17238" y="2466899"/>
            <a:ext cx="6863079" cy="5353201"/>
          </a:xfrm>
          <a:custGeom>
            <a:avLst/>
            <a:gdLst/>
            <a:ahLst/>
            <a:cxnLst/>
            <a:rect l="l" t="t" r="r" b="b"/>
            <a:pathLst>
              <a:path w="6863079" h="5353201">
                <a:moveTo>
                  <a:pt x="0" y="0"/>
                </a:moveTo>
                <a:lnTo>
                  <a:pt x="6863079" y="0"/>
                </a:lnTo>
                <a:lnTo>
                  <a:pt x="6863079" y="5353202"/>
                </a:lnTo>
                <a:lnTo>
                  <a:pt x="0" y="53532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898096" y="1028700"/>
            <a:ext cx="4055642" cy="8652036"/>
          </a:xfrm>
          <a:custGeom>
            <a:avLst/>
            <a:gdLst/>
            <a:ahLst/>
            <a:cxnLst/>
            <a:rect l="l" t="t" r="r" b="b"/>
            <a:pathLst>
              <a:path w="4055642" h="8652036">
                <a:moveTo>
                  <a:pt x="0" y="0"/>
                </a:moveTo>
                <a:lnTo>
                  <a:pt x="4055642" y="0"/>
                </a:lnTo>
                <a:lnTo>
                  <a:pt x="4055642" y="8652036"/>
                </a:lnTo>
                <a:lnTo>
                  <a:pt x="0" y="86520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BF4F3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6049015" y="9686925"/>
            <a:ext cx="2153260" cy="514350"/>
            <a:chOff x="0" y="0"/>
            <a:chExt cx="2871013" cy="685800"/>
          </a:xfrm>
        </p:grpSpPr>
        <p:sp>
          <p:nvSpPr>
            <p:cNvPr id="7" name="Freeform 7" descr="preencoded.png">
              <a:hlinkClick r:id="rId3" tooltip="https://gamma.app/?utm_source=made-with-gamma"/>
            </p:cNvPr>
            <p:cNvSpPr/>
            <p:nvPr/>
          </p:nvSpPr>
          <p:spPr>
            <a:xfrm>
              <a:off x="0" y="0"/>
              <a:ext cx="2870962" cy="685800"/>
            </a:xfrm>
            <a:custGeom>
              <a:avLst/>
              <a:gdLst/>
              <a:ahLst/>
              <a:cxnLst/>
              <a:rect l="l" t="t" r="r" b="b"/>
              <a:pathLst>
                <a:path w="2870962" h="685800">
                  <a:moveTo>
                    <a:pt x="0" y="0"/>
                  </a:moveTo>
                  <a:lnTo>
                    <a:pt x="2870962" y="0"/>
                  </a:lnTo>
                  <a:lnTo>
                    <a:pt x="2870962" y="685800"/>
                  </a:lnTo>
                  <a:lnTo>
                    <a:pt x="0" y="685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1430000" y="0"/>
            <a:ext cx="6858000" cy="10287000"/>
            <a:chOff x="0" y="0"/>
            <a:chExt cx="9144000" cy="13716000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9144000" cy="13716000"/>
            </a:xfrm>
            <a:custGeom>
              <a:avLst/>
              <a:gdLst/>
              <a:ahLst/>
              <a:cxnLst/>
              <a:rect l="l" t="t" r="r" b="b"/>
              <a:pathLst>
                <a:path w="9144000" h="13716000">
                  <a:moveTo>
                    <a:pt x="0" y="0"/>
                  </a:moveTo>
                  <a:lnTo>
                    <a:pt x="9144000" y="0"/>
                  </a:lnTo>
                  <a:lnTo>
                    <a:pt x="914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992238" y="3481683"/>
            <a:ext cx="9445523" cy="3266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75"/>
              </a:lnSpc>
            </a:pPr>
            <a:r>
              <a:rPr lang="en-US" sz="6687">
                <a:solidFill>
                  <a:srgbClr val="272D45"/>
                </a:solidFill>
                <a:latin typeface="Arimo"/>
                <a:ea typeface="Arimo"/>
                <a:cs typeface="Arimo"/>
                <a:sym typeface="Arimo"/>
              </a:rPr>
              <a:t>Bab 1: Memahami Naturopati dalam Kesehatan Ibu dan Anak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BF4F3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992238" y="2257273"/>
            <a:ext cx="6202261" cy="813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62"/>
              </a:lnSpc>
            </a:pPr>
            <a:r>
              <a:rPr lang="en-US" sz="4875">
                <a:solidFill>
                  <a:srgbClr val="272D45"/>
                </a:solidFill>
                <a:latin typeface="Arimo"/>
                <a:ea typeface="Arimo"/>
                <a:cs typeface="Arimo"/>
                <a:sym typeface="Arimo"/>
              </a:rPr>
              <a:t>Apa Itu Naturopati?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987476" y="3561759"/>
            <a:ext cx="5278641" cy="4434630"/>
            <a:chOff x="0" y="0"/>
            <a:chExt cx="7038188" cy="5912841"/>
          </a:xfrm>
        </p:grpSpPr>
        <p:sp>
          <p:nvSpPr>
            <p:cNvPr id="8" name="Freeform 8"/>
            <p:cNvSpPr/>
            <p:nvPr/>
          </p:nvSpPr>
          <p:spPr>
            <a:xfrm>
              <a:off x="6350" y="6350"/>
              <a:ext cx="7025386" cy="5900166"/>
            </a:xfrm>
            <a:custGeom>
              <a:avLst/>
              <a:gdLst/>
              <a:ahLst/>
              <a:cxnLst/>
              <a:rect l="l" t="t" r="r" b="b"/>
              <a:pathLst>
                <a:path w="7025386" h="5900166">
                  <a:moveTo>
                    <a:pt x="0" y="138938"/>
                  </a:moveTo>
                  <a:cubicBezTo>
                    <a:pt x="0" y="62230"/>
                    <a:pt x="62230" y="0"/>
                    <a:pt x="138938" y="0"/>
                  </a:cubicBezTo>
                  <a:lnTo>
                    <a:pt x="6886448" y="0"/>
                  </a:lnTo>
                  <a:cubicBezTo>
                    <a:pt x="6963156" y="0"/>
                    <a:pt x="7025386" y="62230"/>
                    <a:pt x="7025386" y="138938"/>
                  </a:cubicBezTo>
                  <a:lnTo>
                    <a:pt x="7025386" y="5761228"/>
                  </a:lnTo>
                  <a:cubicBezTo>
                    <a:pt x="7025386" y="5837936"/>
                    <a:pt x="6963156" y="5900166"/>
                    <a:pt x="6886448" y="5900166"/>
                  </a:cubicBezTo>
                  <a:lnTo>
                    <a:pt x="138938" y="5900166"/>
                  </a:lnTo>
                  <a:cubicBezTo>
                    <a:pt x="62230" y="5900166"/>
                    <a:pt x="0" y="5837936"/>
                    <a:pt x="0" y="5761228"/>
                  </a:cubicBezTo>
                  <a:close/>
                </a:path>
              </a:pathLst>
            </a:custGeom>
            <a:solidFill>
              <a:srgbClr val="DFECE9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7038086" cy="5912866"/>
            </a:xfrm>
            <a:custGeom>
              <a:avLst/>
              <a:gdLst/>
              <a:ahLst/>
              <a:cxnLst/>
              <a:rect l="l" t="t" r="r" b="b"/>
              <a:pathLst>
                <a:path w="7038086" h="5912866">
                  <a:moveTo>
                    <a:pt x="0" y="145288"/>
                  </a:moveTo>
                  <a:cubicBezTo>
                    <a:pt x="0" y="65024"/>
                    <a:pt x="65024" y="0"/>
                    <a:pt x="145288" y="0"/>
                  </a:cubicBezTo>
                  <a:lnTo>
                    <a:pt x="6892798" y="0"/>
                  </a:lnTo>
                  <a:lnTo>
                    <a:pt x="6892798" y="6350"/>
                  </a:lnTo>
                  <a:lnTo>
                    <a:pt x="6892798" y="0"/>
                  </a:lnTo>
                  <a:cubicBezTo>
                    <a:pt x="6973062" y="0"/>
                    <a:pt x="7038086" y="65024"/>
                    <a:pt x="7038086" y="145288"/>
                  </a:cubicBezTo>
                  <a:lnTo>
                    <a:pt x="7031736" y="145288"/>
                  </a:lnTo>
                  <a:lnTo>
                    <a:pt x="7038086" y="145288"/>
                  </a:lnTo>
                  <a:lnTo>
                    <a:pt x="7038086" y="5767578"/>
                  </a:lnTo>
                  <a:lnTo>
                    <a:pt x="7031736" y="5767578"/>
                  </a:lnTo>
                  <a:lnTo>
                    <a:pt x="7038086" y="5767578"/>
                  </a:lnTo>
                  <a:cubicBezTo>
                    <a:pt x="7038086" y="5847842"/>
                    <a:pt x="6973062" y="5912866"/>
                    <a:pt x="6892798" y="5912866"/>
                  </a:cubicBezTo>
                  <a:lnTo>
                    <a:pt x="6892798" y="5906516"/>
                  </a:lnTo>
                  <a:lnTo>
                    <a:pt x="6892798" y="5912866"/>
                  </a:lnTo>
                  <a:lnTo>
                    <a:pt x="145288" y="5912866"/>
                  </a:lnTo>
                  <a:lnTo>
                    <a:pt x="145288" y="5906516"/>
                  </a:lnTo>
                  <a:lnTo>
                    <a:pt x="145288" y="5912866"/>
                  </a:lnTo>
                  <a:cubicBezTo>
                    <a:pt x="65024" y="5912866"/>
                    <a:pt x="0" y="5847842"/>
                    <a:pt x="0" y="5767578"/>
                  </a:cubicBezTo>
                  <a:lnTo>
                    <a:pt x="0" y="145288"/>
                  </a:lnTo>
                  <a:lnTo>
                    <a:pt x="6350" y="145288"/>
                  </a:lnTo>
                  <a:lnTo>
                    <a:pt x="0" y="145288"/>
                  </a:lnTo>
                  <a:moveTo>
                    <a:pt x="12700" y="145288"/>
                  </a:moveTo>
                  <a:lnTo>
                    <a:pt x="12700" y="5767578"/>
                  </a:lnTo>
                  <a:lnTo>
                    <a:pt x="6350" y="5767578"/>
                  </a:lnTo>
                  <a:lnTo>
                    <a:pt x="12700" y="5767578"/>
                  </a:lnTo>
                  <a:cubicBezTo>
                    <a:pt x="12700" y="5840857"/>
                    <a:pt x="72136" y="5900166"/>
                    <a:pt x="145288" y="5900166"/>
                  </a:cubicBezTo>
                  <a:lnTo>
                    <a:pt x="6892798" y="5900166"/>
                  </a:lnTo>
                  <a:cubicBezTo>
                    <a:pt x="6966077" y="5900166"/>
                    <a:pt x="7025386" y="5840857"/>
                    <a:pt x="7025386" y="5767578"/>
                  </a:cubicBezTo>
                  <a:lnTo>
                    <a:pt x="7025386" y="145288"/>
                  </a:lnTo>
                  <a:cubicBezTo>
                    <a:pt x="7025513" y="72009"/>
                    <a:pt x="6966077" y="12700"/>
                    <a:pt x="6892798" y="12700"/>
                  </a:cubicBezTo>
                  <a:lnTo>
                    <a:pt x="145288" y="12700"/>
                  </a:lnTo>
                  <a:lnTo>
                    <a:pt x="145288" y="6350"/>
                  </a:lnTo>
                  <a:lnTo>
                    <a:pt x="145288" y="12700"/>
                  </a:lnTo>
                  <a:cubicBezTo>
                    <a:pt x="72136" y="12700"/>
                    <a:pt x="12700" y="72009"/>
                    <a:pt x="12700" y="145288"/>
                  </a:cubicBezTo>
                  <a:close/>
                </a:path>
              </a:pathLst>
            </a:custGeom>
            <a:solidFill>
              <a:srgbClr val="C5D2C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249709" y="3823992"/>
            <a:ext cx="744141" cy="744141"/>
            <a:chOff x="0" y="0"/>
            <a:chExt cx="992188" cy="99218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92251" cy="992251"/>
            </a:xfrm>
            <a:custGeom>
              <a:avLst/>
              <a:gdLst/>
              <a:ahLst/>
              <a:cxnLst/>
              <a:rect l="l" t="t" r="r" b="b"/>
              <a:pathLst>
                <a:path w="992251" h="992251">
                  <a:moveTo>
                    <a:pt x="0" y="496062"/>
                  </a:moveTo>
                  <a:cubicBezTo>
                    <a:pt x="0" y="222123"/>
                    <a:pt x="222123" y="0"/>
                    <a:pt x="496062" y="0"/>
                  </a:cubicBezTo>
                  <a:cubicBezTo>
                    <a:pt x="770001" y="0"/>
                    <a:pt x="992251" y="222123"/>
                    <a:pt x="992251" y="496062"/>
                  </a:cubicBezTo>
                  <a:cubicBezTo>
                    <a:pt x="992251" y="770001"/>
                    <a:pt x="770128" y="992251"/>
                    <a:pt x="496062" y="992251"/>
                  </a:cubicBezTo>
                  <a:cubicBezTo>
                    <a:pt x="221996" y="992251"/>
                    <a:pt x="0" y="770128"/>
                    <a:pt x="0" y="496062"/>
                  </a:cubicBezTo>
                  <a:close/>
                </a:path>
              </a:pathLst>
            </a:custGeom>
            <a:solidFill>
              <a:srgbClr val="437066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1249709" y="4806553"/>
            <a:ext cx="3101130" cy="397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37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Penyembuhan Alami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49709" y="5276402"/>
            <a:ext cx="4754166" cy="2457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5"/>
              </a:lnSpc>
            </a:pPr>
            <a:r>
              <a:rPr lang="en-US" sz="1937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Sistem kesehatan yang mendukung kemampuan alami tubuh untuk menyembuhkan dirinya sendiri melalui intervensi minimal dan pendekatan yang bekerja dengan alam, bukan melawannya.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6504537" y="3561759"/>
            <a:ext cx="5278784" cy="4434630"/>
            <a:chOff x="0" y="0"/>
            <a:chExt cx="7038378" cy="5912841"/>
          </a:xfrm>
        </p:grpSpPr>
        <p:sp>
          <p:nvSpPr>
            <p:cNvPr id="15" name="Freeform 15"/>
            <p:cNvSpPr/>
            <p:nvPr/>
          </p:nvSpPr>
          <p:spPr>
            <a:xfrm>
              <a:off x="6350" y="6350"/>
              <a:ext cx="7025640" cy="5900166"/>
            </a:xfrm>
            <a:custGeom>
              <a:avLst/>
              <a:gdLst/>
              <a:ahLst/>
              <a:cxnLst/>
              <a:rect l="l" t="t" r="r" b="b"/>
              <a:pathLst>
                <a:path w="7025640" h="5900166">
                  <a:moveTo>
                    <a:pt x="0" y="138938"/>
                  </a:moveTo>
                  <a:cubicBezTo>
                    <a:pt x="0" y="62230"/>
                    <a:pt x="62230" y="0"/>
                    <a:pt x="138938" y="0"/>
                  </a:cubicBezTo>
                  <a:lnTo>
                    <a:pt x="6886702" y="0"/>
                  </a:lnTo>
                  <a:cubicBezTo>
                    <a:pt x="6963410" y="0"/>
                    <a:pt x="7025640" y="62230"/>
                    <a:pt x="7025640" y="138938"/>
                  </a:cubicBezTo>
                  <a:lnTo>
                    <a:pt x="7025640" y="5761228"/>
                  </a:lnTo>
                  <a:cubicBezTo>
                    <a:pt x="7025640" y="5837936"/>
                    <a:pt x="6963410" y="5900166"/>
                    <a:pt x="6886702" y="5900166"/>
                  </a:cubicBezTo>
                  <a:lnTo>
                    <a:pt x="138938" y="5900166"/>
                  </a:lnTo>
                  <a:cubicBezTo>
                    <a:pt x="62230" y="5900166"/>
                    <a:pt x="0" y="5837936"/>
                    <a:pt x="0" y="5761228"/>
                  </a:cubicBezTo>
                  <a:close/>
                </a:path>
              </a:pathLst>
            </a:custGeom>
            <a:solidFill>
              <a:srgbClr val="DFECE9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0" y="0"/>
              <a:ext cx="7038340" cy="5912866"/>
            </a:xfrm>
            <a:custGeom>
              <a:avLst/>
              <a:gdLst/>
              <a:ahLst/>
              <a:cxnLst/>
              <a:rect l="l" t="t" r="r" b="b"/>
              <a:pathLst>
                <a:path w="7038340" h="5912866">
                  <a:moveTo>
                    <a:pt x="0" y="145288"/>
                  </a:moveTo>
                  <a:cubicBezTo>
                    <a:pt x="0" y="65024"/>
                    <a:pt x="65024" y="0"/>
                    <a:pt x="145288" y="0"/>
                  </a:cubicBezTo>
                  <a:lnTo>
                    <a:pt x="6893052" y="0"/>
                  </a:lnTo>
                  <a:lnTo>
                    <a:pt x="6893052" y="6350"/>
                  </a:lnTo>
                  <a:lnTo>
                    <a:pt x="6893052" y="0"/>
                  </a:lnTo>
                  <a:cubicBezTo>
                    <a:pt x="6973316" y="0"/>
                    <a:pt x="7038340" y="65024"/>
                    <a:pt x="7038340" y="145288"/>
                  </a:cubicBezTo>
                  <a:lnTo>
                    <a:pt x="7031990" y="145288"/>
                  </a:lnTo>
                  <a:lnTo>
                    <a:pt x="7038340" y="145288"/>
                  </a:lnTo>
                  <a:lnTo>
                    <a:pt x="7038340" y="5767578"/>
                  </a:lnTo>
                  <a:lnTo>
                    <a:pt x="7031990" y="5767578"/>
                  </a:lnTo>
                  <a:lnTo>
                    <a:pt x="7038340" y="5767578"/>
                  </a:lnTo>
                  <a:cubicBezTo>
                    <a:pt x="7038340" y="5847842"/>
                    <a:pt x="6973316" y="5912866"/>
                    <a:pt x="6893052" y="5912866"/>
                  </a:cubicBezTo>
                  <a:lnTo>
                    <a:pt x="6893052" y="5906516"/>
                  </a:lnTo>
                  <a:lnTo>
                    <a:pt x="6893052" y="5912866"/>
                  </a:lnTo>
                  <a:lnTo>
                    <a:pt x="145288" y="5912866"/>
                  </a:lnTo>
                  <a:lnTo>
                    <a:pt x="145288" y="5906516"/>
                  </a:lnTo>
                  <a:lnTo>
                    <a:pt x="145288" y="5912866"/>
                  </a:lnTo>
                  <a:cubicBezTo>
                    <a:pt x="65024" y="5912866"/>
                    <a:pt x="0" y="5847842"/>
                    <a:pt x="0" y="5767578"/>
                  </a:cubicBezTo>
                  <a:lnTo>
                    <a:pt x="0" y="145288"/>
                  </a:lnTo>
                  <a:lnTo>
                    <a:pt x="6350" y="145288"/>
                  </a:lnTo>
                  <a:lnTo>
                    <a:pt x="0" y="145288"/>
                  </a:lnTo>
                  <a:moveTo>
                    <a:pt x="12700" y="145288"/>
                  </a:moveTo>
                  <a:lnTo>
                    <a:pt x="12700" y="5767578"/>
                  </a:lnTo>
                  <a:lnTo>
                    <a:pt x="6350" y="5767578"/>
                  </a:lnTo>
                  <a:lnTo>
                    <a:pt x="12700" y="5767578"/>
                  </a:lnTo>
                  <a:cubicBezTo>
                    <a:pt x="12700" y="5840857"/>
                    <a:pt x="72136" y="5900166"/>
                    <a:pt x="145288" y="5900166"/>
                  </a:cubicBezTo>
                  <a:lnTo>
                    <a:pt x="6893052" y="5900166"/>
                  </a:lnTo>
                  <a:cubicBezTo>
                    <a:pt x="6966331" y="5900166"/>
                    <a:pt x="7025640" y="5840857"/>
                    <a:pt x="7025640" y="5767578"/>
                  </a:cubicBezTo>
                  <a:lnTo>
                    <a:pt x="7025640" y="145288"/>
                  </a:lnTo>
                  <a:cubicBezTo>
                    <a:pt x="7025640" y="72009"/>
                    <a:pt x="6966331" y="12700"/>
                    <a:pt x="6893052" y="12700"/>
                  </a:cubicBezTo>
                  <a:lnTo>
                    <a:pt x="145288" y="12700"/>
                  </a:lnTo>
                  <a:lnTo>
                    <a:pt x="145288" y="6350"/>
                  </a:lnTo>
                  <a:lnTo>
                    <a:pt x="145288" y="12700"/>
                  </a:lnTo>
                  <a:cubicBezTo>
                    <a:pt x="72136" y="12700"/>
                    <a:pt x="12700" y="72009"/>
                    <a:pt x="12700" y="145288"/>
                  </a:cubicBezTo>
                  <a:close/>
                </a:path>
              </a:pathLst>
            </a:custGeom>
            <a:solidFill>
              <a:srgbClr val="C5D2CF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6766770" y="3823992"/>
            <a:ext cx="744141" cy="744141"/>
            <a:chOff x="0" y="0"/>
            <a:chExt cx="992188" cy="99218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92251" cy="992251"/>
            </a:xfrm>
            <a:custGeom>
              <a:avLst/>
              <a:gdLst/>
              <a:ahLst/>
              <a:cxnLst/>
              <a:rect l="l" t="t" r="r" b="b"/>
              <a:pathLst>
                <a:path w="992251" h="992251">
                  <a:moveTo>
                    <a:pt x="0" y="496062"/>
                  </a:moveTo>
                  <a:cubicBezTo>
                    <a:pt x="0" y="222123"/>
                    <a:pt x="222123" y="0"/>
                    <a:pt x="496062" y="0"/>
                  </a:cubicBezTo>
                  <a:cubicBezTo>
                    <a:pt x="770001" y="0"/>
                    <a:pt x="992251" y="222123"/>
                    <a:pt x="992251" y="496062"/>
                  </a:cubicBezTo>
                  <a:cubicBezTo>
                    <a:pt x="992251" y="770001"/>
                    <a:pt x="770128" y="992251"/>
                    <a:pt x="496062" y="992251"/>
                  </a:cubicBezTo>
                  <a:cubicBezTo>
                    <a:pt x="221996" y="992251"/>
                    <a:pt x="0" y="770128"/>
                    <a:pt x="0" y="496062"/>
                  </a:cubicBezTo>
                  <a:close/>
                </a:path>
              </a:pathLst>
            </a:custGeom>
            <a:solidFill>
              <a:srgbClr val="437066"/>
            </a:solidFill>
          </p:spPr>
        </p:sp>
      </p:grpSp>
      <p:sp>
        <p:nvSpPr>
          <p:cNvPr id="19" name="TextBox 19"/>
          <p:cNvSpPr txBox="1"/>
          <p:nvPr/>
        </p:nvSpPr>
        <p:spPr>
          <a:xfrm>
            <a:off x="6766770" y="4806553"/>
            <a:ext cx="3101130" cy="397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37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Mencari Akar Masalah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766770" y="5276402"/>
            <a:ext cx="4754318" cy="2457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5"/>
              </a:lnSpc>
            </a:pPr>
            <a:r>
              <a:rPr lang="en-US" sz="1937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Fokus pada akar penyebab penyakit, bukan hanya mengobati gejala yang muncul. Pendekatan ini mengevaluasi faktor-faktor yang berkontribusi pada ketidakseimbangan kesehatan secara menyeluruh.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2021741" y="3561759"/>
            <a:ext cx="5278641" cy="4434630"/>
            <a:chOff x="0" y="0"/>
            <a:chExt cx="7038188" cy="5912841"/>
          </a:xfrm>
        </p:grpSpPr>
        <p:sp>
          <p:nvSpPr>
            <p:cNvPr id="22" name="Freeform 22"/>
            <p:cNvSpPr/>
            <p:nvPr/>
          </p:nvSpPr>
          <p:spPr>
            <a:xfrm>
              <a:off x="6350" y="6350"/>
              <a:ext cx="7025386" cy="5900166"/>
            </a:xfrm>
            <a:custGeom>
              <a:avLst/>
              <a:gdLst/>
              <a:ahLst/>
              <a:cxnLst/>
              <a:rect l="l" t="t" r="r" b="b"/>
              <a:pathLst>
                <a:path w="7025386" h="5900166">
                  <a:moveTo>
                    <a:pt x="0" y="138938"/>
                  </a:moveTo>
                  <a:cubicBezTo>
                    <a:pt x="0" y="62230"/>
                    <a:pt x="62230" y="0"/>
                    <a:pt x="138938" y="0"/>
                  </a:cubicBezTo>
                  <a:lnTo>
                    <a:pt x="6886448" y="0"/>
                  </a:lnTo>
                  <a:cubicBezTo>
                    <a:pt x="6963156" y="0"/>
                    <a:pt x="7025386" y="62230"/>
                    <a:pt x="7025386" y="138938"/>
                  </a:cubicBezTo>
                  <a:lnTo>
                    <a:pt x="7025386" y="5761228"/>
                  </a:lnTo>
                  <a:cubicBezTo>
                    <a:pt x="7025386" y="5837936"/>
                    <a:pt x="6963156" y="5900166"/>
                    <a:pt x="6886448" y="5900166"/>
                  </a:cubicBezTo>
                  <a:lnTo>
                    <a:pt x="138938" y="5900166"/>
                  </a:lnTo>
                  <a:cubicBezTo>
                    <a:pt x="62230" y="5900166"/>
                    <a:pt x="0" y="5837936"/>
                    <a:pt x="0" y="5761228"/>
                  </a:cubicBezTo>
                  <a:close/>
                </a:path>
              </a:pathLst>
            </a:custGeom>
            <a:solidFill>
              <a:srgbClr val="DFECE9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0" y="0"/>
              <a:ext cx="7038086" cy="5912866"/>
            </a:xfrm>
            <a:custGeom>
              <a:avLst/>
              <a:gdLst/>
              <a:ahLst/>
              <a:cxnLst/>
              <a:rect l="l" t="t" r="r" b="b"/>
              <a:pathLst>
                <a:path w="7038086" h="5912866">
                  <a:moveTo>
                    <a:pt x="0" y="145288"/>
                  </a:moveTo>
                  <a:cubicBezTo>
                    <a:pt x="0" y="65024"/>
                    <a:pt x="65024" y="0"/>
                    <a:pt x="145288" y="0"/>
                  </a:cubicBezTo>
                  <a:lnTo>
                    <a:pt x="6892798" y="0"/>
                  </a:lnTo>
                  <a:lnTo>
                    <a:pt x="6892798" y="6350"/>
                  </a:lnTo>
                  <a:lnTo>
                    <a:pt x="6892798" y="0"/>
                  </a:lnTo>
                  <a:cubicBezTo>
                    <a:pt x="6973062" y="0"/>
                    <a:pt x="7038086" y="65024"/>
                    <a:pt x="7038086" y="145288"/>
                  </a:cubicBezTo>
                  <a:lnTo>
                    <a:pt x="7031736" y="145288"/>
                  </a:lnTo>
                  <a:lnTo>
                    <a:pt x="7038086" y="145288"/>
                  </a:lnTo>
                  <a:lnTo>
                    <a:pt x="7038086" y="5767578"/>
                  </a:lnTo>
                  <a:lnTo>
                    <a:pt x="7031736" y="5767578"/>
                  </a:lnTo>
                  <a:lnTo>
                    <a:pt x="7038086" y="5767578"/>
                  </a:lnTo>
                  <a:cubicBezTo>
                    <a:pt x="7038086" y="5847842"/>
                    <a:pt x="6973062" y="5912866"/>
                    <a:pt x="6892798" y="5912866"/>
                  </a:cubicBezTo>
                  <a:lnTo>
                    <a:pt x="6892798" y="5906516"/>
                  </a:lnTo>
                  <a:lnTo>
                    <a:pt x="6892798" y="5912866"/>
                  </a:lnTo>
                  <a:lnTo>
                    <a:pt x="145288" y="5912866"/>
                  </a:lnTo>
                  <a:lnTo>
                    <a:pt x="145288" y="5906516"/>
                  </a:lnTo>
                  <a:lnTo>
                    <a:pt x="145288" y="5912866"/>
                  </a:lnTo>
                  <a:cubicBezTo>
                    <a:pt x="65024" y="5912866"/>
                    <a:pt x="0" y="5847842"/>
                    <a:pt x="0" y="5767578"/>
                  </a:cubicBezTo>
                  <a:lnTo>
                    <a:pt x="0" y="145288"/>
                  </a:lnTo>
                  <a:lnTo>
                    <a:pt x="6350" y="145288"/>
                  </a:lnTo>
                  <a:lnTo>
                    <a:pt x="0" y="145288"/>
                  </a:lnTo>
                  <a:moveTo>
                    <a:pt x="12700" y="145288"/>
                  </a:moveTo>
                  <a:lnTo>
                    <a:pt x="12700" y="5767578"/>
                  </a:lnTo>
                  <a:lnTo>
                    <a:pt x="6350" y="5767578"/>
                  </a:lnTo>
                  <a:lnTo>
                    <a:pt x="12700" y="5767578"/>
                  </a:lnTo>
                  <a:cubicBezTo>
                    <a:pt x="12700" y="5840857"/>
                    <a:pt x="72136" y="5900166"/>
                    <a:pt x="145288" y="5900166"/>
                  </a:cubicBezTo>
                  <a:lnTo>
                    <a:pt x="6892798" y="5900166"/>
                  </a:lnTo>
                  <a:cubicBezTo>
                    <a:pt x="6966077" y="5900166"/>
                    <a:pt x="7025386" y="5840857"/>
                    <a:pt x="7025386" y="5767578"/>
                  </a:cubicBezTo>
                  <a:lnTo>
                    <a:pt x="7025386" y="145288"/>
                  </a:lnTo>
                  <a:cubicBezTo>
                    <a:pt x="7025513" y="72009"/>
                    <a:pt x="6966077" y="12700"/>
                    <a:pt x="6892798" y="12700"/>
                  </a:cubicBezTo>
                  <a:lnTo>
                    <a:pt x="145288" y="12700"/>
                  </a:lnTo>
                  <a:lnTo>
                    <a:pt x="145288" y="6350"/>
                  </a:lnTo>
                  <a:lnTo>
                    <a:pt x="145288" y="12700"/>
                  </a:lnTo>
                  <a:cubicBezTo>
                    <a:pt x="72136" y="12700"/>
                    <a:pt x="12700" y="72009"/>
                    <a:pt x="12700" y="145288"/>
                  </a:cubicBezTo>
                  <a:close/>
                </a:path>
              </a:pathLst>
            </a:custGeom>
            <a:solidFill>
              <a:srgbClr val="C5D2CF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2283973" y="3823992"/>
            <a:ext cx="744141" cy="744141"/>
            <a:chOff x="0" y="0"/>
            <a:chExt cx="992188" cy="99218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992251" cy="992251"/>
            </a:xfrm>
            <a:custGeom>
              <a:avLst/>
              <a:gdLst/>
              <a:ahLst/>
              <a:cxnLst/>
              <a:rect l="l" t="t" r="r" b="b"/>
              <a:pathLst>
                <a:path w="992251" h="992251">
                  <a:moveTo>
                    <a:pt x="0" y="496062"/>
                  </a:moveTo>
                  <a:cubicBezTo>
                    <a:pt x="0" y="222123"/>
                    <a:pt x="222123" y="0"/>
                    <a:pt x="496062" y="0"/>
                  </a:cubicBezTo>
                  <a:cubicBezTo>
                    <a:pt x="770001" y="0"/>
                    <a:pt x="992251" y="222123"/>
                    <a:pt x="992251" y="496062"/>
                  </a:cubicBezTo>
                  <a:cubicBezTo>
                    <a:pt x="992251" y="770001"/>
                    <a:pt x="770128" y="992251"/>
                    <a:pt x="496062" y="992251"/>
                  </a:cubicBezTo>
                  <a:cubicBezTo>
                    <a:pt x="221996" y="992251"/>
                    <a:pt x="0" y="770128"/>
                    <a:pt x="0" y="496062"/>
                  </a:cubicBezTo>
                  <a:close/>
                </a:path>
              </a:pathLst>
            </a:custGeom>
            <a:solidFill>
              <a:srgbClr val="437066"/>
            </a:solidFill>
          </p:spPr>
        </p:sp>
      </p:grpSp>
      <p:sp>
        <p:nvSpPr>
          <p:cNvPr id="26" name="TextBox 26"/>
          <p:cNvSpPr txBox="1"/>
          <p:nvPr/>
        </p:nvSpPr>
        <p:spPr>
          <a:xfrm>
            <a:off x="12283973" y="4806553"/>
            <a:ext cx="3101130" cy="397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37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Pendekatan Holistik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283973" y="5276402"/>
            <a:ext cx="4754166" cy="2060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5"/>
              </a:lnSpc>
            </a:pPr>
            <a:r>
              <a:rPr lang="en-US" sz="1937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Memperhatikan seluruh aspek kehidupan, termasuk pola makan, gaya hidup, lingkungan, keseimbangan fisik-psikis, dan kesejahteraan emosional untuk mencapai kesehatan optimal.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BF4F3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862165" y="539506"/>
            <a:ext cx="9631861" cy="694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24"/>
              </a:lnSpc>
            </a:pPr>
            <a:r>
              <a:rPr lang="en-US" sz="4124">
                <a:solidFill>
                  <a:srgbClr val="272D45"/>
                </a:solidFill>
                <a:latin typeface="Arimo"/>
                <a:ea typeface="Arimo"/>
                <a:cs typeface="Arimo"/>
                <a:sym typeface="Arimo"/>
              </a:rPr>
              <a:t>Naturopati untuk Ibu Hamil dan Menyusui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62165" y="1700660"/>
            <a:ext cx="8025555" cy="5803402"/>
            <a:chOff x="0" y="0"/>
            <a:chExt cx="10700741" cy="7737869"/>
          </a:xfrm>
        </p:grpSpPr>
        <p:sp>
          <p:nvSpPr>
            <p:cNvPr id="8" name="Freeform 8" descr="preencoded.png"/>
            <p:cNvSpPr/>
            <p:nvPr/>
          </p:nvSpPr>
          <p:spPr>
            <a:xfrm>
              <a:off x="0" y="0"/>
              <a:ext cx="10700766" cy="7737856"/>
            </a:xfrm>
            <a:custGeom>
              <a:avLst/>
              <a:gdLst/>
              <a:ahLst/>
              <a:cxnLst/>
              <a:rect l="l" t="t" r="r" b="b"/>
              <a:pathLst>
                <a:path w="10700766" h="7737856">
                  <a:moveTo>
                    <a:pt x="0" y="0"/>
                  </a:moveTo>
                  <a:lnTo>
                    <a:pt x="10700766" y="0"/>
                  </a:lnTo>
                  <a:lnTo>
                    <a:pt x="10700766" y="7737856"/>
                  </a:lnTo>
                  <a:lnTo>
                    <a:pt x="0" y="7737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48" r="-47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9409509" y="1659284"/>
            <a:ext cx="2625481" cy="347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2062">
                <a:solidFill>
                  <a:srgbClr val="272D45"/>
                </a:solidFill>
                <a:latin typeface="Arimo"/>
                <a:ea typeface="Arimo"/>
                <a:cs typeface="Arimo"/>
                <a:sym typeface="Arimo"/>
              </a:rPr>
              <a:t>Pilar-Pilar Kesehatan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09509" y="2127047"/>
            <a:ext cx="8025555" cy="235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5070" lvl="1" indent="-122535" algn="l">
              <a:lnSpc>
                <a:spcPts val="2437"/>
              </a:lnSpc>
              <a:buFont typeface="Arial"/>
              <a:buChar char="•"/>
            </a:pPr>
            <a:r>
              <a:rPr lang="en-US" sz="1625" b="1">
                <a:solidFill>
                  <a:srgbClr val="2C3249"/>
                </a:solidFill>
                <a:latin typeface="Martel Sans Bold"/>
                <a:ea typeface="Martel Sans Bold"/>
                <a:cs typeface="Martel Sans Bold"/>
                <a:sym typeface="Martel Sans Bold"/>
              </a:rPr>
              <a:t>Nutrisi Optimal:</a:t>
            </a:r>
            <a:r>
              <a:rPr lang="en-US" sz="1625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Pentingnya gizi seimbang dan kaya nutrisi untuk mendukung pertumbuhan janin dan kesehatan ibu, termasuk asupan folat, zat besi, dan kalsium</a:t>
            </a:r>
          </a:p>
          <a:p>
            <a:pPr marL="245070" lvl="1" indent="-122535" algn="l">
              <a:lnSpc>
                <a:spcPts val="2437"/>
              </a:lnSpc>
              <a:buFont typeface="Arial"/>
              <a:buChar char="•"/>
            </a:pPr>
            <a:r>
              <a:rPr lang="en-US" sz="1625" b="1">
                <a:solidFill>
                  <a:srgbClr val="2C3249"/>
                </a:solidFill>
                <a:latin typeface="Martel Sans Bold"/>
                <a:ea typeface="Martel Sans Bold"/>
                <a:cs typeface="Martel Sans Bold"/>
                <a:sym typeface="Martel Sans Bold"/>
              </a:rPr>
              <a:t>Manajemen Stres:</a:t>
            </a:r>
            <a:r>
              <a:rPr lang="en-US" sz="1625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Teknik relaksasi, mindfulness, dan meditasi untuk kesejahteraan mental dan emosional ibu selama kehamilan</a:t>
            </a:r>
          </a:p>
          <a:p>
            <a:pPr marL="245070" lvl="1" indent="-122535" algn="l">
              <a:lnSpc>
                <a:spcPts val="2437"/>
              </a:lnSpc>
              <a:buFont typeface="Arial"/>
              <a:buChar char="•"/>
            </a:pPr>
            <a:r>
              <a:rPr lang="en-US" sz="1625" b="1">
                <a:solidFill>
                  <a:srgbClr val="2C3249"/>
                </a:solidFill>
                <a:latin typeface="Martel Sans Bold"/>
                <a:ea typeface="Martel Sans Bold"/>
                <a:cs typeface="Martel Sans Bold"/>
                <a:sym typeface="Martel Sans Bold"/>
              </a:rPr>
              <a:t>Perawatan Alami:</a:t>
            </a:r>
            <a:r>
              <a:rPr lang="en-US" sz="1625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Penggunaan herbal dan terapi fisik yang aman dan terbukti selama kehamilan dan menyusui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847877" y="7889824"/>
            <a:ext cx="8221418" cy="1870920"/>
            <a:chOff x="0" y="0"/>
            <a:chExt cx="10961891" cy="2494559"/>
          </a:xfrm>
        </p:grpSpPr>
        <p:sp>
          <p:nvSpPr>
            <p:cNvPr id="12" name="Freeform 12"/>
            <p:cNvSpPr/>
            <p:nvPr/>
          </p:nvSpPr>
          <p:spPr>
            <a:xfrm>
              <a:off x="19050" y="19050"/>
              <a:ext cx="10923778" cy="2456434"/>
            </a:xfrm>
            <a:custGeom>
              <a:avLst/>
              <a:gdLst/>
              <a:ahLst/>
              <a:cxnLst/>
              <a:rect l="l" t="t" r="r" b="b"/>
              <a:pathLst>
                <a:path w="10923778" h="2456434">
                  <a:moveTo>
                    <a:pt x="0" y="117602"/>
                  </a:moveTo>
                  <a:cubicBezTo>
                    <a:pt x="0" y="52705"/>
                    <a:pt x="53340" y="0"/>
                    <a:pt x="118999" y="0"/>
                  </a:cubicBezTo>
                  <a:lnTo>
                    <a:pt x="10804779" y="0"/>
                  </a:lnTo>
                  <a:cubicBezTo>
                    <a:pt x="10870565" y="0"/>
                    <a:pt x="10923778" y="52705"/>
                    <a:pt x="10923778" y="117602"/>
                  </a:cubicBezTo>
                  <a:lnTo>
                    <a:pt x="10923778" y="2338832"/>
                  </a:lnTo>
                  <a:cubicBezTo>
                    <a:pt x="10923778" y="2403729"/>
                    <a:pt x="10870438" y="2456434"/>
                    <a:pt x="10804779" y="2456434"/>
                  </a:cubicBezTo>
                  <a:lnTo>
                    <a:pt x="118999" y="2456434"/>
                  </a:lnTo>
                  <a:cubicBezTo>
                    <a:pt x="53213" y="2456434"/>
                    <a:pt x="0" y="2403729"/>
                    <a:pt x="0" y="233883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10961878" cy="2494534"/>
            </a:xfrm>
            <a:custGeom>
              <a:avLst/>
              <a:gdLst/>
              <a:ahLst/>
              <a:cxnLst/>
              <a:rect l="l" t="t" r="r" b="b"/>
              <a:pathLst>
                <a:path w="10961878" h="2494534">
                  <a:moveTo>
                    <a:pt x="0" y="136652"/>
                  </a:moveTo>
                  <a:cubicBezTo>
                    <a:pt x="0" y="60960"/>
                    <a:pt x="61976" y="0"/>
                    <a:pt x="138049" y="0"/>
                  </a:cubicBezTo>
                  <a:lnTo>
                    <a:pt x="10823829" y="0"/>
                  </a:lnTo>
                  <a:lnTo>
                    <a:pt x="10823829" y="19050"/>
                  </a:lnTo>
                  <a:lnTo>
                    <a:pt x="10823829" y="0"/>
                  </a:lnTo>
                  <a:cubicBezTo>
                    <a:pt x="10899902" y="0"/>
                    <a:pt x="10961878" y="60960"/>
                    <a:pt x="10961878" y="136652"/>
                  </a:cubicBezTo>
                  <a:lnTo>
                    <a:pt x="10942828" y="136652"/>
                  </a:lnTo>
                  <a:lnTo>
                    <a:pt x="10961878" y="136652"/>
                  </a:lnTo>
                  <a:lnTo>
                    <a:pt x="10961878" y="2357882"/>
                  </a:lnTo>
                  <a:lnTo>
                    <a:pt x="10942828" y="2357882"/>
                  </a:lnTo>
                  <a:lnTo>
                    <a:pt x="10961878" y="2357882"/>
                  </a:lnTo>
                  <a:cubicBezTo>
                    <a:pt x="10961878" y="2433574"/>
                    <a:pt x="10899902" y="2494534"/>
                    <a:pt x="10823829" y="2494534"/>
                  </a:cubicBezTo>
                  <a:lnTo>
                    <a:pt x="10823829" y="2475484"/>
                  </a:lnTo>
                  <a:lnTo>
                    <a:pt x="10823829" y="2494534"/>
                  </a:lnTo>
                  <a:lnTo>
                    <a:pt x="138049" y="2494534"/>
                  </a:lnTo>
                  <a:lnTo>
                    <a:pt x="138049" y="2475484"/>
                  </a:lnTo>
                  <a:lnTo>
                    <a:pt x="138049" y="2494534"/>
                  </a:lnTo>
                  <a:cubicBezTo>
                    <a:pt x="61976" y="2494534"/>
                    <a:pt x="0" y="2433574"/>
                    <a:pt x="0" y="2357882"/>
                  </a:cubicBezTo>
                  <a:lnTo>
                    <a:pt x="0" y="136652"/>
                  </a:lnTo>
                  <a:lnTo>
                    <a:pt x="19050" y="136652"/>
                  </a:lnTo>
                  <a:lnTo>
                    <a:pt x="0" y="136652"/>
                  </a:lnTo>
                  <a:moveTo>
                    <a:pt x="38100" y="136652"/>
                  </a:moveTo>
                  <a:lnTo>
                    <a:pt x="38100" y="2357882"/>
                  </a:lnTo>
                  <a:lnTo>
                    <a:pt x="19050" y="2357882"/>
                  </a:lnTo>
                  <a:lnTo>
                    <a:pt x="38100" y="2357882"/>
                  </a:lnTo>
                  <a:cubicBezTo>
                    <a:pt x="38100" y="2412111"/>
                    <a:pt x="82677" y="2456434"/>
                    <a:pt x="138049" y="2456434"/>
                  </a:cubicBezTo>
                  <a:lnTo>
                    <a:pt x="10823829" y="2456434"/>
                  </a:lnTo>
                  <a:cubicBezTo>
                    <a:pt x="10879201" y="2456434"/>
                    <a:pt x="10923778" y="2412111"/>
                    <a:pt x="10923778" y="2357882"/>
                  </a:cubicBezTo>
                  <a:lnTo>
                    <a:pt x="10923778" y="136652"/>
                  </a:lnTo>
                  <a:cubicBezTo>
                    <a:pt x="10923778" y="82423"/>
                    <a:pt x="10879201" y="38100"/>
                    <a:pt x="10823829" y="38100"/>
                  </a:cubicBezTo>
                  <a:lnTo>
                    <a:pt x="138049" y="38100"/>
                  </a:lnTo>
                  <a:lnTo>
                    <a:pt x="138049" y="19050"/>
                  </a:lnTo>
                  <a:lnTo>
                    <a:pt x="138049" y="38100"/>
                  </a:lnTo>
                  <a:cubicBezTo>
                    <a:pt x="82677" y="38100"/>
                    <a:pt x="38100" y="82423"/>
                    <a:pt x="38100" y="136652"/>
                  </a:cubicBezTo>
                  <a:close/>
                </a:path>
              </a:pathLst>
            </a:custGeom>
            <a:solidFill>
              <a:srgbClr val="C5D2CF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1100728" y="8123634"/>
            <a:ext cx="2625481" cy="347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2062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Jahe untuk Mual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00728" y="8520265"/>
            <a:ext cx="7715698" cy="987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1625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Penggunaan jahe alami untuk mengatasi mual di pagi hari yang umum terjadi pada trimester pertama kehamilan, dengan cara menyeduh jahe segar atau mengonsumsi permen jahe.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9218409" y="7889824"/>
            <a:ext cx="8221561" cy="1870920"/>
            <a:chOff x="0" y="0"/>
            <a:chExt cx="10962081" cy="2494559"/>
          </a:xfrm>
        </p:grpSpPr>
        <p:sp>
          <p:nvSpPr>
            <p:cNvPr id="17" name="Freeform 17"/>
            <p:cNvSpPr/>
            <p:nvPr/>
          </p:nvSpPr>
          <p:spPr>
            <a:xfrm>
              <a:off x="19050" y="19050"/>
              <a:ext cx="10923905" cy="2456434"/>
            </a:xfrm>
            <a:custGeom>
              <a:avLst/>
              <a:gdLst/>
              <a:ahLst/>
              <a:cxnLst/>
              <a:rect l="l" t="t" r="r" b="b"/>
              <a:pathLst>
                <a:path w="10923905" h="2456434">
                  <a:moveTo>
                    <a:pt x="0" y="117602"/>
                  </a:moveTo>
                  <a:cubicBezTo>
                    <a:pt x="0" y="52705"/>
                    <a:pt x="53340" y="0"/>
                    <a:pt x="118999" y="0"/>
                  </a:cubicBezTo>
                  <a:lnTo>
                    <a:pt x="10804906" y="0"/>
                  </a:lnTo>
                  <a:cubicBezTo>
                    <a:pt x="10870692" y="0"/>
                    <a:pt x="10923905" y="52705"/>
                    <a:pt x="10923905" y="117602"/>
                  </a:cubicBezTo>
                  <a:lnTo>
                    <a:pt x="10923905" y="2338832"/>
                  </a:lnTo>
                  <a:cubicBezTo>
                    <a:pt x="10923905" y="2403729"/>
                    <a:pt x="10870565" y="2456434"/>
                    <a:pt x="10804906" y="2456434"/>
                  </a:cubicBezTo>
                  <a:lnTo>
                    <a:pt x="118999" y="2456434"/>
                  </a:lnTo>
                  <a:cubicBezTo>
                    <a:pt x="53213" y="2456434"/>
                    <a:pt x="0" y="2403729"/>
                    <a:pt x="0" y="233883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0" y="0"/>
              <a:ext cx="10962005" cy="2494534"/>
            </a:xfrm>
            <a:custGeom>
              <a:avLst/>
              <a:gdLst/>
              <a:ahLst/>
              <a:cxnLst/>
              <a:rect l="l" t="t" r="r" b="b"/>
              <a:pathLst>
                <a:path w="10962005" h="2494534">
                  <a:moveTo>
                    <a:pt x="0" y="136652"/>
                  </a:moveTo>
                  <a:cubicBezTo>
                    <a:pt x="0" y="60960"/>
                    <a:pt x="61976" y="0"/>
                    <a:pt x="138049" y="0"/>
                  </a:cubicBezTo>
                  <a:lnTo>
                    <a:pt x="10823956" y="0"/>
                  </a:lnTo>
                  <a:lnTo>
                    <a:pt x="10823956" y="19050"/>
                  </a:lnTo>
                  <a:lnTo>
                    <a:pt x="10823956" y="0"/>
                  </a:lnTo>
                  <a:cubicBezTo>
                    <a:pt x="10900029" y="0"/>
                    <a:pt x="10962005" y="60960"/>
                    <a:pt x="10962005" y="136652"/>
                  </a:cubicBezTo>
                  <a:lnTo>
                    <a:pt x="10942955" y="136652"/>
                  </a:lnTo>
                  <a:lnTo>
                    <a:pt x="10962005" y="136652"/>
                  </a:lnTo>
                  <a:lnTo>
                    <a:pt x="10962005" y="2357882"/>
                  </a:lnTo>
                  <a:lnTo>
                    <a:pt x="10942955" y="2357882"/>
                  </a:lnTo>
                  <a:lnTo>
                    <a:pt x="10962005" y="2357882"/>
                  </a:lnTo>
                  <a:cubicBezTo>
                    <a:pt x="10962005" y="2433574"/>
                    <a:pt x="10900029" y="2494534"/>
                    <a:pt x="10823956" y="2494534"/>
                  </a:cubicBezTo>
                  <a:lnTo>
                    <a:pt x="10823956" y="2475484"/>
                  </a:lnTo>
                  <a:lnTo>
                    <a:pt x="10823956" y="2494534"/>
                  </a:lnTo>
                  <a:lnTo>
                    <a:pt x="138049" y="2494534"/>
                  </a:lnTo>
                  <a:lnTo>
                    <a:pt x="138049" y="2475484"/>
                  </a:lnTo>
                  <a:lnTo>
                    <a:pt x="138049" y="2494534"/>
                  </a:lnTo>
                  <a:cubicBezTo>
                    <a:pt x="61976" y="2494534"/>
                    <a:pt x="0" y="2433574"/>
                    <a:pt x="0" y="2357882"/>
                  </a:cubicBezTo>
                  <a:lnTo>
                    <a:pt x="0" y="136652"/>
                  </a:lnTo>
                  <a:lnTo>
                    <a:pt x="19050" y="136652"/>
                  </a:lnTo>
                  <a:lnTo>
                    <a:pt x="0" y="136652"/>
                  </a:lnTo>
                  <a:moveTo>
                    <a:pt x="38100" y="136652"/>
                  </a:moveTo>
                  <a:lnTo>
                    <a:pt x="38100" y="2357882"/>
                  </a:lnTo>
                  <a:lnTo>
                    <a:pt x="19050" y="2357882"/>
                  </a:lnTo>
                  <a:lnTo>
                    <a:pt x="38100" y="2357882"/>
                  </a:lnTo>
                  <a:cubicBezTo>
                    <a:pt x="38100" y="2412111"/>
                    <a:pt x="82677" y="2456434"/>
                    <a:pt x="138049" y="2456434"/>
                  </a:cubicBezTo>
                  <a:lnTo>
                    <a:pt x="10823956" y="2456434"/>
                  </a:lnTo>
                  <a:cubicBezTo>
                    <a:pt x="10879328" y="2456434"/>
                    <a:pt x="10923905" y="2412111"/>
                    <a:pt x="10923905" y="2357882"/>
                  </a:cubicBezTo>
                  <a:lnTo>
                    <a:pt x="10923905" y="136652"/>
                  </a:lnTo>
                  <a:cubicBezTo>
                    <a:pt x="10923905" y="82423"/>
                    <a:pt x="10879328" y="38100"/>
                    <a:pt x="10823956" y="38100"/>
                  </a:cubicBezTo>
                  <a:lnTo>
                    <a:pt x="138049" y="38100"/>
                  </a:lnTo>
                  <a:lnTo>
                    <a:pt x="138049" y="19050"/>
                  </a:lnTo>
                  <a:lnTo>
                    <a:pt x="138049" y="38100"/>
                  </a:lnTo>
                  <a:cubicBezTo>
                    <a:pt x="82677" y="38100"/>
                    <a:pt x="38100" y="82423"/>
                    <a:pt x="38100" y="136652"/>
                  </a:cubicBezTo>
                  <a:close/>
                </a:path>
              </a:pathLst>
            </a:custGeom>
            <a:solidFill>
              <a:srgbClr val="C5D2CF"/>
            </a:solidFill>
          </p:spPr>
        </p:sp>
      </p:grpSp>
      <p:sp>
        <p:nvSpPr>
          <p:cNvPr id="19" name="TextBox 19"/>
          <p:cNvSpPr txBox="1"/>
          <p:nvPr/>
        </p:nvSpPr>
        <p:spPr>
          <a:xfrm>
            <a:off x="9471269" y="8123634"/>
            <a:ext cx="2625481" cy="347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2062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Pijat Ibu Hamil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471269" y="8520265"/>
            <a:ext cx="7715841" cy="677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1625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Pijat khusus ibu hamil untuk mengurangi ketidaknyamanan punggung, bengkak, dan stres, serta meningkatkan sirkulasi darah dan kualitas tidur.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BF4F3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3810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362370" y="529380"/>
            <a:ext cx="6995960" cy="654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2"/>
              </a:lnSpc>
            </a:pPr>
            <a:r>
              <a:rPr lang="en-US" sz="3875">
                <a:solidFill>
                  <a:srgbClr val="272D45"/>
                </a:solidFill>
                <a:latin typeface="Arimo"/>
                <a:ea typeface="Arimo"/>
                <a:cs typeface="Arimo"/>
                <a:sym typeface="Arimo"/>
              </a:rPr>
              <a:t>Naturopati untuk Bayi dan Anak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62370" y="1450334"/>
            <a:ext cx="197348" cy="294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00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01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362370" y="1804692"/>
            <a:ext cx="5083073" cy="28575"/>
            <a:chOff x="0" y="0"/>
            <a:chExt cx="6777431" cy="381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777482" cy="38100"/>
            </a:xfrm>
            <a:custGeom>
              <a:avLst/>
              <a:gdLst/>
              <a:ahLst/>
              <a:cxnLst/>
              <a:rect l="l" t="t" r="r" b="b"/>
              <a:pathLst>
                <a:path w="6777482" h="38100">
                  <a:moveTo>
                    <a:pt x="0" y="0"/>
                  </a:moveTo>
                  <a:lnTo>
                    <a:pt x="6777482" y="0"/>
                  </a:lnTo>
                  <a:lnTo>
                    <a:pt x="6777482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437066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362370" y="1941462"/>
            <a:ext cx="3185960" cy="327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937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ASI Eksklusif &amp; Gizi Seimbang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62388" y="2632024"/>
            <a:ext cx="5083073" cy="116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Fondasi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tumbuh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kembang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optimal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dengan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ASI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eksklusif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hingga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6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bulan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,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dilanjutkan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dengan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MPASI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bergizi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seimbang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.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Nutrisi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tepat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waktu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mendukung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perkembangan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otak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dan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sistem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imun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602311" y="1450334"/>
            <a:ext cx="197348" cy="294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00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02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6602311" y="1804692"/>
            <a:ext cx="5083226" cy="28575"/>
            <a:chOff x="0" y="0"/>
            <a:chExt cx="6777634" cy="381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777609" cy="38100"/>
            </a:xfrm>
            <a:custGeom>
              <a:avLst/>
              <a:gdLst/>
              <a:ahLst/>
              <a:cxnLst/>
              <a:rect l="l" t="t" r="r" b="b"/>
              <a:pathLst>
                <a:path w="6777609" h="38100">
                  <a:moveTo>
                    <a:pt x="0" y="0"/>
                  </a:moveTo>
                  <a:lnTo>
                    <a:pt x="6777609" y="0"/>
                  </a:lnTo>
                  <a:lnTo>
                    <a:pt x="6777609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437066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6602311" y="1941462"/>
            <a:ext cx="3037732" cy="327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937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Manajemen Penyakit Umum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578865" y="2670582"/>
            <a:ext cx="5083226" cy="878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Pendekatan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alami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untuk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mengatasi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batuk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,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pilek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,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demam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, dan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alergi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ringan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dengan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metode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yang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aman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dan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tidak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mengandalkan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obat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kimia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berlebihan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842404" y="1450334"/>
            <a:ext cx="197348" cy="294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00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03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1842404" y="1804692"/>
            <a:ext cx="5083226" cy="28575"/>
            <a:chOff x="0" y="0"/>
            <a:chExt cx="6777634" cy="381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777609" cy="38100"/>
            </a:xfrm>
            <a:custGeom>
              <a:avLst/>
              <a:gdLst/>
              <a:ahLst/>
              <a:cxnLst/>
              <a:rect l="l" t="t" r="r" b="b"/>
              <a:pathLst>
                <a:path w="6777609" h="38100">
                  <a:moveTo>
                    <a:pt x="0" y="0"/>
                  </a:moveTo>
                  <a:lnTo>
                    <a:pt x="6777609" y="0"/>
                  </a:lnTo>
                  <a:lnTo>
                    <a:pt x="6777609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437066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11842404" y="1941462"/>
            <a:ext cx="3044428" cy="327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937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Stimulasi Tumbuh Kembang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795495" y="2594382"/>
            <a:ext cx="5083226" cy="878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87"/>
              </a:lnSpc>
            </a:pP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Aktivitas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fisik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dan mental yang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mendukung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perkembangan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motorik,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kognitif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, dan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sosial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anak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secara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optimal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sesuai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tahap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500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usianya</a:t>
            </a:r>
            <a:r>
              <a:rPr lang="en-US" sz="1500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62370" y="3958676"/>
            <a:ext cx="2466975" cy="327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5"/>
              </a:lnSpc>
            </a:pPr>
            <a:r>
              <a:rPr lang="en-US" sz="1937">
                <a:solidFill>
                  <a:srgbClr val="272D45"/>
                </a:solidFill>
                <a:latin typeface="Arimo"/>
                <a:ea typeface="Arimo"/>
                <a:cs typeface="Arimo"/>
                <a:sym typeface="Arimo"/>
              </a:rPr>
              <a:t>Contoh Terapi Alami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62370" y="4414390"/>
            <a:ext cx="7540971" cy="98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26219" lvl="1" indent="-113109" algn="l">
              <a:lnSpc>
                <a:spcPts val="2187"/>
              </a:lnSpc>
              <a:buFont typeface="Arial"/>
              <a:buChar char="•"/>
            </a:pPr>
            <a:r>
              <a:rPr lang="en-US" sz="150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Penggunaan madu untuk batuk (untuk anak di atas 1 tahun)</a:t>
            </a:r>
          </a:p>
          <a:p>
            <a:pPr marL="226219" lvl="1" indent="-113109" algn="l">
              <a:lnSpc>
                <a:spcPts val="2187"/>
              </a:lnSpc>
              <a:buFont typeface="Arial"/>
              <a:buChar char="•"/>
            </a:pPr>
            <a:r>
              <a:rPr lang="en-US" sz="150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Kompres hangat untuk mengurangi demam dengan aman</a:t>
            </a:r>
          </a:p>
          <a:p>
            <a:pPr marL="226219" lvl="1" indent="-113109" algn="l">
              <a:lnSpc>
                <a:spcPts val="2187"/>
              </a:lnSpc>
              <a:buFont typeface="Arial"/>
              <a:buChar char="•"/>
            </a:pPr>
            <a:r>
              <a:rPr lang="en-US" sz="150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Pijat bayi untuk relaksasi dan meningkatkan pencernaan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9394184" y="3997376"/>
            <a:ext cx="7540971" cy="5545484"/>
            <a:chOff x="0" y="0"/>
            <a:chExt cx="10054628" cy="7393978"/>
          </a:xfrm>
        </p:grpSpPr>
        <p:sp>
          <p:nvSpPr>
            <p:cNvPr id="25" name="Freeform 25" descr="preencoded.png"/>
            <p:cNvSpPr/>
            <p:nvPr/>
          </p:nvSpPr>
          <p:spPr>
            <a:xfrm>
              <a:off x="0" y="0"/>
              <a:ext cx="10054590" cy="7393940"/>
            </a:xfrm>
            <a:custGeom>
              <a:avLst/>
              <a:gdLst/>
              <a:ahLst/>
              <a:cxnLst/>
              <a:rect l="l" t="t" r="r" b="b"/>
              <a:pathLst>
                <a:path w="10054590" h="7393940">
                  <a:moveTo>
                    <a:pt x="0" y="0"/>
                  </a:moveTo>
                  <a:lnTo>
                    <a:pt x="10054590" y="0"/>
                  </a:lnTo>
                  <a:lnTo>
                    <a:pt x="10054590" y="7393940"/>
                  </a:lnTo>
                  <a:lnTo>
                    <a:pt x="0" y="73939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6" r="-36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BF4F3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6858000" cy="10287000"/>
            <a:chOff x="0" y="0"/>
            <a:chExt cx="9144000" cy="13716000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9144000" cy="13716000"/>
            </a:xfrm>
            <a:custGeom>
              <a:avLst/>
              <a:gdLst/>
              <a:ahLst/>
              <a:cxnLst/>
              <a:rect l="l" t="t" r="r" b="b"/>
              <a:pathLst>
                <a:path w="9144000" h="13716000">
                  <a:moveTo>
                    <a:pt x="0" y="0"/>
                  </a:moveTo>
                  <a:lnTo>
                    <a:pt x="9144000" y="0"/>
                  </a:lnTo>
                  <a:lnTo>
                    <a:pt x="914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7850238" y="3433610"/>
            <a:ext cx="9445523" cy="2196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75"/>
              </a:lnSpc>
            </a:pPr>
            <a:r>
              <a:rPr lang="en-US" sz="6687">
                <a:solidFill>
                  <a:srgbClr val="272D45"/>
                </a:solidFill>
                <a:latin typeface="Arimo"/>
                <a:ea typeface="Arimo"/>
                <a:cs typeface="Arimo"/>
                <a:sym typeface="Arimo"/>
              </a:rPr>
              <a:t>Kesehatan Alami untuk Generasi Masa Depan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850238" y="5926188"/>
            <a:ext cx="9445523" cy="870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5"/>
              </a:lnSpc>
            </a:pPr>
            <a:r>
              <a:rPr lang="en-US" sz="1937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Membangun fondasi kesehatan yang kuat sejak dini melalui pendekatan alami dan holistik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BF4F3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6858000" cy="10287000"/>
            <a:chOff x="0" y="0"/>
            <a:chExt cx="9144000" cy="13716000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9144000" cy="13716000"/>
            </a:xfrm>
            <a:custGeom>
              <a:avLst/>
              <a:gdLst/>
              <a:ahLst/>
              <a:cxnLst/>
              <a:rect l="l" t="t" r="r" b="b"/>
              <a:pathLst>
                <a:path w="9144000" h="13716000">
                  <a:moveTo>
                    <a:pt x="0" y="0"/>
                  </a:moveTo>
                  <a:lnTo>
                    <a:pt x="9144000" y="0"/>
                  </a:lnTo>
                  <a:lnTo>
                    <a:pt x="914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7850238" y="3481683"/>
            <a:ext cx="9445523" cy="3266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75"/>
              </a:lnSpc>
            </a:pPr>
            <a:r>
              <a:rPr lang="en-US" sz="6687">
                <a:solidFill>
                  <a:srgbClr val="272D45"/>
                </a:solidFill>
                <a:latin typeface="Arimo"/>
                <a:ea typeface="Arimo"/>
                <a:cs typeface="Arimo"/>
                <a:sym typeface="Arimo"/>
              </a:rPr>
              <a:t>Bab 2: Naturopati dalam Siklus Reproduksi Perempuan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BF4F3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992238" y="866775"/>
            <a:ext cx="16303523" cy="1588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62"/>
              </a:lnSpc>
            </a:pPr>
            <a:r>
              <a:rPr lang="en-US" sz="4875">
                <a:solidFill>
                  <a:srgbClr val="272D45"/>
                </a:solidFill>
                <a:latin typeface="Arimo"/>
                <a:ea typeface="Arimo"/>
                <a:cs typeface="Arimo"/>
                <a:sym typeface="Arimo"/>
              </a:rPr>
              <a:t>Siklus Reproduksi Perempuan: Dari Pubertas hingga Menopause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992238" y="2951112"/>
            <a:ext cx="8151762" cy="992238"/>
            <a:chOff x="0" y="0"/>
            <a:chExt cx="10869016" cy="1322984"/>
          </a:xfrm>
        </p:grpSpPr>
        <p:sp>
          <p:nvSpPr>
            <p:cNvPr id="8" name="Freeform 8" descr="preencoded.png"/>
            <p:cNvSpPr/>
            <p:nvPr/>
          </p:nvSpPr>
          <p:spPr>
            <a:xfrm>
              <a:off x="0" y="0"/>
              <a:ext cx="10869041" cy="1322959"/>
            </a:xfrm>
            <a:custGeom>
              <a:avLst/>
              <a:gdLst/>
              <a:ahLst/>
              <a:cxnLst/>
              <a:rect l="l" t="t" r="r" b="b"/>
              <a:pathLst>
                <a:path w="10869041" h="1322959">
                  <a:moveTo>
                    <a:pt x="0" y="0"/>
                  </a:moveTo>
                  <a:lnTo>
                    <a:pt x="10869041" y="0"/>
                  </a:lnTo>
                  <a:lnTo>
                    <a:pt x="10869041" y="1322959"/>
                  </a:lnTo>
                  <a:lnTo>
                    <a:pt x="0" y="13229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2" r="-92" b="-1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240184" y="4181770"/>
            <a:ext cx="3101130" cy="397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37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Pubertas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40184" y="4651619"/>
            <a:ext cx="7655871" cy="1266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5"/>
              </a:lnSpc>
            </a:pPr>
            <a:r>
              <a:rPr lang="en-US" sz="1937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Dukungan nutrisi dan emosional untuk perubahan hormonal, pembentukan siklus menstruasi, dan adaptasi terhadap perubahan fisik dan psikologis.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9144000" y="2951112"/>
            <a:ext cx="8151762" cy="992238"/>
            <a:chOff x="0" y="0"/>
            <a:chExt cx="10869016" cy="1322984"/>
          </a:xfrm>
        </p:grpSpPr>
        <p:sp>
          <p:nvSpPr>
            <p:cNvPr id="12" name="Freeform 12" descr="preencoded.png"/>
            <p:cNvSpPr/>
            <p:nvPr/>
          </p:nvSpPr>
          <p:spPr>
            <a:xfrm>
              <a:off x="0" y="0"/>
              <a:ext cx="10869041" cy="1322959"/>
            </a:xfrm>
            <a:custGeom>
              <a:avLst/>
              <a:gdLst/>
              <a:ahLst/>
              <a:cxnLst/>
              <a:rect l="l" t="t" r="r" b="b"/>
              <a:pathLst>
                <a:path w="10869041" h="1322959">
                  <a:moveTo>
                    <a:pt x="0" y="0"/>
                  </a:moveTo>
                  <a:lnTo>
                    <a:pt x="10869041" y="0"/>
                  </a:lnTo>
                  <a:lnTo>
                    <a:pt x="10869041" y="1322959"/>
                  </a:lnTo>
                  <a:lnTo>
                    <a:pt x="0" y="13229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92" r="-92" b="-1"/>
              </a:stretch>
            </a:blipFill>
          </p:spPr>
        </p:sp>
      </p:grpSp>
      <p:sp>
        <p:nvSpPr>
          <p:cNvPr id="13" name="TextBox 13"/>
          <p:cNvSpPr txBox="1"/>
          <p:nvPr/>
        </p:nvSpPr>
        <p:spPr>
          <a:xfrm>
            <a:off x="9391945" y="4181770"/>
            <a:ext cx="3101130" cy="397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37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Usia Subur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391945" y="4651619"/>
            <a:ext cx="7655871" cy="1266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5"/>
              </a:lnSpc>
            </a:pPr>
            <a:r>
              <a:rPr lang="en-US" sz="1937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Pengelolaan siklus menstruasi yang teratur, optimasi kesuburan, dan pemeliharaan kesehatan reproduksi melalui nutrisi dan gaya hidup sehat.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992238" y="6166542"/>
            <a:ext cx="8151762" cy="992238"/>
            <a:chOff x="0" y="0"/>
            <a:chExt cx="10869016" cy="1322984"/>
          </a:xfrm>
        </p:grpSpPr>
        <p:sp>
          <p:nvSpPr>
            <p:cNvPr id="16" name="Freeform 16" descr="preencoded.png"/>
            <p:cNvSpPr/>
            <p:nvPr/>
          </p:nvSpPr>
          <p:spPr>
            <a:xfrm>
              <a:off x="0" y="0"/>
              <a:ext cx="10869041" cy="1322959"/>
            </a:xfrm>
            <a:custGeom>
              <a:avLst/>
              <a:gdLst/>
              <a:ahLst/>
              <a:cxnLst/>
              <a:rect l="l" t="t" r="r" b="b"/>
              <a:pathLst>
                <a:path w="10869041" h="1322959">
                  <a:moveTo>
                    <a:pt x="0" y="0"/>
                  </a:moveTo>
                  <a:lnTo>
                    <a:pt x="10869041" y="0"/>
                  </a:lnTo>
                  <a:lnTo>
                    <a:pt x="10869041" y="1322959"/>
                  </a:lnTo>
                  <a:lnTo>
                    <a:pt x="0" y="13229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92" r="-92" b="-1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1240184" y="7397201"/>
            <a:ext cx="3216478" cy="397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37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Kehamilan &amp; Persalinan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40184" y="7867059"/>
            <a:ext cx="7655871" cy="1266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5"/>
              </a:lnSpc>
            </a:pPr>
            <a:r>
              <a:rPr lang="en-US" sz="1937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Pendekatan holistik untuk mendukung kehamilan sehat, persiapan melahirkan yang optimal, dan pemulihan pasca persalinan dengan dukungan alami.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9144000" y="6166542"/>
            <a:ext cx="8151762" cy="992238"/>
            <a:chOff x="0" y="0"/>
            <a:chExt cx="10869016" cy="1322984"/>
          </a:xfrm>
        </p:grpSpPr>
        <p:sp>
          <p:nvSpPr>
            <p:cNvPr id="20" name="Freeform 20" descr="preencoded.png"/>
            <p:cNvSpPr/>
            <p:nvPr/>
          </p:nvSpPr>
          <p:spPr>
            <a:xfrm>
              <a:off x="0" y="0"/>
              <a:ext cx="10869041" cy="1322959"/>
            </a:xfrm>
            <a:custGeom>
              <a:avLst/>
              <a:gdLst/>
              <a:ahLst/>
              <a:cxnLst/>
              <a:rect l="l" t="t" r="r" b="b"/>
              <a:pathLst>
                <a:path w="10869041" h="1322959">
                  <a:moveTo>
                    <a:pt x="0" y="0"/>
                  </a:moveTo>
                  <a:lnTo>
                    <a:pt x="10869041" y="0"/>
                  </a:lnTo>
                  <a:lnTo>
                    <a:pt x="10869041" y="1322959"/>
                  </a:lnTo>
                  <a:lnTo>
                    <a:pt x="0" y="13229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92" r="-92" b="-1"/>
              </a:stretch>
            </a:blipFill>
          </p:spPr>
        </p:sp>
      </p:grpSp>
      <p:sp>
        <p:nvSpPr>
          <p:cNvPr id="21" name="TextBox 21"/>
          <p:cNvSpPr txBox="1"/>
          <p:nvPr/>
        </p:nvSpPr>
        <p:spPr>
          <a:xfrm>
            <a:off x="9391945" y="7397201"/>
            <a:ext cx="3101130" cy="397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37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Menopause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391945" y="7867059"/>
            <a:ext cx="7655871" cy="1266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5"/>
              </a:lnSpc>
            </a:pPr>
            <a:r>
              <a:rPr lang="en-US" sz="1937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Dukungan alami untuk mengatasi gejala menopause, menjaga keseimbangan hormon, dan mempertahankan kualitas hidup yang tinggi di masa peralihan.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BF4F3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846534" y="838648"/>
            <a:ext cx="12184561" cy="699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87"/>
              </a:lnSpc>
            </a:pPr>
            <a:r>
              <a:rPr lang="en-US" sz="4124">
                <a:solidFill>
                  <a:srgbClr val="272D45"/>
                </a:solidFill>
                <a:latin typeface="Arimo"/>
                <a:ea typeface="Arimo"/>
                <a:cs typeface="Arimo"/>
                <a:sym typeface="Arimo"/>
              </a:rPr>
              <a:t>Penerapan Naturopati pada Tahap Siklus Reproduksi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6534" y="4838843"/>
            <a:ext cx="3433915" cy="349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2062" dirty="0" err="1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Sindrom</a:t>
            </a:r>
            <a:r>
              <a:rPr lang="en-US" sz="2062" dirty="0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062" dirty="0" err="1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Premenstruasi</a:t>
            </a:r>
            <a:r>
              <a:rPr lang="en-US" sz="2062" dirty="0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 (PMS)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46534" y="5627484"/>
            <a:ext cx="5381177" cy="1312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Perubahan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pola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makan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dengan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mengurangi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gula dan </a:t>
            </a: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kafein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, </a:t>
            </a: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suplementasi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herbal </a:t>
            </a: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seperti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evening primrose oil </a:t>
            </a: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untuk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menyeimbangkan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hormon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, dan </a:t>
            </a: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teknik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manajemen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stres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</a:t>
            </a: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seperti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 yoga dan </a:t>
            </a:r>
            <a:r>
              <a:rPr lang="en-US" sz="1625" dirty="0" err="1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meditasi</a:t>
            </a:r>
            <a:r>
              <a:rPr lang="en-US" sz="1625" dirty="0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453340" y="5226691"/>
            <a:ext cx="2645416" cy="349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2062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Kesuburan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453340" y="5627484"/>
            <a:ext cx="5381177" cy="1312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1625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Optimalisasi nutrisi dengan fokus pada antioksidan dan vitamin B kompleks, detoksifikasi ringan untuk membersihkan racun, serta akupunktur untuk meningkatkan sirkulasi dan keseimbangan hormonal.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060136" y="5226691"/>
            <a:ext cx="2645416" cy="349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2062">
                <a:solidFill>
                  <a:srgbClr val="2C3249"/>
                </a:solidFill>
                <a:latin typeface="Arimo"/>
                <a:ea typeface="Arimo"/>
                <a:cs typeface="Arimo"/>
                <a:sym typeface="Arimo"/>
              </a:rPr>
              <a:t>Menopause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060136" y="5627484"/>
            <a:ext cx="5381177" cy="1312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1625">
                <a:solidFill>
                  <a:srgbClr val="2C3249"/>
                </a:solidFill>
                <a:latin typeface="Martel Sans"/>
                <a:ea typeface="Martel Sans"/>
                <a:cs typeface="Martel Sans"/>
                <a:sym typeface="Martel Sans"/>
              </a:rPr>
              <a:t>Terapi pengganti hormon alami jika diperlukan, herbal seperti black cohosh dan dong quai untuk mengatasi gejala, serta perubahan gaya hidup termasuk olahraga teratur dan diet seimbang.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846534" y="7142559"/>
            <a:ext cx="16594931" cy="2267693"/>
            <a:chOff x="0" y="0"/>
            <a:chExt cx="22126575" cy="30235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2126575" cy="3023616"/>
            </a:xfrm>
            <a:custGeom>
              <a:avLst/>
              <a:gdLst/>
              <a:ahLst/>
              <a:cxnLst/>
              <a:rect l="l" t="t" r="r" b="b"/>
              <a:pathLst>
                <a:path w="22126575" h="3023616">
                  <a:moveTo>
                    <a:pt x="0" y="118491"/>
                  </a:moveTo>
                  <a:cubicBezTo>
                    <a:pt x="0" y="53086"/>
                    <a:pt x="53086" y="0"/>
                    <a:pt x="118491" y="0"/>
                  </a:cubicBezTo>
                  <a:lnTo>
                    <a:pt x="22008085" y="0"/>
                  </a:lnTo>
                  <a:cubicBezTo>
                    <a:pt x="22073490" y="0"/>
                    <a:pt x="22126575" y="53086"/>
                    <a:pt x="22126575" y="118491"/>
                  </a:cubicBezTo>
                  <a:lnTo>
                    <a:pt x="22126575" y="2905125"/>
                  </a:lnTo>
                  <a:cubicBezTo>
                    <a:pt x="22126575" y="2970530"/>
                    <a:pt x="22073490" y="3023616"/>
                    <a:pt x="22008085" y="3023616"/>
                  </a:cubicBezTo>
                  <a:lnTo>
                    <a:pt x="118491" y="3023616"/>
                  </a:lnTo>
                  <a:cubicBezTo>
                    <a:pt x="53086" y="3023616"/>
                    <a:pt x="0" y="2970530"/>
                    <a:pt x="0" y="2905125"/>
                  </a:cubicBezTo>
                  <a:close/>
                </a:path>
              </a:pathLst>
            </a:custGeom>
            <a:solidFill>
              <a:srgbClr val="CFE2DE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058170" y="7401668"/>
            <a:ext cx="330546" cy="264471"/>
            <a:chOff x="0" y="0"/>
            <a:chExt cx="440728" cy="352628"/>
          </a:xfrm>
        </p:grpSpPr>
        <p:sp>
          <p:nvSpPr>
            <p:cNvPr id="16" name="Freeform 16" descr="preencoded.png"/>
            <p:cNvSpPr/>
            <p:nvPr/>
          </p:nvSpPr>
          <p:spPr>
            <a:xfrm>
              <a:off x="0" y="0"/>
              <a:ext cx="440690" cy="352679"/>
            </a:xfrm>
            <a:custGeom>
              <a:avLst/>
              <a:gdLst/>
              <a:ahLst/>
              <a:cxnLst/>
              <a:rect l="l" t="t" r="r" b="b"/>
              <a:pathLst>
                <a:path w="440690" h="352679">
                  <a:moveTo>
                    <a:pt x="0" y="0"/>
                  </a:moveTo>
                  <a:lnTo>
                    <a:pt x="440690" y="0"/>
                  </a:lnTo>
                  <a:lnTo>
                    <a:pt x="440690" y="352679"/>
                  </a:lnTo>
                  <a:lnTo>
                    <a:pt x="0" y="352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" r="-14" b="14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1600352" y="7356872"/>
            <a:ext cx="2645416" cy="349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2062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Contoh Kasus Nyata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00352" y="7829998"/>
            <a:ext cx="15629487" cy="1312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37"/>
              </a:lnSpc>
            </a:pPr>
            <a:r>
              <a:rPr lang="en-US" sz="1625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Seorang wanita berusia 35 tahun dengan PMS parah yang mengalami gejala emosional dan fisik yang sangat mengganggu. Setelah menerapkan diet bebas gluten dan kafein selama 3 bulan, serta rutin mengonsumsi magnesium 400mg per hari, ia mengalami perbaikan signifikan dalam mood, nyeri payudara berkurang 70%, dan kualitas tidur meningkat drastis. Pendekatan ini membantunya menjalani siklus menstruasi dengan lebih nyaman tanpa harus mengandalkan obat kimia.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784</Words>
  <Application>Microsoft Office PowerPoint</Application>
  <PresentationFormat>Custom</PresentationFormat>
  <Paragraphs>97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Martel Sans</vt:lpstr>
      <vt:lpstr>Bitter</vt:lpstr>
      <vt:lpstr>Arial</vt:lpstr>
      <vt:lpstr>Arimo</vt:lpstr>
      <vt:lpstr>Calibri</vt:lpstr>
      <vt:lpstr>Martel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Naturopati-Pendekatan-Holistik-untuk-Kesehatan-Ibu-Anak-dan-Perempuan.pptx</dc:title>
  <dc:creator>ASUS</dc:creator>
  <cp:lastModifiedBy>hartini karim</cp:lastModifiedBy>
  <cp:revision>2</cp:revision>
  <dcterms:created xsi:type="dcterms:W3CDTF">2006-08-16T00:00:00Z</dcterms:created>
  <dcterms:modified xsi:type="dcterms:W3CDTF">2026-04-06T01:04:26Z</dcterms:modified>
  <dc:identifier>DAHGCHDyosc</dc:identifier>
</cp:coreProperties>
</file>