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66" r:id="rId3"/>
    <p:sldId id="257" r:id="rId4"/>
    <p:sldId id="258" r:id="rId5"/>
    <p:sldId id="259" r:id="rId6"/>
    <p:sldId id="260" r:id="rId7"/>
    <p:sldId id="261" r:id="rId8"/>
    <p:sldId id="262" r:id="rId9"/>
    <p:sldId id="263" r:id="rId10"/>
    <p:sldId id="264" r:id="rId11"/>
    <p:sldId id="265" r:id="rId12"/>
  </p:sldIdLst>
  <p:sldSz cx="18288000" cy="10287000"/>
  <p:notesSz cx="6858000" cy="9144000"/>
  <p:embeddedFontLst>
    <p:embeddedFont>
      <p:font typeface="Arimo" panose="020B0604020202020204" charset="0"/>
      <p:regular r:id="rId13"/>
    </p:embeddedFont>
    <p:embeddedFont>
      <p:font typeface="Source Serif Pro" panose="02040603050405020204" pitchFamily="18" charset="0"/>
      <p:regular r:id="rId14"/>
    </p:embeddedFont>
    <p:embeddedFont>
      <p:font typeface="Source Serif Pro Bold" panose="020B0604020202020204" charset="0"/>
      <p:regular r:id="rId15"/>
    </p:embeddedFont>
    <p:embeddedFont>
      <p:font typeface="Source Serif Pro Italics" panose="020B0604020202020204" charset="0"/>
      <p:regular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1" d="100"/>
          <a:sy n="41" d="100"/>
        </p:scale>
        <p:origin x="972"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sv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7F3F0"/>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16049015" y="9686925"/>
            <a:ext cx="2153260" cy="514350"/>
            <a:chOff x="0" y="0"/>
            <a:chExt cx="2871013" cy="685800"/>
          </a:xfrm>
        </p:grpSpPr>
        <p:sp>
          <p:nvSpPr>
            <p:cNvPr id="7" name="Freeform 7" descr="preencoded.png">
              <a:hlinkClick r:id="rId2" tooltip="https://gamma.app/?utm_source=made-with-gamma"/>
            </p:cNvPr>
            <p:cNvSpPr/>
            <p:nvPr/>
          </p:nvSpPr>
          <p:spPr>
            <a:xfrm>
              <a:off x="0" y="0"/>
              <a:ext cx="2870962" cy="685800"/>
            </a:xfrm>
            <a:custGeom>
              <a:avLst/>
              <a:gdLst/>
              <a:ahLst/>
              <a:cxnLst/>
              <a:rect l="l" t="t" r="r" b="b"/>
              <a:pathLst>
                <a:path w="2870962" h="685800">
                  <a:moveTo>
                    <a:pt x="0" y="0"/>
                  </a:moveTo>
                  <a:lnTo>
                    <a:pt x="2870962" y="0"/>
                  </a:lnTo>
                  <a:lnTo>
                    <a:pt x="2870962" y="685800"/>
                  </a:lnTo>
                  <a:lnTo>
                    <a:pt x="0" y="685800"/>
                  </a:lnTo>
                  <a:lnTo>
                    <a:pt x="0" y="0"/>
                  </a:lnTo>
                  <a:close/>
                </a:path>
              </a:pathLst>
            </a:custGeom>
            <a:blipFill>
              <a:blip r:embed="rId3"/>
              <a:stretch>
                <a:fillRect r="-1"/>
              </a:stretch>
            </a:blipFill>
          </p:spPr>
        </p:sp>
      </p:grpSp>
      <p:sp>
        <p:nvSpPr>
          <p:cNvPr id="8" name="TextBox 8"/>
          <p:cNvSpPr txBox="1"/>
          <p:nvPr/>
        </p:nvSpPr>
        <p:spPr>
          <a:xfrm>
            <a:off x="992238" y="3573066"/>
            <a:ext cx="9445523" cy="1588294"/>
          </a:xfrm>
          <a:prstGeom prst="rect">
            <a:avLst/>
          </a:prstGeom>
        </p:spPr>
        <p:txBody>
          <a:bodyPr lIns="0" tIns="0" rIns="0" bIns="0" rtlCol="0" anchor="t">
            <a:spAutoFit/>
          </a:bodyPr>
          <a:lstStyle/>
          <a:p>
            <a:pPr algn="l">
              <a:lnSpc>
                <a:spcPts val="6062"/>
              </a:lnSpc>
            </a:pPr>
            <a:r>
              <a:rPr lang="en-US" sz="4875">
                <a:solidFill>
                  <a:srgbClr val="201B18"/>
                </a:solidFill>
                <a:latin typeface="Arimo"/>
                <a:ea typeface="Arimo"/>
                <a:cs typeface="Arimo"/>
                <a:sym typeface="Arimo"/>
              </a:rPr>
              <a:t>Terapi Naturopati dalam Kebidanan</a:t>
            </a:r>
          </a:p>
        </p:txBody>
      </p:sp>
      <p:sp>
        <p:nvSpPr>
          <p:cNvPr id="9" name="TextBox 9"/>
          <p:cNvSpPr txBox="1"/>
          <p:nvPr/>
        </p:nvSpPr>
        <p:spPr>
          <a:xfrm>
            <a:off x="992238" y="5457234"/>
            <a:ext cx="9445523" cy="473126"/>
          </a:xfrm>
          <a:prstGeom prst="rect">
            <a:avLst/>
          </a:prstGeom>
        </p:spPr>
        <p:txBody>
          <a:bodyPr lIns="0" tIns="0" rIns="0" bIns="0" rtlCol="0" anchor="t">
            <a:spAutoFit/>
          </a:bodyPr>
          <a:lstStyle/>
          <a:p>
            <a:pPr algn="l">
              <a:lnSpc>
                <a:spcPts val="3125"/>
              </a:lnSpc>
            </a:pPr>
            <a:r>
              <a:rPr lang="en-US" sz="1937">
                <a:solidFill>
                  <a:srgbClr val="504C49"/>
                </a:solidFill>
                <a:latin typeface="Source Serif Pro"/>
                <a:ea typeface="Source Serif Pro"/>
                <a:cs typeface="Source Serif Pro"/>
                <a:sym typeface="Source Serif Pro"/>
              </a:rPr>
              <a:t>Pendekatan Alami untuk Kesehatan Holistik — Materi Kuliah S1 Kebidanan</a:t>
            </a:r>
          </a:p>
        </p:txBody>
      </p:sp>
      <p:grpSp>
        <p:nvGrpSpPr>
          <p:cNvPr id="10" name="Group 10"/>
          <p:cNvGrpSpPr/>
          <p:nvPr/>
        </p:nvGrpSpPr>
        <p:grpSpPr>
          <a:xfrm>
            <a:off x="992238" y="6209405"/>
            <a:ext cx="3615185" cy="466430"/>
            <a:chOff x="0" y="0"/>
            <a:chExt cx="4820247" cy="621906"/>
          </a:xfrm>
        </p:grpSpPr>
        <p:sp>
          <p:nvSpPr>
            <p:cNvPr id="11" name="Freeform 11"/>
            <p:cNvSpPr/>
            <p:nvPr/>
          </p:nvSpPr>
          <p:spPr>
            <a:xfrm>
              <a:off x="0" y="0"/>
              <a:ext cx="4820412" cy="621919"/>
            </a:xfrm>
            <a:custGeom>
              <a:avLst/>
              <a:gdLst/>
              <a:ahLst/>
              <a:cxnLst/>
              <a:rect l="l" t="t" r="r" b="b"/>
              <a:pathLst>
                <a:path w="4820412" h="621919">
                  <a:moveTo>
                    <a:pt x="0" y="39751"/>
                  </a:moveTo>
                  <a:cubicBezTo>
                    <a:pt x="0" y="17780"/>
                    <a:pt x="17780" y="0"/>
                    <a:pt x="39751" y="0"/>
                  </a:cubicBezTo>
                  <a:lnTo>
                    <a:pt x="4780661" y="0"/>
                  </a:lnTo>
                  <a:cubicBezTo>
                    <a:pt x="4802632" y="0"/>
                    <a:pt x="4820412" y="17780"/>
                    <a:pt x="4820412" y="39751"/>
                  </a:cubicBezTo>
                  <a:lnTo>
                    <a:pt x="4820412" y="582168"/>
                  </a:lnTo>
                  <a:cubicBezTo>
                    <a:pt x="4820412" y="604139"/>
                    <a:pt x="4802632" y="621919"/>
                    <a:pt x="4780661" y="621919"/>
                  </a:cubicBezTo>
                  <a:lnTo>
                    <a:pt x="39751" y="621919"/>
                  </a:lnTo>
                  <a:cubicBezTo>
                    <a:pt x="17780" y="621919"/>
                    <a:pt x="0" y="604139"/>
                    <a:pt x="0" y="582168"/>
                  </a:cubicBezTo>
                  <a:close/>
                </a:path>
              </a:pathLst>
            </a:custGeom>
            <a:solidFill>
              <a:srgbClr val="F3E3D8"/>
            </a:solidFill>
          </p:spPr>
        </p:sp>
      </p:grpSp>
      <p:sp>
        <p:nvSpPr>
          <p:cNvPr id="12" name="TextBox 12"/>
          <p:cNvSpPr txBox="1"/>
          <p:nvPr/>
        </p:nvSpPr>
        <p:spPr>
          <a:xfrm>
            <a:off x="1141066" y="6236198"/>
            <a:ext cx="3317529" cy="365227"/>
          </a:xfrm>
          <a:prstGeom prst="rect">
            <a:avLst/>
          </a:prstGeom>
        </p:spPr>
        <p:txBody>
          <a:bodyPr lIns="0" tIns="0" rIns="0" bIns="0" rtlCol="0" anchor="t">
            <a:spAutoFit/>
          </a:bodyPr>
          <a:lstStyle/>
          <a:p>
            <a:pPr algn="l">
              <a:lnSpc>
                <a:spcPts val="2499"/>
              </a:lnSpc>
            </a:pPr>
            <a:r>
              <a:rPr lang="en-US" sz="1562">
                <a:solidFill>
                  <a:srgbClr val="504C49"/>
                </a:solidFill>
                <a:latin typeface="Source Serif Pro"/>
                <a:ea typeface="Source Serif Pro"/>
                <a:cs typeface="Source Serif Pro"/>
                <a:sym typeface="Source Serif Pro"/>
              </a:rPr>
              <a:t>HERBAL · NUTRISI · HIDROTERAPI</a:t>
            </a:r>
          </a:p>
        </p:txBody>
      </p:sp>
      <p:pic>
        <p:nvPicPr>
          <p:cNvPr id="14" name="Picture 13">
            <a:extLst>
              <a:ext uri="{FF2B5EF4-FFF2-40B4-BE49-F238E27FC236}">
                <a16:creationId xmlns:a16="http://schemas.microsoft.com/office/drawing/2014/main" id="{5E4EB5CD-2027-545F-CA3C-D8AEA2BBC3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11166" y="4844192"/>
            <a:ext cx="8976834" cy="5399946"/>
          </a:xfrm>
          <a:prstGeom prst="rect">
            <a:avLst/>
          </a:prstGeom>
        </p:spPr>
      </p:pic>
      <p:sp>
        <p:nvSpPr>
          <p:cNvPr id="15" name="Rectangle 14">
            <a:extLst>
              <a:ext uri="{FF2B5EF4-FFF2-40B4-BE49-F238E27FC236}">
                <a16:creationId xmlns:a16="http://schemas.microsoft.com/office/drawing/2014/main" id="{F4851645-248B-D86D-6154-E8B5E4E8AD53}"/>
              </a:ext>
            </a:extLst>
          </p:cNvPr>
          <p:cNvSpPr/>
          <p:nvPr/>
        </p:nvSpPr>
        <p:spPr>
          <a:xfrm>
            <a:off x="992238" y="8744043"/>
            <a:ext cx="3843833" cy="473126"/>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b="1" dirty="0"/>
              <a:t>Dosen </a:t>
            </a:r>
            <a:r>
              <a:rPr lang="en-US" b="1" dirty="0" err="1"/>
              <a:t>Pengampu</a:t>
            </a:r>
            <a:endParaRPr lang="en-US" b="1" dirty="0"/>
          </a:p>
          <a:p>
            <a:pPr algn="ctr"/>
            <a:r>
              <a:rPr lang="en-US" b="1" dirty="0"/>
              <a:t>Hartini, S.Keb.,</a:t>
            </a:r>
            <a:r>
              <a:rPr lang="en-US" b="1" dirty="0" err="1"/>
              <a:t>Bdn</a:t>
            </a:r>
            <a:r>
              <a:rPr lang="en-US" b="1" dirty="0"/>
              <a:t>.,</a:t>
            </a:r>
            <a:r>
              <a:rPr lang="en-US" b="1" dirty="0" err="1"/>
              <a:t>M.Tr.Keb</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7F3F0"/>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45804" y="620763"/>
            <a:ext cx="13419239" cy="796080"/>
          </a:xfrm>
          <a:prstGeom prst="rect">
            <a:avLst/>
          </a:prstGeom>
        </p:spPr>
        <p:txBody>
          <a:bodyPr lIns="0" tIns="0" rIns="0" bIns="0" rtlCol="0" anchor="t">
            <a:spAutoFit/>
          </a:bodyPr>
          <a:lstStyle/>
          <a:p>
            <a:pPr algn="l">
              <a:lnSpc>
                <a:spcPts val="5812"/>
              </a:lnSpc>
            </a:pPr>
            <a:r>
              <a:rPr lang="en-US" sz="4625">
                <a:solidFill>
                  <a:srgbClr val="201B18"/>
                </a:solidFill>
                <a:latin typeface="Arimo"/>
                <a:ea typeface="Arimo"/>
                <a:cs typeface="Arimo"/>
                <a:sym typeface="Arimo"/>
              </a:rPr>
              <a:t>Integrasi Naturopati dalam Praktik Kebidanan</a:t>
            </a:r>
          </a:p>
        </p:txBody>
      </p:sp>
      <p:sp>
        <p:nvSpPr>
          <p:cNvPr id="7" name="TextBox 7"/>
          <p:cNvSpPr txBox="1"/>
          <p:nvPr/>
        </p:nvSpPr>
        <p:spPr>
          <a:xfrm>
            <a:off x="945804" y="1800816"/>
            <a:ext cx="16396392" cy="1174852"/>
          </a:xfrm>
          <a:prstGeom prst="rect">
            <a:avLst/>
          </a:prstGeom>
        </p:spPr>
        <p:txBody>
          <a:bodyPr lIns="0" tIns="0" rIns="0" bIns="0" rtlCol="0" anchor="t">
            <a:spAutoFit/>
          </a:bodyPr>
          <a:lstStyle/>
          <a:p>
            <a:pPr algn="l">
              <a:lnSpc>
                <a:spcPts val="2875"/>
              </a:lnSpc>
            </a:pPr>
            <a:r>
              <a:rPr lang="en-US" sz="1812">
                <a:solidFill>
                  <a:srgbClr val="504C49"/>
                </a:solidFill>
                <a:latin typeface="Source Serif Pro"/>
                <a:ea typeface="Source Serif Pro"/>
                <a:cs typeface="Source Serif Pro"/>
                <a:sym typeface="Source Serif Pro"/>
              </a:rPr>
              <a:t>Integrasi terapi naturopati ke dalam praktik kebidanan modern bukan sekadar tren, melainkan respons terhadap kebutuhan riil para ibu yang menginginkan perawatan yang lebih personal, alami, dan berpusat pada kebutuhan mereka. Bidan yang kompeten dalam naturopati memiliki keunggulan kompetitif sekaligus memberikan pelayanan yang lebih holistik.</a:t>
            </a:r>
          </a:p>
        </p:txBody>
      </p:sp>
      <p:sp>
        <p:nvSpPr>
          <p:cNvPr id="8" name="TextBox 8"/>
          <p:cNvSpPr txBox="1"/>
          <p:nvPr/>
        </p:nvSpPr>
        <p:spPr>
          <a:xfrm>
            <a:off x="945804" y="3143402"/>
            <a:ext cx="472831" cy="381295"/>
          </a:xfrm>
          <a:prstGeom prst="rect">
            <a:avLst/>
          </a:prstGeom>
        </p:spPr>
        <p:txBody>
          <a:bodyPr lIns="0" tIns="0" rIns="0" bIns="0" rtlCol="0" anchor="t">
            <a:spAutoFit/>
          </a:bodyPr>
          <a:lstStyle/>
          <a:p>
            <a:pPr algn="l">
              <a:lnSpc>
                <a:spcPts val="2875"/>
              </a:lnSpc>
            </a:pPr>
            <a:r>
              <a:rPr lang="en-US" sz="1812">
                <a:solidFill>
                  <a:srgbClr val="504C49"/>
                </a:solidFill>
                <a:latin typeface="Arimo"/>
                <a:ea typeface="Arimo"/>
                <a:cs typeface="Arimo"/>
                <a:sym typeface="Arimo"/>
              </a:rPr>
              <a:t>01</a:t>
            </a:r>
          </a:p>
        </p:txBody>
      </p:sp>
      <p:grpSp>
        <p:nvGrpSpPr>
          <p:cNvPr id="9" name="Group 9"/>
          <p:cNvGrpSpPr/>
          <p:nvPr/>
        </p:nvGrpSpPr>
        <p:grpSpPr>
          <a:xfrm>
            <a:off x="945804" y="3602384"/>
            <a:ext cx="5315245" cy="28575"/>
            <a:chOff x="0" y="0"/>
            <a:chExt cx="7086994" cy="38100"/>
          </a:xfrm>
        </p:grpSpPr>
        <p:sp>
          <p:nvSpPr>
            <p:cNvPr id="10" name="Freeform 10"/>
            <p:cNvSpPr/>
            <p:nvPr/>
          </p:nvSpPr>
          <p:spPr>
            <a:xfrm>
              <a:off x="0" y="0"/>
              <a:ext cx="7086981" cy="38100"/>
            </a:xfrm>
            <a:custGeom>
              <a:avLst/>
              <a:gdLst/>
              <a:ahLst/>
              <a:cxnLst/>
              <a:rect l="l" t="t" r="r" b="b"/>
              <a:pathLst>
                <a:path w="7086981" h="38100">
                  <a:moveTo>
                    <a:pt x="0" y="0"/>
                  </a:moveTo>
                  <a:lnTo>
                    <a:pt x="7086981" y="0"/>
                  </a:lnTo>
                  <a:lnTo>
                    <a:pt x="7086981" y="38100"/>
                  </a:lnTo>
                  <a:lnTo>
                    <a:pt x="0" y="38100"/>
                  </a:lnTo>
                  <a:close/>
                </a:path>
              </a:pathLst>
            </a:custGeom>
            <a:solidFill>
              <a:srgbClr val="3E2513"/>
            </a:solidFill>
          </p:spPr>
        </p:sp>
      </p:grpSp>
      <p:sp>
        <p:nvSpPr>
          <p:cNvPr id="11" name="TextBox 11"/>
          <p:cNvSpPr txBox="1"/>
          <p:nvPr/>
        </p:nvSpPr>
        <p:spPr>
          <a:xfrm>
            <a:off x="945804" y="3749126"/>
            <a:ext cx="2955722" cy="397964"/>
          </a:xfrm>
          <a:prstGeom prst="rect">
            <a:avLst/>
          </a:prstGeom>
        </p:spPr>
        <p:txBody>
          <a:bodyPr lIns="0" tIns="0" rIns="0" bIns="0" rtlCol="0" anchor="t">
            <a:spAutoFit/>
          </a:bodyPr>
          <a:lstStyle/>
          <a:p>
            <a:pPr algn="l">
              <a:lnSpc>
                <a:spcPts val="2875"/>
              </a:lnSpc>
            </a:pPr>
            <a:r>
              <a:rPr lang="en-US" sz="2312">
                <a:solidFill>
                  <a:srgbClr val="504C49"/>
                </a:solidFill>
                <a:latin typeface="Arimo"/>
                <a:ea typeface="Arimo"/>
                <a:cs typeface="Arimo"/>
                <a:sym typeface="Arimo"/>
              </a:rPr>
              <a:t>Asesmen Holistik</a:t>
            </a:r>
          </a:p>
        </p:txBody>
      </p:sp>
      <p:sp>
        <p:nvSpPr>
          <p:cNvPr id="12" name="TextBox 12"/>
          <p:cNvSpPr txBox="1"/>
          <p:nvPr/>
        </p:nvSpPr>
        <p:spPr>
          <a:xfrm>
            <a:off x="945804" y="4215555"/>
            <a:ext cx="5315245" cy="2283028"/>
          </a:xfrm>
          <a:prstGeom prst="rect">
            <a:avLst/>
          </a:prstGeom>
        </p:spPr>
        <p:txBody>
          <a:bodyPr lIns="0" tIns="0" rIns="0" bIns="0" rtlCol="0" anchor="t">
            <a:spAutoFit/>
          </a:bodyPr>
          <a:lstStyle/>
          <a:p>
            <a:pPr algn="l">
              <a:lnSpc>
                <a:spcPts val="2875"/>
              </a:lnSpc>
            </a:pPr>
            <a:r>
              <a:rPr lang="en-US" sz="1812">
                <a:solidFill>
                  <a:srgbClr val="504C49"/>
                </a:solidFill>
                <a:latin typeface="Source Serif Pro"/>
                <a:ea typeface="Source Serif Pro"/>
                <a:cs typeface="Source Serif Pro"/>
                <a:sym typeface="Source Serif Pro"/>
              </a:rPr>
              <a:t>Lakukan pengkajian menyeluruh mencakup aspek fisik, psikologis, sosial, spiritual, dan lingkungan. Gali riwayat penggunaan herbal dan suplemen yang sudah dilakukan pasien. Identifikasi faktor risiko dan kontraindikasi terapi alami.</a:t>
            </a:r>
          </a:p>
        </p:txBody>
      </p:sp>
      <p:sp>
        <p:nvSpPr>
          <p:cNvPr id="13" name="TextBox 13"/>
          <p:cNvSpPr txBox="1"/>
          <p:nvPr/>
        </p:nvSpPr>
        <p:spPr>
          <a:xfrm>
            <a:off x="6486373" y="3143402"/>
            <a:ext cx="472831" cy="381295"/>
          </a:xfrm>
          <a:prstGeom prst="rect">
            <a:avLst/>
          </a:prstGeom>
        </p:spPr>
        <p:txBody>
          <a:bodyPr lIns="0" tIns="0" rIns="0" bIns="0" rtlCol="0" anchor="t">
            <a:spAutoFit/>
          </a:bodyPr>
          <a:lstStyle/>
          <a:p>
            <a:pPr algn="l">
              <a:lnSpc>
                <a:spcPts val="2875"/>
              </a:lnSpc>
            </a:pPr>
            <a:r>
              <a:rPr lang="en-US" sz="1812">
                <a:solidFill>
                  <a:srgbClr val="504C49"/>
                </a:solidFill>
                <a:latin typeface="Arimo"/>
                <a:ea typeface="Arimo"/>
                <a:cs typeface="Arimo"/>
                <a:sym typeface="Arimo"/>
              </a:rPr>
              <a:t>02</a:t>
            </a:r>
          </a:p>
        </p:txBody>
      </p:sp>
      <p:grpSp>
        <p:nvGrpSpPr>
          <p:cNvPr id="14" name="Group 14"/>
          <p:cNvGrpSpPr/>
          <p:nvPr/>
        </p:nvGrpSpPr>
        <p:grpSpPr>
          <a:xfrm>
            <a:off x="6486373" y="3602384"/>
            <a:ext cx="5315245" cy="28575"/>
            <a:chOff x="0" y="0"/>
            <a:chExt cx="7086994" cy="38100"/>
          </a:xfrm>
        </p:grpSpPr>
        <p:sp>
          <p:nvSpPr>
            <p:cNvPr id="15" name="Freeform 15"/>
            <p:cNvSpPr/>
            <p:nvPr/>
          </p:nvSpPr>
          <p:spPr>
            <a:xfrm>
              <a:off x="0" y="0"/>
              <a:ext cx="7086981" cy="38100"/>
            </a:xfrm>
            <a:custGeom>
              <a:avLst/>
              <a:gdLst/>
              <a:ahLst/>
              <a:cxnLst/>
              <a:rect l="l" t="t" r="r" b="b"/>
              <a:pathLst>
                <a:path w="7086981" h="38100">
                  <a:moveTo>
                    <a:pt x="0" y="0"/>
                  </a:moveTo>
                  <a:lnTo>
                    <a:pt x="7086981" y="0"/>
                  </a:lnTo>
                  <a:lnTo>
                    <a:pt x="7086981" y="38100"/>
                  </a:lnTo>
                  <a:lnTo>
                    <a:pt x="0" y="38100"/>
                  </a:lnTo>
                  <a:close/>
                </a:path>
              </a:pathLst>
            </a:custGeom>
            <a:solidFill>
              <a:srgbClr val="3E2513"/>
            </a:solidFill>
          </p:spPr>
        </p:sp>
      </p:grpSp>
      <p:sp>
        <p:nvSpPr>
          <p:cNvPr id="16" name="TextBox 16"/>
          <p:cNvSpPr txBox="1"/>
          <p:nvPr/>
        </p:nvSpPr>
        <p:spPr>
          <a:xfrm>
            <a:off x="6486373" y="3749126"/>
            <a:ext cx="5002416" cy="397964"/>
          </a:xfrm>
          <a:prstGeom prst="rect">
            <a:avLst/>
          </a:prstGeom>
        </p:spPr>
        <p:txBody>
          <a:bodyPr lIns="0" tIns="0" rIns="0" bIns="0" rtlCol="0" anchor="t">
            <a:spAutoFit/>
          </a:bodyPr>
          <a:lstStyle/>
          <a:p>
            <a:pPr algn="l">
              <a:lnSpc>
                <a:spcPts val="2875"/>
              </a:lnSpc>
            </a:pPr>
            <a:r>
              <a:rPr lang="en-US" sz="2312">
                <a:solidFill>
                  <a:srgbClr val="504C49"/>
                </a:solidFill>
                <a:latin typeface="Arimo"/>
                <a:ea typeface="Arimo"/>
                <a:cs typeface="Arimo"/>
                <a:sym typeface="Arimo"/>
              </a:rPr>
              <a:t>Edukasi dan Pemberdayaan Pasien</a:t>
            </a:r>
          </a:p>
        </p:txBody>
      </p:sp>
      <p:sp>
        <p:nvSpPr>
          <p:cNvPr id="17" name="TextBox 17"/>
          <p:cNvSpPr txBox="1"/>
          <p:nvPr/>
        </p:nvSpPr>
        <p:spPr>
          <a:xfrm>
            <a:off x="6486373" y="4215555"/>
            <a:ext cx="5315245" cy="2283028"/>
          </a:xfrm>
          <a:prstGeom prst="rect">
            <a:avLst/>
          </a:prstGeom>
        </p:spPr>
        <p:txBody>
          <a:bodyPr lIns="0" tIns="0" rIns="0" bIns="0" rtlCol="0" anchor="t">
            <a:spAutoFit/>
          </a:bodyPr>
          <a:lstStyle/>
          <a:p>
            <a:pPr algn="l">
              <a:lnSpc>
                <a:spcPts val="2875"/>
              </a:lnSpc>
            </a:pPr>
            <a:r>
              <a:rPr lang="en-US" sz="1812">
                <a:solidFill>
                  <a:srgbClr val="504C49"/>
                </a:solidFill>
                <a:latin typeface="Source Serif Pro"/>
                <a:ea typeface="Source Serif Pro"/>
                <a:cs typeface="Source Serif Pro"/>
                <a:sym typeface="Source Serif Pro"/>
              </a:rPr>
              <a:t>Berikan informasi berbasis bukti (</a:t>
            </a:r>
            <a:r>
              <a:rPr lang="en-US" sz="1812" i="1">
                <a:solidFill>
                  <a:srgbClr val="504C49"/>
                </a:solidFill>
                <a:latin typeface="Source Serif Pro Italics"/>
                <a:ea typeface="Source Serif Pro Italics"/>
                <a:cs typeface="Source Serif Pro Italics"/>
                <a:sym typeface="Source Serif Pro Italics"/>
              </a:rPr>
              <a:t>evidence-based</a:t>
            </a:r>
            <a:r>
              <a:rPr lang="en-US" sz="1812">
                <a:solidFill>
                  <a:srgbClr val="504C49"/>
                </a:solidFill>
                <a:latin typeface="Source Serif Pro"/>
                <a:ea typeface="Source Serif Pro"/>
                <a:cs typeface="Source Serif Pro"/>
                <a:sym typeface="Source Serif Pro"/>
              </a:rPr>
              <a:t>) tentang pilihan terapi alami yang tersedia. Libatkan ibu dan keluarga dalam pengambilan keputusan. Ajarkan cara mempersiapkan dan menggunakan herbal dengan aman di rumah.</a:t>
            </a:r>
          </a:p>
        </p:txBody>
      </p:sp>
      <p:sp>
        <p:nvSpPr>
          <p:cNvPr id="18" name="TextBox 18"/>
          <p:cNvSpPr txBox="1"/>
          <p:nvPr/>
        </p:nvSpPr>
        <p:spPr>
          <a:xfrm>
            <a:off x="12026951" y="3143402"/>
            <a:ext cx="472831" cy="381295"/>
          </a:xfrm>
          <a:prstGeom prst="rect">
            <a:avLst/>
          </a:prstGeom>
        </p:spPr>
        <p:txBody>
          <a:bodyPr lIns="0" tIns="0" rIns="0" bIns="0" rtlCol="0" anchor="t">
            <a:spAutoFit/>
          </a:bodyPr>
          <a:lstStyle/>
          <a:p>
            <a:pPr algn="l">
              <a:lnSpc>
                <a:spcPts val="2875"/>
              </a:lnSpc>
            </a:pPr>
            <a:r>
              <a:rPr lang="en-US" sz="1812">
                <a:solidFill>
                  <a:srgbClr val="504C49"/>
                </a:solidFill>
                <a:latin typeface="Arimo"/>
                <a:ea typeface="Arimo"/>
                <a:cs typeface="Arimo"/>
                <a:sym typeface="Arimo"/>
              </a:rPr>
              <a:t>03</a:t>
            </a:r>
          </a:p>
        </p:txBody>
      </p:sp>
      <p:grpSp>
        <p:nvGrpSpPr>
          <p:cNvPr id="19" name="Group 19"/>
          <p:cNvGrpSpPr/>
          <p:nvPr/>
        </p:nvGrpSpPr>
        <p:grpSpPr>
          <a:xfrm>
            <a:off x="12026951" y="3602384"/>
            <a:ext cx="5315245" cy="28575"/>
            <a:chOff x="0" y="0"/>
            <a:chExt cx="7086994" cy="38100"/>
          </a:xfrm>
        </p:grpSpPr>
        <p:sp>
          <p:nvSpPr>
            <p:cNvPr id="20" name="Freeform 20"/>
            <p:cNvSpPr/>
            <p:nvPr/>
          </p:nvSpPr>
          <p:spPr>
            <a:xfrm>
              <a:off x="0" y="0"/>
              <a:ext cx="7086981" cy="38100"/>
            </a:xfrm>
            <a:custGeom>
              <a:avLst/>
              <a:gdLst/>
              <a:ahLst/>
              <a:cxnLst/>
              <a:rect l="l" t="t" r="r" b="b"/>
              <a:pathLst>
                <a:path w="7086981" h="38100">
                  <a:moveTo>
                    <a:pt x="0" y="0"/>
                  </a:moveTo>
                  <a:lnTo>
                    <a:pt x="7086981" y="0"/>
                  </a:lnTo>
                  <a:lnTo>
                    <a:pt x="7086981" y="38100"/>
                  </a:lnTo>
                  <a:lnTo>
                    <a:pt x="0" y="38100"/>
                  </a:lnTo>
                  <a:close/>
                </a:path>
              </a:pathLst>
            </a:custGeom>
            <a:solidFill>
              <a:srgbClr val="3E2513"/>
            </a:solidFill>
          </p:spPr>
        </p:sp>
      </p:grpSp>
      <p:sp>
        <p:nvSpPr>
          <p:cNvPr id="21" name="TextBox 21"/>
          <p:cNvSpPr txBox="1"/>
          <p:nvPr/>
        </p:nvSpPr>
        <p:spPr>
          <a:xfrm>
            <a:off x="12026951" y="3749126"/>
            <a:ext cx="4868913" cy="397964"/>
          </a:xfrm>
          <a:prstGeom prst="rect">
            <a:avLst/>
          </a:prstGeom>
        </p:spPr>
        <p:txBody>
          <a:bodyPr lIns="0" tIns="0" rIns="0" bIns="0" rtlCol="0" anchor="t">
            <a:spAutoFit/>
          </a:bodyPr>
          <a:lstStyle/>
          <a:p>
            <a:pPr algn="l">
              <a:lnSpc>
                <a:spcPts val="2875"/>
              </a:lnSpc>
            </a:pPr>
            <a:r>
              <a:rPr lang="en-US" sz="2312">
                <a:solidFill>
                  <a:srgbClr val="504C49"/>
                </a:solidFill>
                <a:latin typeface="Arimo"/>
                <a:ea typeface="Arimo"/>
                <a:cs typeface="Arimo"/>
                <a:sym typeface="Arimo"/>
              </a:rPr>
              <a:t>Perencanaan Asuhan Terintegrasi</a:t>
            </a:r>
          </a:p>
        </p:txBody>
      </p:sp>
      <p:sp>
        <p:nvSpPr>
          <p:cNvPr id="22" name="TextBox 22"/>
          <p:cNvSpPr txBox="1"/>
          <p:nvPr/>
        </p:nvSpPr>
        <p:spPr>
          <a:xfrm>
            <a:off x="12026951" y="4215555"/>
            <a:ext cx="5315245" cy="2283028"/>
          </a:xfrm>
          <a:prstGeom prst="rect">
            <a:avLst/>
          </a:prstGeom>
        </p:spPr>
        <p:txBody>
          <a:bodyPr lIns="0" tIns="0" rIns="0" bIns="0" rtlCol="0" anchor="t">
            <a:spAutoFit/>
          </a:bodyPr>
          <a:lstStyle/>
          <a:p>
            <a:pPr algn="l">
              <a:lnSpc>
                <a:spcPts val="2875"/>
              </a:lnSpc>
            </a:pPr>
            <a:r>
              <a:rPr lang="en-US" sz="1812">
                <a:solidFill>
                  <a:srgbClr val="504C49"/>
                </a:solidFill>
                <a:latin typeface="Source Serif Pro"/>
                <a:ea typeface="Source Serif Pro"/>
                <a:cs typeface="Source Serif Pro"/>
                <a:sym typeface="Source Serif Pro"/>
              </a:rPr>
              <a:t>Rancang rencana asuhan yang mengintegrasikan terapi naturopati dengan perawatan medis konvensional. Tetapkan tujuan yang terukur, jadwal follow-up, dan indikator keberhasilan yang jelas untuk evaluasi efektivitas intervensi.</a:t>
            </a:r>
          </a:p>
        </p:txBody>
      </p:sp>
      <p:sp>
        <p:nvSpPr>
          <p:cNvPr id="23" name="TextBox 23"/>
          <p:cNvSpPr txBox="1"/>
          <p:nvPr/>
        </p:nvSpPr>
        <p:spPr>
          <a:xfrm>
            <a:off x="945804" y="6815433"/>
            <a:ext cx="472831" cy="381295"/>
          </a:xfrm>
          <a:prstGeom prst="rect">
            <a:avLst/>
          </a:prstGeom>
        </p:spPr>
        <p:txBody>
          <a:bodyPr lIns="0" tIns="0" rIns="0" bIns="0" rtlCol="0" anchor="t">
            <a:spAutoFit/>
          </a:bodyPr>
          <a:lstStyle/>
          <a:p>
            <a:pPr algn="l">
              <a:lnSpc>
                <a:spcPts val="2875"/>
              </a:lnSpc>
            </a:pPr>
            <a:r>
              <a:rPr lang="en-US" sz="1812">
                <a:solidFill>
                  <a:srgbClr val="504C49"/>
                </a:solidFill>
                <a:latin typeface="Arimo"/>
                <a:ea typeface="Arimo"/>
                <a:cs typeface="Arimo"/>
                <a:sym typeface="Arimo"/>
              </a:rPr>
              <a:t>04</a:t>
            </a:r>
          </a:p>
        </p:txBody>
      </p:sp>
      <p:grpSp>
        <p:nvGrpSpPr>
          <p:cNvPr id="24" name="Group 24"/>
          <p:cNvGrpSpPr/>
          <p:nvPr/>
        </p:nvGrpSpPr>
        <p:grpSpPr>
          <a:xfrm>
            <a:off x="945804" y="7274423"/>
            <a:ext cx="8085534" cy="28575"/>
            <a:chOff x="0" y="0"/>
            <a:chExt cx="10780712" cy="38100"/>
          </a:xfrm>
        </p:grpSpPr>
        <p:sp>
          <p:nvSpPr>
            <p:cNvPr id="25" name="Freeform 25"/>
            <p:cNvSpPr/>
            <p:nvPr/>
          </p:nvSpPr>
          <p:spPr>
            <a:xfrm>
              <a:off x="0" y="0"/>
              <a:ext cx="10780776" cy="38100"/>
            </a:xfrm>
            <a:custGeom>
              <a:avLst/>
              <a:gdLst/>
              <a:ahLst/>
              <a:cxnLst/>
              <a:rect l="l" t="t" r="r" b="b"/>
              <a:pathLst>
                <a:path w="10780776" h="38100">
                  <a:moveTo>
                    <a:pt x="0" y="0"/>
                  </a:moveTo>
                  <a:lnTo>
                    <a:pt x="10780776" y="0"/>
                  </a:lnTo>
                  <a:lnTo>
                    <a:pt x="10780776" y="38100"/>
                  </a:lnTo>
                  <a:lnTo>
                    <a:pt x="0" y="38100"/>
                  </a:lnTo>
                  <a:close/>
                </a:path>
              </a:pathLst>
            </a:custGeom>
            <a:solidFill>
              <a:srgbClr val="3E2513"/>
            </a:solidFill>
          </p:spPr>
        </p:sp>
      </p:grpSp>
      <p:sp>
        <p:nvSpPr>
          <p:cNvPr id="26" name="TextBox 26"/>
          <p:cNvSpPr txBox="1"/>
          <p:nvPr/>
        </p:nvSpPr>
        <p:spPr>
          <a:xfrm>
            <a:off x="945804" y="7421166"/>
            <a:ext cx="3977878" cy="397964"/>
          </a:xfrm>
          <a:prstGeom prst="rect">
            <a:avLst/>
          </a:prstGeom>
        </p:spPr>
        <p:txBody>
          <a:bodyPr lIns="0" tIns="0" rIns="0" bIns="0" rtlCol="0" anchor="t">
            <a:spAutoFit/>
          </a:bodyPr>
          <a:lstStyle/>
          <a:p>
            <a:pPr algn="l">
              <a:lnSpc>
                <a:spcPts val="2875"/>
              </a:lnSpc>
            </a:pPr>
            <a:r>
              <a:rPr lang="en-US" sz="2312">
                <a:solidFill>
                  <a:srgbClr val="504C49"/>
                </a:solidFill>
                <a:latin typeface="Arimo"/>
                <a:ea typeface="Arimo"/>
                <a:cs typeface="Arimo"/>
                <a:sym typeface="Arimo"/>
              </a:rPr>
              <a:t>Kolaborasi Interprofesional</a:t>
            </a:r>
          </a:p>
        </p:txBody>
      </p:sp>
      <p:sp>
        <p:nvSpPr>
          <p:cNvPr id="27" name="TextBox 27"/>
          <p:cNvSpPr txBox="1"/>
          <p:nvPr/>
        </p:nvSpPr>
        <p:spPr>
          <a:xfrm>
            <a:off x="945804" y="7887595"/>
            <a:ext cx="8085534" cy="1544241"/>
          </a:xfrm>
          <a:prstGeom prst="rect">
            <a:avLst/>
          </a:prstGeom>
        </p:spPr>
        <p:txBody>
          <a:bodyPr lIns="0" tIns="0" rIns="0" bIns="0" rtlCol="0" anchor="t">
            <a:spAutoFit/>
          </a:bodyPr>
          <a:lstStyle/>
          <a:p>
            <a:pPr algn="l">
              <a:lnSpc>
                <a:spcPts val="2875"/>
              </a:lnSpc>
            </a:pPr>
            <a:r>
              <a:rPr lang="en-US" sz="1812">
                <a:solidFill>
                  <a:srgbClr val="504C49"/>
                </a:solidFill>
                <a:latin typeface="Source Serif Pro"/>
                <a:ea typeface="Source Serif Pro"/>
                <a:cs typeface="Source Serif Pro"/>
                <a:sym typeface="Source Serif Pro"/>
              </a:rPr>
              <a:t>Jalin komunikasi efektif dengan dokter SpOG, ahli gizi, fisioterapis, dan tenaga kesehatan lain. Dokumentasikan setiap intervensi naturopati dalam rekam medis. Rujuk segera jika kondisi memerlukan penanganan medis yang lebih intensif.</a:t>
            </a:r>
          </a:p>
        </p:txBody>
      </p:sp>
      <p:sp>
        <p:nvSpPr>
          <p:cNvPr id="28" name="TextBox 28"/>
          <p:cNvSpPr txBox="1"/>
          <p:nvPr/>
        </p:nvSpPr>
        <p:spPr>
          <a:xfrm>
            <a:off x="9256662" y="6815433"/>
            <a:ext cx="472831" cy="381295"/>
          </a:xfrm>
          <a:prstGeom prst="rect">
            <a:avLst/>
          </a:prstGeom>
        </p:spPr>
        <p:txBody>
          <a:bodyPr lIns="0" tIns="0" rIns="0" bIns="0" rtlCol="0" anchor="t">
            <a:spAutoFit/>
          </a:bodyPr>
          <a:lstStyle/>
          <a:p>
            <a:pPr algn="l">
              <a:lnSpc>
                <a:spcPts val="2875"/>
              </a:lnSpc>
            </a:pPr>
            <a:r>
              <a:rPr lang="en-US" sz="1812">
                <a:solidFill>
                  <a:srgbClr val="504C49"/>
                </a:solidFill>
                <a:latin typeface="Arimo"/>
                <a:ea typeface="Arimo"/>
                <a:cs typeface="Arimo"/>
                <a:sym typeface="Arimo"/>
              </a:rPr>
              <a:t>05</a:t>
            </a:r>
          </a:p>
        </p:txBody>
      </p:sp>
      <p:grpSp>
        <p:nvGrpSpPr>
          <p:cNvPr id="29" name="Group 29"/>
          <p:cNvGrpSpPr/>
          <p:nvPr/>
        </p:nvGrpSpPr>
        <p:grpSpPr>
          <a:xfrm>
            <a:off x="9256662" y="7274423"/>
            <a:ext cx="8085534" cy="28575"/>
            <a:chOff x="0" y="0"/>
            <a:chExt cx="10780712" cy="38100"/>
          </a:xfrm>
        </p:grpSpPr>
        <p:sp>
          <p:nvSpPr>
            <p:cNvPr id="30" name="Freeform 30"/>
            <p:cNvSpPr/>
            <p:nvPr/>
          </p:nvSpPr>
          <p:spPr>
            <a:xfrm>
              <a:off x="0" y="0"/>
              <a:ext cx="10780776" cy="38100"/>
            </a:xfrm>
            <a:custGeom>
              <a:avLst/>
              <a:gdLst/>
              <a:ahLst/>
              <a:cxnLst/>
              <a:rect l="l" t="t" r="r" b="b"/>
              <a:pathLst>
                <a:path w="10780776" h="38100">
                  <a:moveTo>
                    <a:pt x="0" y="0"/>
                  </a:moveTo>
                  <a:lnTo>
                    <a:pt x="10780776" y="0"/>
                  </a:lnTo>
                  <a:lnTo>
                    <a:pt x="10780776" y="38100"/>
                  </a:lnTo>
                  <a:lnTo>
                    <a:pt x="0" y="38100"/>
                  </a:lnTo>
                  <a:close/>
                </a:path>
              </a:pathLst>
            </a:custGeom>
            <a:solidFill>
              <a:srgbClr val="3E2513"/>
            </a:solidFill>
          </p:spPr>
        </p:sp>
      </p:grpSp>
      <p:sp>
        <p:nvSpPr>
          <p:cNvPr id="31" name="TextBox 31"/>
          <p:cNvSpPr txBox="1"/>
          <p:nvPr/>
        </p:nvSpPr>
        <p:spPr>
          <a:xfrm>
            <a:off x="9256662" y="7421166"/>
            <a:ext cx="5842997" cy="397964"/>
          </a:xfrm>
          <a:prstGeom prst="rect">
            <a:avLst/>
          </a:prstGeom>
        </p:spPr>
        <p:txBody>
          <a:bodyPr lIns="0" tIns="0" rIns="0" bIns="0" rtlCol="0" anchor="t">
            <a:spAutoFit/>
          </a:bodyPr>
          <a:lstStyle/>
          <a:p>
            <a:pPr algn="l">
              <a:lnSpc>
                <a:spcPts val="2875"/>
              </a:lnSpc>
            </a:pPr>
            <a:r>
              <a:rPr lang="en-US" sz="2312">
                <a:solidFill>
                  <a:srgbClr val="504C49"/>
                </a:solidFill>
                <a:latin typeface="Arimo"/>
                <a:ea typeface="Arimo"/>
                <a:cs typeface="Arimo"/>
                <a:sym typeface="Arimo"/>
              </a:rPr>
              <a:t>Evaluasi dan Peningkatan Berkelanjutan</a:t>
            </a:r>
          </a:p>
        </p:txBody>
      </p:sp>
      <p:sp>
        <p:nvSpPr>
          <p:cNvPr id="32" name="TextBox 32"/>
          <p:cNvSpPr txBox="1"/>
          <p:nvPr/>
        </p:nvSpPr>
        <p:spPr>
          <a:xfrm>
            <a:off x="9256662" y="7887595"/>
            <a:ext cx="8085534" cy="1544241"/>
          </a:xfrm>
          <a:prstGeom prst="rect">
            <a:avLst/>
          </a:prstGeom>
        </p:spPr>
        <p:txBody>
          <a:bodyPr lIns="0" tIns="0" rIns="0" bIns="0" rtlCol="0" anchor="t">
            <a:spAutoFit/>
          </a:bodyPr>
          <a:lstStyle/>
          <a:p>
            <a:pPr algn="l">
              <a:lnSpc>
                <a:spcPts val="2875"/>
              </a:lnSpc>
            </a:pPr>
            <a:r>
              <a:rPr lang="en-US" sz="1812">
                <a:solidFill>
                  <a:srgbClr val="504C49"/>
                </a:solidFill>
                <a:latin typeface="Source Serif Pro"/>
                <a:ea typeface="Source Serif Pro"/>
                <a:cs typeface="Source Serif Pro"/>
                <a:sym typeface="Source Serif Pro"/>
              </a:rPr>
              <a:t>Monitor respons pasien secara berkala menggunakan instrumen terstandar. Lakukan penyesuaian rencana asuhan berdasarkan data objektif dan subjektif. Ikuti perkembangan riset terbaru tentang efektivitas dan keamanan terapi naturopati dalam kebidanan.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7F3F0"/>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30326" y="710651"/>
            <a:ext cx="16427348" cy="1491558"/>
          </a:xfrm>
          <a:prstGeom prst="rect">
            <a:avLst/>
          </a:prstGeom>
        </p:spPr>
        <p:txBody>
          <a:bodyPr lIns="0" tIns="0" rIns="0" bIns="0" rtlCol="0" anchor="t">
            <a:spAutoFit/>
          </a:bodyPr>
          <a:lstStyle/>
          <a:p>
            <a:pPr algn="l">
              <a:lnSpc>
                <a:spcPts val="5687"/>
              </a:lnSpc>
            </a:pPr>
            <a:r>
              <a:rPr lang="en-US" sz="4562">
                <a:solidFill>
                  <a:srgbClr val="201B18"/>
                </a:solidFill>
                <a:latin typeface="Arimo"/>
                <a:ea typeface="Arimo"/>
                <a:cs typeface="Arimo"/>
                <a:sym typeface="Arimo"/>
              </a:rPr>
              <a:t>Kesimpulan: Naturopati sebagai Pelengkap Perawatan Kebidanan</a:t>
            </a:r>
          </a:p>
        </p:txBody>
      </p:sp>
      <p:sp>
        <p:nvSpPr>
          <p:cNvPr id="7" name="TextBox 7"/>
          <p:cNvSpPr txBox="1"/>
          <p:nvPr/>
        </p:nvSpPr>
        <p:spPr>
          <a:xfrm>
            <a:off x="930326" y="2571598"/>
            <a:ext cx="16427348" cy="1148058"/>
          </a:xfrm>
          <a:prstGeom prst="rect">
            <a:avLst/>
          </a:prstGeom>
        </p:spPr>
        <p:txBody>
          <a:bodyPr lIns="0" tIns="0" rIns="0" bIns="0" rtlCol="0" anchor="t">
            <a:spAutoFit/>
          </a:bodyPr>
          <a:lstStyle/>
          <a:p>
            <a:pPr algn="l">
              <a:lnSpc>
                <a:spcPts val="2812"/>
              </a:lnSpc>
            </a:pPr>
            <a:r>
              <a:rPr lang="en-US" sz="1812">
                <a:solidFill>
                  <a:srgbClr val="504C49"/>
                </a:solidFill>
                <a:latin typeface="Source Serif Pro"/>
                <a:ea typeface="Source Serif Pro"/>
                <a:cs typeface="Source Serif Pro"/>
                <a:sym typeface="Source Serif Pro"/>
              </a:rPr>
              <a:t>Terapi herbal, nutrisi, dan hidroterapi mewakili tiga pilar terapi naturopati yang memiliki dasar ilmiah kuat dan relevansi klinis tinggi dalam praktik kebidanan. Ketiganya menawarkan pendekatan yang berpusat pada ibu, minim invasif, dan berpotensi mengurangi ketergantungan pada intervensi farmakologis tanpa mengorbankan keselamatan ibu dan bayi.</a:t>
            </a:r>
          </a:p>
        </p:txBody>
      </p:sp>
      <p:grpSp>
        <p:nvGrpSpPr>
          <p:cNvPr id="8" name="Group 8"/>
          <p:cNvGrpSpPr/>
          <p:nvPr/>
        </p:nvGrpSpPr>
        <p:grpSpPr>
          <a:xfrm>
            <a:off x="930326" y="3964934"/>
            <a:ext cx="5330428" cy="3150394"/>
            <a:chOff x="0" y="0"/>
            <a:chExt cx="7107238" cy="4200525"/>
          </a:xfrm>
        </p:grpSpPr>
        <p:sp>
          <p:nvSpPr>
            <p:cNvPr id="9" name="Freeform 9"/>
            <p:cNvSpPr/>
            <p:nvPr/>
          </p:nvSpPr>
          <p:spPr>
            <a:xfrm>
              <a:off x="0" y="0"/>
              <a:ext cx="7107174" cy="4200525"/>
            </a:xfrm>
            <a:custGeom>
              <a:avLst/>
              <a:gdLst/>
              <a:ahLst/>
              <a:cxnLst/>
              <a:rect l="l" t="t" r="r" b="b"/>
              <a:pathLst>
                <a:path w="7107174" h="4200525">
                  <a:moveTo>
                    <a:pt x="0" y="46482"/>
                  </a:moveTo>
                  <a:cubicBezTo>
                    <a:pt x="0" y="20828"/>
                    <a:pt x="20828" y="0"/>
                    <a:pt x="46482" y="0"/>
                  </a:cubicBezTo>
                  <a:lnTo>
                    <a:pt x="7060692" y="0"/>
                  </a:lnTo>
                  <a:cubicBezTo>
                    <a:pt x="7086346" y="0"/>
                    <a:pt x="7107174" y="20828"/>
                    <a:pt x="7107174" y="46482"/>
                  </a:cubicBezTo>
                  <a:lnTo>
                    <a:pt x="7107174" y="4154043"/>
                  </a:lnTo>
                  <a:cubicBezTo>
                    <a:pt x="7107174" y="4179697"/>
                    <a:pt x="7086346" y="4200525"/>
                    <a:pt x="7060692" y="4200525"/>
                  </a:cubicBezTo>
                  <a:lnTo>
                    <a:pt x="46482" y="4200525"/>
                  </a:lnTo>
                  <a:cubicBezTo>
                    <a:pt x="20828" y="4200525"/>
                    <a:pt x="0" y="4179697"/>
                    <a:pt x="0" y="4154043"/>
                  </a:cubicBezTo>
                  <a:close/>
                </a:path>
              </a:pathLst>
            </a:custGeom>
            <a:solidFill>
              <a:srgbClr val="F9F7F7"/>
            </a:solidFill>
          </p:spPr>
        </p:sp>
      </p:grpSp>
      <p:sp>
        <p:nvSpPr>
          <p:cNvPr id="10" name="TextBox 10"/>
          <p:cNvSpPr txBox="1"/>
          <p:nvPr/>
        </p:nvSpPr>
        <p:spPr>
          <a:xfrm>
            <a:off x="1162793" y="4168826"/>
            <a:ext cx="2907211" cy="420443"/>
          </a:xfrm>
          <a:prstGeom prst="rect">
            <a:avLst/>
          </a:prstGeom>
        </p:spPr>
        <p:txBody>
          <a:bodyPr lIns="0" tIns="0" rIns="0" bIns="0" rtlCol="0" anchor="t">
            <a:spAutoFit/>
          </a:bodyPr>
          <a:lstStyle/>
          <a:p>
            <a:pPr algn="l">
              <a:lnSpc>
                <a:spcPts val="2812"/>
              </a:lnSpc>
            </a:pPr>
            <a:r>
              <a:rPr lang="en-US" sz="2249">
                <a:solidFill>
                  <a:srgbClr val="000000"/>
                </a:solidFill>
                <a:latin typeface="Arimo"/>
                <a:ea typeface="Arimo"/>
                <a:cs typeface="Arimo"/>
                <a:sym typeface="Arimo"/>
              </a:rPr>
              <a:t>🌿</a:t>
            </a:r>
            <a:r>
              <a:rPr lang="en-US" sz="2249">
                <a:solidFill>
                  <a:srgbClr val="504C49"/>
                </a:solidFill>
                <a:latin typeface="Arimo"/>
                <a:ea typeface="Arimo"/>
                <a:cs typeface="Arimo"/>
                <a:sym typeface="Arimo"/>
              </a:rPr>
              <a:t> Terapi Herbal</a:t>
            </a:r>
          </a:p>
        </p:txBody>
      </p:sp>
      <p:sp>
        <p:nvSpPr>
          <p:cNvPr id="11" name="TextBox 11"/>
          <p:cNvSpPr txBox="1"/>
          <p:nvPr/>
        </p:nvSpPr>
        <p:spPr>
          <a:xfrm>
            <a:off x="1162793" y="4653410"/>
            <a:ext cx="4865484" cy="1868986"/>
          </a:xfrm>
          <a:prstGeom prst="rect">
            <a:avLst/>
          </a:prstGeom>
        </p:spPr>
        <p:txBody>
          <a:bodyPr lIns="0" tIns="0" rIns="0" bIns="0" rtlCol="0" anchor="t">
            <a:spAutoFit/>
          </a:bodyPr>
          <a:lstStyle/>
          <a:p>
            <a:pPr algn="l">
              <a:lnSpc>
                <a:spcPts val="2812"/>
              </a:lnSpc>
            </a:pPr>
            <a:r>
              <a:rPr lang="en-US" sz="1812">
                <a:solidFill>
                  <a:srgbClr val="504C49"/>
                </a:solidFill>
                <a:latin typeface="Source Serif Pro"/>
                <a:ea typeface="Source Serif Pro"/>
                <a:cs typeface="Source Serif Pro"/>
                <a:sym typeface="Source Serif Pro"/>
              </a:rPr>
              <a:t>Memanfaatkan kearifan lokal dan kekuatan fitokimia tanaman obat untuk mengatasi keluhan spesifik kehamilan, mendukung persalinan, dan mempercepat pemulihan nifas secara alami dan aman.</a:t>
            </a:r>
          </a:p>
        </p:txBody>
      </p:sp>
      <p:grpSp>
        <p:nvGrpSpPr>
          <p:cNvPr id="12" name="Group 12"/>
          <p:cNvGrpSpPr/>
          <p:nvPr/>
        </p:nvGrpSpPr>
        <p:grpSpPr>
          <a:xfrm>
            <a:off x="6478791" y="3964934"/>
            <a:ext cx="5330428" cy="3150394"/>
            <a:chOff x="0" y="0"/>
            <a:chExt cx="7107238" cy="4200525"/>
          </a:xfrm>
        </p:grpSpPr>
        <p:sp>
          <p:nvSpPr>
            <p:cNvPr id="13" name="Freeform 13"/>
            <p:cNvSpPr/>
            <p:nvPr/>
          </p:nvSpPr>
          <p:spPr>
            <a:xfrm>
              <a:off x="0" y="0"/>
              <a:ext cx="7107174" cy="4200525"/>
            </a:xfrm>
            <a:custGeom>
              <a:avLst/>
              <a:gdLst/>
              <a:ahLst/>
              <a:cxnLst/>
              <a:rect l="l" t="t" r="r" b="b"/>
              <a:pathLst>
                <a:path w="7107174" h="4200525">
                  <a:moveTo>
                    <a:pt x="0" y="46482"/>
                  </a:moveTo>
                  <a:cubicBezTo>
                    <a:pt x="0" y="20828"/>
                    <a:pt x="20828" y="0"/>
                    <a:pt x="46482" y="0"/>
                  </a:cubicBezTo>
                  <a:lnTo>
                    <a:pt x="7060692" y="0"/>
                  </a:lnTo>
                  <a:cubicBezTo>
                    <a:pt x="7086346" y="0"/>
                    <a:pt x="7107174" y="20828"/>
                    <a:pt x="7107174" y="46482"/>
                  </a:cubicBezTo>
                  <a:lnTo>
                    <a:pt x="7107174" y="4154043"/>
                  </a:lnTo>
                  <a:cubicBezTo>
                    <a:pt x="7107174" y="4179697"/>
                    <a:pt x="7086346" y="4200525"/>
                    <a:pt x="7060692" y="4200525"/>
                  </a:cubicBezTo>
                  <a:lnTo>
                    <a:pt x="46482" y="4200525"/>
                  </a:lnTo>
                  <a:cubicBezTo>
                    <a:pt x="20828" y="4200525"/>
                    <a:pt x="0" y="4179697"/>
                    <a:pt x="0" y="4154043"/>
                  </a:cubicBezTo>
                  <a:close/>
                </a:path>
              </a:pathLst>
            </a:custGeom>
            <a:solidFill>
              <a:srgbClr val="F9F7F7"/>
            </a:solidFill>
          </p:spPr>
        </p:sp>
      </p:grpSp>
      <p:sp>
        <p:nvSpPr>
          <p:cNvPr id="14" name="TextBox 14"/>
          <p:cNvSpPr txBox="1"/>
          <p:nvPr/>
        </p:nvSpPr>
        <p:spPr>
          <a:xfrm>
            <a:off x="6711258" y="4168826"/>
            <a:ext cx="2907211" cy="420443"/>
          </a:xfrm>
          <a:prstGeom prst="rect">
            <a:avLst/>
          </a:prstGeom>
        </p:spPr>
        <p:txBody>
          <a:bodyPr lIns="0" tIns="0" rIns="0" bIns="0" rtlCol="0" anchor="t">
            <a:spAutoFit/>
          </a:bodyPr>
          <a:lstStyle/>
          <a:p>
            <a:pPr algn="l">
              <a:lnSpc>
                <a:spcPts val="2812"/>
              </a:lnSpc>
            </a:pPr>
            <a:r>
              <a:rPr lang="en-US" sz="2249">
                <a:solidFill>
                  <a:srgbClr val="000000"/>
                </a:solidFill>
                <a:latin typeface="Arimo"/>
                <a:ea typeface="Arimo"/>
                <a:cs typeface="Arimo"/>
                <a:sym typeface="Arimo"/>
              </a:rPr>
              <a:t>🥗</a:t>
            </a:r>
            <a:r>
              <a:rPr lang="en-US" sz="2249">
                <a:solidFill>
                  <a:srgbClr val="504C49"/>
                </a:solidFill>
                <a:latin typeface="Arimo"/>
                <a:ea typeface="Arimo"/>
                <a:cs typeface="Arimo"/>
                <a:sym typeface="Arimo"/>
              </a:rPr>
              <a:t> Terapi Nutrisi</a:t>
            </a:r>
          </a:p>
        </p:txBody>
      </p:sp>
      <p:sp>
        <p:nvSpPr>
          <p:cNvPr id="15" name="TextBox 15"/>
          <p:cNvSpPr txBox="1"/>
          <p:nvPr/>
        </p:nvSpPr>
        <p:spPr>
          <a:xfrm>
            <a:off x="6711258" y="4653410"/>
            <a:ext cx="4865484" cy="2229441"/>
          </a:xfrm>
          <a:prstGeom prst="rect">
            <a:avLst/>
          </a:prstGeom>
        </p:spPr>
        <p:txBody>
          <a:bodyPr lIns="0" tIns="0" rIns="0" bIns="0" rtlCol="0" anchor="t">
            <a:spAutoFit/>
          </a:bodyPr>
          <a:lstStyle/>
          <a:p>
            <a:pPr algn="l">
              <a:lnSpc>
                <a:spcPts val="2812"/>
              </a:lnSpc>
            </a:pPr>
            <a:r>
              <a:rPr lang="en-US" sz="1812">
                <a:solidFill>
                  <a:srgbClr val="504C49"/>
                </a:solidFill>
                <a:latin typeface="Source Serif Pro"/>
                <a:ea typeface="Source Serif Pro"/>
                <a:cs typeface="Source Serif Pro"/>
                <a:sym typeface="Source Serif Pro"/>
              </a:rPr>
              <a:t>Memastikan kecukupan mikronutrien esensial yang menjadi fondasi perkembangan janin optimal dan kesehatan jangka panjang ibu, berdasarkan prinsip "food as medicine" yang telah terbukti secara ilmiah.</a:t>
            </a:r>
          </a:p>
        </p:txBody>
      </p:sp>
      <p:grpSp>
        <p:nvGrpSpPr>
          <p:cNvPr id="16" name="Group 16"/>
          <p:cNvGrpSpPr/>
          <p:nvPr/>
        </p:nvGrpSpPr>
        <p:grpSpPr>
          <a:xfrm>
            <a:off x="12027246" y="3964934"/>
            <a:ext cx="5330428" cy="3150394"/>
            <a:chOff x="0" y="0"/>
            <a:chExt cx="7107238" cy="4200525"/>
          </a:xfrm>
        </p:grpSpPr>
        <p:sp>
          <p:nvSpPr>
            <p:cNvPr id="17" name="Freeform 17"/>
            <p:cNvSpPr/>
            <p:nvPr/>
          </p:nvSpPr>
          <p:spPr>
            <a:xfrm>
              <a:off x="0" y="0"/>
              <a:ext cx="7107174" cy="4200525"/>
            </a:xfrm>
            <a:custGeom>
              <a:avLst/>
              <a:gdLst/>
              <a:ahLst/>
              <a:cxnLst/>
              <a:rect l="l" t="t" r="r" b="b"/>
              <a:pathLst>
                <a:path w="7107174" h="4200525">
                  <a:moveTo>
                    <a:pt x="0" y="46482"/>
                  </a:moveTo>
                  <a:cubicBezTo>
                    <a:pt x="0" y="20828"/>
                    <a:pt x="20828" y="0"/>
                    <a:pt x="46482" y="0"/>
                  </a:cubicBezTo>
                  <a:lnTo>
                    <a:pt x="7060692" y="0"/>
                  </a:lnTo>
                  <a:cubicBezTo>
                    <a:pt x="7086346" y="0"/>
                    <a:pt x="7107174" y="20828"/>
                    <a:pt x="7107174" y="46482"/>
                  </a:cubicBezTo>
                  <a:lnTo>
                    <a:pt x="7107174" y="4154043"/>
                  </a:lnTo>
                  <a:cubicBezTo>
                    <a:pt x="7107174" y="4179697"/>
                    <a:pt x="7086346" y="4200525"/>
                    <a:pt x="7060692" y="4200525"/>
                  </a:cubicBezTo>
                  <a:lnTo>
                    <a:pt x="46482" y="4200525"/>
                  </a:lnTo>
                  <a:cubicBezTo>
                    <a:pt x="20828" y="4200525"/>
                    <a:pt x="0" y="4179697"/>
                    <a:pt x="0" y="4154043"/>
                  </a:cubicBezTo>
                  <a:close/>
                </a:path>
              </a:pathLst>
            </a:custGeom>
            <a:solidFill>
              <a:srgbClr val="F9F7F7"/>
            </a:solidFill>
          </p:spPr>
        </p:sp>
      </p:grpSp>
      <p:sp>
        <p:nvSpPr>
          <p:cNvPr id="18" name="TextBox 18"/>
          <p:cNvSpPr txBox="1"/>
          <p:nvPr/>
        </p:nvSpPr>
        <p:spPr>
          <a:xfrm>
            <a:off x="12259713" y="4168826"/>
            <a:ext cx="2907211" cy="420443"/>
          </a:xfrm>
          <a:prstGeom prst="rect">
            <a:avLst/>
          </a:prstGeom>
        </p:spPr>
        <p:txBody>
          <a:bodyPr lIns="0" tIns="0" rIns="0" bIns="0" rtlCol="0" anchor="t">
            <a:spAutoFit/>
          </a:bodyPr>
          <a:lstStyle/>
          <a:p>
            <a:pPr algn="l">
              <a:lnSpc>
                <a:spcPts val="2812"/>
              </a:lnSpc>
            </a:pPr>
            <a:r>
              <a:rPr lang="en-US" sz="2249">
                <a:solidFill>
                  <a:srgbClr val="000000"/>
                </a:solidFill>
                <a:latin typeface="Arimo"/>
                <a:ea typeface="Arimo"/>
                <a:cs typeface="Arimo"/>
                <a:sym typeface="Arimo"/>
              </a:rPr>
              <a:t>💧</a:t>
            </a:r>
            <a:r>
              <a:rPr lang="en-US" sz="2249">
                <a:solidFill>
                  <a:srgbClr val="504C49"/>
                </a:solidFill>
                <a:latin typeface="Arimo"/>
                <a:ea typeface="Arimo"/>
                <a:cs typeface="Arimo"/>
                <a:sym typeface="Arimo"/>
              </a:rPr>
              <a:t> Hidroterapi</a:t>
            </a:r>
          </a:p>
        </p:txBody>
      </p:sp>
      <p:sp>
        <p:nvSpPr>
          <p:cNvPr id="19" name="TextBox 19"/>
          <p:cNvSpPr txBox="1"/>
          <p:nvPr/>
        </p:nvSpPr>
        <p:spPr>
          <a:xfrm>
            <a:off x="12259713" y="4653410"/>
            <a:ext cx="4865484" cy="1868986"/>
          </a:xfrm>
          <a:prstGeom prst="rect">
            <a:avLst/>
          </a:prstGeom>
        </p:spPr>
        <p:txBody>
          <a:bodyPr lIns="0" tIns="0" rIns="0" bIns="0" rtlCol="0" anchor="t">
            <a:spAutoFit/>
          </a:bodyPr>
          <a:lstStyle/>
          <a:p>
            <a:pPr algn="l">
              <a:lnSpc>
                <a:spcPts val="2812"/>
              </a:lnSpc>
            </a:pPr>
            <a:r>
              <a:rPr lang="en-US" sz="1812">
                <a:solidFill>
                  <a:srgbClr val="504C49"/>
                </a:solidFill>
                <a:latin typeface="Source Serif Pro"/>
                <a:ea typeface="Source Serif Pro"/>
                <a:cs typeface="Source Serif Pro"/>
                <a:sym typeface="Source Serif Pro"/>
              </a:rPr>
              <a:t>Mengoptimalkan respons fisiologis tubuh terhadap air untuk manajemen nyeri non-farmakologis, relaksasi mendalam, dan dukungan proses persalinan yang lebih nyaman dan berpusat pada ibu.</a:t>
            </a:r>
          </a:p>
        </p:txBody>
      </p:sp>
      <p:grpSp>
        <p:nvGrpSpPr>
          <p:cNvPr id="21" name="Group 21"/>
          <p:cNvGrpSpPr/>
          <p:nvPr/>
        </p:nvGrpSpPr>
        <p:grpSpPr>
          <a:xfrm>
            <a:off x="930326" y="7360596"/>
            <a:ext cx="28575" cy="1211466"/>
            <a:chOff x="0" y="0"/>
            <a:chExt cx="38100" cy="1615288"/>
          </a:xfrm>
        </p:grpSpPr>
        <p:sp>
          <p:nvSpPr>
            <p:cNvPr id="22" name="Freeform 22"/>
            <p:cNvSpPr/>
            <p:nvPr/>
          </p:nvSpPr>
          <p:spPr>
            <a:xfrm>
              <a:off x="0" y="0"/>
              <a:ext cx="38100" cy="1615313"/>
            </a:xfrm>
            <a:custGeom>
              <a:avLst/>
              <a:gdLst/>
              <a:ahLst/>
              <a:cxnLst/>
              <a:rect l="l" t="t" r="r" b="b"/>
              <a:pathLst>
                <a:path w="38100" h="1615313">
                  <a:moveTo>
                    <a:pt x="0" y="0"/>
                  </a:moveTo>
                  <a:lnTo>
                    <a:pt x="38100" y="0"/>
                  </a:lnTo>
                  <a:lnTo>
                    <a:pt x="38100" y="1615313"/>
                  </a:lnTo>
                  <a:lnTo>
                    <a:pt x="0" y="1615313"/>
                  </a:lnTo>
                  <a:close/>
                </a:path>
              </a:pathLst>
            </a:custGeom>
            <a:solidFill>
              <a:srgbClr val="3E2513"/>
            </a:solidFill>
          </p:spPr>
        </p:sp>
      </p:grpSp>
      <p:sp>
        <p:nvSpPr>
          <p:cNvPr id="23" name="TextBox 23"/>
          <p:cNvSpPr txBox="1"/>
          <p:nvPr/>
        </p:nvSpPr>
        <p:spPr>
          <a:xfrm>
            <a:off x="930326" y="8750646"/>
            <a:ext cx="16427348" cy="787603"/>
          </a:xfrm>
          <a:prstGeom prst="rect">
            <a:avLst/>
          </a:prstGeom>
        </p:spPr>
        <p:txBody>
          <a:bodyPr lIns="0" tIns="0" rIns="0" bIns="0" rtlCol="0" anchor="t">
            <a:spAutoFit/>
          </a:bodyPr>
          <a:lstStyle/>
          <a:p>
            <a:pPr algn="l">
              <a:lnSpc>
                <a:spcPts val="2812"/>
              </a:lnSpc>
            </a:pPr>
            <a:r>
              <a:rPr lang="en-US" sz="1812">
                <a:solidFill>
                  <a:srgbClr val="504C49"/>
                </a:solidFill>
                <a:latin typeface="Source Serif Pro"/>
                <a:ea typeface="Source Serif Pro"/>
                <a:cs typeface="Source Serif Pro"/>
                <a:sym typeface="Source Serif Pro"/>
              </a:rPr>
              <a:t>Edukasi berkelanjutan, penelitian kritis, dan kolaborasi interprofesional adalah kunci keberhasilan integrasi naturopati dalam sistem pelayanan kebidanan Indonesia yang komprehensif dan bermutu tinggi.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3266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7F3F0"/>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92238" y="1593799"/>
            <a:ext cx="6202261" cy="813197"/>
          </a:xfrm>
          <a:prstGeom prst="rect">
            <a:avLst/>
          </a:prstGeom>
        </p:spPr>
        <p:txBody>
          <a:bodyPr lIns="0" tIns="0" rIns="0" bIns="0" rtlCol="0" anchor="t">
            <a:spAutoFit/>
          </a:bodyPr>
          <a:lstStyle/>
          <a:p>
            <a:pPr algn="l">
              <a:lnSpc>
                <a:spcPts val="6062"/>
              </a:lnSpc>
            </a:pPr>
            <a:r>
              <a:rPr lang="en-US" sz="4875">
                <a:solidFill>
                  <a:srgbClr val="201B18"/>
                </a:solidFill>
                <a:latin typeface="Arimo"/>
                <a:ea typeface="Arimo"/>
                <a:cs typeface="Arimo"/>
                <a:sym typeface="Arimo"/>
              </a:rPr>
              <a:t>Apa Itu Naturopati?</a:t>
            </a:r>
          </a:p>
        </p:txBody>
      </p:sp>
      <p:sp>
        <p:nvSpPr>
          <p:cNvPr id="7" name="TextBox 7"/>
          <p:cNvSpPr txBox="1"/>
          <p:nvPr/>
        </p:nvSpPr>
        <p:spPr>
          <a:xfrm>
            <a:off x="992238" y="2826839"/>
            <a:ext cx="16303523" cy="1266977"/>
          </a:xfrm>
          <a:prstGeom prst="rect">
            <a:avLst/>
          </a:prstGeom>
        </p:spPr>
        <p:txBody>
          <a:bodyPr lIns="0" tIns="0" rIns="0" bIns="0" rtlCol="0" anchor="t">
            <a:spAutoFit/>
          </a:bodyPr>
          <a:lstStyle/>
          <a:p>
            <a:pPr algn="l">
              <a:lnSpc>
                <a:spcPts val="3125"/>
              </a:lnSpc>
            </a:pPr>
            <a:r>
              <a:rPr lang="en-US" sz="1937">
                <a:solidFill>
                  <a:srgbClr val="504C49"/>
                </a:solidFill>
                <a:latin typeface="Source Serif Pro"/>
                <a:ea typeface="Source Serif Pro"/>
                <a:cs typeface="Source Serif Pro"/>
                <a:sym typeface="Source Serif Pro"/>
              </a:rPr>
              <a:t>Naturopati adalah sistem pengobatan alami yang berakar pada filosofi penyembuhan holistik — memandang manusia sebagai kesatuan utuh antara fisik, mental, dan emosional. Landasan pemikiran ini sejalan dengan ajaran </a:t>
            </a:r>
            <a:r>
              <a:rPr lang="en-US" sz="1937" b="1">
                <a:solidFill>
                  <a:srgbClr val="504C49"/>
                </a:solidFill>
                <a:latin typeface="Source Serif Pro Bold"/>
                <a:ea typeface="Source Serif Pro Bold"/>
                <a:cs typeface="Source Serif Pro Bold"/>
                <a:sym typeface="Source Serif Pro Bold"/>
              </a:rPr>
              <a:t>Hippocrates</a:t>
            </a:r>
            <a:r>
              <a:rPr lang="en-US" sz="1937">
                <a:solidFill>
                  <a:srgbClr val="504C49"/>
                </a:solidFill>
                <a:latin typeface="Source Serif Pro"/>
                <a:ea typeface="Source Serif Pro"/>
                <a:cs typeface="Source Serif Pro"/>
                <a:sym typeface="Source Serif Pro"/>
              </a:rPr>
              <a:t>, Bapak Kedokteran, yang percaya bahwa tubuh memiliki kemampuan bawaan untuk menyembuhkan dirinya sendiri jika diberikan kondisi yang tepat.</a:t>
            </a:r>
          </a:p>
        </p:txBody>
      </p:sp>
      <p:grpSp>
        <p:nvGrpSpPr>
          <p:cNvPr id="8" name="Group 8"/>
          <p:cNvGrpSpPr/>
          <p:nvPr/>
        </p:nvGrpSpPr>
        <p:grpSpPr>
          <a:xfrm>
            <a:off x="813645" y="4372870"/>
            <a:ext cx="8206378" cy="4282230"/>
            <a:chOff x="0" y="0"/>
            <a:chExt cx="10941837" cy="5709641"/>
          </a:xfrm>
        </p:grpSpPr>
        <p:sp>
          <p:nvSpPr>
            <p:cNvPr id="9" name="Freeform 9"/>
            <p:cNvSpPr/>
            <p:nvPr/>
          </p:nvSpPr>
          <p:spPr>
            <a:xfrm>
              <a:off x="0" y="0"/>
              <a:ext cx="10941938" cy="5709666"/>
            </a:xfrm>
            <a:custGeom>
              <a:avLst/>
              <a:gdLst/>
              <a:ahLst/>
              <a:cxnLst/>
              <a:rect l="l" t="t" r="r" b="b"/>
              <a:pathLst>
                <a:path w="10941938" h="5709666">
                  <a:moveTo>
                    <a:pt x="0" y="49657"/>
                  </a:moveTo>
                  <a:cubicBezTo>
                    <a:pt x="0" y="22225"/>
                    <a:pt x="22225" y="0"/>
                    <a:pt x="49657" y="0"/>
                  </a:cubicBezTo>
                  <a:lnTo>
                    <a:pt x="10892282" y="0"/>
                  </a:lnTo>
                  <a:cubicBezTo>
                    <a:pt x="10919713" y="0"/>
                    <a:pt x="10941938" y="22225"/>
                    <a:pt x="10941938" y="49657"/>
                  </a:cubicBezTo>
                  <a:lnTo>
                    <a:pt x="10941938" y="5660009"/>
                  </a:lnTo>
                  <a:cubicBezTo>
                    <a:pt x="10941938" y="5687441"/>
                    <a:pt x="10919713" y="5709666"/>
                    <a:pt x="10892282" y="5709666"/>
                  </a:cubicBezTo>
                  <a:lnTo>
                    <a:pt x="49657" y="5709666"/>
                  </a:lnTo>
                  <a:cubicBezTo>
                    <a:pt x="22225" y="5709666"/>
                    <a:pt x="0" y="5687441"/>
                    <a:pt x="0" y="5660009"/>
                  </a:cubicBezTo>
                  <a:close/>
                </a:path>
              </a:pathLst>
            </a:custGeom>
            <a:solidFill>
              <a:srgbClr val="3E2513"/>
            </a:solidFill>
          </p:spPr>
        </p:sp>
      </p:grpSp>
      <p:sp>
        <p:nvSpPr>
          <p:cNvPr id="10" name="TextBox 10"/>
          <p:cNvSpPr txBox="1"/>
          <p:nvPr/>
        </p:nvSpPr>
        <p:spPr>
          <a:xfrm>
            <a:off x="1061590" y="4611291"/>
            <a:ext cx="3915813" cy="397221"/>
          </a:xfrm>
          <a:prstGeom prst="rect">
            <a:avLst/>
          </a:prstGeom>
        </p:spPr>
        <p:txBody>
          <a:bodyPr lIns="0" tIns="0" rIns="0" bIns="0" rtlCol="0" anchor="t">
            <a:spAutoFit/>
          </a:bodyPr>
          <a:lstStyle/>
          <a:p>
            <a:pPr algn="l">
              <a:lnSpc>
                <a:spcPts val="2999"/>
              </a:lnSpc>
            </a:pPr>
            <a:r>
              <a:rPr lang="en-US" sz="2437">
                <a:solidFill>
                  <a:srgbClr val="FFFFFF"/>
                </a:solidFill>
                <a:latin typeface="Arimo"/>
                <a:ea typeface="Arimo"/>
                <a:cs typeface="Arimo"/>
                <a:sym typeface="Arimo"/>
              </a:rPr>
              <a:t>Prinsip Utama Naturopati</a:t>
            </a:r>
          </a:p>
        </p:txBody>
      </p:sp>
      <p:sp>
        <p:nvSpPr>
          <p:cNvPr id="11" name="TextBox 11"/>
          <p:cNvSpPr txBox="1"/>
          <p:nvPr/>
        </p:nvSpPr>
        <p:spPr>
          <a:xfrm>
            <a:off x="1061590" y="5180257"/>
            <a:ext cx="7710488" cy="2718044"/>
          </a:xfrm>
          <a:prstGeom prst="rect">
            <a:avLst/>
          </a:prstGeom>
        </p:spPr>
        <p:txBody>
          <a:bodyPr lIns="0" tIns="0" rIns="0" bIns="0" rtlCol="0" anchor="t">
            <a:spAutoFit/>
          </a:bodyPr>
          <a:lstStyle/>
          <a:p>
            <a:pPr marL="292199" lvl="1" indent="-146100" algn="l">
              <a:lnSpc>
                <a:spcPts val="3125"/>
              </a:lnSpc>
              <a:buFont typeface="Arial"/>
              <a:buChar char="•"/>
            </a:pPr>
            <a:r>
              <a:rPr lang="en-US" sz="1937">
                <a:solidFill>
                  <a:srgbClr val="FFFFFF"/>
                </a:solidFill>
                <a:latin typeface="Source Serif Pro"/>
                <a:ea typeface="Source Serif Pro"/>
                <a:cs typeface="Source Serif Pro"/>
                <a:sym typeface="Source Serif Pro"/>
              </a:rPr>
              <a:t>Tubuh memiliki kemampuan vis medicatrix naturae — daya penyembuhan alami</a:t>
            </a:r>
          </a:p>
          <a:p>
            <a:pPr marL="292199" lvl="1" indent="-146100" algn="l">
              <a:lnSpc>
                <a:spcPts val="3125"/>
              </a:lnSpc>
              <a:buFont typeface="Arial"/>
              <a:buChar char="•"/>
            </a:pPr>
            <a:r>
              <a:rPr lang="en-US" sz="1937">
                <a:solidFill>
                  <a:srgbClr val="FFFFFF"/>
                </a:solidFill>
                <a:latin typeface="Source Serif Pro"/>
                <a:ea typeface="Source Serif Pro"/>
                <a:cs typeface="Source Serif Pro"/>
                <a:sym typeface="Source Serif Pro"/>
              </a:rPr>
              <a:t>Identifikasi dan atasi akar penyebab, bukan sekadar gejala</a:t>
            </a:r>
          </a:p>
          <a:p>
            <a:pPr marL="292199" lvl="1" indent="-146100" algn="l">
              <a:lnSpc>
                <a:spcPts val="3125"/>
              </a:lnSpc>
              <a:buFont typeface="Arial"/>
              <a:buChar char="•"/>
            </a:pPr>
            <a:r>
              <a:rPr lang="en-US" sz="1937">
                <a:solidFill>
                  <a:srgbClr val="FFFFFF"/>
                </a:solidFill>
                <a:latin typeface="Source Serif Pro"/>
                <a:ea typeface="Source Serif Pro"/>
                <a:cs typeface="Source Serif Pro"/>
                <a:sym typeface="Source Serif Pro"/>
              </a:rPr>
              <a:t>Gunakan intervensi paling alami dan tidak invasif</a:t>
            </a:r>
          </a:p>
          <a:p>
            <a:pPr marL="292199" lvl="1" indent="-146100" algn="l">
              <a:lnSpc>
                <a:spcPts val="3125"/>
              </a:lnSpc>
              <a:buFont typeface="Arial"/>
              <a:buChar char="•"/>
            </a:pPr>
            <a:r>
              <a:rPr lang="en-US" sz="1937">
                <a:solidFill>
                  <a:srgbClr val="FFFFFF"/>
                </a:solidFill>
                <a:latin typeface="Source Serif Pro"/>
                <a:ea typeface="Source Serif Pro"/>
                <a:cs typeface="Source Serif Pro"/>
                <a:sym typeface="Source Serif Pro"/>
              </a:rPr>
              <a:t>Perlakukan pasien secara menyeluruh: pikiran, tubuh, dan jiwa</a:t>
            </a:r>
          </a:p>
        </p:txBody>
      </p:sp>
      <p:sp>
        <p:nvSpPr>
          <p:cNvPr id="12" name="TextBox 12"/>
          <p:cNvSpPr txBox="1"/>
          <p:nvPr/>
        </p:nvSpPr>
        <p:spPr>
          <a:xfrm>
            <a:off x="9456096" y="4611291"/>
            <a:ext cx="5526586" cy="397221"/>
          </a:xfrm>
          <a:prstGeom prst="rect">
            <a:avLst/>
          </a:prstGeom>
        </p:spPr>
        <p:txBody>
          <a:bodyPr lIns="0" tIns="0" rIns="0" bIns="0" rtlCol="0" anchor="t">
            <a:spAutoFit/>
          </a:bodyPr>
          <a:lstStyle/>
          <a:p>
            <a:pPr algn="l">
              <a:lnSpc>
                <a:spcPts val="2999"/>
              </a:lnSpc>
            </a:pPr>
            <a:r>
              <a:rPr lang="en-US" sz="2437">
                <a:solidFill>
                  <a:srgbClr val="201B18"/>
                </a:solidFill>
                <a:latin typeface="Arimo"/>
                <a:ea typeface="Arimo"/>
                <a:cs typeface="Arimo"/>
                <a:sym typeface="Arimo"/>
              </a:rPr>
              <a:t>Mengapa Relevan dalam Kebidanan?</a:t>
            </a:r>
          </a:p>
        </p:txBody>
      </p:sp>
      <p:sp>
        <p:nvSpPr>
          <p:cNvPr id="13" name="TextBox 13"/>
          <p:cNvSpPr txBox="1"/>
          <p:nvPr/>
        </p:nvSpPr>
        <p:spPr>
          <a:xfrm>
            <a:off x="9456096" y="5180257"/>
            <a:ext cx="7849191" cy="3251597"/>
          </a:xfrm>
          <a:prstGeom prst="rect">
            <a:avLst/>
          </a:prstGeom>
        </p:spPr>
        <p:txBody>
          <a:bodyPr lIns="0" tIns="0" rIns="0" bIns="0" rtlCol="0" anchor="t">
            <a:spAutoFit/>
          </a:bodyPr>
          <a:lstStyle/>
          <a:p>
            <a:pPr algn="l">
              <a:lnSpc>
                <a:spcPts val="3125"/>
              </a:lnSpc>
            </a:pPr>
            <a:r>
              <a:rPr lang="en-US" sz="1937">
                <a:solidFill>
                  <a:srgbClr val="504C49"/>
                </a:solidFill>
                <a:latin typeface="Source Serif Pro"/>
                <a:ea typeface="Source Serif Pro"/>
                <a:cs typeface="Source Serif Pro"/>
                <a:sym typeface="Source Serif Pro"/>
              </a:rPr>
              <a:t>Dalam praktik kebidanan, naturopati menjadi pendekatan yang semakin diminati karena menawarkan alternatif minim efek samping selama masa kehamilan, persalinan, dan nifas. Ibu hamil sering kali menghindari obat-obatan farmakologis, sehingga terapi alami menjadi pilihan yang tepat untuk mendukung kenyamanan dan kesehatan mereka. Pendekatan naturopati tidak menggantikan perawatan medis konvensional, melainkan melengkapinya secara sinergis.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7F3F0"/>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899217" y="611981"/>
            <a:ext cx="13634742" cy="750246"/>
          </a:xfrm>
          <a:prstGeom prst="rect">
            <a:avLst/>
          </a:prstGeom>
        </p:spPr>
        <p:txBody>
          <a:bodyPr lIns="0" tIns="0" rIns="0" bIns="0" rtlCol="0" anchor="t">
            <a:spAutoFit/>
          </a:bodyPr>
          <a:lstStyle/>
          <a:p>
            <a:pPr algn="l">
              <a:lnSpc>
                <a:spcPts val="5500"/>
              </a:lnSpc>
            </a:pPr>
            <a:r>
              <a:rPr lang="en-US" sz="4375">
                <a:solidFill>
                  <a:srgbClr val="201B18"/>
                </a:solidFill>
                <a:latin typeface="Arimo"/>
                <a:ea typeface="Arimo"/>
                <a:cs typeface="Arimo"/>
                <a:sym typeface="Arimo"/>
              </a:rPr>
              <a:t>Terapi Herbal: Kekuatan Alam untuk Ibu dan Bayi</a:t>
            </a:r>
          </a:p>
        </p:txBody>
      </p:sp>
      <p:sp>
        <p:nvSpPr>
          <p:cNvPr id="7" name="TextBox 7"/>
          <p:cNvSpPr txBox="1"/>
          <p:nvPr/>
        </p:nvSpPr>
        <p:spPr>
          <a:xfrm>
            <a:off x="899217" y="1722091"/>
            <a:ext cx="16489566" cy="1076325"/>
          </a:xfrm>
          <a:prstGeom prst="rect">
            <a:avLst/>
          </a:prstGeom>
        </p:spPr>
        <p:txBody>
          <a:bodyPr lIns="0" tIns="0" rIns="0" bIns="0" rtlCol="0" anchor="t">
            <a:spAutoFit/>
          </a:bodyPr>
          <a:lstStyle/>
          <a:p>
            <a:pPr algn="l">
              <a:lnSpc>
                <a:spcPts val="2687"/>
              </a:lnSpc>
            </a:pPr>
            <a:r>
              <a:rPr lang="en-US" sz="1750">
                <a:solidFill>
                  <a:srgbClr val="504C49"/>
                </a:solidFill>
                <a:latin typeface="Source Serif Pro"/>
                <a:ea typeface="Source Serif Pro"/>
                <a:cs typeface="Source Serif Pro"/>
                <a:sym typeface="Source Serif Pro"/>
              </a:rPr>
              <a:t>Terapi herbal merupakan penggunaan tanaman obat secara sistematis untuk tujuan pencegahan dan pengobatan berbagai kondisi kesehatan. Dalam konteks kebidanan, terapi ini telah digunakan selama berabad-abad di berbagai budaya di seluruh dunia dan kini mulai mendapatkan perhatian ilmiah yang lebih serius.</a:t>
            </a:r>
          </a:p>
        </p:txBody>
      </p:sp>
      <p:grpSp>
        <p:nvGrpSpPr>
          <p:cNvPr id="8" name="Group 8"/>
          <p:cNvGrpSpPr/>
          <p:nvPr/>
        </p:nvGrpSpPr>
        <p:grpSpPr>
          <a:xfrm>
            <a:off x="899217" y="3027607"/>
            <a:ext cx="2343741" cy="2343741"/>
            <a:chOff x="0" y="0"/>
            <a:chExt cx="3124987" cy="3124987"/>
          </a:xfrm>
        </p:grpSpPr>
        <p:sp>
          <p:nvSpPr>
            <p:cNvPr id="9" name="Freeform 9" descr="preencoded.png"/>
            <p:cNvSpPr/>
            <p:nvPr/>
          </p:nvSpPr>
          <p:spPr>
            <a:xfrm>
              <a:off x="0" y="0"/>
              <a:ext cx="3124962" cy="3124962"/>
            </a:xfrm>
            <a:custGeom>
              <a:avLst/>
              <a:gdLst/>
              <a:ahLst/>
              <a:cxnLst/>
              <a:rect l="l" t="t" r="r" b="b"/>
              <a:pathLst>
                <a:path w="3124962" h="3124962">
                  <a:moveTo>
                    <a:pt x="0" y="0"/>
                  </a:moveTo>
                  <a:lnTo>
                    <a:pt x="3124962" y="0"/>
                  </a:lnTo>
                  <a:lnTo>
                    <a:pt x="3124962" y="3124962"/>
                  </a:lnTo>
                  <a:lnTo>
                    <a:pt x="0" y="3124962"/>
                  </a:lnTo>
                  <a:lnTo>
                    <a:pt x="0" y="0"/>
                  </a:lnTo>
                  <a:close/>
                </a:path>
              </a:pathLst>
            </a:custGeom>
            <a:blipFill>
              <a:blip r:embed="rId2"/>
              <a:stretch>
                <a:fillRect/>
              </a:stretch>
            </a:blipFill>
          </p:spPr>
        </p:sp>
      </p:grpSp>
      <p:sp>
        <p:nvSpPr>
          <p:cNvPr id="10" name="TextBox 10"/>
          <p:cNvSpPr txBox="1"/>
          <p:nvPr/>
        </p:nvSpPr>
        <p:spPr>
          <a:xfrm>
            <a:off x="899217" y="5597423"/>
            <a:ext cx="3399682" cy="379809"/>
          </a:xfrm>
          <a:prstGeom prst="rect">
            <a:avLst/>
          </a:prstGeom>
        </p:spPr>
        <p:txBody>
          <a:bodyPr lIns="0" tIns="0" rIns="0" bIns="0" rtlCol="0" anchor="t">
            <a:spAutoFit/>
          </a:bodyPr>
          <a:lstStyle/>
          <a:p>
            <a:pPr algn="l">
              <a:lnSpc>
                <a:spcPts val="2750"/>
              </a:lnSpc>
            </a:pPr>
            <a:r>
              <a:rPr lang="en-US" sz="2187">
                <a:solidFill>
                  <a:srgbClr val="504C49"/>
                </a:solidFill>
                <a:latin typeface="Arimo"/>
                <a:ea typeface="Arimo"/>
                <a:cs typeface="Arimo"/>
                <a:sym typeface="Arimo"/>
              </a:rPr>
              <a:t>Mual Muntah Kehamilan</a:t>
            </a:r>
          </a:p>
        </p:txBody>
      </p:sp>
      <p:sp>
        <p:nvSpPr>
          <p:cNvPr id="11" name="TextBox 11"/>
          <p:cNvSpPr txBox="1"/>
          <p:nvPr/>
        </p:nvSpPr>
        <p:spPr>
          <a:xfrm>
            <a:off x="899217" y="6051794"/>
            <a:ext cx="5326704" cy="2105025"/>
          </a:xfrm>
          <a:prstGeom prst="rect">
            <a:avLst/>
          </a:prstGeom>
        </p:spPr>
        <p:txBody>
          <a:bodyPr lIns="0" tIns="0" rIns="0" bIns="0" rtlCol="0" anchor="t">
            <a:spAutoFit/>
          </a:bodyPr>
          <a:lstStyle/>
          <a:p>
            <a:pPr algn="l">
              <a:lnSpc>
                <a:spcPts val="2687"/>
              </a:lnSpc>
            </a:pPr>
            <a:r>
              <a:rPr lang="en-US" sz="1750">
                <a:solidFill>
                  <a:srgbClr val="504C49"/>
                </a:solidFill>
                <a:latin typeface="Source Serif Pro"/>
                <a:ea typeface="Source Serif Pro"/>
                <a:cs typeface="Source Serif Pro"/>
                <a:sym typeface="Source Serif Pro"/>
              </a:rPr>
              <a:t>Jahe (</a:t>
            </a:r>
            <a:r>
              <a:rPr lang="en-US" sz="1750" i="1">
                <a:solidFill>
                  <a:srgbClr val="504C49"/>
                </a:solidFill>
                <a:latin typeface="Source Serif Pro Italics"/>
                <a:ea typeface="Source Serif Pro Italics"/>
                <a:cs typeface="Source Serif Pro Italics"/>
                <a:sym typeface="Source Serif Pro Italics"/>
              </a:rPr>
              <a:t>Zingiber officinale</a:t>
            </a:r>
            <a:r>
              <a:rPr lang="en-US" sz="1750">
                <a:solidFill>
                  <a:srgbClr val="504C49"/>
                </a:solidFill>
                <a:latin typeface="Source Serif Pro"/>
                <a:ea typeface="Source Serif Pro"/>
                <a:cs typeface="Source Serif Pro"/>
                <a:sym typeface="Source Serif Pro"/>
              </a:rPr>
              <a:t>) terbukti efektif mengurangi nausea dan emesis gravidarum. Senyawa gingerol dan shogaol bekerja pada reseptor serotonin di saluran cerna. Dapat dikonsumsi sebagai teh, kapsul, atau permen jahe.</a:t>
            </a:r>
          </a:p>
        </p:txBody>
      </p:sp>
      <p:grpSp>
        <p:nvGrpSpPr>
          <p:cNvPr id="12" name="Group 12"/>
          <p:cNvGrpSpPr/>
          <p:nvPr/>
        </p:nvGrpSpPr>
        <p:grpSpPr>
          <a:xfrm>
            <a:off x="6480572" y="3027607"/>
            <a:ext cx="2343741" cy="2343741"/>
            <a:chOff x="0" y="0"/>
            <a:chExt cx="3124987" cy="3124987"/>
          </a:xfrm>
        </p:grpSpPr>
        <p:sp>
          <p:nvSpPr>
            <p:cNvPr id="13" name="Freeform 13" descr="preencoded.png"/>
            <p:cNvSpPr/>
            <p:nvPr/>
          </p:nvSpPr>
          <p:spPr>
            <a:xfrm>
              <a:off x="0" y="0"/>
              <a:ext cx="3124962" cy="3124962"/>
            </a:xfrm>
            <a:custGeom>
              <a:avLst/>
              <a:gdLst/>
              <a:ahLst/>
              <a:cxnLst/>
              <a:rect l="l" t="t" r="r" b="b"/>
              <a:pathLst>
                <a:path w="3124962" h="3124962">
                  <a:moveTo>
                    <a:pt x="0" y="0"/>
                  </a:moveTo>
                  <a:lnTo>
                    <a:pt x="3124962" y="0"/>
                  </a:lnTo>
                  <a:lnTo>
                    <a:pt x="3124962" y="3124962"/>
                  </a:lnTo>
                  <a:lnTo>
                    <a:pt x="0" y="3124962"/>
                  </a:lnTo>
                  <a:lnTo>
                    <a:pt x="0" y="0"/>
                  </a:lnTo>
                  <a:close/>
                </a:path>
              </a:pathLst>
            </a:custGeom>
            <a:blipFill>
              <a:blip r:embed="rId3"/>
              <a:stretch>
                <a:fillRect/>
              </a:stretch>
            </a:blipFill>
          </p:spPr>
        </p:sp>
      </p:grpSp>
      <p:sp>
        <p:nvSpPr>
          <p:cNvPr id="14" name="TextBox 14"/>
          <p:cNvSpPr txBox="1"/>
          <p:nvPr/>
        </p:nvSpPr>
        <p:spPr>
          <a:xfrm>
            <a:off x="6480572" y="5597423"/>
            <a:ext cx="3872951" cy="379809"/>
          </a:xfrm>
          <a:prstGeom prst="rect">
            <a:avLst/>
          </a:prstGeom>
        </p:spPr>
        <p:txBody>
          <a:bodyPr lIns="0" tIns="0" rIns="0" bIns="0" rtlCol="0" anchor="t">
            <a:spAutoFit/>
          </a:bodyPr>
          <a:lstStyle/>
          <a:p>
            <a:pPr algn="l">
              <a:lnSpc>
                <a:spcPts val="2750"/>
              </a:lnSpc>
            </a:pPr>
            <a:r>
              <a:rPr lang="en-US" sz="2187">
                <a:solidFill>
                  <a:srgbClr val="504C49"/>
                </a:solidFill>
                <a:latin typeface="Arimo"/>
                <a:ea typeface="Arimo"/>
                <a:cs typeface="Arimo"/>
                <a:sym typeface="Arimo"/>
              </a:rPr>
              <a:t>Meredakan Nyeri Persalinan</a:t>
            </a:r>
          </a:p>
        </p:txBody>
      </p:sp>
      <p:sp>
        <p:nvSpPr>
          <p:cNvPr id="15" name="TextBox 15"/>
          <p:cNvSpPr txBox="1"/>
          <p:nvPr/>
        </p:nvSpPr>
        <p:spPr>
          <a:xfrm>
            <a:off x="6480572" y="6051794"/>
            <a:ext cx="5326704" cy="2105025"/>
          </a:xfrm>
          <a:prstGeom prst="rect">
            <a:avLst/>
          </a:prstGeom>
        </p:spPr>
        <p:txBody>
          <a:bodyPr lIns="0" tIns="0" rIns="0" bIns="0" rtlCol="0" anchor="t">
            <a:spAutoFit/>
          </a:bodyPr>
          <a:lstStyle/>
          <a:p>
            <a:pPr algn="l">
              <a:lnSpc>
                <a:spcPts val="2687"/>
              </a:lnSpc>
            </a:pPr>
            <a:r>
              <a:rPr lang="en-US" sz="1750">
                <a:solidFill>
                  <a:srgbClr val="504C49"/>
                </a:solidFill>
                <a:latin typeface="Source Serif Pro"/>
                <a:ea typeface="Source Serif Pro"/>
                <a:cs typeface="Source Serif Pro"/>
                <a:sym typeface="Source Serif Pro"/>
              </a:rPr>
              <a:t>Chamomile (</a:t>
            </a:r>
            <a:r>
              <a:rPr lang="en-US" sz="1750" i="1">
                <a:solidFill>
                  <a:srgbClr val="504C49"/>
                </a:solidFill>
                <a:latin typeface="Source Serif Pro Italics"/>
                <a:ea typeface="Source Serif Pro Italics"/>
                <a:cs typeface="Source Serif Pro Italics"/>
                <a:sym typeface="Source Serif Pro Italics"/>
              </a:rPr>
              <a:t>Matricaria chamomilla</a:t>
            </a:r>
            <a:r>
              <a:rPr lang="en-US" sz="1750">
                <a:solidFill>
                  <a:srgbClr val="504C49"/>
                </a:solidFill>
                <a:latin typeface="Source Serif Pro"/>
                <a:ea typeface="Source Serif Pro"/>
                <a:cs typeface="Source Serif Pro"/>
                <a:sym typeface="Source Serif Pro"/>
              </a:rPr>
              <a:t>) dan lavender digunakan untuk relaksasi dan reduksi nyeri melalui aromaterapi maupun konsumsi teh herbal. Keduanya mengandung senyawa anti-inflamasi dan antispasmodic yang membantu merelaksasi otot rahim.</a:t>
            </a:r>
          </a:p>
        </p:txBody>
      </p:sp>
      <p:grpSp>
        <p:nvGrpSpPr>
          <p:cNvPr id="16" name="Group 16"/>
          <p:cNvGrpSpPr/>
          <p:nvPr/>
        </p:nvGrpSpPr>
        <p:grpSpPr>
          <a:xfrm>
            <a:off x="12061927" y="3027607"/>
            <a:ext cx="2343741" cy="2343741"/>
            <a:chOff x="0" y="0"/>
            <a:chExt cx="3124987" cy="3124987"/>
          </a:xfrm>
        </p:grpSpPr>
        <p:sp>
          <p:nvSpPr>
            <p:cNvPr id="17" name="Freeform 17" descr="preencoded.png"/>
            <p:cNvSpPr/>
            <p:nvPr/>
          </p:nvSpPr>
          <p:spPr>
            <a:xfrm>
              <a:off x="0" y="0"/>
              <a:ext cx="3124962" cy="3124962"/>
            </a:xfrm>
            <a:custGeom>
              <a:avLst/>
              <a:gdLst/>
              <a:ahLst/>
              <a:cxnLst/>
              <a:rect l="l" t="t" r="r" b="b"/>
              <a:pathLst>
                <a:path w="3124962" h="3124962">
                  <a:moveTo>
                    <a:pt x="0" y="0"/>
                  </a:moveTo>
                  <a:lnTo>
                    <a:pt x="3124962" y="0"/>
                  </a:lnTo>
                  <a:lnTo>
                    <a:pt x="3124962" y="3124962"/>
                  </a:lnTo>
                  <a:lnTo>
                    <a:pt x="0" y="3124962"/>
                  </a:lnTo>
                  <a:lnTo>
                    <a:pt x="0" y="0"/>
                  </a:lnTo>
                  <a:close/>
                </a:path>
              </a:pathLst>
            </a:custGeom>
            <a:blipFill>
              <a:blip r:embed="rId4"/>
              <a:stretch>
                <a:fillRect/>
              </a:stretch>
            </a:blipFill>
          </p:spPr>
        </p:sp>
      </p:grpSp>
      <p:sp>
        <p:nvSpPr>
          <p:cNvPr id="18" name="TextBox 18"/>
          <p:cNvSpPr txBox="1"/>
          <p:nvPr/>
        </p:nvSpPr>
        <p:spPr>
          <a:xfrm>
            <a:off x="12061927" y="5597423"/>
            <a:ext cx="3968801" cy="379809"/>
          </a:xfrm>
          <a:prstGeom prst="rect">
            <a:avLst/>
          </a:prstGeom>
        </p:spPr>
        <p:txBody>
          <a:bodyPr lIns="0" tIns="0" rIns="0" bIns="0" rtlCol="0" anchor="t">
            <a:spAutoFit/>
          </a:bodyPr>
          <a:lstStyle/>
          <a:p>
            <a:pPr algn="l">
              <a:lnSpc>
                <a:spcPts val="2750"/>
              </a:lnSpc>
            </a:pPr>
            <a:r>
              <a:rPr lang="en-US" sz="2187">
                <a:solidFill>
                  <a:srgbClr val="504C49"/>
                </a:solidFill>
                <a:latin typeface="Arimo"/>
                <a:ea typeface="Arimo"/>
                <a:cs typeface="Arimo"/>
                <a:sym typeface="Arimo"/>
              </a:rPr>
              <a:t>Pemulihan Pasca Melahirkan</a:t>
            </a:r>
          </a:p>
        </p:txBody>
      </p:sp>
      <p:sp>
        <p:nvSpPr>
          <p:cNvPr id="19" name="TextBox 19"/>
          <p:cNvSpPr txBox="1"/>
          <p:nvPr/>
        </p:nvSpPr>
        <p:spPr>
          <a:xfrm>
            <a:off x="12061927" y="6051794"/>
            <a:ext cx="5326704" cy="2105025"/>
          </a:xfrm>
          <a:prstGeom prst="rect">
            <a:avLst/>
          </a:prstGeom>
        </p:spPr>
        <p:txBody>
          <a:bodyPr lIns="0" tIns="0" rIns="0" bIns="0" rtlCol="0" anchor="t">
            <a:spAutoFit/>
          </a:bodyPr>
          <a:lstStyle/>
          <a:p>
            <a:pPr algn="l">
              <a:lnSpc>
                <a:spcPts val="2687"/>
              </a:lnSpc>
            </a:pPr>
            <a:r>
              <a:rPr lang="en-US" sz="1750">
                <a:solidFill>
                  <a:srgbClr val="504C49"/>
                </a:solidFill>
                <a:latin typeface="Source Serif Pro"/>
                <a:ea typeface="Source Serif Pro"/>
                <a:cs typeface="Source Serif Pro"/>
                <a:sym typeface="Source Serif Pro"/>
              </a:rPr>
              <a:t>Daun katuk (</a:t>
            </a:r>
            <a:r>
              <a:rPr lang="en-US" sz="1750" i="1">
                <a:solidFill>
                  <a:srgbClr val="504C49"/>
                </a:solidFill>
                <a:latin typeface="Source Serif Pro Italics"/>
                <a:ea typeface="Source Serif Pro Italics"/>
                <a:cs typeface="Source Serif Pro Italics"/>
                <a:sym typeface="Source Serif Pro Italics"/>
              </a:rPr>
              <a:t>Sauropus androgynus</a:t>
            </a:r>
            <a:r>
              <a:rPr lang="en-US" sz="1750">
                <a:solidFill>
                  <a:srgbClr val="504C49"/>
                </a:solidFill>
                <a:latin typeface="Source Serif Pro"/>
                <a:ea typeface="Source Serif Pro"/>
                <a:cs typeface="Source Serif Pro"/>
                <a:sym typeface="Source Serif Pro"/>
              </a:rPr>
              <a:t>) dikenal sebagai galaktagog alami — meningkatkan produksi ASI. Daun saga (</a:t>
            </a:r>
            <a:r>
              <a:rPr lang="en-US" sz="1750" i="1">
                <a:solidFill>
                  <a:srgbClr val="504C49"/>
                </a:solidFill>
                <a:latin typeface="Source Serif Pro Italics"/>
                <a:ea typeface="Source Serif Pro Italics"/>
                <a:cs typeface="Source Serif Pro Italics"/>
                <a:sym typeface="Source Serif Pro Italics"/>
              </a:rPr>
              <a:t>Abrus precatorius</a:t>
            </a:r>
            <a:r>
              <a:rPr lang="en-US" sz="1750">
                <a:solidFill>
                  <a:srgbClr val="504C49"/>
                </a:solidFill>
                <a:latin typeface="Source Serif Pro"/>
                <a:ea typeface="Source Serif Pro"/>
                <a:cs typeface="Source Serif Pro"/>
                <a:sym typeface="Source Serif Pro"/>
              </a:rPr>
              <a:t>) membantu mengatasi sariawan pada bayi baru lahir. Keduanya kaya mineral dan antioksidan penting.</a:t>
            </a:r>
          </a:p>
        </p:txBody>
      </p:sp>
      <p:grpSp>
        <p:nvGrpSpPr>
          <p:cNvPr id="20" name="Group 20"/>
          <p:cNvGrpSpPr/>
          <p:nvPr/>
        </p:nvGrpSpPr>
        <p:grpSpPr>
          <a:xfrm>
            <a:off x="899217" y="8386020"/>
            <a:ext cx="16489566" cy="1241374"/>
            <a:chOff x="0" y="0"/>
            <a:chExt cx="21986088" cy="1655166"/>
          </a:xfrm>
        </p:grpSpPr>
        <p:sp>
          <p:nvSpPr>
            <p:cNvPr id="21" name="Freeform 21"/>
            <p:cNvSpPr/>
            <p:nvPr/>
          </p:nvSpPr>
          <p:spPr>
            <a:xfrm>
              <a:off x="0" y="0"/>
              <a:ext cx="21986114" cy="1655191"/>
            </a:xfrm>
            <a:custGeom>
              <a:avLst/>
              <a:gdLst/>
              <a:ahLst/>
              <a:cxnLst/>
              <a:rect l="l" t="t" r="r" b="b"/>
              <a:pathLst>
                <a:path w="21986114" h="1655191">
                  <a:moveTo>
                    <a:pt x="0" y="44958"/>
                  </a:moveTo>
                  <a:cubicBezTo>
                    <a:pt x="0" y="20193"/>
                    <a:pt x="20193" y="0"/>
                    <a:pt x="44958" y="0"/>
                  </a:cubicBezTo>
                  <a:lnTo>
                    <a:pt x="21941155" y="0"/>
                  </a:lnTo>
                  <a:cubicBezTo>
                    <a:pt x="21966047" y="0"/>
                    <a:pt x="21986114" y="20193"/>
                    <a:pt x="21986114" y="44958"/>
                  </a:cubicBezTo>
                  <a:lnTo>
                    <a:pt x="21986114" y="1610233"/>
                  </a:lnTo>
                  <a:cubicBezTo>
                    <a:pt x="21986114" y="1635125"/>
                    <a:pt x="21965920" y="1655191"/>
                    <a:pt x="21941155" y="1655191"/>
                  </a:cubicBezTo>
                  <a:lnTo>
                    <a:pt x="44958" y="1655191"/>
                  </a:lnTo>
                  <a:cubicBezTo>
                    <a:pt x="20066" y="1655191"/>
                    <a:pt x="0" y="1634998"/>
                    <a:pt x="0" y="1610233"/>
                  </a:cubicBezTo>
                  <a:close/>
                </a:path>
              </a:pathLst>
            </a:custGeom>
            <a:solidFill>
              <a:srgbClr val="EDD5C4"/>
            </a:solidFill>
          </p:spPr>
        </p:sp>
      </p:grpSp>
      <p:grpSp>
        <p:nvGrpSpPr>
          <p:cNvPr id="22" name="Group 22"/>
          <p:cNvGrpSpPr/>
          <p:nvPr/>
        </p:nvGrpSpPr>
        <p:grpSpPr>
          <a:xfrm>
            <a:off x="1123950" y="8717756"/>
            <a:ext cx="280988" cy="224733"/>
            <a:chOff x="0" y="0"/>
            <a:chExt cx="374650" cy="299644"/>
          </a:xfrm>
        </p:grpSpPr>
        <p:sp>
          <p:nvSpPr>
            <p:cNvPr id="23" name="Freeform 23" descr="preencoded.png"/>
            <p:cNvSpPr/>
            <p:nvPr/>
          </p:nvSpPr>
          <p:spPr>
            <a:xfrm>
              <a:off x="0" y="0"/>
              <a:ext cx="374650" cy="299593"/>
            </a:xfrm>
            <a:custGeom>
              <a:avLst/>
              <a:gdLst/>
              <a:ahLst/>
              <a:cxnLst/>
              <a:rect l="l" t="t" r="r" b="b"/>
              <a:pathLst>
                <a:path w="374650" h="299593">
                  <a:moveTo>
                    <a:pt x="0" y="0"/>
                  </a:moveTo>
                  <a:lnTo>
                    <a:pt x="374650" y="0"/>
                  </a:lnTo>
                  <a:lnTo>
                    <a:pt x="374650" y="299593"/>
                  </a:lnTo>
                  <a:lnTo>
                    <a:pt x="0" y="299593"/>
                  </a:lnTo>
                  <a:lnTo>
                    <a:pt x="0" y="0"/>
                  </a:lnTo>
                  <a:close/>
                </a:path>
              </a:pathLst>
            </a:custGeom>
            <a:blipFill>
              <a:blip r:embed="rId5"/>
              <a:stretch>
                <a:fillRect t="-12" b="-29"/>
              </a:stretch>
            </a:blipFill>
          </p:spPr>
        </p:sp>
      </p:grpSp>
      <p:sp>
        <p:nvSpPr>
          <p:cNvPr id="24" name="TextBox 24"/>
          <p:cNvSpPr txBox="1"/>
          <p:nvPr/>
        </p:nvSpPr>
        <p:spPr>
          <a:xfrm>
            <a:off x="1629670" y="8598246"/>
            <a:ext cx="15534380" cy="733425"/>
          </a:xfrm>
          <a:prstGeom prst="rect">
            <a:avLst/>
          </a:prstGeom>
        </p:spPr>
        <p:txBody>
          <a:bodyPr lIns="0" tIns="0" rIns="0" bIns="0" rtlCol="0" anchor="t">
            <a:spAutoFit/>
          </a:bodyPr>
          <a:lstStyle/>
          <a:p>
            <a:pPr algn="l">
              <a:lnSpc>
                <a:spcPts val="2687"/>
              </a:lnSpc>
            </a:pPr>
            <a:r>
              <a:rPr lang="en-US" sz="1750" b="1">
                <a:solidFill>
                  <a:srgbClr val="000000"/>
                </a:solidFill>
                <a:latin typeface="Source Serif Pro Bold"/>
                <a:ea typeface="Source Serif Pro Bold"/>
                <a:cs typeface="Source Serif Pro Bold"/>
                <a:sym typeface="Source Serif Pro Bold"/>
              </a:rPr>
              <a:t>Catatan Penting:</a:t>
            </a:r>
            <a:r>
              <a:rPr lang="en-US" sz="1750">
                <a:solidFill>
                  <a:srgbClr val="000000"/>
                </a:solidFill>
                <a:latin typeface="Source Serif Pro"/>
                <a:ea typeface="Source Serif Pro"/>
                <a:cs typeface="Source Serif Pro"/>
                <a:sym typeface="Source Serif Pro"/>
              </a:rPr>
              <a:t> Penggunaan herbal pada ibu hamil dan menyusui harus dilakukan di bawah pengawasan tenaga kesehatan terlatih. Tidak semua herbal aman untuk kehamilan — beberapa dapat bersifat uterotonik atau teratogenik pada dosis tinggi.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7F3F0"/>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92238" y="1259529"/>
            <a:ext cx="12921253" cy="813197"/>
          </a:xfrm>
          <a:prstGeom prst="rect">
            <a:avLst/>
          </a:prstGeom>
        </p:spPr>
        <p:txBody>
          <a:bodyPr lIns="0" tIns="0" rIns="0" bIns="0" rtlCol="0" anchor="t">
            <a:spAutoFit/>
          </a:bodyPr>
          <a:lstStyle/>
          <a:p>
            <a:pPr algn="l">
              <a:lnSpc>
                <a:spcPts val="6062"/>
              </a:lnSpc>
            </a:pPr>
            <a:r>
              <a:rPr lang="en-US" sz="4875">
                <a:solidFill>
                  <a:srgbClr val="201B18"/>
                </a:solidFill>
                <a:latin typeface="Arimo"/>
                <a:ea typeface="Arimo"/>
                <a:cs typeface="Arimo"/>
                <a:sym typeface="Arimo"/>
              </a:rPr>
              <a:t>Terapi Nutrisi: Fondasi Kesehatan Optimal</a:t>
            </a:r>
          </a:p>
        </p:txBody>
      </p:sp>
      <p:sp>
        <p:nvSpPr>
          <p:cNvPr id="7" name="TextBox 7"/>
          <p:cNvSpPr txBox="1"/>
          <p:nvPr/>
        </p:nvSpPr>
        <p:spPr>
          <a:xfrm>
            <a:off x="992238" y="2492578"/>
            <a:ext cx="16303523" cy="1266977"/>
          </a:xfrm>
          <a:prstGeom prst="rect">
            <a:avLst/>
          </a:prstGeom>
        </p:spPr>
        <p:txBody>
          <a:bodyPr lIns="0" tIns="0" rIns="0" bIns="0" rtlCol="0" anchor="t">
            <a:spAutoFit/>
          </a:bodyPr>
          <a:lstStyle/>
          <a:p>
            <a:pPr algn="l">
              <a:lnSpc>
                <a:spcPts val="3125"/>
              </a:lnSpc>
            </a:pPr>
            <a:r>
              <a:rPr lang="en-US" sz="1937">
                <a:solidFill>
                  <a:srgbClr val="504C49"/>
                </a:solidFill>
                <a:latin typeface="Source Serif Pro"/>
                <a:ea typeface="Source Serif Pro"/>
                <a:cs typeface="Source Serif Pro"/>
                <a:sym typeface="Source Serif Pro"/>
              </a:rPr>
              <a:t>Terapi nutrisi berlandaskan prinsip naturopati yang paling fundamental: </a:t>
            </a:r>
            <a:r>
              <a:rPr lang="en-US" sz="1937" b="1">
                <a:solidFill>
                  <a:srgbClr val="504C49"/>
                </a:solidFill>
                <a:latin typeface="Source Serif Pro Bold"/>
                <a:ea typeface="Source Serif Pro Bold"/>
                <a:cs typeface="Source Serif Pro Bold"/>
                <a:sym typeface="Source Serif Pro Bold"/>
              </a:rPr>
              <a:t>"Makanan adalah obatmu, dan obatmu adalah makananmu"</a:t>
            </a:r>
            <a:r>
              <a:rPr lang="en-US" sz="1937">
                <a:solidFill>
                  <a:srgbClr val="504C49"/>
                </a:solidFill>
                <a:latin typeface="Source Serif Pro"/>
                <a:ea typeface="Source Serif Pro"/>
                <a:cs typeface="Source Serif Pro"/>
                <a:sym typeface="Source Serif Pro"/>
              </a:rPr>
              <a:t> — sebuah filosofi yang dipopulerkan Hippocrates sejak 400 SM. Dalam kebidanan modern, terapi nutrisi menjadi pilar utama perawatan antenatal, intranatal, dan postnatal yang komprehensif.</a:t>
            </a:r>
          </a:p>
        </p:txBody>
      </p:sp>
      <p:grpSp>
        <p:nvGrpSpPr>
          <p:cNvPr id="8" name="Group 8"/>
          <p:cNvGrpSpPr/>
          <p:nvPr/>
        </p:nvGrpSpPr>
        <p:grpSpPr>
          <a:xfrm>
            <a:off x="977951" y="4024312"/>
            <a:ext cx="5297691" cy="4979346"/>
            <a:chOff x="0" y="0"/>
            <a:chExt cx="7063588" cy="6639128"/>
          </a:xfrm>
        </p:grpSpPr>
        <p:sp>
          <p:nvSpPr>
            <p:cNvPr id="9" name="Freeform 9"/>
            <p:cNvSpPr/>
            <p:nvPr/>
          </p:nvSpPr>
          <p:spPr>
            <a:xfrm>
              <a:off x="19050" y="19050"/>
              <a:ext cx="7025513" cy="6601078"/>
            </a:xfrm>
            <a:custGeom>
              <a:avLst/>
              <a:gdLst/>
              <a:ahLst/>
              <a:cxnLst/>
              <a:rect l="l" t="t" r="r" b="b"/>
              <a:pathLst>
                <a:path w="7025513" h="6601078">
                  <a:moveTo>
                    <a:pt x="0" y="49657"/>
                  </a:moveTo>
                  <a:cubicBezTo>
                    <a:pt x="0" y="22225"/>
                    <a:pt x="22225" y="0"/>
                    <a:pt x="49657" y="0"/>
                  </a:cubicBezTo>
                  <a:lnTo>
                    <a:pt x="6975856" y="0"/>
                  </a:lnTo>
                  <a:cubicBezTo>
                    <a:pt x="7003288" y="0"/>
                    <a:pt x="7025513" y="22225"/>
                    <a:pt x="7025513" y="49657"/>
                  </a:cubicBezTo>
                  <a:lnTo>
                    <a:pt x="7025513" y="6551422"/>
                  </a:lnTo>
                  <a:cubicBezTo>
                    <a:pt x="7025513" y="6578853"/>
                    <a:pt x="7003288" y="6601078"/>
                    <a:pt x="6975856" y="6601078"/>
                  </a:cubicBezTo>
                  <a:lnTo>
                    <a:pt x="49657" y="6601078"/>
                  </a:lnTo>
                  <a:cubicBezTo>
                    <a:pt x="22225" y="6601078"/>
                    <a:pt x="0" y="6578853"/>
                    <a:pt x="0" y="6551422"/>
                  </a:cubicBezTo>
                  <a:close/>
                </a:path>
              </a:pathLst>
            </a:custGeom>
            <a:solidFill>
              <a:srgbClr val="FFFFFF"/>
            </a:solidFill>
          </p:spPr>
        </p:sp>
        <p:sp>
          <p:nvSpPr>
            <p:cNvPr id="10" name="Freeform 10"/>
            <p:cNvSpPr/>
            <p:nvPr/>
          </p:nvSpPr>
          <p:spPr>
            <a:xfrm>
              <a:off x="0" y="0"/>
              <a:ext cx="7063613" cy="6639178"/>
            </a:xfrm>
            <a:custGeom>
              <a:avLst/>
              <a:gdLst/>
              <a:ahLst/>
              <a:cxnLst/>
              <a:rect l="l" t="t" r="r" b="b"/>
              <a:pathLst>
                <a:path w="7063613" h="6639178">
                  <a:moveTo>
                    <a:pt x="0" y="68707"/>
                  </a:moveTo>
                  <a:cubicBezTo>
                    <a:pt x="0" y="30734"/>
                    <a:pt x="30734" y="0"/>
                    <a:pt x="68707" y="0"/>
                  </a:cubicBezTo>
                  <a:lnTo>
                    <a:pt x="6994906" y="0"/>
                  </a:lnTo>
                  <a:lnTo>
                    <a:pt x="6994906" y="19050"/>
                  </a:lnTo>
                  <a:lnTo>
                    <a:pt x="6994906" y="0"/>
                  </a:lnTo>
                  <a:cubicBezTo>
                    <a:pt x="7032879" y="0"/>
                    <a:pt x="7063613" y="30734"/>
                    <a:pt x="7063613" y="68707"/>
                  </a:cubicBezTo>
                  <a:lnTo>
                    <a:pt x="7044563" y="68707"/>
                  </a:lnTo>
                  <a:lnTo>
                    <a:pt x="7063613" y="68707"/>
                  </a:lnTo>
                  <a:lnTo>
                    <a:pt x="7063613" y="6570472"/>
                  </a:lnTo>
                  <a:lnTo>
                    <a:pt x="7044563" y="6570472"/>
                  </a:lnTo>
                  <a:lnTo>
                    <a:pt x="7063613" y="6570472"/>
                  </a:lnTo>
                  <a:cubicBezTo>
                    <a:pt x="7063613" y="6608445"/>
                    <a:pt x="7032879" y="6639178"/>
                    <a:pt x="6994906" y="6639178"/>
                  </a:cubicBezTo>
                  <a:lnTo>
                    <a:pt x="6994906" y="6620128"/>
                  </a:lnTo>
                  <a:lnTo>
                    <a:pt x="6994906" y="6639178"/>
                  </a:lnTo>
                  <a:lnTo>
                    <a:pt x="68707" y="6639178"/>
                  </a:lnTo>
                  <a:lnTo>
                    <a:pt x="68707" y="6620128"/>
                  </a:lnTo>
                  <a:lnTo>
                    <a:pt x="68707" y="6639178"/>
                  </a:lnTo>
                  <a:cubicBezTo>
                    <a:pt x="30734" y="6639178"/>
                    <a:pt x="0" y="6608445"/>
                    <a:pt x="0" y="6570472"/>
                  </a:cubicBezTo>
                  <a:lnTo>
                    <a:pt x="0" y="68707"/>
                  </a:lnTo>
                  <a:lnTo>
                    <a:pt x="19050" y="68707"/>
                  </a:lnTo>
                  <a:lnTo>
                    <a:pt x="0" y="68707"/>
                  </a:lnTo>
                  <a:moveTo>
                    <a:pt x="38100" y="68707"/>
                  </a:moveTo>
                  <a:lnTo>
                    <a:pt x="38100" y="6570472"/>
                  </a:lnTo>
                  <a:lnTo>
                    <a:pt x="19050" y="6570472"/>
                  </a:lnTo>
                  <a:lnTo>
                    <a:pt x="38100" y="6570472"/>
                  </a:lnTo>
                  <a:cubicBezTo>
                    <a:pt x="38100" y="6587363"/>
                    <a:pt x="51816" y="6601078"/>
                    <a:pt x="68707" y="6601078"/>
                  </a:cubicBezTo>
                  <a:lnTo>
                    <a:pt x="6994906" y="6601078"/>
                  </a:lnTo>
                  <a:cubicBezTo>
                    <a:pt x="7011798" y="6601078"/>
                    <a:pt x="7025513" y="6587363"/>
                    <a:pt x="7025513" y="6570472"/>
                  </a:cubicBezTo>
                  <a:lnTo>
                    <a:pt x="7025513" y="68707"/>
                  </a:lnTo>
                  <a:cubicBezTo>
                    <a:pt x="7025513" y="51816"/>
                    <a:pt x="7011798" y="38100"/>
                    <a:pt x="6994906" y="38100"/>
                  </a:cubicBezTo>
                  <a:lnTo>
                    <a:pt x="68707" y="38100"/>
                  </a:lnTo>
                  <a:lnTo>
                    <a:pt x="68707" y="19050"/>
                  </a:lnTo>
                  <a:lnTo>
                    <a:pt x="68707" y="38100"/>
                  </a:lnTo>
                  <a:cubicBezTo>
                    <a:pt x="51816" y="38100"/>
                    <a:pt x="38100" y="51816"/>
                    <a:pt x="38100" y="68707"/>
                  </a:cubicBezTo>
                  <a:close/>
                </a:path>
              </a:pathLst>
            </a:custGeom>
            <a:solidFill>
              <a:srgbClr val="D8D4D4"/>
            </a:solidFill>
          </p:spPr>
        </p:sp>
      </p:grpSp>
      <p:sp>
        <p:nvSpPr>
          <p:cNvPr id="11" name="TextBox 11"/>
          <p:cNvSpPr txBox="1"/>
          <p:nvPr/>
        </p:nvSpPr>
        <p:spPr>
          <a:xfrm>
            <a:off x="1268759" y="4305595"/>
            <a:ext cx="3285677" cy="425796"/>
          </a:xfrm>
          <a:prstGeom prst="rect">
            <a:avLst/>
          </a:prstGeom>
        </p:spPr>
        <p:txBody>
          <a:bodyPr lIns="0" tIns="0" rIns="0" bIns="0" rtlCol="0" anchor="t">
            <a:spAutoFit/>
          </a:bodyPr>
          <a:lstStyle/>
          <a:p>
            <a:pPr algn="l">
              <a:lnSpc>
                <a:spcPts val="2999"/>
              </a:lnSpc>
            </a:pPr>
            <a:r>
              <a:rPr lang="en-US" sz="2437">
                <a:solidFill>
                  <a:srgbClr val="000000"/>
                </a:solidFill>
                <a:latin typeface="Arimo"/>
                <a:ea typeface="Arimo"/>
                <a:cs typeface="Arimo"/>
                <a:sym typeface="Arimo"/>
              </a:rPr>
              <a:t>🤰</a:t>
            </a:r>
            <a:r>
              <a:rPr lang="en-US" sz="2437">
                <a:solidFill>
                  <a:srgbClr val="504C49"/>
                </a:solidFill>
                <a:latin typeface="Arimo"/>
                <a:ea typeface="Arimo"/>
                <a:cs typeface="Arimo"/>
                <a:sym typeface="Arimo"/>
              </a:rPr>
              <a:t> Selama Kehamilan</a:t>
            </a:r>
          </a:p>
        </p:txBody>
      </p:sp>
      <p:sp>
        <p:nvSpPr>
          <p:cNvPr id="12" name="TextBox 12"/>
          <p:cNvSpPr txBox="1"/>
          <p:nvPr/>
        </p:nvSpPr>
        <p:spPr>
          <a:xfrm>
            <a:off x="1268759" y="4804019"/>
            <a:ext cx="4716066" cy="3511896"/>
          </a:xfrm>
          <a:prstGeom prst="rect">
            <a:avLst/>
          </a:prstGeom>
        </p:spPr>
        <p:txBody>
          <a:bodyPr lIns="0" tIns="0" rIns="0" bIns="0" rtlCol="0" anchor="t">
            <a:spAutoFit/>
          </a:bodyPr>
          <a:lstStyle/>
          <a:p>
            <a:pPr marL="292199" lvl="1" indent="-146100" algn="l">
              <a:lnSpc>
                <a:spcPts val="3125"/>
              </a:lnSpc>
              <a:buFont typeface="Arial"/>
              <a:buChar char="•"/>
            </a:pPr>
            <a:r>
              <a:rPr lang="en-US" sz="1937">
                <a:solidFill>
                  <a:srgbClr val="504C49"/>
                </a:solidFill>
                <a:latin typeface="Source Serif Pro"/>
                <a:ea typeface="Source Serif Pro"/>
                <a:cs typeface="Source Serif Pro"/>
                <a:sym typeface="Source Serif Pro"/>
              </a:rPr>
              <a:t>Asupan asam folat 400–800 mcg/hari untuk mencegah defek tabung saraf</a:t>
            </a:r>
          </a:p>
          <a:p>
            <a:pPr marL="292199" lvl="1" indent="-146100" algn="l">
              <a:lnSpc>
                <a:spcPts val="3125"/>
              </a:lnSpc>
              <a:buFont typeface="Arial"/>
              <a:buChar char="•"/>
            </a:pPr>
            <a:r>
              <a:rPr lang="en-US" sz="1937">
                <a:solidFill>
                  <a:srgbClr val="504C49"/>
                </a:solidFill>
                <a:latin typeface="Source Serif Pro"/>
                <a:ea typeface="Source Serif Pro"/>
                <a:cs typeface="Source Serif Pro"/>
                <a:sym typeface="Source Serif Pro"/>
              </a:rPr>
              <a:t>Zat besi 27 mg/hari untuk mencegah anemia gravidarum</a:t>
            </a:r>
          </a:p>
          <a:p>
            <a:pPr marL="292199" lvl="1" indent="-146100" algn="l">
              <a:lnSpc>
                <a:spcPts val="3125"/>
              </a:lnSpc>
              <a:buFont typeface="Arial"/>
              <a:buChar char="•"/>
            </a:pPr>
            <a:r>
              <a:rPr lang="en-US" sz="1937">
                <a:solidFill>
                  <a:srgbClr val="504C49"/>
                </a:solidFill>
                <a:latin typeface="Source Serif Pro"/>
                <a:ea typeface="Source Serif Pro"/>
                <a:cs typeface="Source Serif Pro"/>
                <a:sym typeface="Source Serif Pro"/>
              </a:rPr>
              <a:t>Kalsium 1.000 mg/hari untuk pembentukan tulang janin</a:t>
            </a:r>
          </a:p>
          <a:p>
            <a:pPr marL="292199" lvl="1" indent="-146100" algn="l">
              <a:lnSpc>
                <a:spcPts val="3125"/>
              </a:lnSpc>
              <a:buFont typeface="Arial"/>
              <a:buChar char="•"/>
            </a:pPr>
            <a:r>
              <a:rPr lang="en-US" sz="1937">
                <a:solidFill>
                  <a:srgbClr val="504C49"/>
                </a:solidFill>
                <a:latin typeface="Source Serif Pro"/>
                <a:ea typeface="Source Serif Pro"/>
                <a:cs typeface="Source Serif Pro"/>
                <a:sym typeface="Source Serif Pro"/>
              </a:rPr>
              <a:t>Diet rendah gula sederhana untuk pencegahan diabetes gestasional</a:t>
            </a:r>
          </a:p>
        </p:txBody>
      </p:sp>
      <p:grpSp>
        <p:nvGrpSpPr>
          <p:cNvPr id="13" name="Group 13"/>
          <p:cNvGrpSpPr/>
          <p:nvPr/>
        </p:nvGrpSpPr>
        <p:grpSpPr>
          <a:xfrm>
            <a:off x="6495012" y="4024312"/>
            <a:ext cx="5297834" cy="4979346"/>
            <a:chOff x="0" y="0"/>
            <a:chExt cx="7063778" cy="6639128"/>
          </a:xfrm>
        </p:grpSpPr>
        <p:sp>
          <p:nvSpPr>
            <p:cNvPr id="14" name="Freeform 14"/>
            <p:cNvSpPr/>
            <p:nvPr/>
          </p:nvSpPr>
          <p:spPr>
            <a:xfrm>
              <a:off x="19050" y="19050"/>
              <a:ext cx="7025639" cy="6601078"/>
            </a:xfrm>
            <a:custGeom>
              <a:avLst/>
              <a:gdLst/>
              <a:ahLst/>
              <a:cxnLst/>
              <a:rect l="l" t="t" r="r" b="b"/>
              <a:pathLst>
                <a:path w="7025639" h="6601078">
                  <a:moveTo>
                    <a:pt x="0" y="49657"/>
                  </a:moveTo>
                  <a:cubicBezTo>
                    <a:pt x="0" y="22225"/>
                    <a:pt x="22225" y="0"/>
                    <a:pt x="49657" y="0"/>
                  </a:cubicBezTo>
                  <a:lnTo>
                    <a:pt x="6975983" y="0"/>
                  </a:lnTo>
                  <a:cubicBezTo>
                    <a:pt x="7003414" y="0"/>
                    <a:pt x="7025639" y="22225"/>
                    <a:pt x="7025639" y="49657"/>
                  </a:cubicBezTo>
                  <a:lnTo>
                    <a:pt x="7025639" y="6551422"/>
                  </a:lnTo>
                  <a:cubicBezTo>
                    <a:pt x="7025639" y="6578853"/>
                    <a:pt x="7003414" y="6601078"/>
                    <a:pt x="6975983" y="6601078"/>
                  </a:cubicBezTo>
                  <a:lnTo>
                    <a:pt x="49657" y="6601078"/>
                  </a:lnTo>
                  <a:cubicBezTo>
                    <a:pt x="22225" y="6601078"/>
                    <a:pt x="0" y="6578853"/>
                    <a:pt x="0" y="6551422"/>
                  </a:cubicBezTo>
                  <a:close/>
                </a:path>
              </a:pathLst>
            </a:custGeom>
            <a:solidFill>
              <a:srgbClr val="FFFFFF"/>
            </a:solidFill>
          </p:spPr>
        </p:sp>
        <p:sp>
          <p:nvSpPr>
            <p:cNvPr id="15" name="Freeform 15"/>
            <p:cNvSpPr/>
            <p:nvPr/>
          </p:nvSpPr>
          <p:spPr>
            <a:xfrm>
              <a:off x="0" y="0"/>
              <a:ext cx="7063739" cy="6639178"/>
            </a:xfrm>
            <a:custGeom>
              <a:avLst/>
              <a:gdLst/>
              <a:ahLst/>
              <a:cxnLst/>
              <a:rect l="l" t="t" r="r" b="b"/>
              <a:pathLst>
                <a:path w="7063739" h="6639178">
                  <a:moveTo>
                    <a:pt x="0" y="68707"/>
                  </a:moveTo>
                  <a:cubicBezTo>
                    <a:pt x="0" y="30734"/>
                    <a:pt x="30734" y="0"/>
                    <a:pt x="68707" y="0"/>
                  </a:cubicBezTo>
                  <a:lnTo>
                    <a:pt x="6995033" y="0"/>
                  </a:lnTo>
                  <a:lnTo>
                    <a:pt x="6995033" y="19050"/>
                  </a:lnTo>
                  <a:lnTo>
                    <a:pt x="6995033" y="0"/>
                  </a:lnTo>
                  <a:cubicBezTo>
                    <a:pt x="7033006" y="0"/>
                    <a:pt x="7063739" y="30734"/>
                    <a:pt x="7063739" y="68707"/>
                  </a:cubicBezTo>
                  <a:lnTo>
                    <a:pt x="7044689" y="68707"/>
                  </a:lnTo>
                  <a:lnTo>
                    <a:pt x="7063739" y="68707"/>
                  </a:lnTo>
                  <a:lnTo>
                    <a:pt x="7063739" y="6570472"/>
                  </a:lnTo>
                  <a:lnTo>
                    <a:pt x="7044689" y="6570472"/>
                  </a:lnTo>
                  <a:lnTo>
                    <a:pt x="7063739" y="6570472"/>
                  </a:lnTo>
                  <a:cubicBezTo>
                    <a:pt x="7063739" y="6608445"/>
                    <a:pt x="7033006" y="6639178"/>
                    <a:pt x="6995033" y="6639178"/>
                  </a:cubicBezTo>
                  <a:lnTo>
                    <a:pt x="6995033" y="6620128"/>
                  </a:lnTo>
                  <a:lnTo>
                    <a:pt x="6995033" y="6639178"/>
                  </a:lnTo>
                  <a:lnTo>
                    <a:pt x="68707" y="6639178"/>
                  </a:lnTo>
                  <a:lnTo>
                    <a:pt x="68707" y="6620128"/>
                  </a:lnTo>
                  <a:lnTo>
                    <a:pt x="68707" y="6639178"/>
                  </a:lnTo>
                  <a:cubicBezTo>
                    <a:pt x="30734" y="6639178"/>
                    <a:pt x="0" y="6608445"/>
                    <a:pt x="0" y="6570472"/>
                  </a:cubicBezTo>
                  <a:lnTo>
                    <a:pt x="0" y="68707"/>
                  </a:lnTo>
                  <a:lnTo>
                    <a:pt x="19050" y="68707"/>
                  </a:lnTo>
                  <a:lnTo>
                    <a:pt x="0" y="68707"/>
                  </a:lnTo>
                  <a:moveTo>
                    <a:pt x="38100" y="68707"/>
                  </a:moveTo>
                  <a:lnTo>
                    <a:pt x="38100" y="6570472"/>
                  </a:lnTo>
                  <a:lnTo>
                    <a:pt x="19050" y="6570472"/>
                  </a:lnTo>
                  <a:lnTo>
                    <a:pt x="38100" y="6570472"/>
                  </a:lnTo>
                  <a:cubicBezTo>
                    <a:pt x="38100" y="6587363"/>
                    <a:pt x="51816" y="6601078"/>
                    <a:pt x="68707" y="6601078"/>
                  </a:cubicBezTo>
                  <a:lnTo>
                    <a:pt x="6995033" y="6601078"/>
                  </a:lnTo>
                  <a:cubicBezTo>
                    <a:pt x="7011924" y="6601078"/>
                    <a:pt x="7025639" y="6587363"/>
                    <a:pt x="7025639" y="6570472"/>
                  </a:cubicBezTo>
                  <a:lnTo>
                    <a:pt x="7025639" y="68707"/>
                  </a:lnTo>
                  <a:cubicBezTo>
                    <a:pt x="7025639" y="51816"/>
                    <a:pt x="7011924" y="38100"/>
                    <a:pt x="6995033" y="38100"/>
                  </a:cubicBezTo>
                  <a:lnTo>
                    <a:pt x="68707" y="38100"/>
                  </a:lnTo>
                  <a:lnTo>
                    <a:pt x="68707" y="19050"/>
                  </a:lnTo>
                  <a:lnTo>
                    <a:pt x="68707" y="38100"/>
                  </a:lnTo>
                  <a:cubicBezTo>
                    <a:pt x="51816" y="38100"/>
                    <a:pt x="38100" y="51816"/>
                    <a:pt x="38100" y="68707"/>
                  </a:cubicBezTo>
                  <a:close/>
                </a:path>
              </a:pathLst>
            </a:custGeom>
            <a:solidFill>
              <a:srgbClr val="D8D4D4"/>
            </a:solidFill>
          </p:spPr>
        </p:sp>
      </p:grpSp>
      <p:sp>
        <p:nvSpPr>
          <p:cNvPr id="16" name="TextBox 16"/>
          <p:cNvSpPr txBox="1"/>
          <p:nvPr/>
        </p:nvSpPr>
        <p:spPr>
          <a:xfrm>
            <a:off x="6785820" y="4305595"/>
            <a:ext cx="3101130" cy="425796"/>
          </a:xfrm>
          <a:prstGeom prst="rect">
            <a:avLst/>
          </a:prstGeom>
        </p:spPr>
        <p:txBody>
          <a:bodyPr lIns="0" tIns="0" rIns="0" bIns="0" rtlCol="0" anchor="t">
            <a:spAutoFit/>
          </a:bodyPr>
          <a:lstStyle/>
          <a:p>
            <a:pPr algn="l">
              <a:lnSpc>
                <a:spcPts val="2999"/>
              </a:lnSpc>
            </a:pPr>
            <a:r>
              <a:rPr lang="en-US" sz="2437">
                <a:solidFill>
                  <a:srgbClr val="000000"/>
                </a:solidFill>
                <a:latin typeface="Arimo"/>
                <a:ea typeface="Arimo"/>
                <a:cs typeface="Arimo"/>
                <a:sym typeface="Arimo"/>
              </a:rPr>
              <a:t>🌸</a:t>
            </a:r>
            <a:r>
              <a:rPr lang="en-US" sz="2437">
                <a:solidFill>
                  <a:srgbClr val="504C49"/>
                </a:solidFill>
                <a:latin typeface="Arimo"/>
                <a:ea typeface="Arimo"/>
                <a:cs typeface="Arimo"/>
                <a:sym typeface="Arimo"/>
              </a:rPr>
              <a:t> Saat Menyusui</a:t>
            </a:r>
          </a:p>
        </p:txBody>
      </p:sp>
      <p:sp>
        <p:nvSpPr>
          <p:cNvPr id="17" name="TextBox 17"/>
          <p:cNvSpPr txBox="1"/>
          <p:nvPr/>
        </p:nvSpPr>
        <p:spPr>
          <a:xfrm>
            <a:off x="6785820" y="4804019"/>
            <a:ext cx="4716218" cy="3511896"/>
          </a:xfrm>
          <a:prstGeom prst="rect">
            <a:avLst/>
          </a:prstGeom>
        </p:spPr>
        <p:txBody>
          <a:bodyPr lIns="0" tIns="0" rIns="0" bIns="0" rtlCol="0" anchor="t">
            <a:spAutoFit/>
          </a:bodyPr>
          <a:lstStyle/>
          <a:p>
            <a:pPr marL="292199" lvl="1" indent="-146100" algn="l">
              <a:lnSpc>
                <a:spcPts val="3125"/>
              </a:lnSpc>
              <a:buFont typeface="Arial"/>
              <a:buChar char="•"/>
            </a:pPr>
            <a:r>
              <a:rPr lang="en-US" sz="1937">
                <a:solidFill>
                  <a:srgbClr val="504C49"/>
                </a:solidFill>
                <a:latin typeface="Source Serif Pro"/>
                <a:ea typeface="Source Serif Pro"/>
                <a:cs typeface="Source Serif Pro"/>
                <a:sym typeface="Source Serif Pro"/>
              </a:rPr>
              <a:t>Peningkatan kebutuhan kalori +500 kkal/hari dari baseline</a:t>
            </a:r>
          </a:p>
          <a:p>
            <a:pPr marL="292199" lvl="1" indent="-146100" algn="l">
              <a:lnSpc>
                <a:spcPts val="3125"/>
              </a:lnSpc>
              <a:buFont typeface="Arial"/>
              <a:buChar char="•"/>
            </a:pPr>
            <a:r>
              <a:rPr lang="en-US" sz="1937">
                <a:solidFill>
                  <a:srgbClr val="504C49"/>
                </a:solidFill>
                <a:latin typeface="Source Serif Pro"/>
                <a:ea typeface="Source Serif Pro"/>
                <a:cs typeface="Source Serif Pro"/>
                <a:sym typeface="Source Serif Pro"/>
              </a:rPr>
              <a:t>Protein minimal 71 g/hari untuk kualitas dan kuantitas ASI</a:t>
            </a:r>
          </a:p>
          <a:p>
            <a:pPr marL="292199" lvl="1" indent="-146100" algn="l">
              <a:lnSpc>
                <a:spcPts val="3125"/>
              </a:lnSpc>
              <a:buFont typeface="Arial"/>
              <a:buChar char="•"/>
            </a:pPr>
            <a:r>
              <a:rPr lang="en-US" sz="1937">
                <a:solidFill>
                  <a:srgbClr val="504C49"/>
                </a:solidFill>
                <a:latin typeface="Source Serif Pro"/>
                <a:ea typeface="Source Serif Pro"/>
                <a:cs typeface="Source Serif Pro"/>
                <a:sym typeface="Source Serif Pro"/>
              </a:rPr>
              <a:t>Hidrasi optimal: 3,1 liter cairan per hari</a:t>
            </a:r>
          </a:p>
          <a:p>
            <a:pPr marL="292199" lvl="1" indent="-146100" algn="l">
              <a:lnSpc>
                <a:spcPts val="3125"/>
              </a:lnSpc>
              <a:buFont typeface="Arial"/>
              <a:buChar char="•"/>
            </a:pPr>
            <a:r>
              <a:rPr lang="en-US" sz="1937">
                <a:solidFill>
                  <a:srgbClr val="504C49"/>
                </a:solidFill>
                <a:latin typeface="Source Serif Pro"/>
                <a:ea typeface="Source Serif Pro"/>
                <a:cs typeface="Source Serif Pro"/>
                <a:sym typeface="Source Serif Pro"/>
              </a:rPr>
              <a:t>Iodium 290 mcg/hari untuk perkembangan otak bayi</a:t>
            </a:r>
          </a:p>
        </p:txBody>
      </p:sp>
      <p:grpSp>
        <p:nvGrpSpPr>
          <p:cNvPr id="18" name="Group 18"/>
          <p:cNvGrpSpPr/>
          <p:nvPr/>
        </p:nvGrpSpPr>
        <p:grpSpPr>
          <a:xfrm>
            <a:off x="12012216" y="4024312"/>
            <a:ext cx="5297691" cy="4979346"/>
            <a:chOff x="0" y="0"/>
            <a:chExt cx="7063588" cy="6639128"/>
          </a:xfrm>
        </p:grpSpPr>
        <p:sp>
          <p:nvSpPr>
            <p:cNvPr id="19" name="Freeform 19"/>
            <p:cNvSpPr/>
            <p:nvPr/>
          </p:nvSpPr>
          <p:spPr>
            <a:xfrm>
              <a:off x="19050" y="19050"/>
              <a:ext cx="7025513" cy="6601078"/>
            </a:xfrm>
            <a:custGeom>
              <a:avLst/>
              <a:gdLst/>
              <a:ahLst/>
              <a:cxnLst/>
              <a:rect l="l" t="t" r="r" b="b"/>
              <a:pathLst>
                <a:path w="7025513" h="6601078">
                  <a:moveTo>
                    <a:pt x="0" y="49657"/>
                  </a:moveTo>
                  <a:cubicBezTo>
                    <a:pt x="0" y="22225"/>
                    <a:pt x="22225" y="0"/>
                    <a:pt x="49657" y="0"/>
                  </a:cubicBezTo>
                  <a:lnTo>
                    <a:pt x="6975856" y="0"/>
                  </a:lnTo>
                  <a:cubicBezTo>
                    <a:pt x="7003288" y="0"/>
                    <a:pt x="7025513" y="22225"/>
                    <a:pt x="7025513" y="49657"/>
                  </a:cubicBezTo>
                  <a:lnTo>
                    <a:pt x="7025513" y="6551422"/>
                  </a:lnTo>
                  <a:cubicBezTo>
                    <a:pt x="7025513" y="6578853"/>
                    <a:pt x="7003288" y="6601078"/>
                    <a:pt x="6975856" y="6601078"/>
                  </a:cubicBezTo>
                  <a:lnTo>
                    <a:pt x="49657" y="6601078"/>
                  </a:lnTo>
                  <a:cubicBezTo>
                    <a:pt x="22225" y="6601078"/>
                    <a:pt x="0" y="6578853"/>
                    <a:pt x="0" y="6551422"/>
                  </a:cubicBezTo>
                  <a:close/>
                </a:path>
              </a:pathLst>
            </a:custGeom>
            <a:solidFill>
              <a:srgbClr val="FFFFFF"/>
            </a:solidFill>
          </p:spPr>
        </p:sp>
        <p:sp>
          <p:nvSpPr>
            <p:cNvPr id="20" name="Freeform 20"/>
            <p:cNvSpPr/>
            <p:nvPr/>
          </p:nvSpPr>
          <p:spPr>
            <a:xfrm>
              <a:off x="0" y="0"/>
              <a:ext cx="7063613" cy="6639178"/>
            </a:xfrm>
            <a:custGeom>
              <a:avLst/>
              <a:gdLst/>
              <a:ahLst/>
              <a:cxnLst/>
              <a:rect l="l" t="t" r="r" b="b"/>
              <a:pathLst>
                <a:path w="7063613" h="6639178">
                  <a:moveTo>
                    <a:pt x="0" y="68707"/>
                  </a:moveTo>
                  <a:cubicBezTo>
                    <a:pt x="0" y="30734"/>
                    <a:pt x="30734" y="0"/>
                    <a:pt x="68707" y="0"/>
                  </a:cubicBezTo>
                  <a:lnTo>
                    <a:pt x="6994906" y="0"/>
                  </a:lnTo>
                  <a:lnTo>
                    <a:pt x="6994906" y="19050"/>
                  </a:lnTo>
                  <a:lnTo>
                    <a:pt x="6994906" y="0"/>
                  </a:lnTo>
                  <a:cubicBezTo>
                    <a:pt x="7032879" y="0"/>
                    <a:pt x="7063613" y="30734"/>
                    <a:pt x="7063613" y="68707"/>
                  </a:cubicBezTo>
                  <a:lnTo>
                    <a:pt x="7044563" y="68707"/>
                  </a:lnTo>
                  <a:lnTo>
                    <a:pt x="7063613" y="68707"/>
                  </a:lnTo>
                  <a:lnTo>
                    <a:pt x="7063613" y="6570472"/>
                  </a:lnTo>
                  <a:lnTo>
                    <a:pt x="7044563" y="6570472"/>
                  </a:lnTo>
                  <a:lnTo>
                    <a:pt x="7063613" y="6570472"/>
                  </a:lnTo>
                  <a:cubicBezTo>
                    <a:pt x="7063613" y="6608445"/>
                    <a:pt x="7032879" y="6639178"/>
                    <a:pt x="6994906" y="6639178"/>
                  </a:cubicBezTo>
                  <a:lnTo>
                    <a:pt x="6994906" y="6620128"/>
                  </a:lnTo>
                  <a:lnTo>
                    <a:pt x="6994906" y="6639178"/>
                  </a:lnTo>
                  <a:lnTo>
                    <a:pt x="68707" y="6639178"/>
                  </a:lnTo>
                  <a:lnTo>
                    <a:pt x="68707" y="6620128"/>
                  </a:lnTo>
                  <a:lnTo>
                    <a:pt x="68707" y="6639178"/>
                  </a:lnTo>
                  <a:cubicBezTo>
                    <a:pt x="30734" y="6639178"/>
                    <a:pt x="0" y="6608445"/>
                    <a:pt x="0" y="6570472"/>
                  </a:cubicBezTo>
                  <a:lnTo>
                    <a:pt x="0" y="68707"/>
                  </a:lnTo>
                  <a:lnTo>
                    <a:pt x="19050" y="68707"/>
                  </a:lnTo>
                  <a:lnTo>
                    <a:pt x="0" y="68707"/>
                  </a:lnTo>
                  <a:moveTo>
                    <a:pt x="38100" y="68707"/>
                  </a:moveTo>
                  <a:lnTo>
                    <a:pt x="38100" y="6570472"/>
                  </a:lnTo>
                  <a:lnTo>
                    <a:pt x="19050" y="6570472"/>
                  </a:lnTo>
                  <a:lnTo>
                    <a:pt x="38100" y="6570472"/>
                  </a:lnTo>
                  <a:cubicBezTo>
                    <a:pt x="38100" y="6587363"/>
                    <a:pt x="51816" y="6601078"/>
                    <a:pt x="68707" y="6601078"/>
                  </a:cubicBezTo>
                  <a:lnTo>
                    <a:pt x="6994906" y="6601078"/>
                  </a:lnTo>
                  <a:cubicBezTo>
                    <a:pt x="7011798" y="6601078"/>
                    <a:pt x="7025513" y="6587363"/>
                    <a:pt x="7025513" y="6570472"/>
                  </a:cubicBezTo>
                  <a:lnTo>
                    <a:pt x="7025513" y="68707"/>
                  </a:lnTo>
                  <a:cubicBezTo>
                    <a:pt x="7025513" y="51816"/>
                    <a:pt x="7011798" y="38100"/>
                    <a:pt x="6994906" y="38100"/>
                  </a:cubicBezTo>
                  <a:lnTo>
                    <a:pt x="68707" y="38100"/>
                  </a:lnTo>
                  <a:lnTo>
                    <a:pt x="68707" y="19050"/>
                  </a:lnTo>
                  <a:lnTo>
                    <a:pt x="68707" y="38100"/>
                  </a:lnTo>
                  <a:cubicBezTo>
                    <a:pt x="51816" y="38100"/>
                    <a:pt x="38100" y="51816"/>
                    <a:pt x="38100" y="68707"/>
                  </a:cubicBezTo>
                  <a:close/>
                </a:path>
              </a:pathLst>
            </a:custGeom>
            <a:solidFill>
              <a:srgbClr val="D8D4D4"/>
            </a:solidFill>
          </p:spPr>
        </p:sp>
      </p:grpSp>
      <p:sp>
        <p:nvSpPr>
          <p:cNvPr id="21" name="TextBox 21"/>
          <p:cNvSpPr txBox="1"/>
          <p:nvPr/>
        </p:nvSpPr>
        <p:spPr>
          <a:xfrm>
            <a:off x="12303023" y="4305595"/>
            <a:ext cx="3101130" cy="425796"/>
          </a:xfrm>
          <a:prstGeom prst="rect">
            <a:avLst/>
          </a:prstGeom>
        </p:spPr>
        <p:txBody>
          <a:bodyPr lIns="0" tIns="0" rIns="0" bIns="0" rtlCol="0" anchor="t">
            <a:spAutoFit/>
          </a:bodyPr>
          <a:lstStyle/>
          <a:p>
            <a:pPr algn="l">
              <a:lnSpc>
                <a:spcPts val="2999"/>
              </a:lnSpc>
            </a:pPr>
            <a:r>
              <a:rPr lang="en-US" sz="2437">
                <a:solidFill>
                  <a:srgbClr val="000000"/>
                </a:solidFill>
                <a:latin typeface="Arimo"/>
                <a:ea typeface="Arimo"/>
                <a:cs typeface="Arimo"/>
                <a:sym typeface="Arimo"/>
              </a:rPr>
              <a:t>🌿</a:t>
            </a:r>
            <a:r>
              <a:rPr lang="en-US" sz="2437">
                <a:solidFill>
                  <a:srgbClr val="504C49"/>
                </a:solidFill>
                <a:latin typeface="Arimo"/>
                <a:ea typeface="Arimo"/>
                <a:cs typeface="Arimo"/>
                <a:sym typeface="Arimo"/>
              </a:rPr>
              <a:t> Pasca Persalinan</a:t>
            </a:r>
          </a:p>
        </p:txBody>
      </p:sp>
      <p:sp>
        <p:nvSpPr>
          <p:cNvPr id="22" name="TextBox 22"/>
          <p:cNvSpPr txBox="1"/>
          <p:nvPr/>
        </p:nvSpPr>
        <p:spPr>
          <a:xfrm>
            <a:off x="12303023" y="4804019"/>
            <a:ext cx="4716066" cy="3908822"/>
          </a:xfrm>
          <a:prstGeom prst="rect">
            <a:avLst/>
          </a:prstGeom>
        </p:spPr>
        <p:txBody>
          <a:bodyPr lIns="0" tIns="0" rIns="0" bIns="0" rtlCol="0" anchor="t">
            <a:spAutoFit/>
          </a:bodyPr>
          <a:lstStyle/>
          <a:p>
            <a:pPr marL="292199" lvl="1" indent="-146100" algn="l">
              <a:lnSpc>
                <a:spcPts val="3125"/>
              </a:lnSpc>
              <a:buFont typeface="Arial"/>
              <a:buChar char="•"/>
            </a:pPr>
            <a:r>
              <a:rPr lang="en-US" sz="1937">
                <a:solidFill>
                  <a:srgbClr val="504C49"/>
                </a:solidFill>
                <a:latin typeface="Source Serif Pro"/>
                <a:ea typeface="Source Serif Pro"/>
                <a:cs typeface="Source Serif Pro"/>
                <a:sym typeface="Source Serif Pro"/>
              </a:rPr>
              <a:t>Makanan kaya antioksidan untuk mempercepat pemulihan jaringan</a:t>
            </a:r>
          </a:p>
          <a:p>
            <a:pPr marL="292199" lvl="1" indent="-146100" algn="l">
              <a:lnSpc>
                <a:spcPts val="3125"/>
              </a:lnSpc>
              <a:buFont typeface="Arial"/>
              <a:buChar char="•"/>
            </a:pPr>
            <a:r>
              <a:rPr lang="en-US" sz="1937">
                <a:solidFill>
                  <a:srgbClr val="504C49"/>
                </a:solidFill>
                <a:latin typeface="Source Serif Pro"/>
                <a:ea typeface="Source Serif Pro"/>
                <a:cs typeface="Source Serif Pro"/>
                <a:sym typeface="Source Serif Pro"/>
              </a:rPr>
              <a:t>Vitamin C untuk mendukung sintesis kolagen dan penyembuhan luka</a:t>
            </a:r>
          </a:p>
          <a:p>
            <a:pPr marL="292199" lvl="1" indent="-146100" algn="l">
              <a:lnSpc>
                <a:spcPts val="3125"/>
              </a:lnSpc>
              <a:buFont typeface="Arial"/>
              <a:buChar char="•"/>
            </a:pPr>
            <a:r>
              <a:rPr lang="en-US" sz="1937">
                <a:solidFill>
                  <a:srgbClr val="504C49"/>
                </a:solidFill>
                <a:latin typeface="Source Serif Pro"/>
                <a:ea typeface="Source Serif Pro"/>
                <a:cs typeface="Source Serif Pro"/>
                <a:sym typeface="Source Serif Pro"/>
              </a:rPr>
              <a:t>Zinc untuk imunitas dan regenerasi sel</a:t>
            </a:r>
          </a:p>
          <a:p>
            <a:pPr marL="292199" lvl="1" indent="-146100" algn="l">
              <a:lnSpc>
                <a:spcPts val="3125"/>
              </a:lnSpc>
              <a:buFont typeface="Arial"/>
              <a:buChar char="•"/>
            </a:pPr>
            <a:r>
              <a:rPr lang="en-US" sz="1937">
                <a:solidFill>
                  <a:srgbClr val="504C49"/>
                </a:solidFill>
                <a:latin typeface="Source Serif Pro"/>
                <a:ea typeface="Source Serif Pro"/>
                <a:cs typeface="Source Serif Pro"/>
                <a:sym typeface="Source Serif Pro"/>
              </a:rPr>
              <a:t>Probiotik untuk keseimbangan flora usus pasca antibiotik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7F3F0"/>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45804" y="648291"/>
            <a:ext cx="13490077" cy="796080"/>
          </a:xfrm>
          <a:prstGeom prst="rect">
            <a:avLst/>
          </a:prstGeom>
        </p:spPr>
        <p:txBody>
          <a:bodyPr lIns="0" tIns="0" rIns="0" bIns="0" rtlCol="0" anchor="t">
            <a:spAutoFit/>
          </a:bodyPr>
          <a:lstStyle/>
          <a:p>
            <a:pPr algn="l">
              <a:lnSpc>
                <a:spcPts val="5812"/>
              </a:lnSpc>
            </a:pPr>
            <a:r>
              <a:rPr lang="en-US" sz="4625">
                <a:solidFill>
                  <a:srgbClr val="201B18"/>
                </a:solidFill>
                <a:latin typeface="Arimo"/>
                <a:ea typeface="Arimo"/>
                <a:cs typeface="Arimo"/>
                <a:sym typeface="Arimo"/>
              </a:rPr>
              <a:t>Nutrisi Spesifik yang Krusial dalam Kebidanan</a:t>
            </a:r>
          </a:p>
        </p:txBody>
      </p:sp>
      <p:sp>
        <p:nvSpPr>
          <p:cNvPr id="7" name="TextBox 7"/>
          <p:cNvSpPr txBox="1"/>
          <p:nvPr/>
        </p:nvSpPr>
        <p:spPr>
          <a:xfrm>
            <a:off x="945804" y="1828352"/>
            <a:ext cx="16396392" cy="805453"/>
          </a:xfrm>
          <a:prstGeom prst="rect">
            <a:avLst/>
          </a:prstGeom>
        </p:spPr>
        <p:txBody>
          <a:bodyPr lIns="0" tIns="0" rIns="0" bIns="0" rtlCol="0" anchor="t">
            <a:spAutoFit/>
          </a:bodyPr>
          <a:lstStyle/>
          <a:p>
            <a:pPr algn="l">
              <a:lnSpc>
                <a:spcPts val="2875"/>
              </a:lnSpc>
            </a:pPr>
            <a:r>
              <a:rPr lang="en-US" sz="1812">
                <a:solidFill>
                  <a:srgbClr val="504C49"/>
                </a:solidFill>
                <a:latin typeface="Source Serif Pro"/>
                <a:ea typeface="Source Serif Pro"/>
                <a:cs typeface="Source Serif Pro"/>
                <a:sym typeface="Source Serif Pro"/>
              </a:rPr>
              <a:t>Setiap fase kehamilan memerlukan nutrisi spesifik yang berperan penting dalam perkembangan janin dan kesehatan ibu. Berikut adalah tiga nutrisi esensial yang wajib diperhatikan oleh bidan dalam memberikan konseling gizi kepada pasien.</a:t>
            </a:r>
          </a:p>
        </p:txBody>
      </p:sp>
      <p:sp>
        <p:nvSpPr>
          <p:cNvPr id="8" name="TextBox 8"/>
          <p:cNvSpPr txBox="1"/>
          <p:nvPr/>
        </p:nvSpPr>
        <p:spPr>
          <a:xfrm>
            <a:off x="945804" y="3091158"/>
            <a:ext cx="5277745" cy="694582"/>
          </a:xfrm>
          <a:prstGeom prst="rect">
            <a:avLst/>
          </a:prstGeom>
        </p:spPr>
        <p:txBody>
          <a:bodyPr lIns="0" tIns="0" rIns="0" bIns="0" rtlCol="0" anchor="t">
            <a:spAutoFit/>
          </a:bodyPr>
          <a:lstStyle/>
          <a:p>
            <a:pPr algn="ctr">
              <a:lnSpc>
                <a:spcPts val="6124"/>
              </a:lnSpc>
            </a:pPr>
            <a:r>
              <a:rPr lang="en-US" sz="6124">
                <a:solidFill>
                  <a:srgbClr val="504C49"/>
                </a:solidFill>
                <a:latin typeface="Arimo"/>
                <a:ea typeface="Arimo"/>
                <a:cs typeface="Arimo"/>
                <a:sym typeface="Arimo"/>
              </a:rPr>
              <a:t>400mcg</a:t>
            </a:r>
          </a:p>
        </p:txBody>
      </p:sp>
      <p:sp>
        <p:nvSpPr>
          <p:cNvPr id="9" name="TextBox 9"/>
          <p:cNvSpPr txBox="1"/>
          <p:nvPr/>
        </p:nvSpPr>
        <p:spPr>
          <a:xfrm>
            <a:off x="2106816" y="4044258"/>
            <a:ext cx="2955722" cy="397964"/>
          </a:xfrm>
          <a:prstGeom prst="rect">
            <a:avLst/>
          </a:prstGeom>
        </p:spPr>
        <p:txBody>
          <a:bodyPr lIns="0" tIns="0" rIns="0" bIns="0" rtlCol="0" anchor="t">
            <a:spAutoFit/>
          </a:bodyPr>
          <a:lstStyle/>
          <a:p>
            <a:pPr algn="ctr">
              <a:lnSpc>
                <a:spcPts val="2875"/>
              </a:lnSpc>
            </a:pPr>
            <a:r>
              <a:rPr lang="en-US" sz="2312">
                <a:solidFill>
                  <a:srgbClr val="504C49"/>
                </a:solidFill>
                <a:latin typeface="Arimo"/>
                <a:ea typeface="Arimo"/>
                <a:cs typeface="Arimo"/>
                <a:sym typeface="Arimo"/>
              </a:rPr>
              <a:t>Asam Folat Harian</a:t>
            </a:r>
          </a:p>
        </p:txBody>
      </p:sp>
      <p:sp>
        <p:nvSpPr>
          <p:cNvPr id="10" name="TextBox 10"/>
          <p:cNvSpPr txBox="1"/>
          <p:nvPr/>
        </p:nvSpPr>
        <p:spPr>
          <a:xfrm>
            <a:off x="945804" y="4510678"/>
            <a:ext cx="5277745" cy="1544241"/>
          </a:xfrm>
          <a:prstGeom prst="rect">
            <a:avLst/>
          </a:prstGeom>
        </p:spPr>
        <p:txBody>
          <a:bodyPr lIns="0" tIns="0" rIns="0" bIns="0" rtlCol="0" anchor="t">
            <a:spAutoFit/>
          </a:bodyPr>
          <a:lstStyle/>
          <a:p>
            <a:pPr algn="ctr">
              <a:lnSpc>
                <a:spcPts val="2875"/>
              </a:lnSpc>
            </a:pPr>
            <a:r>
              <a:rPr lang="en-US" sz="1812">
                <a:solidFill>
                  <a:srgbClr val="504C49"/>
                </a:solidFill>
                <a:latin typeface="Source Serif Pro"/>
                <a:ea typeface="Source Serif Pro"/>
                <a:cs typeface="Source Serif Pro"/>
                <a:sym typeface="Source Serif Pro"/>
              </a:rPr>
              <a:t>Mencegah anencephaly dan spina bifida. Idealnya dimulai 1 bulan sebelum konsepsi. Sumber terbaik: bayam, brokoli, hati ayam, kacang lentil, dan sereal yang difortifikasi.</a:t>
            </a:r>
          </a:p>
        </p:txBody>
      </p:sp>
      <p:sp>
        <p:nvSpPr>
          <p:cNvPr id="11" name="TextBox 11"/>
          <p:cNvSpPr txBox="1"/>
          <p:nvPr/>
        </p:nvSpPr>
        <p:spPr>
          <a:xfrm>
            <a:off x="6505127" y="3091158"/>
            <a:ext cx="5277745" cy="694582"/>
          </a:xfrm>
          <a:prstGeom prst="rect">
            <a:avLst/>
          </a:prstGeom>
        </p:spPr>
        <p:txBody>
          <a:bodyPr lIns="0" tIns="0" rIns="0" bIns="0" rtlCol="0" anchor="t">
            <a:spAutoFit/>
          </a:bodyPr>
          <a:lstStyle/>
          <a:p>
            <a:pPr algn="ctr">
              <a:lnSpc>
                <a:spcPts val="6124"/>
              </a:lnSpc>
            </a:pPr>
            <a:r>
              <a:rPr lang="en-US" sz="6124">
                <a:solidFill>
                  <a:srgbClr val="504C49"/>
                </a:solidFill>
                <a:latin typeface="Arimo"/>
                <a:ea typeface="Arimo"/>
                <a:cs typeface="Arimo"/>
                <a:sym typeface="Arimo"/>
              </a:rPr>
              <a:t>27mg</a:t>
            </a:r>
          </a:p>
        </p:txBody>
      </p:sp>
      <p:sp>
        <p:nvSpPr>
          <p:cNvPr id="12" name="TextBox 12"/>
          <p:cNvSpPr txBox="1"/>
          <p:nvPr/>
        </p:nvSpPr>
        <p:spPr>
          <a:xfrm>
            <a:off x="7666139" y="4044258"/>
            <a:ext cx="2955722" cy="397964"/>
          </a:xfrm>
          <a:prstGeom prst="rect">
            <a:avLst/>
          </a:prstGeom>
        </p:spPr>
        <p:txBody>
          <a:bodyPr lIns="0" tIns="0" rIns="0" bIns="0" rtlCol="0" anchor="t">
            <a:spAutoFit/>
          </a:bodyPr>
          <a:lstStyle/>
          <a:p>
            <a:pPr algn="ctr">
              <a:lnSpc>
                <a:spcPts val="2875"/>
              </a:lnSpc>
            </a:pPr>
            <a:r>
              <a:rPr lang="en-US" sz="2312">
                <a:solidFill>
                  <a:srgbClr val="504C49"/>
                </a:solidFill>
                <a:latin typeface="Arimo"/>
                <a:ea typeface="Arimo"/>
                <a:cs typeface="Arimo"/>
                <a:sym typeface="Arimo"/>
              </a:rPr>
              <a:t>Zat Besi Harian</a:t>
            </a:r>
          </a:p>
        </p:txBody>
      </p:sp>
      <p:sp>
        <p:nvSpPr>
          <p:cNvPr id="13" name="TextBox 13"/>
          <p:cNvSpPr txBox="1"/>
          <p:nvPr/>
        </p:nvSpPr>
        <p:spPr>
          <a:xfrm>
            <a:off x="6505127" y="4510678"/>
            <a:ext cx="5277745" cy="2283028"/>
          </a:xfrm>
          <a:prstGeom prst="rect">
            <a:avLst/>
          </a:prstGeom>
        </p:spPr>
        <p:txBody>
          <a:bodyPr lIns="0" tIns="0" rIns="0" bIns="0" rtlCol="0" anchor="t">
            <a:spAutoFit/>
          </a:bodyPr>
          <a:lstStyle/>
          <a:p>
            <a:pPr algn="ctr">
              <a:lnSpc>
                <a:spcPts val="2875"/>
              </a:lnSpc>
            </a:pPr>
            <a:r>
              <a:rPr lang="en-US" sz="1812">
                <a:solidFill>
                  <a:srgbClr val="504C49"/>
                </a:solidFill>
                <a:latin typeface="Source Serif Pro"/>
                <a:ea typeface="Source Serif Pro"/>
                <a:cs typeface="Source Serif Pro"/>
                <a:sym typeface="Source Serif Pro"/>
              </a:rPr>
              <a:t>Mencegah anemia defisiensi besi yang menjadi penyebab utama kematian ibu. Konsumsi bersama vitamin C untuk meningkatkan absorpsi. Sumber: daging merah tanpa lemak, bayam, kacang merah, dan tempe.</a:t>
            </a:r>
          </a:p>
        </p:txBody>
      </p:sp>
      <p:sp>
        <p:nvSpPr>
          <p:cNvPr id="14" name="TextBox 14"/>
          <p:cNvSpPr txBox="1"/>
          <p:nvPr/>
        </p:nvSpPr>
        <p:spPr>
          <a:xfrm>
            <a:off x="12064451" y="3091158"/>
            <a:ext cx="5277745" cy="694582"/>
          </a:xfrm>
          <a:prstGeom prst="rect">
            <a:avLst/>
          </a:prstGeom>
        </p:spPr>
        <p:txBody>
          <a:bodyPr lIns="0" tIns="0" rIns="0" bIns="0" rtlCol="0" anchor="t">
            <a:spAutoFit/>
          </a:bodyPr>
          <a:lstStyle/>
          <a:p>
            <a:pPr algn="ctr">
              <a:lnSpc>
                <a:spcPts val="6124"/>
              </a:lnSpc>
            </a:pPr>
            <a:r>
              <a:rPr lang="en-US" sz="6124">
                <a:solidFill>
                  <a:srgbClr val="504C49"/>
                </a:solidFill>
                <a:latin typeface="Arimo"/>
                <a:ea typeface="Arimo"/>
                <a:cs typeface="Arimo"/>
                <a:sym typeface="Arimo"/>
              </a:rPr>
              <a:t>200mg</a:t>
            </a:r>
          </a:p>
        </p:txBody>
      </p:sp>
      <p:sp>
        <p:nvSpPr>
          <p:cNvPr id="15" name="TextBox 15"/>
          <p:cNvSpPr txBox="1"/>
          <p:nvPr/>
        </p:nvSpPr>
        <p:spPr>
          <a:xfrm>
            <a:off x="13140033" y="4044258"/>
            <a:ext cx="3126581" cy="397964"/>
          </a:xfrm>
          <a:prstGeom prst="rect">
            <a:avLst/>
          </a:prstGeom>
        </p:spPr>
        <p:txBody>
          <a:bodyPr lIns="0" tIns="0" rIns="0" bIns="0" rtlCol="0" anchor="t">
            <a:spAutoFit/>
          </a:bodyPr>
          <a:lstStyle/>
          <a:p>
            <a:pPr algn="ctr">
              <a:lnSpc>
                <a:spcPts val="2875"/>
              </a:lnSpc>
            </a:pPr>
            <a:r>
              <a:rPr lang="en-US" sz="2312">
                <a:solidFill>
                  <a:srgbClr val="504C49"/>
                </a:solidFill>
                <a:latin typeface="Arimo"/>
                <a:ea typeface="Arimo"/>
                <a:cs typeface="Arimo"/>
                <a:sym typeface="Arimo"/>
              </a:rPr>
              <a:t>DHA Omega-3 Harian</a:t>
            </a:r>
          </a:p>
        </p:txBody>
      </p:sp>
      <p:sp>
        <p:nvSpPr>
          <p:cNvPr id="16" name="TextBox 16"/>
          <p:cNvSpPr txBox="1"/>
          <p:nvPr/>
        </p:nvSpPr>
        <p:spPr>
          <a:xfrm>
            <a:off x="12064451" y="4510678"/>
            <a:ext cx="5277745" cy="1913630"/>
          </a:xfrm>
          <a:prstGeom prst="rect">
            <a:avLst/>
          </a:prstGeom>
        </p:spPr>
        <p:txBody>
          <a:bodyPr lIns="0" tIns="0" rIns="0" bIns="0" rtlCol="0" anchor="t">
            <a:spAutoFit/>
          </a:bodyPr>
          <a:lstStyle/>
          <a:p>
            <a:pPr algn="ctr">
              <a:lnSpc>
                <a:spcPts val="2875"/>
              </a:lnSpc>
            </a:pPr>
            <a:r>
              <a:rPr lang="en-US" sz="1812">
                <a:solidFill>
                  <a:srgbClr val="504C49"/>
                </a:solidFill>
                <a:latin typeface="Source Serif Pro"/>
                <a:ea typeface="Source Serif Pro"/>
                <a:cs typeface="Source Serif Pro"/>
                <a:sym typeface="Source Serif Pro"/>
              </a:rPr>
              <a:t>Asam lemak esensial yang tidak dapat diproduksi tubuh sendiri. Krusial untuk perkembangan korteks serebral dan retina janin. Sumber: ikan salmon, sarden, biji chia, biji rami, dan minyak krill.</a:t>
            </a:r>
          </a:p>
        </p:txBody>
      </p:sp>
      <p:sp>
        <p:nvSpPr>
          <p:cNvPr id="17" name="TextBox 17"/>
          <p:cNvSpPr txBox="1"/>
          <p:nvPr/>
        </p:nvSpPr>
        <p:spPr>
          <a:xfrm>
            <a:off x="945804" y="7243915"/>
            <a:ext cx="5978576" cy="397964"/>
          </a:xfrm>
          <a:prstGeom prst="rect">
            <a:avLst/>
          </a:prstGeom>
        </p:spPr>
        <p:txBody>
          <a:bodyPr lIns="0" tIns="0" rIns="0" bIns="0" rtlCol="0" anchor="t">
            <a:spAutoFit/>
          </a:bodyPr>
          <a:lstStyle/>
          <a:p>
            <a:pPr algn="l">
              <a:lnSpc>
                <a:spcPts val="2875"/>
              </a:lnSpc>
            </a:pPr>
            <a:r>
              <a:rPr lang="en-US" sz="2312">
                <a:solidFill>
                  <a:srgbClr val="201B18"/>
                </a:solidFill>
                <a:latin typeface="Arimo"/>
                <a:ea typeface="Arimo"/>
                <a:cs typeface="Arimo"/>
                <a:sym typeface="Arimo"/>
              </a:rPr>
              <a:t>Interaksi Nutrisi yang Perlu Diperhatikan</a:t>
            </a:r>
          </a:p>
        </p:txBody>
      </p:sp>
      <p:sp>
        <p:nvSpPr>
          <p:cNvPr id="18" name="TextBox 18"/>
          <p:cNvSpPr txBox="1"/>
          <p:nvPr/>
        </p:nvSpPr>
        <p:spPr>
          <a:xfrm>
            <a:off x="945804" y="7800527"/>
            <a:ext cx="7909770" cy="1702003"/>
          </a:xfrm>
          <a:prstGeom prst="rect">
            <a:avLst/>
          </a:prstGeom>
        </p:spPr>
        <p:txBody>
          <a:bodyPr lIns="0" tIns="0" rIns="0" bIns="0" rtlCol="0" anchor="t">
            <a:spAutoFit/>
          </a:bodyPr>
          <a:lstStyle/>
          <a:p>
            <a:pPr marL="273348" lvl="1" indent="-136674" algn="l">
              <a:lnSpc>
                <a:spcPts val="2875"/>
              </a:lnSpc>
              <a:buFont typeface="Arial"/>
              <a:buChar char="•"/>
            </a:pPr>
            <a:r>
              <a:rPr lang="en-US" sz="1812">
                <a:solidFill>
                  <a:srgbClr val="504C49"/>
                </a:solidFill>
                <a:latin typeface="Source Serif Pro"/>
                <a:ea typeface="Source Serif Pro"/>
                <a:cs typeface="Source Serif Pro"/>
                <a:sym typeface="Source Serif Pro"/>
              </a:rPr>
              <a:t>Kalsium dan zat besi bersaing dalam absorpsi — konsumsi pada waktu berbeda</a:t>
            </a:r>
          </a:p>
          <a:p>
            <a:pPr marL="273348" lvl="1" indent="-136674" algn="l">
              <a:lnSpc>
                <a:spcPts val="2875"/>
              </a:lnSpc>
              <a:buFont typeface="Arial"/>
              <a:buChar char="•"/>
            </a:pPr>
            <a:r>
              <a:rPr lang="en-US" sz="1812">
                <a:solidFill>
                  <a:srgbClr val="504C49"/>
                </a:solidFill>
                <a:latin typeface="Source Serif Pro"/>
                <a:ea typeface="Source Serif Pro"/>
                <a:cs typeface="Source Serif Pro"/>
                <a:sym typeface="Source Serif Pro"/>
              </a:rPr>
              <a:t>Vitamin D meningkatkan absorpsi kalsium hingga 3x lipat</a:t>
            </a:r>
          </a:p>
          <a:p>
            <a:pPr marL="273348" lvl="1" indent="-136674" algn="l">
              <a:lnSpc>
                <a:spcPts val="2875"/>
              </a:lnSpc>
              <a:buFont typeface="Arial"/>
              <a:buChar char="•"/>
            </a:pPr>
            <a:r>
              <a:rPr lang="en-US" sz="1812">
                <a:solidFill>
                  <a:srgbClr val="504C49"/>
                </a:solidFill>
                <a:latin typeface="Source Serif Pro"/>
                <a:ea typeface="Source Serif Pro"/>
                <a:cs typeface="Source Serif Pro"/>
                <a:sym typeface="Source Serif Pro"/>
              </a:rPr>
              <a:t>Teh dan kopi menghambat absorpsi zat besi non-heme</a:t>
            </a:r>
          </a:p>
        </p:txBody>
      </p:sp>
      <p:sp>
        <p:nvSpPr>
          <p:cNvPr id="19" name="TextBox 19"/>
          <p:cNvSpPr txBox="1"/>
          <p:nvPr/>
        </p:nvSpPr>
        <p:spPr>
          <a:xfrm>
            <a:off x="9441952" y="7243915"/>
            <a:ext cx="4245026" cy="397964"/>
          </a:xfrm>
          <a:prstGeom prst="rect">
            <a:avLst/>
          </a:prstGeom>
        </p:spPr>
        <p:txBody>
          <a:bodyPr lIns="0" tIns="0" rIns="0" bIns="0" rtlCol="0" anchor="t">
            <a:spAutoFit/>
          </a:bodyPr>
          <a:lstStyle/>
          <a:p>
            <a:pPr algn="l">
              <a:lnSpc>
                <a:spcPts val="2875"/>
              </a:lnSpc>
            </a:pPr>
            <a:r>
              <a:rPr lang="en-US" sz="2312">
                <a:solidFill>
                  <a:srgbClr val="201B18"/>
                </a:solidFill>
                <a:latin typeface="Arimo"/>
                <a:ea typeface="Arimo"/>
                <a:cs typeface="Arimo"/>
                <a:sym typeface="Arimo"/>
              </a:rPr>
              <a:t>Makanan yang Perlu Dibatasi</a:t>
            </a:r>
          </a:p>
        </p:txBody>
      </p:sp>
      <p:sp>
        <p:nvSpPr>
          <p:cNvPr id="20" name="TextBox 20"/>
          <p:cNvSpPr txBox="1"/>
          <p:nvPr/>
        </p:nvSpPr>
        <p:spPr>
          <a:xfrm>
            <a:off x="9441952" y="7800527"/>
            <a:ext cx="7909770" cy="1702003"/>
          </a:xfrm>
          <a:prstGeom prst="rect">
            <a:avLst/>
          </a:prstGeom>
        </p:spPr>
        <p:txBody>
          <a:bodyPr lIns="0" tIns="0" rIns="0" bIns="0" rtlCol="0" anchor="t">
            <a:spAutoFit/>
          </a:bodyPr>
          <a:lstStyle/>
          <a:p>
            <a:pPr marL="273348" lvl="1" indent="-136674" algn="l">
              <a:lnSpc>
                <a:spcPts val="2875"/>
              </a:lnSpc>
              <a:buFont typeface="Arial"/>
              <a:buChar char="•"/>
            </a:pPr>
            <a:r>
              <a:rPr lang="en-US" sz="1812">
                <a:solidFill>
                  <a:srgbClr val="504C49"/>
                </a:solidFill>
                <a:latin typeface="Source Serif Pro"/>
                <a:ea typeface="Source Serif Pro"/>
                <a:cs typeface="Source Serif Pro"/>
                <a:sym typeface="Source Serif Pro"/>
              </a:rPr>
              <a:t>Ikan tinggi merkuri (tuna sirip biru, makerel raja)</a:t>
            </a:r>
          </a:p>
          <a:p>
            <a:pPr marL="273348" lvl="1" indent="-136674" algn="l">
              <a:lnSpc>
                <a:spcPts val="2875"/>
              </a:lnSpc>
              <a:buFont typeface="Arial"/>
              <a:buChar char="•"/>
            </a:pPr>
            <a:r>
              <a:rPr lang="en-US" sz="1812">
                <a:solidFill>
                  <a:srgbClr val="504C49"/>
                </a:solidFill>
                <a:latin typeface="Source Serif Pro"/>
                <a:ea typeface="Source Serif Pro"/>
                <a:cs typeface="Source Serif Pro"/>
                <a:sym typeface="Source Serif Pro"/>
              </a:rPr>
              <a:t>Makanan mentah atau setengah matang (risiko listeria, toksoplasma)</a:t>
            </a:r>
          </a:p>
          <a:p>
            <a:pPr marL="273348" lvl="1" indent="-136674" algn="l">
              <a:lnSpc>
                <a:spcPts val="2875"/>
              </a:lnSpc>
              <a:buFont typeface="Arial"/>
              <a:buChar char="•"/>
            </a:pPr>
            <a:r>
              <a:rPr lang="en-US" sz="1812">
                <a:solidFill>
                  <a:srgbClr val="504C49"/>
                </a:solidFill>
                <a:latin typeface="Source Serif Pro"/>
                <a:ea typeface="Source Serif Pro"/>
                <a:cs typeface="Source Serif Pro"/>
                <a:sym typeface="Source Serif Pro"/>
              </a:rPr>
              <a:t>Kafein berlebih (&gt;200 mg/hari meningkatkan risiko BBLR)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7F3F0"/>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92238" y="891178"/>
            <a:ext cx="12667059" cy="813197"/>
          </a:xfrm>
          <a:prstGeom prst="rect">
            <a:avLst/>
          </a:prstGeom>
        </p:spPr>
        <p:txBody>
          <a:bodyPr lIns="0" tIns="0" rIns="0" bIns="0" rtlCol="0" anchor="t">
            <a:spAutoFit/>
          </a:bodyPr>
          <a:lstStyle/>
          <a:p>
            <a:pPr algn="l">
              <a:lnSpc>
                <a:spcPts val="6062"/>
              </a:lnSpc>
            </a:pPr>
            <a:r>
              <a:rPr lang="en-US" sz="4875">
                <a:solidFill>
                  <a:srgbClr val="201B18"/>
                </a:solidFill>
                <a:latin typeface="Arimo"/>
                <a:ea typeface="Arimo"/>
                <a:cs typeface="Arimo"/>
                <a:sym typeface="Arimo"/>
              </a:rPr>
              <a:t>Hidroterapi: Air sebagai Agen Penyembuh</a:t>
            </a:r>
          </a:p>
        </p:txBody>
      </p:sp>
      <p:sp>
        <p:nvSpPr>
          <p:cNvPr id="7" name="TextBox 7"/>
          <p:cNvSpPr txBox="1"/>
          <p:nvPr/>
        </p:nvSpPr>
        <p:spPr>
          <a:xfrm>
            <a:off x="992238" y="2124227"/>
            <a:ext cx="16303523" cy="1266977"/>
          </a:xfrm>
          <a:prstGeom prst="rect">
            <a:avLst/>
          </a:prstGeom>
        </p:spPr>
        <p:txBody>
          <a:bodyPr lIns="0" tIns="0" rIns="0" bIns="0" rtlCol="0" anchor="t">
            <a:spAutoFit/>
          </a:bodyPr>
          <a:lstStyle/>
          <a:p>
            <a:pPr algn="l">
              <a:lnSpc>
                <a:spcPts val="3125"/>
              </a:lnSpc>
            </a:pPr>
            <a:r>
              <a:rPr lang="en-US" sz="1937">
                <a:solidFill>
                  <a:srgbClr val="504C49"/>
                </a:solidFill>
                <a:latin typeface="Source Serif Pro"/>
                <a:ea typeface="Source Serif Pro"/>
                <a:cs typeface="Source Serif Pro"/>
                <a:sym typeface="Source Serif Pro"/>
              </a:rPr>
              <a:t>Hidroterapi adalah penggunaan terapeutik air dalam berbagai bentuk — panas, dingin, uap, atau arus — untuk mempromosikan kesehatan dan memfasilitasi penyembuhan. Prinsip kerja hidroterapi melibatkan respons fisiologis tubuh terhadap perubahan suhu, tekanan hidrostatik, dan efek mekanik air terhadap jaringan.</a:t>
            </a:r>
          </a:p>
        </p:txBody>
      </p:sp>
      <p:grpSp>
        <p:nvGrpSpPr>
          <p:cNvPr id="8" name="Group 8"/>
          <p:cNvGrpSpPr/>
          <p:nvPr/>
        </p:nvGrpSpPr>
        <p:grpSpPr>
          <a:xfrm>
            <a:off x="992238" y="3670249"/>
            <a:ext cx="1149991" cy="710651"/>
            <a:chOff x="0" y="0"/>
            <a:chExt cx="1533322" cy="947534"/>
          </a:xfrm>
        </p:grpSpPr>
        <p:sp>
          <p:nvSpPr>
            <p:cNvPr id="9" name="Freeform 9" descr="preencoded.png"/>
            <p:cNvSpPr/>
            <p:nvPr/>
          </p:nvSpPr>
          <p:spPr>
            <a:xfrm>
              <a:off x="0" y="0"/>
              <a:ext cx="1533271" cy="947547"/>
            </a:xfrm>
            <a:custGeom>
              <a:avLst/>
              <a:gdLst/>
              <a:ahLst/>
              <a:cxnLst/>
              <a:rect l="l" t="t" r="r" b="b"/>
              <a:pathLst>
                <a:path w="1533271" h="947547">
                  <a:moveTo>
                    <a:pt x="0" y="0"/>
                  </a:moveTo>
                  <a:lnTo>
                    <a:pt x="1533271" y="0"/>
                  </a:lnTo>
                  <a:lnTo>
                    <a:pt x="1533271" y="947547"/>
                  </a:lnTo>
                  <a:lnTo>
                    <a:pt x="0" y="947547"/>
                  </a:lnTo>
                  <a:lnTo>
                    <a:pt x="0" y="0"/>
                  </a:lnTo>
                  <a:close/>
                </a:path>
              </a:pathLst>
            </a:custGeom>
            <a:blipFill>
              <a:blip r:embed="rId2"/>
              <a:stretch>
                <a:fillRect t="-151" r="-3" b="-150"/>
              </a:stretch>
            </a:blipFill>
          </p:spPr>
        </p:sp>
      </p:grpSp>
      <p:sp>
        <p:nvSpPr>
          <p:cNvPr id="10" name="TextBox 10"/>
          <p:cNvSpPr txBox="1"/>
          <p:nvPr/>
        </p:nvSpPr>
        <p:spPr>
          <a:xfrm>
            <a:off x="2452240" y="3660724"/>
            <a:ext cx="3767728" cy="784917"/>
          </a:xfrm>
          <a:prstGeom prst="rect">
            <a:avLst/>
          </a:prstGeom>
        </p:spPr>
        <p:txBody>
          <a:bodyPr lIns="0" tIns="0" rIns="0" bIns="0" rtlCol="0" anchor="t">
            <a:spAutoFit/>
          </a:bodyPr>
          <a:lstStyle/>
          <a:p>
            <a:pPr algn="l">
              <a:lnSpc>
                <a:spcPts val="2999"/>
              </a:lnSpc>
            </a:pPr>
            <a:r>
              <a:rPr lang="en-US" sz="2437">
                <a:solidFill>
                  <a:srgbClr val="504C49"/>
                </a:solidFill>
                <a:latin typeface="Arimo"/>
                <a:ea typeface="Arimo"/>
                <a:cs typeface="Arimo"/>
                <a:sym typeface="Arimo"/>
              </a:rPr>
              <a:t>Mandi Air Hangat (36–38°C)</a:t>
            </a:r>
          </a:p>
        </p:txBody>
      </p:sp>
      <p:sp>
        <p:nvSpPr>
          <p:cNvPr id="11" name="TextBox 11"/>
          <p:cNvSpPr txBox="1"/>
          <p:nvPr/>
        </p:nvSpPr>
        <p:spPr>
          <a:xfrm>
            <a:off x="2452240" y="4518269"/>
            <a:ext cx="3767728" cy="4839291"/>
          </a:xfrm>
          <a:prstGeom prst="rect">
            <a:avLst/>
          </a:prstGeom>
        </p:spPr>
        <p:txBody>
          <a:bodyPr lIns="0" tIns="0" rIns="0" bIns="0" rtlCol="0" anchor="t">
            <a:spAutoFit/>
          </a:bodyPr>
          <a:lstStyle/>
          <a:p>
            <a:pPr algn="l">
              <a:lnSpc>
                <a:spcPts val="3125"/>
              </a:lnSpc>
            </a:pPr>
            <a:r>
              <a:rPr lang="en-US" sz="1937">
                <a:solidFill>
                  <a:srgbClr val="504C49"/>
                </a:solidFill>
                <a:latin typeface="Source Serif Pro"/>
                <a:ea typeface="Source Serif Pro"/>
                <a:cs typeface="Source Serif Pro"/>
                <a:sym typeface="Source Serif Pro"/>
              </a:rPr>
              <a:t>Merelaksasi otot-otot paraspinal yang tegang akibat bertambahnya berat kandungan. Sangat efektif untuk mengurangi nyeri punggung bawah yang dialami oleh lebih dari 70% ibu hamil trimester III. Suhu ideal 36–38°C, tidak lebih dari 37°C untuk menghindari hipertermia janin. Durasi 15–20 menit.</a:t>
            </a:r>
          </a:p>
        </p:txBody>
      </p:sp>
      <p:grpSp>
        <p:nvGrpSpPr>
          <p:cNvPr id="12" name="Group 12"/>
          <p:cNvGrpSpPr/>
          <p:nvPr/>
        </p:nvGrpSpPr>
        <p:grpSpPr>
          <a:xfrm>
            <a:off x="6529978" y="3670249"/>
            <a:ext cx="1149991" cy="710651"/>
            <a:chOff x="0" y="0"/>
            <a:chExt cx="1533322" cy="947534"/>
          </a:xfrm>
        </p:grpSpPr>
        <p:sp>
          <p:nvSpPr>
            <p:cNvPr id="13" name="Freeform 13" descr="preencoded.png"/>
            <p:cNvSpPr/>
            <p:nvPr/>
          </p:nvSpPr>
          <p:spPr>
            <a:xfrm>
              <a:off x="0" y="0"/>
              <a:ext cx="1533271" cy="947547"/>
            </a:xfrm>
            <a:custGeom>
              <a:avLst/>
              <a:gdLst/>
              <a:ahLst/>
              <a:cxnLst/>
              <a:rect l="l" t="t" r="r" b="b"/>
              <a:pathLst>
                <a:path w="1533271" h="947547">
                  <a:moveTo>
                    <a:pt x="0" y="0"/>
                  </a:moveTo>
                  <a:lnTo>
                    <a:pt x="1533271" y="0"/>
                  </a:lnTo>
                  <a:lnTo>
                    <a:pt x="1533271" y="947547"/>
                  </a:lnTo>
                  <a:lnTo>
                    <a:pt x="0" y="947547"/>
                  </a:lnTo>
                  <a:lnTo>
                    <a:pt x="0" y="0"/>
                  </a:lnTo>
                  <a:close/>
                </a:path>
              </a:pathLst>
            </a:custGeom>
            <a:blipFill>
              <a:blip r:embed="rId3"/>
              <a:stretch>
                <a:fillRect t="-151" r="-3" b="-150"/>
              </a:stretch>
            </a:blipFill>
          </p:spPr>
        </p:sp>
      </p:grpSp>
      <p:sp>
        <p:nvSpPr>
          <p:cNvPr id="14" name="TextBox 14"/>
          <p:cNvSpPr txBox="1"/>
          <p:nvPr/>
        </p:nvSpPr>
        <p:spPr>
          <a:xfrm>
            <a:off x="7989989" y="3660724"/>
            <a:ext cx="3767880" cy="784917"/>
          </a:xfrm>
          <a:prstGeom prst="rect">
            <a:avLst/>
          </a:prstGeom>
        </p:spPr>
        <p:txBody>
          <a:bodyPr lIns="0" tIns="0" rIns="0" bIns="0" rtlCol="0" anchor="t">
            <a:spAutoFit/>
          </a:bodyPr>
          <a:lstStyle/>
          <a:p>
            <a:pPr algn="l">
              <a:lnSpc>
                <a:spcPts val="2999"/>
              </a:lnSpc>
            </a:pPr>
            <a:r>
              <a:rPr lang="en-US" sz="2437">
                <a:solidFill>
                  <a:srgbClr val="504C49"/>
                </a:solidFill>
                <a:latin typeface="Arimo"/>
                <a:ea typeface="Arimo"/>
                <a:cs typeface="Arimo"/>
                <a:sym typeface="Arimo"/>
              </a:rPr>
              <a:t>Kompres Dingin Pasca Persalinan</a:t>
            </a:r>
          </a:p>
        </p:txBody>
      </p:sp>
      <p:sp>
        <p:nvSpPr>
          <p:cNvPr id="15" name="TextBox 15"/>
          <p:cNvSpPr txBox="1"/>
          <p:nvPr/>
        </p:nvSpPr>
        <p:spPr>
          <a:xfrm>
            <a:off x="7989989" y="4518269"/>
            <a:ext cx="3767880" cy="4442374"/>
          </a:xfrm>
          <a:prstGeom prst="rect">
            <a:avLst/>
          </a:prstGeom>
        </p:spPr>
        <p:txBody>
          <a:bodyPr lIns="0" tIns="0" rIns="0" bIns="0" rtlCol="0" anchor="t">
            <a:spAutoFit/>
          </a:bodyPr>
          <a:lstStyle/>
          <a:p>
            <a:pPr algn="l">
              <a:lnSpc>
                <a:spcPts val="3125"/>
              </a:lnSpc>
            </a:pPr>
            <a:r>
              <a:rPr lang="en-US" sz="1937">
                <a:solidFill>
                  <a:srgbClr val="504C49"/>
                </a:solidFill>
                <a:latin typeface="Source Serif Pro"/>
                <a:ea typeface="Source Serif Pro"/>
                <a:cs typeface="Source Serif Pro"/>
                <a:sym typeface="Source Serif Pro"/>
              </a:rPr>
              <a:t>Aplikasi kompres dingin (ice pack atau kain dingin) pada area perineum dalam 24–48 jam pertama pasca persalinan terbukti mengurangi edema, nyeri, dan memar secara signifikan. Mekanisme kerja: vasokonstriksi, pengurangan respons inflamasi akut, dan efek analgesia lokal melalui penghambatan transmisi saraf.</a:t>
            </a:r>
          </a:p>
        </p:txBody>
      </p:sp>
      <p:grpSp>
        <p:nvGrpSpPr>
          <p:cNvPr id="16" name="Group 16"/>
          <p:cNvGrpSpPr/>
          <p:nvPr/>
        </p:nvGrpSpPr>
        <p:grpSpPr>
          <a:xfrm>
            <a:off x="12067880" y="3670249"/>
            <a:ext cx="1149991" cy="710651"/>
            <a:chOff x="0" y="0"/>
            <a:chExt cx="1533322" cy="947534"/>
          </a:xfrm>
        </p:grpSpPr>
        <p:sp>
          <p:nvSpPr>
            <p:cNvPr id="17" name="Freeform 17" descr="preencoded.png"/>
            <p:cNvSpPr/>
            <p:nvPr/>
          </p:nvSpPr>
          <p:spPr>
            <a:xfrm>
              <a:off x="0" y="0"/>
              <a:ext cx="1533271" cy="947547"/>
            </a:xfrm>
            <a:custGeom>
              <a:avLst/>
              <a:gdLst/>
              <a:ahLst/>
              <a:cxnLst/>
              <a:rect l="l" t="t" r="r" b="b"/>
              <a:pathLst>
                <a:path w="1533271" h="947547">
                  <a:moveTo>
                    <a:pt x="0" y="0"/>
                  </a:moveTo>
                  <a:lnTo>
                    <a:pt x="1533271" y="0"/>
                  </a:lnTo>
                  <a:lnTo>
                    <a:pt x="1533271" y="947547"/>
                  </a:lnTo>
                  <a:lnTo>
                    <a:pt x="0" y="947547"/>
                  </a:lnTo>
                  <a:lnTo>
                    <a:pt x="0" y="0"/>
                  </a:lnTo>
                  <a:close/>
                </a:path>
              </a:pathLst>
            </a:custGeom>
            <a:blipFill>
              <a:blip r:embed="rId4"/>
              <a:stretch>
                <a:fillRect t="-151" r="-3" b="-150"/>
              </a:stretch>
            </a:blipFill>
          </p:spPr>
        </p:sp>
      </p:grpSp>
      <p:sp>
        <p:nvSpPr>
          <p:cNvPr id="18" name="TextBox 18"/>
          <p:cNvSpPr txBox="1"/>
          <p:nvPr/>
        </p:nvSpPr>
        <p:spPr>
          <a:xfrm>
            <a:off x="13527881" y="3660724"/>
            <a:ext cx="3767880" cy="784917"/>
          </a:xfrm>
          <a:prstGeom prst="rect">
            <a:avLst/>
          </a:prstGeom>
        </p:spPr>
        <p:txBody>
          <a:bodyPr lIns="0" tIns="0" rIns="0" bIns="0" rtlCol="0" anchor="t">
            <a:spAutoFit/>
          </a:bodyPr>
          <a:lstStyle/>
          <a:p>
            <a:pPr algn="l">
              <a:lnSpc>
                <a:spcPts val="2999"/>
              </a:lnSpc>
            </a:pPr>
            <a:r>
              <a:rPr lang="en-US" sz="2437">
                <a:solidFill>
                  <a:srgbClr val="504C49"/>
                </a:solidFill>
                <a:latin typeface="Arimo"/>
                <a:ea typeface="Arimo"/>
                <a:cs typeface="Arimo"/>
                <a:sym typeface="Arimo"/>
              </a:rPr>
              <a:t>Berendam saat Persalinan (Waterbirth)</a:t>
            </a:r>
          </a:p>
        </p:txBody>
      </p:sp>
      <p:sp>
        <p:nvSpPr>
          <p:cNvPr id="19" name="TextBox 19"/>
          <p:cNvSpPr txBox="1"/>
          <p:nvPr/>
        </p:nvSpPr>
        <p:spPr>
          <a:xfrm>
            <a:off x="13527881" y="4518269"/>
            <a:ext cx="3767880" cy="4839291"/>
          </a:xfrm>
          <a:prstGeom prst="rect">
            <a:avLst/>
          </a:prstGeom>
        </p:spPr>
        <p:txBody>
          <a:bodyPr lIns="0" tIns="0" rIns="0" bIns="0" rtlCol="0" anchor="t">
            <a:spAutoFit/>
          </a:bodyPr>
          <a:lstStyle/>
          <a:p>
            <a:pPr algn="l">
              <a:lnSpc>
                <a:spcPts val="3125"/>
              </a:lnSpc>
            </a:pPr>
            <a:r>
              <a:rPr lang="en-US" sz="1937">
                <a:solidFill>
                  <a:srgbClr val="504C49"/>
                </a:solidFill>
                <a:latin typeface="Source Serif Pro"/>
                <a:ea typeface="Source Serif Pro"/>
                <a:cs typeface="Source Serif Pro"/>
                <a:sym typeface="Source Serif Pro"/>
              </a:rPr>
              <a:t>Imersi dalam air hangat (36–37°C) selama fase aktif persalinan membantu relaksasi otot perineum, mengurangi resistensi jaringan lunak, dan memfasilitasi penurunan kepala janin. Efek buyoancy air mengurangi beban gravitasi pada tubuh ibu, memungkinkan pergerakan lebih bebas dan transisi posisi persalinan yang lebih lancar.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7F3F0"/>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890435" y="550364"/>
            <a:ext cx="9845573" cy="701726"/>
          </a:xfrm>
          <a:prstGeom prst="rect">
            <a:avLst/>
          </a:prstGeom>
        </p:spPr>
        <p:txBody>
          <a:bodyPr lIns="0" tIns="0" rIns="0" bIns="0" rtlCol="0" anchor="t">
            <a:spAutoFit/>
          </a:bodyPr>
          <a:lstStyle/>
          <a:p>
            <a:pPr algn="l">
              <a:lnSpc>
                <a:spcPts val="5125"/>
              </a:lnSpc>
            </a:pPr>
            <a:r>
              <a:rPr lang="en-US" sz="4062">
                <a:solidFill>
                  <a:srgbClr val="201B18"/>
                </a:solidFill>
                <a:latin typeface="Arimo"/>
                <a:ea typeface="Arimo"/>
                <a:cs typeface="Arimo"/>
                <a:sym typeface="Arimo"/>
              </a:rPr>
              <a:t>Manfaat Hidroterapi dalam Persalinan</a:t>
            </a:r>
          </a:p>
        </p:txBody>
      </p:sp>
      <p:sp>
        <p:nvSpPr>
          <p:cNvPr id="7" name="TextBox 7"/>
          <p:cNvSpPr txBox="1"/>
          <p:nvPr/>
        </p:nvSpPr>
        <p:spPr>
          <a:xfrm>
            <a:off x="890435" y="1567158"/>
            <a:ext cx="16506977" cy="655739"/>
          </a:xfrm>
          <a:prstGeom prst="rect">
            <a:avLst/>
          </a:prstGeom>
        </p:spPr>
        <p:txBody>
          <a:bodyPr lIns="0" tIns="0" rIns="0" bIns="0" rtlCol="0" anchor="t">
            <a:spAutoFit/>
          </a:bodyPr>
          <a:lstStyle/>
          <a:p>
            <a:pPr algn="l">
              <a:lnSpc>
                <a:spcPts val="2375"/>
              </a:lnSpc>
            </a:pPr>
            <a:r>
              <a:rPr lang="en-US" sz="1625">
                <a:solidFill>
                  <a:srgbClr val="504C49"/>
                </a:solidFill>
                <a:latin typeface="Source Serif Pro"/>
                <a:ea typeface="Source Serif Pro"/>
                <a:cs typeface="Source Serif Pro"/>
                <a:sym typeface="Source Serif Pro"/>
              </a:rPr>
              <a:t>Berbagai penelitian ilmiah telah mendokumentasikan manfaat hidroterapi dalam mendukung proses persalinan yang lebih nyaman dan berpusat pada ibu (</a:t>
            </a:r>
            <a:r>
              <a:rPr lang="en-US" sz="1625" i="1">
                <a:solidFill>
                  <a:srgbClr val="504C49"/>
                </a:solidFill>
                <a:latin typeface="Source Serif Pro Italics"/>
                <a:ea typeface="Source Serif Pro Italics"/>
                <a:cs typeface="Source Serif Pro Italics"/>
                <a:sym typeface="Source Serif Pro Italics"/>
              </a:rPr>
              <a:t>mother-centered birth</a:t>
            </a:r>
            <a:r>
              <a:rPr lang="en-US" sz="1625">
                <a:solidFill>
                  <a:srgbClr val="504C49"/>
                </a:solidFill>
                <a:latin typeface="Source Serif Pro"/>
                <a:ea typeface="Source Serif Pro"/>
                <a:cs typeface="Source Serif Pro"/>
                <a:sym typeface="Source Serif Pro"/>
              </a:rPr>
              <a:t>). Berikut adalah manfaat utama yang telah dibuktikan secara klinis:</a:t>
            </a:r>
          </a:p>
        </p:txBody>
      </p:sp>
      <p:grpSp>
        <p:nvGrpSpPr>
          <p:cNvPr id="8" name="Group 8"/>
          <p:cNvGrpSpPr/>
          <p:nvPr/>
        </p:nvGrpSpPr>
        <p:grpSpPr>
          <a:xfrm>
            <a:off x="890435" y="2421579"/>
            <a:ext cx="8165154" cy="2891133"/>
            <a:chOff x="0" y="0"/>
            <a:chExt cx="10886872" cy="3854844"/>
          </a:xfrm>
        </p:grpSpPr>
        <p:sp>
          <p:nvSpPr>
            <p:cNvPr id="9" name="Freeform 9"/>
            <p:cNvSpPr/>
            <p:nvPr/>
          </p:nvSpPr>
          <p:spPr>
            <a:xfrm>
              <a:off x="0" y="0"/>
              <a:ext cx="10886948" cy="3854831"/>
            </a:xfrm>
            <a:custGeom>
              <a:avLst/>
              <a:gdLst/>
              <a:ahLst/>
              <a:cxnLst/>
              <a:rect l="l" t="t" r="r" b="b"/>
              <a:pathLst>
                <a:path w="10886948" h="3854831">
                  <a:moveTo>
                    <a:pt x="0" y="41910"/>
                  </a:moveTo>
                  <a:cubicBezTo>
                    <a:pt x="0" y="18796"/>
                    <a:pt x="18796" y="0"/>
                    <a:pt x="41910" y="0"/>
                  </a:cubicBezTo>
                  <a:lnTo>
                    <a:pt x="10845038" y="0"/>
                  </a:lnTo>
                  <a:cubicBezTo>
                    <a:pt x="10868152" y="0"/>
                    <a:pt x="10886948" y="18796"/>
                    <a:pt x="10886948" y="41910"/>
                  </a:cubicBezTo>
                  <a:lnTo>
                    <a:pt x="10886948" y="3812921"/>
                  </a:lnTo>
                  <a:cubicBezTo>
                    <a:pt x="10886948" y="3836035"/>
                    <a:pt x="10868152" y="3854831"/>
                    <a:pt x="10845038" y="3854831"/>
                  </a:cubicBezTo>
                  <a:lnTo>
                    <a:pt x="41910" y="3854831"/>
                  </a:lnTo>
                  <a:cubicBezTo>
                    <a:pt x="18796" y="3854831"/>
                    <a:pt x="0" y="3836035"/>
                    <a:pt x="0" y="3812921"/>
                  </a:cubicBezTo>
                  <a:close/>
                </a:path>
              </a:pathLst>
            </a:custGeom>
            <a:solidFill>
              <a:srgbClr val="F9F7F7"/>
            </a:solidFill>
          </p:spPr>
        </p:sp>
      </p:grpSp>
      <p:grpSp>
        <p:nvGrpSpPr>
          <p:cNvPr id="10" name="Group 10"/>
          <p:cNvGrpSpPr/>
          <p:nvPr/>
        </p:nvGrpSpPr>
        <p:grpSpPr>
          <a:xfrm>
            <a:off x="1099690" y="2630834"/>
            <a:ext cx="627907" cy="627907"/>
            <a:chOff x="0" y="0"/>
            <a:chExt cx="837209" cy="837209"/>
          </a:xfrm>
        </p:grpSpPr>
        <p:sp>
          <p:nvSpPr>
            <p:cNvPr id="11" name="Freeform 11"/>
            <p:cNvSpPr/>
            <p:nvPr/>
          </p:nvSpPr>
          <p:spPr>
            <a:xfrm>
              <a:off x="0" y="0"/>
              <a:ext cx="837184" cy="837184"/>
            </a:xfrm>
            <a:custGeom>
              <a:avLst/>
              <a:gdLst/>
              <a:ahLst/>
              <a:cxnLst/>
              <a:rect l="l" t="t" r="r" b="b"/>
              <a:pathLst>
                <a:path w="837184" h="837184">
                  <a:moveTo>
                    <a:pt x="0" y="418592"/>
                  </a:moveTo>
                  <a:cubicBezTo>
                    <a:pt x="0" y="187452"/>
                    <a:pt x="187452" y="0"/>
                    <a:pt x="418592" y="0"/>
                  </a:cubicBezTo>
                  <a:cubicBezTo>
                    <a:pt x="649732" y="0"/>
                    <a:pt x="837184" y="187452"/>
                    <a:pt x="837184" y="418592"/>
                  </a:cubicBezTo>
                  <a:cubicBezTo>
                    <a:pt x="837184" y="649732"/>
                    <a:pt x="649732" y="837184"/>
                    <a:pt x="418592" y="837184"/>
                  </a:cubicBezTo>
                  <a:cubicBezTo>
                    <a:pt x="187452" y="837184"/>
                    <a:pt x="0" y="649732"/>
                    <a:pt x="0" y="418592"/>
                  </a:cubicBezTo>
                  <a:close/>
                </a:path>
              </a:pathLst>
            </a:custGeom>
            <a:solidFill>
              <a:srgbClr val="3E2513"/>
            </a:solidFill>
          </p:spPr>
        </p:sp>
      </p:grpSp>
      <p:sp>
        <p:nvSpPr>
          <p:cNvPr id="12" name="Freeform 12" descr="preencoded.png"/>
          <p:cNvSpPr/>
          <p:nvPr/>
        </p:nvSpPr>
        <p:spPr>
          <a:xfrm>
            <a:off x="1272330" y="2803474"/>
            <a:ext cx="282473" cy="282473"/>
          </a:xfrm>
          <a:custGeom>
            <a:avLst/>
            <a:gdLst/>
            <a:ahLst/>
            <a:cxnLst/>
            <a:rect l="l" t="t" r="r" b="b"/>
            <a:pathLst>
              <a:path w="282473" h="282473">
                <a:moveTo>
                  <a:pt x="0" y="0"/>
                </a:moveTo>
                <a:lnTo>
                  <a:pt x="282474" y="0"/>
                </a:lnTo>
                <a:lnTo>
                  <a:pt x="282474" y="282474"/>
                </a:lnTo>
                <a:lnTo>
                  <a:pt x="0" y="282474"/>
                </a:lnTo>
                <a:lnTo>
                  <a:pt x="0" y="0"/>
                </a:lnTo>
                <a:close/>
              </a:path>
            </a:pathLst>
          </a:custGeom>
          <a:blipFill>
            <a:blip>
              <a:extLst>
                <a:ext uri="{96DAC541-7B7A-43D3-8B79-37D633B846F1}">
                  <asvg:svgBlip xmlns:asvg="http://schemas.microsoft.com/office/drawing/2016/SVG/main" r:embed="rId2"/>
                </a:ext>
              </a:extLst>
            </a:blip>
            <a:stretch>
              <a:fillRect l="-8332" r="-8335"/>
            </a:stretch>
          </a:blipFill>
        </p:spPr>
      </p:sp>
      <p:sp>
        <p:nvSpPr>
          <p:cNvPr id="13" name="TextBox 13"/>
          <p:cNvSpPr txBox="1"/>
          <p:nvPr/>
        </p:nvSpPr>
        <p:spPr>
          <a:xfrm>
            <a:off x="1099690" y="3416198"/>
            <a:ext cx="2629348" cy="346024"/>
          </a:xfrm>
          <a:prstGeom prst="rect">
            <a:avLst/>
          </a:prstGeom>
        </p:spPr>
        <p:txBody>
          <a:bodyPr lIns="0" tIns="0" rIns="0" bIns="0" rtlCol="0" anchor="t">
            <a:spAutoFit/>
          </a:bodyPr>
          <a:lstStyle/>
          <a:p>
            <a:pPr algn="l">
              <a:lnSpc>
                <a:spcPts val="2562"/>
              </a:lnSpc>
            </a:pPr>
            <a:r>
              <a:rPr lang="en-US" sz="2000">
                <a:solidFill>
                  <a:srgbClr val="504C49"/>
                </a:solidFill>
                <a:latin typeface="Arimo"/>
                <a:ea typeface="Arimo"/>
                <a:cs typeface="Arimo"/>
                <a:sym typeface="Arimo"/>
              </a:rPr>
              <a:t>Relaksasi Mendalam</a:t>
            </a:r>
          </a:p>
        </p:txBody>
      </p:sp>
      <p:sp>
        <p:nvSpPr>
          <p:cNvPr id="14" name="TextBox 14"/>
          <p:cNvSpPr txBox="1"/>
          <p:nvPr/>
        </p:nvSpPr>
        <p:spPr>
          <a:xfrm>
            <a:off x="1099690" y="3830088"/>
            <a:ext cx="7746654" cy="1273378"/>
          </a:xfrm>
          <a:prstGeom prst="rect">
            <a:avLst/>
          </a:prstGeom>
        </p:spPr>
        <p:txBody>
          <a:bodyPr lIns="0" tIns="0" rIns="0" bIns="0" rtlCol="0" anchor="t">
            <a:spAutoFit/>
          </a:bodyPr>
          <a:lstStyle/>
          <a:p>
            <a:pPr algn="l">
              <a:lnSpc>
                <a:spcPts val="2375"/>
              </a:lnSpc>
            </a:pPr>
            <a:r>
              <a:rPr lang="en-US" sz="1625">
                <a:solidFill>
                  <a:srgbClr val="504C49"/>
                </a:solidFill>
                <a:latin typeface="Source Serif Pro"/>
                <a:ea typeface="Source Serif Pro"/>
                <a:cs typeface="Source Serif Pro"/>
                <a:sym typeface="Source Serif Pro"/>
              </a:rPr>
              <a:t>Air hangat menstimulasi sistem saraf parasimpatik, menurunkan kadar kortisol dan adrenalin, sehingga ibu memasuki kondisi relaksasi optimal yang mendukung kemajuan persalinan alami melalui peningkatan sekresi oksitosin endogen.</a:t>
            </a:r>
          </a:p>
        </p:txBody>
      </p:sp>
      <p:grpSp>
        <p:nvGrpSpPr>
          <p:cNvPr id="15" name="Group 15"/>
          <p:cNvGrpSpPr/>
          <p:nvPr/>
        </p:nvGrpSpPr>
        <p:grpSpPr>
          <a:xfrm>
            <a:off x="9232106" y="2421579"/>
            <a:ext cx="8165306" cy="2891133"/>
            <a:chOff x="0" y="0"/>
            <a:chExt cx="10887075" cy="3854844"/>
          </a:xfrm>
        </p:grpSpPr>
        <p:sp>
          <p:nvSpPr>
            <p:cNvPr id="16" name="Freeform 16"/>
            <p:cNvSpPr/>
            <p:nvPr/>
          </p:nvSpPr>
          <p:spPr>
            <a:xfrm>
              <a:off x="0" y="0"/>
              <a:ext cx="10887075" cy="3854831"/>
            </a:xfrm>
            <a:custGeom>
              <a:avLst/>
              <a:gdLst/>
              <a:ahLst/>
              <a:cxnLst/>
              <a:rect l="l" t="t" r="r" b="b"/>
              <a:pathLst>
                <a:path w="10887075" h="3854831">
                  <a:moveTo>
                    <a:pt x="0" y="41910"/>
                  </a:moveTo>
                  <a:cubicBezTo>
                    <a:pt x="0" y="18796"/>
                    <a:pt x="18796" y="0"/>
                    <a:pt x="41910" y="0"/>
                  </a:cubicBezTo>
                  <a:lnTo>
                    <a:pt x="10845165" y="0"/>
                  </a:lnTo>
                  <a:cubicBezTo>
                    <a:pt x="10868279" y="0"/>
                    <a:pt x="10887075" y="18796"/>
                    <a:pt x="10887075" y="41910"/>
                  </a:cubicBezTo>
                  <a:lnTo>
                    <a:pt x="10887075" y="3812921"/>
                  </a:lnTo>
                  <a:cubicBezTo>
                    <a:pt x="10887075" y="3836035"/>
                    <a:pt x="10868279" y="3854831"/>
                    <a:pt x="10845165" y="3854831"/>
                  </a:cubicBezTo>
                  <a:lnTo>
                    <a:pt x="41910" y="3854831"/>
                  </a:lnTo>
                  <a:cubicBezTo>
                    <a:pt x="18796" y="3854831"/>
                    <a:pt x="0" y="3836035"/>
                    <a:pt x="0" y="3812921"/>
                  </a:cubicBezTo>
                  <a:close/>
                </a:path>
              </a:pathLst>
            </a:custGeom>
            <a:solidFill>
              <a:srgbClr val="F9F7F7"/>
            </a:solidFill>
          </p:spPr>
        </p:sp>
      </p:grpSp>
      <p:grpSp>
        <p:nvGrpSpPr>
          <p:cNvPr id="17" name="Group 17"/>
          <p:cNvGrpSpPr/>
          <p:nvPr/>
        </p:nvGrpSpPr>
        <p:grpSpPr>
          <a:xfrm>
            <a:off x="9441361" y="2630834"/>
            <a:ext cx="627907" cy="627907"/>
            <a:chOff x="0" y="0"/>
            <a:chExt cx="837209" cy="837209"/>
          </a:xfrm>
        </p:grpSpPr>
        <p:sp>
          <p:nvSpPr>
            <p:cNvPr id="18" name="Freeform 18"/>
            <p:cNvSpPr/>
            <p:nvPr/>
          </p:nvSpPr>
          <p:spPr>
            <a:xfrm>
              <a:off x="0" y="0"/>
              <a:ext cx="837184" cy="837184"/>
            </a:xfrm>
            <a:custGeom>
              <a:avLst/>
              <a:gdLst/>
              <a:ahLst/>
              <a:cxnLst/>
              <a:rect l="l" t="t" r="r" b="b"/>
              <a:pathLst>
                <a:path w="837184" h="837184">
                  <a:moveTo>
                    <a:pt x="0" y="418592"/>
                  </a:moveTo>
                  <a:cubicBezTo>
                    <a:pt x="0" y="187452"/>
                    <a:pt x="187452" y="0"/>
                    <a:pt x="418592" y="0"/>
                  </a:cubicBezTo>
                  <a:cubicBezTo>
                    <a:pt x="649732" y="0"/>
                    <a:pt x="837184" y="187452"/>
                    <a:pt x="837184" y="418592"/>
                  </a:cubicBezTo>
                  <a:cubicBezTo>
                    <a:pt x="837184" y="649732"/>
                    <a:pt x="649732" y="837184"/>
                    <a:pt x="418592" y="837184"/>
                  </a:cubicBezTo>
                  <a:cubicBezTo>
                    <a:pt x="187452" y="837184"/>
                    <a:pt x="0" y="649732"/>
                    <a:pt x="0" y="418592"/>
                  </a:cubicBezTo>
                  <a:close/>
                </a:path>
              </a:pathLst>
            </a:custGeom>
            <a:solidFill>
              <a:srgbClr val="3E2513"/>
            </a:solidFill>
          </p:spPr>
        </p:sp>
      </p:grpSp>
      <p:sp>
        <p:nvSpPr>
          <p:cNvPr id="19" name="Freeform 19" descr="preencoded.png"/>
          <p:cNvSpPr/>
          <p:nvPr/>
        </p:nvSpPr>
        <p:spPr>
          <a:xfrm>
            <a:off x="9614002" y="2803474"/>
            <a:ext cx="282473" cy="282473"/>
          </a:xfrm>
          <a:custGeom>
            <a:avLst/>
            <a:gdLst/>
            <a:ahLst/>
            <a:cxnLst/>
            <a:rect l="l" t="t" r="r" b="b"/>
            <a:pathLst>
              <a:path w="282473" h="282473">
                <a:moveTo>
                  <a:pt x="0" y="0"/>
                </a:moveTo>
                <a:lnTo>
                  <a:pt x="282473" y="0"/>
                </a:lnTo>
                <a:lnTo>
                  <a:pt x="282473" y="282474"/>
                </a:lnTo>
                <a:lnTo>
                  <a:pt x="0" y="282474"/>
                </a:lnTo>
                <a:lnTo>
                  <a:pt x="0" y="0"/>
                </a:lnTo>
                <a:close/>
              </a:path>
            </a:pathLst>
          </a:custGeom>
          <a:blipFill>
            <a:blip>
              <a:extLst>
                <a:ext uri="{96DAC541-7B7A-43D3-8B79-37D633B846F1}">
                  <asvg:svgBlip xmlns:asvg="http://schemas.microsoft.com/office/drawing/2016/SVG/main" r:embed="rId3"/>
                </a:ext>
              </a:extLst>
            </a:blip>
            <a:stretch>
              <a:fillRect t="-8332" b="-8335"/>
            </a:stretch>
          </a:blipFill>
        </p:spPr>
      </p:sp>
      <p:sp>
        <p:nvSpPr>
          <p:cNvPr id="20" name="TextBox 20"/>
          <p:cNvSpPr txBox="1"/>
          <p:nvPr/>
        </p:nvSpPr>
        <p:spPr>
          <a:xfrm>
            <a:off x="9441361" y="3416198"/>
            <a:ext cx="2616546" cy="346024"/>
          </a:xfrm>
          <a:prstGeom prst="rect">
            <a:avLst/>
          </a:prstGeom>
        </p:spPr>
        <p:txBody>
          <a:bodyPr lIns="0" tIns="0" rIns="0" bIns="0" rtlCol="0" anchor="t">
            <a:spAutoFit/>
          </a:bodyPr>
          <a:lstStyle/>
          <a:p>
            <a:pPr algn="l">
              <a:lnSpc>
                <a:spcPts val="2562"/>
              </a:lnSpc>
            </a:pPr>
            <a:r>
              <a:rPr lang="en-US" sz="2000">
                <a:solidFill>
                  <a:srgbClr val="504C49"/>
                </a:solidFill>
                <a:latin typeface="Arimo"/>
                <a:ea typeface="Arimo"/>
                <a:cs typeface="Arimo"/>
                <a:sym typeface="Arimo"/>
              </a:rPr>
              <a:t>Modulasi Nyeri</a:t>
            </a:r>
          </a:p>
        </p:txBody>
      </p:sp>
      <p:sp>
        <p:nvSpPr>
          <p:cNvPr id="21" name="TextBox 21"/>
          <p:cNvSpPr txBox="1"/>
          <p:nvPr/>
        </p:nvSpPr>
        <p:spPr>
          <a:xfrm>
            <a:off x="9441361" y="3830088"/>
            <a:ext cx="7746797" cy="1273378"/>
          </a:xfrm>
          <a:prstGeom prst="rect">
            <a:avLst/>
          </a:prstGeom>
        </p:spPr>
        <p:txBody>
          <a:bodyPr lIns="0" tIns="0" rIns="0" bIns="0" rtlCol="0" anchor="t">
            <a:spAutoFit/>
          </a:bodyPr>
          <a:lstStyle/>
          <a:p>
            <a:pPr algn="l">
              <a:lnSpc>
                <a:spcPts val="2375"/>
              </a:lnSpc>
            </a:pPr>
            <a:r>
              <a:rPr lang="en-US" sz="1625">
                <a:solidFill>
                  <a:srgbClr val="504C49"/>
                </a:solidFill>
                <a:latin typeface="Source Serif Pro"/>
                <a:ea typeface="Source Serif Pro"/>
                <a:cs typeface="Source Serif Pro"/>
                <a:sym typeface="Source Serif Pro"/>
              </a:rPr>
              <a:t>Suhu air bekerja melalui mekanisme gate control theory of pain — stimulus termal menghambat transmisi sinyal nyeri ke korteks serebri. Studi menunjukkan pengurangan skor nyeri VAS rata-rata 2–3 poin pada ibu yang menjalani hidroterapi vs kontrol.</a:t>
            </a:r>
          </a:p>
        </p:txBody>
      </p:sp>
      <p:grpSp>
        <p:nvGrpSpPr>
          <p:cNvPr id="22" name="Group 22"/>
          <p:cNvGrpSpPr/>
          <p:nvPr/>
        </p:nvGrpSpPr>
        <p:grpSpPr>
          <a:xfrm>
            <a:off x="890435" y="5489229"/>
            <a:ext cx="8165154" cy="2891133"/>
            <a:chOff x="0" y="0"/>
            <a:chExt cx="10886872" cy="3854844"/>
          </a:xfrm>
        </p:grpSpPr>
        <p:sp>
          <p:nvSpPr>
            <p:cNvPr id="23" name="Freeform 23"/>
            <p:cNvSpPr/>
            <p:nvPr/>
          </p:nvSpPr>
          <p:spPr>
            <a:xfrm>
              <a:off x="0" y="0"/>
              <a:ext cx="10886948" cy="3854831"/>
            </a:xfrm>
            <a:custGeom>
              <a:avLst/>
              <a:gdLst/>
              <a:ahLst/>
              <a:cxnLst/>
              <a:rect l="l" t="t" r="r" b="b"/>
              <a:pathLst>
                <a:path w="10886948" h="3854831">
                  <a:moveTo>
                    <a:pt x="0" y="41910"/>
                  </a:moveTo>
                  <a:cubicBezTo>
                    <a:pt x="0" y="18796"/>
                    <a:pt x="18796" y="0"/>
                    <a:pt x="41910" y="0"/>
                  </a:cubicBezTo>
                  <a:lnTo>
                    <a:pt x="10845038" y="0"/>
                  </a:lnTo>
                  <a:cubicBezTo>
                    <a:pt x="10868152" y="0"/>
                    <a:pt x="10886948" y="18796"/>
                    <a:pt x="10886948" y="41910"/>
                  </a:cubicBezTo>
                  <a:lnTo>
                    <a:pt x="10886948" y="3812921"/>
                  </a:lnTo>
                  <a:cubicBezTo>
                    <a:pt x="10886948" y="3836035"/>
                    <a:pt x="10868152" y="3854831"/>
                    <a:pt x="10845038" y="3854831"/>
                  </a:cubicBezTo>
                  <a:lnTo>
                    <a:pt x="41910" y="3854831"/>
                  </a:lnTo>
                  <a:cubicBezTo>
                    <a:pt x="18796" y="3854831"/>
                    <a:pt x="0" y="3836035"/>
                    <a:pt x="0" y="3812921"/>
                  </a:cubicBezTo>
                  <a:close/>
                </a:path>
              </a:pathLst>
            </a:custGeom>
            <a:solidFill>
              <a:srgbClr val="F9F7F7"/>
            </a:solidFill>
          </p:spPr>
        </p:sp>
      </p:grpSp>
      <p:grpSp>
        <p:nvGrpSpPr>
          <p:cNvPr id="24" name="Group 24"/>
          <p:cNvGrpSpPr/>
          <p:nvPr/>
        </p:nvGrpSpPr>
        <p:grpSpPr>
          <a:xfrm>
            <a:off x="1099690" y="5698484"/>
            <a:ext cx="627907" cy="627907"/>
            <a:chOff x="0" y="0"/>
            <a:chExt cx="837209" cy="837209"/>
          </a:xfrm>
        </p:grpSpPr>
        <p:sp>
          <p:nvSpPr>
            <p:cNvPr id="25" name="Freeform 25"/>
            <p:cNvSpPr/>
            <p:nvPr/>
          </p:nvSpPr>
          <p:spPr>
            <a:xfrm>
              <a:off x="0" y="0"/>
              <a:ext cx="837184" cy="837184"/>
            </a:xfrm>
            <a:custGeom>
              <a:avLst/>
              <a:gdLst/>
              <a:ahLst/>
              <a:cxnLst/>
              <a:rect l="l" t="t" r="r" b="b"/>
              <a:pathLst>
                <a:path w="837184" h="837184">
                  <a:moveTo>
                    <a:pt x="0" y="418592"/>
                  </a:moveTo>
                  <a:cubicBezTo>
                    <a:pt x="0" y="187452"/>
                    <a:pt x="187452" y="0"/>
                    <a:pt x="418592" y="0"/>
                  </a:cubicBezTo>
                  <a:cubicBezTo>
                    <a:pt x="649732" y="0"/>
                    <a:pt x="837184" y="187452"/>
                    <a:pt x="837184" y="418592"/>
                  </a:cubicBezTo>
                  <a:cubicBezTo>
                    <a:pt x="837184" y="649732"/>
                    <a:pt x="649732" y="837184"/>
                    <a:pt x="418592" y="837184"/>
                  </a:cubicBezTo>
                  <a:cubicBezTo>
                    <a:pt x="187452" y="837184"/>
                    <a:pt x="0" y="649732"/>
                    <a:pt x="0" y="418592"/>
                  </a:cubicBezTo>
                  <a:close/>
                </a:path>
              </a:pathLst>
            </a:custGeom>
            <a:solidFill>
              <a:srgbClr val="3E2513"/>
            </a:solidFill>
          </p:spPr>
        </p:sp>
      </p:grpSp>
      <p:sp>
        <p:nvSpPr>
          <p:cNvPr id="26" name="Freeform 26" descr="preencoded.png"/>
          <p:cNvSpPr/>
          <p:nvPr/>
        </p:nvSpPr>
        <p:spPr>
          <a:xfrm>
            <a:off x="1272330" y="5871124"/>
            <a:ext cx="282473" cy="282473"/>
          </a:xfrm>
          <a:custGeom>
            <a:avLst/>
            <a:gdLst/>
            <a:ahLst/>
            <a:cxnLst/>
            <a:rect l="l" t="t" r="r" b="b"/>
            <a:pathLst>
              <a:path w="282473" h="282473">
                <a:moveTo>
                  <a:pt x="0" y="0"/>
                </a:moveTo>
                <a:lnTo>
                  <a:pt x="282474" y="0"/>
                </a:lnTo>
                <a:lnTo>
                  <a:pt x="282474" y="282474"/>
                </a:lnTo>
                <a:lnTo>
                  <a:pt x="0" y="282474"/>
                </a:lnTo>
                <a:lnTo>
                  <a:pt x="0" y="0"/>
                </a:lnTo>
                <a:close/>
              </a:path>
            </a:pathLst>
          </a:custGeom>
          <a:blipFill>
            <a:blip>
              <a:extLst>
                <a:ext uri="{96DAC541-7B7A-43D3-8B79-37D633B846F1}">
                  <asvg:svgBlip xmlns:asvg="http://schemas.microsoft.com/office/drawing/2016/SVG/main" r:embed="rId4"/>
                </a:ext>
              </a:extLst>
            </a:blip>
            <a:stretch>
              <a:fillRect t="-13332" b="-13336"/>
            </a:stretch>
          </a:blipFill>
        </p:spPr>
      </p:sp>
      <p:sp>
        <p:nvSpPr>
          <p:cNvPr id="27" name="TextBox 27"/>
          <p:cNvSpPr txBox="1"/>
          <p:nvPr/>
        </p:nvSpPr>
        <p:spPr>
          <a:xfrm>
            <a:off x="1099690" y="6483848"/>
            <a:ext cx="2621909" cy="346024"/>
          </a:xfrm>
          <a:prstGeom prst="rect">
            <a:avLst/>
          </a:prstGeom>
        </p:spPr>
        <p:txBody>
          <a:bodyPr lIns="0" tIns="0" rIns="0" bIns="0" rtlCol="0" anchor="t">
            <a:spAutoFit/>
          </a:bodyPr>
          <a:lstStyle/>
          <a:p>
            <a:pPr algn="l">
              <a:lnSpc>
                <a:spcPts val="2562"/>
              </a:lnSpc>
            </a:pPr>
            <a:r>
              <a:rPr lang="en-US" sz="2000">
                <a:solidFill>
                  <a:srgbClr val="504C49"/>
                </a:solidFill>
                <a:latin typeface="Arimo"/>
                <a:ea typeface="Arimo"/>
                <a:cs typeface="Arimo"/>
                <a:sym typeface="Arimo"/>
              </a:rPr>
              <a:t>Kebebasan Bergerak</a:t>
            </a:r>
          </a:p>
        </p:txBody>
      </p:sp>
      <p:sp>
        <p:nvSpPr>
          <p:cNvPr id="28" name="TextBox 28"/>
          <p:cNvSpPr txBox="1"/>
          <p:nvPr/>
        </p:nvSpPr>
        <p:spPr>
          <a:xfrm>
            <a:off x="1099690" y="6897738"/>
            <a:ext cx="7746654" cy="1273378"/>
          </a:xfrm>
          <a:prstGeom prst="rect">
            <a:avLst/>
          </a:prstGeom>
        </p:spPr>
        <p:txBody>
          <a:bodyPr lIns="0" tIns="0" rIns="0" bIns="0" rtlCol="0" anchor="t">
            <a:spAutoFit/>
          </a:bodyPr>
          <a:lstStyle/>
          <a:p>
            <a:pPr algn="l">
              <a:lnSpc>
                <a:spcPts val="2375"/>
              </a:lnSpc>
            </a:pPr>
            <a:r>
              <a:rPr lang="en-US" sz="1625">
                <a:solidFill>
                  <a:srgbClr val="504C49"/>
                </a:solidFill>
                <a:latin typeface="Source Serif Pro"/>
                <a:ea typeface="Source Serif Pro"/>
                <a:cs typeface="Source Serif Pro"/>
                <a:sym typeface="Source Serif Pro"/>
              </a:rPr>
              <a:t>Efek buoyancy air mengurangi beban berat badan efektif hingga 50–75%, memungkinkan ibu untuk mengubah posisi persalinan dengan mudah — jongkok, berlutut, atau posisi tangan-lutut — yang dapat mempersingkat kala II persalinan.</a:t>
            </a:r>
          </a:p>
        </p:txBody>
      </p:sp>
      <p:grpSp>
        <p:nvGrpSpPr>
          <p:cNvPr id="29" name="Group 29"/>
          <p:cNvGrpSpPr/>
          <p:nvPr/>
        </p:nvGrpSpPr>
        <p:grpSpPr>
          <a:xfrm>
            <a:off x="9232106" y="5489229"/>
            <a:ext cx="8165306" cy="2891133"/>
            <a:chOff x="0" y="0"/>
            <a:chExt cx="10887075" cy="3854844"/>
          </a:xfrm>
        </p:grpSpPr>
        <p:sp>
          <p:nvSpPr>
            <p:cNvPr id="30" name="Freeform 30"/>
            <p:cNvSpPr/>
            <p:nvPr/>
          </p:nvSpPr>
          <p:spPr>
            <a:xfrm>
              <a:off x="0" y="0"/>
              <a:ext cx="10887075" cy="3854831"/>
            </a:xfrm>
            <a:custGeom>
              <a:avLst/>
              <a:gdLst/>
              <a:ahLst/>
              <a:cxnLst/>
              <a:rect l="l" t="t" r="r" b="b"/>
              <a:pathLst>
                <a:path w="10887075" h="3854831">
                  <a:moveTo>
                    <a:pt x="0" y="41910"/>
                  </a:moveTo>
                  <a:cubicBezTo>
                    <a:pt x="0" y="18796"/>
                    <a:pt x="18796" y="0"/>
                    <a:pt x="41910" y="0"/>
                  </a:cubicBezTo>
                  <a:lnTo>
                    <a:pt x="10845165" y="0"/>
                  </a:lnTo>
                  <a:cubicBezTo>
                    <a:pt x="10868279" y="0"/>
                    <a:pt x="10887075" y="18796"/>
                    <a:pt x="10887075" y="41910"/>
                  </a:cubicBezTo>
                  <a:lnTo>
                    <a:pt x="10887075" y="3812921"/>
                  </a:lnTo>
                  <a:cubicBezTo>
                    <a:pt x="10887075" y="3836035"/>
                    <a:pt x="10868279" y="3854831"/>
                    <a:pt x="10845165" y="3854831"/>
                  </a:cubicBezTo>
                  <a:lnTo>
                    <a:pt x="41910" y="3854831"/>
                  </a:lnTo>
                  <a:cubicBezTo>
                    <a:pt x="18796" y="3854831"/>
                    <a:pt x="0" y="3836035"/>
                    <a:pt x="0" y="3812921"/>
                  </a:cubicBezTo>
                  <a:close/>
                </a:path>
              </a:pathLst>
            </a:custGeom>
            <a:solidFill>
              <a:srgbClr val="F9F7F7"/>
            </a:solidFill>
          </p:spPr>
        </p:sp>
      </p:grpSp>
      <p:grpSp>
        <p:nvGrpSpPr>
          <p:cNvPr id="31" name="Group 31"/>
          <p:cNvGrpSpPr/>
          <p:nvPr/>
        </p:nvGrpSpPr>
        <p:grpSpPr>
          <a:xfrm>
            <a:off x="9441361" y="5698484"/>
            <a:ext cx="627907" cy="627907"/>
            <a:chOff x="0" y="0"/>
            <a:chExt cx="837209" cy="837209"/>
          </a:xfrm>
        </p:grpSpPr>
        <p:sp>
          <p:nvSpPr>
            <p:cNvPr id="32" name="Freeform 32"/>
            <p:cNvSpPr/>
            <p:nvPr/>
          </p:nvSpPr>
          <p:spPr>
            <a:xfrm>
              <a:off x="0" y="0"/>
              <a:ext cx="837184" cy="837184"/>
            </a:xfrm>
            <a:custGeom>
              <a:avLst/>
              <a:gdLst/>
              <a:ahLst/>
              <a:cxnLst/>
              <a:rect l="l" t="t" r="r" b="b"/>
              <a:pathLst>
                <a:path w="837184" h="837184">
                  <a:moveTo>
                    <a:pt x="0" y="418592"/>
                  </a:moveTo>
                  <a:cubicBezTo>
                    <a:pt x="0" y="187452"/>
                    <a:pt x="187452" y="0"/>
                    <a:pt x="418592" y="0"/>
                  </a:cubicBezTo>
                  <a:cubicBezTo>
                    <a:pt x="649732" y="0"/>
                    <a:pt x="837184" y="187452"/>
                    <a:pt x="837184" y="418592"/>
                  </a:cubicBezTo>
                  <a:cubicBezTo>
                    <a:pt x="837184" y="649732"/>
                    <a:pt x="649732" y="837184"/>
                    <a:pt x="418592" y="837184"/>
                  </a:cubicBezTo>
                  <a:cubicBezTo>
                    <a:pt x="187452" y="837184"/>
                    <a:pt x="0" y="649732"/>
                    <a:pt x="0" y="418592"/>
                  </a:cubicBezTo>
                  <a:close/>
                </a:path>
              </a:pathLst>
            </a:custGeom>
            <a:solidFill>
              <a:srgbClr val="3E2513"/>
            </a:solidFill>
          </p:spPr>
        </p:sp>
      </p:grpSp>
      <p:sp>
        <p:nvSpPr>
          <p:cNvPr id="33" name="Freeform 33" descr="preencoded.png"/>
          <p:cNvSpPr/>
          <p:nvPr/>
        </p:nvSpPr>
        <p:spPr>
          <a:xfrm>
            <a:off x="9614002" y="5871124"/>
            <a:ext cx="282473" cy="282473"/>
          </a:xfrm>
          <a:custGeom>
            <a:avLst/>
            <a:gdLst/>
            <a:ahLst/>
            <a:cxnLst/>
            <a:rect l="l" t="t" r="r" b="b"/>
            <a:pathLst>
              <a:path w="282473" h="282473">
                <a:moveTo>
                  <a:pt x="0" y="0"/>
                </a:moveTo>
                <a:lnTo>
                  <a:pt x="282473" y="0"/>
                </a:lnTo>
                <a:lnTo>
                  <a:pt x="282473" y="282474"/>
                </a:lnTo>
                <a:lnTo>
                  <a:pt x="0" y="2824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34" name="TextBox 34"/>
          <p:cNvSpPr txBox="1"/>
          <p:nvPr/>
        </p:nvSpPr>
        <p:spPr>
          <a:xfrm>
            <a:off x="9441361" y="6483848"/>
            <a:ext cx="3229718" cy="346024"/>
          </a:xfrm>
          <a:prstGeom prst="rect">
            <a:avLst/>
          </a:prstGeom>
        </p:spPr>
        <p:txBody>
          <a:bodyPr lIns="0" tIns="0" rIns="0" bIns="0" rtlCol="0" anchor="t">
            <a:spAutoFit/>
          </a:bodyPr>
          <a:lstStyle/>
          <a:p>
            <a:pPr algn="l">
              <a:lnSpc>
                <a:spcPts val="2562"/>
              </a:lnSpc>
            </a:pPr>
            <a:r>
              <a:rPr lang="en-US" sz="2000">
                <a:solidFill>
                  <a:srgbClr val="504C49"/>
                </a:solidFill>
                <a:latin typeface="Arimo"/>
                <a:ea typeface="Arimo"/>
                <a:cs typeface="Arimo"/>
                <a:sym typeface="Arimo"/>
              </a:rPr>
              <a:t>Reduksi Intervensi Medis</a:t>
            </a:r>
          </a:p>
        </p:txBody>
      </p:sp>
      <p:sp>
        <p:nvSpPr>
          <p:cNvPr id="35" name="TextBox 35"/>
          <p:cNvSpPr txBox="1"/>
          <p:nvPr/>
        </p:nvSpPr>
        <p:spPr>
          <a:xfrm>
            <a:off x="9441361" y="6897738"/>
            <a:ext cx="7746797" cy="1273378"/>
          </a:xfrm>
          <a:prstGeom prst="rect">
            <a:avLst/>
          </a:prstGeom>
        </p:spPr>
        <p:txBody>
          <a:bodyPr lIns="0" tIns="0" rIns="0" bIns="0" rtlCol="0" anchor="t">
            <a:spAutoFit/>
          </a:bodyPr>
          <a:lstStyle/>
          <a:p>
            <a:pPr algn="l">
              <a:lnSpc>
                <a:spcPts val="2375"/>
              </a:lnSpc>
            </a:pPr>
            <a:r>
              <a:rPr lang="en-US" sz="1625">
                <a:solidFill>
                  <a:srgbClr val="504C49"/>
                </a:solidFill>
                <a:latin typeface="Source Serif Pro"/>
                <a:ea typeface="Source Serif Pro"/>
                <a:cs typeface="Source Serif Pro"/>
                <a:sym typeface="Source Serif Pro"/>
              </a:rPr>
              <a:t>Meta-analisis Cochrane (2018) melaporkan ibu yang menggunakan hidroterapi selama kala I persalinan 20–30% lebih jarang membutuhkan analgesia farmakologis termasuk epidural, serta memiliki durasi kala I yang lebih singkat secara rata-rata.</a:t>
            </a:r>
          </a:p>
        </p:txBody>
      </p:sp>
      <p:grpSp>
        <p:nvGrpSpPr>
          <p:cNvPr id="36" name="Group 36"/>
          <p:cNvGrpSpPr/>
          <p:nvPr/>
        </p:nvGrpSpPr>
        <p:grpSpPr>
          <a:xfrm>
            <a:off x="890435" y="8579053"/>
            <a:ext cx="16506977" cy="1109958"/>
            <a:chOff x="0" y="0"/>
            <a:chExt cx="22009303" cy="1479944"/>
          </a:xfrm>
        </p:grpSpPr>
        <p:sp>
          <p:nvSpPr>
            <p:cNvPr id="37" name="Freeform 37"/>
            <p:cNvSpPr/>
            <p:nvPr/>
          </p:nvSpPr>
          <p:spPr>
            <a:xfrm>
              <a:off x="0" y="0"/>
              <a:ext cx="22009354" cy="1479931"/>
            </a:xfrm>
            <a:custGeom>
              <a:avLst/>
              <a:gdLst/>
              <a:ahLst/>
              <a:cxnLst/>
              <a:rect l="l" t="t" r="r" b="b"/>
              <a:pathLst>
                <a:path w="22009354" h="1479931">
                  <a:moveTo>
                    <a:pt x="0" y="41910"/>
                  </a:moveTo>
                  <a:cubicBezTo>
                    <a:pt x="0" y="18796"/>
                    <a:pt x="18796" y="0"/>
                    <a:pt x="41910" y="0"/>
                  </a:cubicBezTo>
                  <a:lnTo>
                    <a:pt x="21967444" y="0"/>
                  </a:lnTo>
                  <a:cubicBezTo>
                    <a:pt x="21990558" y="0"/>
                    <a:pt x="22009354" y="18796"/>
                    <a:pt x="22009354" y="41910"/>
                  </a:cubicBezTo>
                  <a:lnTo>
                    <a:pt x="22009354" y="1438021"/>
                  </a:lnTo>
                  <a:cubicBezTo>
                    <a:pt x="22009354" y="1461135"/>
                    <a:pt x="21990558" y="1479931"/>
                    <a:pt x="21967444" y="1479931"/>
                  </a:cubicBezTo>
                  <a:lnTo>
                    <a:pt x="41910" y="1479931"/>
                  </a:lnTo>
                  <a:cubicBezTo>
                    <a:pt x="18796" y="1479931"/>
                    <a:pt x="0" y="1461135"/>
                    <a:pt x="0" y="1438021"/>
                  </a:cubicBezTo>
                  <a:close/>
                </a:path>
              </a:pathLst>
            </a:custGeom>
            <a:solidFill>
              <a:srgbClr val="EDD5C4"/>
            </a:solidFill>
          </p:spPr>
        </p:sp>
      </p:grpSp>
      <p:grpSp>
        <p:nvGrpSpPr>
          <p:cNvPr id="38" name="Group 38"/>
          <p:cNvGrpSpPr/>
          <p:nvPr/>
        </p:nvGrpSpPr>
        <p:grpSpPr>
          <a:xfrm>
            <a:off x="1099690" y="8885930"/>
            <a:ext cx="261642" cy="209255"/>
            <a:chOff x="0" y="0"/>
            <a:chExt cx="348856" cy="279006"/>
          </a:xfrm>
        </p:grpSpPr>
        <p:sp>
          <p:nvSpPr>
            <p:cNvPr id="39" name="Freeform 39" descr="preencoded.png"/>
            <p:cNvSpPr/>
            <p:nvPr/>
          </p:nvSpPr>
          <p:spPr>
            <a:xfrm>
              <a:off x="0" y="0"/>
              <a:ext cx="348869" cy="279019"/>
            </a:xfrm>
            <a:custGeom>
              <a:avLst/>
              <a:gdLst/>
              <a:ahLst/>
              <a:cxnLst/>
              <a:rect l="l" t="t" r="r" b="b"/>
              <a:pathLst>
                <a:path w="348869" h="279019">
                  <a:moveTo>
                    <a:pt x="0" y="0"/>
                  </a:moveTo>
                  <a:lnTo>
                    <a:pt x="348869" y="0"/>
                  </a:lnTo>
                  <a:lnTo>
                    <a:pt x="348869" y="279019"/>
                  </a:lnTo>
                  <a:lnTo>
                    <a:pt x="0" y="279019"/>
                  </a:lnTo>
                  <a:lnTo>
                    <a:pt x="0" y="0"/>
                  </a:lnTo>
                  <a:close/>
                </a:path>
              </a:pathLst>
            </a:custGeom>
            <a:blipFill>
              <a:blip r:embed="rId6"/>
              <a:stretch>
                <a:fillRect t="-942" r="3" b="-933"/>
              </a:stretch>
            </a:blipFill>
          </p:spPr>
        </p:sp>
      </p:grpSp>
      <p:sp>
        <p:nvSpPr>
          <p:cNvPr id="40" name="TextBox 40"/>
          <p:cNvSpPr txBox="1"/>
          <p:nvPr/>
        </p:nvSpPr>
        <p:spPr>
          <a:xfrm>
            <a:off x="1570587" y="8769696"/>
            <a:ext cx="15617581" cy="655739"/>
          </a:xfrm>
          <a:prstGeom prst="rect">
            <a:avLst/>
          </a:prstGeom>
        </p:spPr>
        <p:txBody>
          <a:bodyPr lIns="0" tIns="0" rIns="0" bIns="0" rtlCol="0" anchor="t">
            <a:spAutoFit/>
          </a:bodyPr>
          <a:lstStyle/>
          <a:p>
            <a:pPr algn="l">
              <a:lnSpc>
                <a:spcPts val="2375"/>
              </a:lnSpc>
            </a:pPr>
            <a:r>
              <a:rPr lang="en-US" sz="1625" b="1">
                <a:solidFill>
                  <a:srgbClr val="000000"/>
                </a:solidFill>
                <a:latin typeface="Source Serif Pro Bold"/>
                <a:ea typeface="Source Serif Pro Bold"/>
                <a:cs typeface="Source Serif Pro Bold"/>
                <a:sym typeface="Source Serif Pro Bold"/>
              </a:rPr>
              <a:t>Kontraindikasi Hidroterapi:</a:t>
            </a:r>
            <a:r>
              <a:rPr lang="en-US" sz="1625">
                <a:solidFill>
                  <a:srgbClr val="000000"/>
                </a:solidFill>
                <a:latin typeface="Source Serif Pro"/>
                <a:ea typeface="Source Serif Pro"/>
                <a:cs typeface="Source Serif Pro"/>
                <a:sym typeface="Source Serif Pro"/>
              </a:rPr>
              <a:t> Demam maternal (&gt;38°C), perdarahan aktif, ketuban pecah dini &gt; 24 jam, janin dengan monitoring CTG abnormal, dan kondisi risiko tinggi lain yang memerlukan pemantauan ketat. Selalu lakukan asesmen menyeluruh sebelum merekomendasikan terapi ini.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7F3F0"/>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3030293" y="466277"/>
            <a:ext cx="12227423" cy="1007269"/>
          </a:xfrm>
          <a:prstGeom prst="rect">
            <a:avLst/>
          </a:prstGeom>
        </p:spPr>
        <p:txBody>
          <a:bodyPr lIns="0" tIns="0" rIns="0" bIns="0" rtlCol="0" anchor="t">
            <a:spAutoFit/>
          </a:bodyPr>
          <a:lstStyle/>
          <a:p>
            <a:pPr algn="l">
              <a:lnSpc>
                <a:spcPts val="3812"/>
              </a:lnSpc>
            </a:pPr>
            <a:r>
              <a:rPr lang="en-US" sz="3000">
                <a:solidFill>
                  <a:srgbClr val="201B18"/>
                </a:solidFill>
                <a:latin typeface="Arimo"/>
                <a:ea typeface="Arimo"/>
                <a:cs typeface="Arimo"/>
                <a:sym typeface="Arimo"/>
              </a:rPr>
              <a:t>Studi Kasus: Ibu Hamil dengan Mual Muntah Berat (Hiperemesis Gravidarum)</a:t>
            </a:r>
          </a:p>
        </p:txBody>
      </p:sp>
      <p:grpSp>
        <p:nvGrpSpPr>
          <p:cNvPr id="7" name="Group 7"/>
          <p:cNvGrpSpPr/>
          <p:nvPr/>
        </p:nvGrpSpPr>
        <p:grpSpPr>
          <a:xfrm>
            <a:off x="2918517" y="1618802"/>
            <a:ext cx="5517804" cy="8163668"/>
            <a:chOff x="0" y="0"/>
            <a:chExt cx="7357072" cy="10884891"/>
          </a:xfrm>
        </p:grpSpPr>
        <p:sp>
          <p:nvSpPr>
            <p:cNvPr id="8" name="Freeform 8"/>
            <p:cNvSpPr/>
            <p:nvPr/>
          </p:nvSpPr>
          <p:spPr>
            <a:xfrm>
              <a:off x="0" y="0"/>
              <a:ext cx="7356983" cy="10884789"/>
            </a:xfrm>
            <a:custGeom>
              <a:avLst/>
              <a:gdLst/>
              <a:ahLst/>
              <a:cxnLst/>
              <a:rect l="l" t="t" r="r" b="b"/>
              <a:pathLst>
                <a:path w="7356983" h="10884789">
                  <a:moveTo>
                    <a:pt x="0" y="30988"/>
                  </a:moveTo>
                  <a:cubicBezTo>
                    <a:pt x="0" y="13843"/>
                    <a:pt x="13843" y="0"/>
                    <a:pt x="30988" y="0"/>
                  </a:cubicBezTo>
                  <a:lnTo>
                    <a:pt x="7325995" y="0"/>
                  </a:lnTo>
                  <a:cubicBezTo>
                    <a:pt x="7343139" y="0"/>
                    <a:pt x="7356983" y="13843"/>
                    <a:pt x="7356983" y="30988"/>
                  </a:cubicBezTo>
                  <a:lnTo>
                    <a:pt x="7356983" y="10853801"/>
                  </a:lnTo>
                  <a:cubicBezTo>
                    <a:pt x="7356983" y="10870946"/>
                    <a:pt x="7343139" y="10884789"/>
                    <a:pt x="7325995" y="10884789"/>
                  </a:cubicBezTo>
                  <a:lnTo>
                    <a:pt x="30988" y="10884789"/>
                  </a:lnTo>
                  <a:cubicBezTo>
                    <a:pt x="13843" y="10884789"/>
                    <a:pt x="0" y="10870946"/>
                    <a:pt x="0" y="10853801"/>
                  </a:cubicBezTo>
                  <a:close/>
                </a:path>
              </a:pathLst>
            </a:custGeom>
            <a:solidFill>
              <a:srgbClr val="3E2513"/>
            </a:solidFill>
          </p:spPr>
        </p:sp>
      </p:grpSp>
      <p:sp>
        <p:nvSpPr>
          <p:cNvPr id="9" name="TextBox 9"/>
          <p:cNvSpPr txBox="1"/>
          <p:nvPr/>
        </p:nvSpPr>
        <p:spPr>
          <a:xfrm>
            <a:off x="3073451" y="1696641"/>
            <a:ext cx="1938185" cy="261195"/>
          </a:xfrm>
          <a:prstGeom prst="rect">
            <a:avLst/>
          </a:prstGeom>
        </p:spPr>
        <p:txBody>
          <a:bodyPr lIns="0" tIns="0" rIns="0" bIns="0" rtlCol="0" anchor="t">
            <a:spAutoFit/>
          </a:bodyPr>
          <a:lstStyle/>
          <a:p>
            <a:pPr algn="l">
              <a:lnSpc>
                <a:spcPts val="1874"/>
              </a:lnSpc>
            </a:pPr>
            <a:r>
              <a:rPr lang="en-US" sz="1500">
                <a:solidFill>
                  <a:srgbClr val="FFFFFF"/>
                </a:solidFill>
                <a:latin typeface="Arimo"/>
                <a:ea typeface="Arimo"/>
                <a:cs typeface="Arimo"/>
                <a:sym typeface="Arimo"/>
              </a:rPr>
              <a:t>Profil Pasien</a:t>
            </a:r>
          </a:p>
        </p:txBody>
      </p:sp>
      <p:sp>
        <p:nvSpPr>
          <p:cNvPr id="10" name="TextBox 10"/>
          <p:cNvSpPr txBox="1"/>
          <p:nvPr/>
        </p:nvSpPr>
        <p:spPr>
          <a:xfrm>
            <a:off x="3073451" y="2035673"/>
            <a:ext cx="5207946" cy="825103"/>
          </a:xfrm>
          <a:prstGeom prst="rect">
            <a:avLst/>
          </a:prstGeom>
        </p:spPr>
        <p:txBody>
          <a:bodyPr lIns="0" tIns="0" rIns="0" bIns="0" rtlCol="0" anchor="t">
            <a:spAutoFit/>
          </a:bodyPr>
          <a:lstStyle/>
          <a:p>
            <a:pPr algn="l">
              <a:lnSpc>
                <a:spcPts val="1562"/>
              </a:lnSpc>
            </a:pPr>
            <a:r>
              <a:rPr lang="en-US" sz="1187">
                <a:solidFill>
                  <a:srgbClr val="FFFFFF"/>
                </a:solidFill>
                <a:latin typeface="Source Serif Pro"/>
                <a:ea typeface="Source Serif Pro"/>
                <a:cs typeface="Source Serif Pro"/>
                <a:sym typeface="Source Serif Pro"/>
              </a:rPr>
              <a:t>Ny. S, 26 tahun, G1P0A0, usia kehamilan 10 minggu. Keluhan: mual muntah lebih dari 6 kali/hari, tidak mampu mempertahankan asupan makanan, penurunan berat badan 2 kg dalam 2 minggu. Skor PUQE: 13 (berat). Kondisi umum cukup, tidak dehidrasi berat.</a:t>
            </a:r>
          </a:p>
        </p:txBody>
      </p:sp>
      <p:grpSp>
        <p:nvGrpSpPr>
          <p:cNvPr id="11" name="Group 11"/>
          <p:cNvGrpSpPr/>
          <p:nvPr/>
        </p:nvGrpSpPr>
        <p:grpSpPr>
          <a:xfrm>
            <a:off x="3073451" y="3008414"/>
            <a:ext cx="5207946" cy="11611"/>
            <a:chOff x="0" y="0"/>
            <a:chExt cx="6943928" cy="15481"/>
          </a:xfrm>
        </p:grpSpPr>
        <p:sp>
          <p:nvSpPr>
            <p:cNvPr id="12" name="Freeform 12"/>
            <p:cNvSpPr/>
            <p:nvPr/>
          </p:nvSpPr>
          <p:spPr>
            <a:xfrm>
              <a:off x="0" y="0"/>
              <a:ext cx="6943979" cy="15494"/>
            </a:xfrm>
            <a:custGeom>
              <a:avLst/>
              <a:gdLst/>
              <a:ahLst/>
              <a:cxnLst/>
              <a:rect l="l" t="t" r="r" b="b"/>
              <a:pathLst>
                <a:path w="6943979" h="15494">
                  <a:moveTo>
                    <a:pt x="0" y="0"/>
                  </a:moveTo>
                  <a:lnTo>
                    <a:pt x="6943979" y="0"/>
                  </a:lnTo>
                  <a:lnTo>
                    <a:pt x="6943979" y="15494"/>
                  </a:lnTo>
                  <a:lnTo>
                    <a:pt x="0" y="15494"/>
                  </a:lnTo>
                  <a:close/>
                </a:path>
              </a:pathLst>
            </a:custGeom>
            <a:solidFill>
              <a:srgbClr val="FFFFFF">
                <a:alpha val="24706"/>
              </a:srgbClr>
            </a:solidFill>
          </p:spPr>
        </p:sp>
      </p:grpSp>
      <p:sp>
        <p:nvSpPr>
          <p:cNvPr id="13" name="TextBox 13"/>
          <p:cNvSpPr txBox="1"/>
          <p:nvPr/>
        </p:nvSpPr>
        <p:spPr>
          <a:xfrm>
            <a:off x="3073451" y="3148603"/>
            <a:ext cx="3846614" cy="261195"/>
          </a:xfrm>
          <a:prstGeom prst="rect">
            <a:avLst/>
          </a:prstGeom>
        </p:spPr>
        <p:txBody>
          <a:bodyPr lIns="0" tIns="0" rIns="0" bIns="0" rtlCol="0" anchor="t">
            <a:spAutoFit/>
          </a:bodyPr>
          <a:lstStyle/>
          <a:p>
            <a:pPr algn="l">
              <a:lnSpc>
                <a:spcPts val="1874"/>
              </a:lnSpc>
            </a:pPr>
            <a:r>
              <a:rPr lang="en-US" sz="1500">
                <a:solidFill>
                  <a:srgbClr val="FFFFFF"/>
                </a:solidFill>
                <a:latin typeface="Arimo"/>
                <a:ea typeface="Arimo"/>
                <a:cs typeface="Arimo"/>
                <a:sym typeface="Arimo"/>
              </a:rPr>
              <a:t>Pendekatan Naturopati yang Diterapkan</a:t>
            </a:r>
          </a:p>
        </p:txBody>
      </p:sp>
      <p:sp>
        <p:nvSpPr>
          <p:cNvPr id="14" name="TextBox 14"/>
          <p:cNvSpPr txBox="1"/>
          <p:nvPr/>
        </p:nvSpPr>
        <p:spPr>
          <a:xfrm>
            <a:off x="3073451" y="3487636"/>
            <a:ext cx="5207946" cy="1295695"/>
          </a:xfrm>
          <a:prstGeom prst="rect">
            <a:avLst/>
          </a:prstGeom>
        </p:spPr>
        <p:txBody>
          <a:bodyPr lIns="0" tIns="0" rIns="0" bIns="0" rtlCol="0" anchor="t">
            <a:spAutoFit/>
          </a:bodyPr>
          <a:lstStyle/>
          <a:p>
            <a:pPr marL="179090" lvl="1" indent="-89545" algn="l">
              <a:lnSpc>
                <a:spcPts val="1562"/>
              </a:lnSpc>
              <a:buFont typeface="Arial"/>
              <a:buChar char="•"/>
            </a:pPr>
            <a:r>
              <a:rPr lang="en-US" sz="1187" b="1">
                <a:solidFill>
                  <a:srgbClr val="FFFFFF"/>
                </a:solidFill>
                <a:latin typeface="Source Serif Pro Bold"/>
                <a:ea typeface="Source Serif Pro Bold"/>
                <a:cs typeface="Source Serif Pro Bold"/>
                <a:sym typeface="Source Serif Pro Bold"/>
              </a:rPr>
              <a:t>Terapi Herbal:</a:t>
            </a:r>
            <a:r>
              <a:rPr lang="en-US" sz="1187">
                <a:solidFill>
                  <a:srgbClr val="FFFFFF"/>
                </a:solidFill>
                <a:latin typeface="Source Serif Pro"/>
                <a:ea typeface="Source Serif Pro"/>
                <a:cs typeface="Source Serif Pro"/>
                <a:sym typeface="Source Serif Pro"/>
              </a:rPr>
              <a:t> Teh jahe 1g/hari (3x sehari setelah makan kecil)</a:t>
            </a:r>
          </a:p>
          <a:p>
            <a:pPr marL="179090" lvl="1" indent="-89545" algn="l">
              <a:lnSpc>
                <a:spcPts val="1562"/>
              </a:lnSpc>
              <a:buFont typeface="Arial"/>
              <a:buChar char="•"/>
            </a:pPr>
            <a:r>
              <a:rPr lang="en-US" sz="1187" b="1">
                <a:solidFill>
                  <a:srgbClr val="FFFFFF"/>
                </a:solidFill>
                <a:latin typeface="Source Serif Pro Bold"/>
                <a:ea typeface="Source Serif Pro Bold"/>
                <a:cs typeface="Source Serif Pro Bold"/>
                <a:sym typeface="Source Serif Pro Bold"/>
              </a:rPr>
              <a:t>Terapi Nutrisi:</a:t>
            </a:r>
            <a:r>
              <a:rPr lang="en-US" sz="1187">
                <a:solidFill>
                  <a:srgbClr val="FFFFFF"/>
                </a:solidFill>
                <a:latin typeface="Source Serif Pro"/>
                <a:ea typeface="Source Serif Pro"/>
                <a:cs typeface="Source Serif Pro"/>
                <a:sym typeface="Source Serif Pro"/>
              </a:rPr>
              <a:t> Diet tinggi vitamin B6 (25–75mg/hari), makan dalam porsi kecil tapi sering (6–8x/hari), menghindari makanan berlemak dan berbau menyengat</a:t>
            </a:r>
          </a:p>
          <a:p>
            <a:pPr marL="179090" lvl="1" indent="-89545" algn="l">
              <a:lnSpc>
                <a:spcPts val="1562"/>
              </a:lnSpc>
              <a:buFont typeface="Arial"/>
              <a:buChar char="•"/>
            </a:pPr>
            <a:r>
              <a:rPr lang="en-US" sz="1187" b="1">
                <a:solidFill>
                  <a:srgbClr val="FFFFFF"/>
                </a:solidFill>
                <a:latin typeface="Source Serif Pro Bold"/>
                <a:ea typeface="Source Serif Pro Bold"/>
                <a:cs typeface="Source Serif Pro Bold"/>
                <a:sym typeface="Source Serif Pro Bold"/>
              </a:rPr>
              <a:t>Hidroterapi:</a:t>
            </a:r>
            <a:r>
              <a:rPr lang="en-US" sz="1187">
                <a:solidFill>
                  <a:srgbClr val="FFFFFF"/>
                </a:solidFill>
                <a:latin typeface="Source Serif Pro"/>
                <a:ea typeface="Source Serif Pro"/>
                <a:cs typeface="Source Serif Pro"/>
                <a:sym typeface="Source Serif Pro"/>
              </a:rPr>
              <a:t> Kompres hangat di area epigastrium untuk relaksasi vagal</a:t>
            </a:r>
          </a:p>
        </p:txBody>
      </p:sp>
      <p:sp>
        <p:nvSpPr>
          <p:cNvPr id="15" name="TextBox 15"/>
          <p:cNvSpPr txBox="1"/>
          <p:nvPr/>
        </p:nvSpPr>
        <p:spPr>
          <a:xfrm>
            <a:off x="8712403" y="1696641"/>
            <a:ext cx="3769366" cy="261195"/>
          </a:xfrm>
          <a:prstGeom prst="rect">
            <a:avLst/>
          </a:prstGeom>
        </p:spPr>
        <p:txBody>
          <a:bodyPr lIns="0" tIns="0" rIns="0" bIns="0" rtlCol="0" anchor="t">
            <a:spAutoFit/>
          </a:bodyPr>
          <a:lstStyle/>
          <a:p>
            <a:pPr algn="l">
              <a:lnSpc>
                <a:spcPts val="1874"/>
              </a:lnSpc>
            </a:pPr>
            <a:r>
              <a:rPr lang="en-US" sz="1500">
                <a:solidFill>
                  <a:srgbClr val="201B18"/>
                </a:solidFill>
                <a:latin typeface="Arimo"/>
                <a:ea typeface="Arimo"/>
                <a:cs typeface="Arimo"/>
                <a:sym typeface="Arimo"/>
              </a:rPr>
              <a:t>Hasil dan Evaluasi (Follow-up 2 Minggu)</a:t>
            </a:r>
          </a:p>
        </p:txBody>
      </p:sp>
      <p:sp>
        <p:nvSpPr>
          <p:cNvPr id="16" name="TextBox 16"/>
          <p:cNvSpPr txBox="1"/>
          <p:nvPr/>
        </p:nvSpPr>
        <p:spPr>
          <a:xfrm>
            <a:off x="9367247" y="3112589"/>
            <a:ext cx="1907086" cy="349453"/>
          </a:xfrm>
          <a:prstGeom prst="rect">
            <a:avLst/>
          </a:prstGeom>
        </p:spPr>
        <p:txBody>
          <a:bodyPr lIns="0" tIns="0" rIns="0" bIns="0" rtlCol="0" anchor="t">
            <a:spAutoFit/>
          </a:bodyPr>
          <a:lstStyle/>
          <a:p>
            <a:pPr algn="ctr">
              <a:lnSpc>
                <a:spcPts val="3000"/>
              </a:lnSpc>
            </a:pPr>
            <a:r>
              <a:rPr lang="en-US" sz="3000">
                <a:solidFill>
                  <a:srgbClr val="504C49"/>
                </a:solidFill>
                <a:latin typeface="Arimo"/>
                <a:ea typeface="Arimo"/>
                <a:cs typeface="Arimo"/>
                <a:sym typeface="Arimo"/>
              </a:rPr>
              <a:t>65%</a:t>
            </a:r>
          </a:p>
        </p:txBody>
      </p:sp>
      <p:grpSp>
        <p:nvGrpSpPr>
          <p:cNvPr id="17" name="Group 17"/>
          <p:cNvGrpSpPr/>
          <p:nvPr/>
        </p:nvGrpSpPr>
        <p:grpSpPr>
          <a:xfrm>
            <a:off x="9157992" y="2105473"/>
            <a:ext cx="2325738" cy="2325738"/>
            <a:chOff x="0" y="0"/>
            <a:chExt cx="3100984" cy="3100984"/>
          </a:xfrm>
        </p:grpSpPr>
        <p:sp>
          <p:nvSpPr>
            <p:cNvPr id="18" name="Freeform 18" descr="preencoded.png"/>
            <p:cNvSpPr/>
            <p:nvPr/>
          </p:nvSpPr>
          <p:spPr>
            <a:xfrm>
              <a:off x="0" y="0"/>
              <a:ext cx="3100959" cy="3100959"/>
            </a:xfrm>
            <a:custGeom>
              <a:avLst/>
              <a:gdLst/>
              <a:ahLst/>
              <a:cxnLst/>
              <a:rect l="l" t="t" r="r" b="b"/>
              <a:pathLst>
                <a:path w="3100959" h="3100959">
                  <a:moveTo>
                    <a:pt x="0" y="0"/>
                  </a:moveTo>
                  <a:lnTo>
                    <a:pt x="3100959" y="0"/>
                  </a:lnTo>
                  <a:lnTo>
                    <a:pt x="3100959" y="3100959"/>
                  </a:lnTo>
                  <a:lnTo>
                    <a:pt x="0" y="3100959"/>
                  </a:lnTo>
                  <a:lnTo>
                    <a:pt x="0" y="0"/>
                  </a:lnTo>
                  <a:close/>
                </a:path>
              </a:pathLst>
            </a:custGeom>
            <a:blipFill>
              <a:blip r:embed="rId2"/>
              <a:stretch>
                <a:fillRect/>
              </a:stretch>
            </a:blipFill>
          </p:spPr>
        </p:sp>
      </p:grpSp>
      <p:sp>
        <p:nvSpPr>
          <p:cNvPr id="19" name="TextBox 19"/>
          <p:cNvSpPr txBox="1"/>
          <p:nvPr/>
        </p:nvSpPr>
        <p:spPr>
          <a:xfrm>
            <a:off x="9053065" y="4547740"/>
            <a:ext cx="2535441" cy="261195"/>
          </a:xfrm>
          <a:prstGeom prst="rect">
            <a:avLst/>
          </a:prstGeom>
        </p:spPr>
        <p:txBody>
          <a:bodyPr lIns="0" tIns="0" rIns="0" bIns="0" rtlCol="0" anchor="t">
            <a:spAutoFit/>
          </a:bodyPr>
          <a:lstStyle/>
          <a:p>
            <a:pPr algn="ctr">
              <a:lnSpc>
                <a:spcPts val="1874"/>
              </a:lnSpc>
            </a:pPr>
            <a:r>
              <a:rPr lang="en-US" sz="1500">
                <a:solidFill>
                  <a:srgbClr val="504C49"/>
                </a:solidFill>
                <a:latin typeface="Arimo"/>
                <a:ea typeface="Arimo"/>
                <a:cs typeface="Arimo"/>
                <a:sym typeface="Arimo"/>
              </a:rPr>
              <a:t>Penurunan Frekuensi Mual</a:t>
            </a:r>
          </a:p>
        </p:txBody>
      </p:sp>
      <p:sp>
        <p:nvSpPr>
          <p:cNvPr id="20" name="TextBox 20"/>
          <p:cNvSpPr txBox="1"/>
          <p:nvPr/>
        </p:nvSpPr>
        <p:spPr>
          <a:xfrm>
            <a:off x="12705159" y="3112589"/>
            <a:ext cx="1907086" cy="349453"/>
          </a:xfrm>
          <a:prstGeom prst="rect">
            <a:avLst/>
          </a:prstGeom>
        </p:spPr>
        <p:txBody>
          <a:bodyPr lIns="0" tIns="0" rIns="0" bIns="0" rtlCol="0" anchor="t">
            <a:spAutoFit/>
          </a:bodyPr>
          <a:lstStyle/>
          <a:p>
            <a:pPr algn="ctr">
              <a:lnSpc>
                <a:spcPts val="3000"/>
              </a:lnSpc>
            </a:pPr>
            <a:r>
              <a:rPr lang="en-US" sz="3000">
                <a:solidFill>
                  <a:srgbClr val="504C49"/>
                </a:solidFill>
                <a:latin typeface="Arimo"/>
                <a:ea typeface="Arimo"/>
                <a:cs typeface="Arimo"/>
                <a:sym typeface="Arimo"/>
              </a:rPr>
              <a:t>80%</a:t>
            </a:r>
          </a:p>
        </p:txBody>
      </p:sp>
      <p:grpSp>
        <p:nvGrpSpPr>
          <p:cNvPr id="21" name="Group 21"/>
          <p:cNvGrpSpPr/>
          <p:nvPr/>
        </p:nvGrpSpPr>
        <p:grpSpPr>
          <a:xfrm>
            <a:off x="12495905" y="2105473"/>
            <a:ext cx="2325738" cy="2325738"/>
            <a:chOff x="0" y="0"/>
            <a:chExt cx="3100984" cy="3100984"/>
          </a:xfrm>
        </p:grpSpPr>
        <p:sp>
          <p:nvSpPr>
            <p:cNvPr id="22" name="Freeform 22" descr="preencoded.png"/>
            <p:cNvSpPr/>
            <p:nvPr/>
          </p:nvSpPr>
          <p:spPr>
            <a:xfrm>
              <a:off x="0" y="0"/>
              <a:ext cx="3100959" cy="3100959"/>
            </a:xfrm>
            <a:custGeom>
              <a:avLst/>
              <a:gdLst/>
              <a:ahLst/>
              <a:cxnLst/>
              <a:rect l="l" t="t" r="r" b="b"/>
              <a:pathLst>
                <a:path w="3100959" h="3100959">
                  <a:moveTo>
                    <a:pt x="0" y="0"/>
                  </a:moveTo>
                  <a:lnTo>
                    <a:pt x="3100959" y="0"/>
                  </a:lnTo>
                  <a:lnTo>
                    <a:pt x="3100959" y="3100959"/>
                  </a:lnTo>
                  <a:lnTo>
                    <a:pt x="0" y="3100959"/>
                  </a:lnTo>
                  <a:lnTo>
                    <a:pt x="0" y="0"/>
                  </a:lnTo>
                  <a:close/>
                </a:path>
              </a:pathLst>
            </a:custGeom>
            <a:blipFill>
              <a:blip r:embed="rId3"/>
              <a:stretch>
                <a:fillRect/>
              </a:stretch>
            </a:blipFill>
          </p:spPr>
        </p:sp>
      </p:grpSp>
      <p:sp>
        <p:nvSpPr>
          <p:cNvPr id="23" name="TextBox 23"/>
          <p:cNvSpPr txBox="1"/>
          <p:nvPr/>
        </p:nvSpPr>
        <p:spPr>
          <a:xfrm>
            <a:off x="12440841" y="4547740"/>
            <a:ext cx="2435866" cy="261195"/>
          </a:xfrm>
          <a:prstGeom prst="rect">
            <a:avLst/>
          </a:prstGeom>
        </p:spPr>
        <p:txBody>
          <a:bodyPr lIns="0" tIns="0" rIns="0" bIns="0" rtlCol="0" anchor="t">
            <a:spAutoFit/>
          </a:bodyPr>
          <a:lstStyle/>
          <a:p>
            <a:pPr algn="ctr">
              <a:lnSpc>
                <a:spcPts val="1874"/>
              </a:lnSpc>
            </a:pPr>
            <a:r>
              <a:rPr lang="en-US" sz="1500">
                <a:solidFill>
                  <a:srgbClr val="504C49"/>
                </a:solidFill>
                <a:latin typeface="Arimo"/>
                <a:ea typeface="Arimo"/>
                <a:cs typeface="Arimo"/>
                <a:sym typeface="Arimo"/>
              </a:rPr>
              <a:t>Peningkatan Asupan Oral</a:t>
            </a:r>
          </a:p>
        </p:txBody>
      </p:sp>
      <p:sp>
        <p:nvSpPr>
          <p:cNvPr id="24" name="TextBox 24"/>
          <p:cNvSpPr txBox="1"/>
          <p:nvPr/>
        </p:nvSpPr>
        <p:spPr>
          <a:xfrm>
            <a:off x="11036198" y="6048527"/>
            <a:ext cx="1907086" cy="349453"/>
          </a:xfrm>
          <a:prstGeom prst="rect">
            <a:avLst/>
          </a:prstGeom>
        </p:spPr>
        <p:txBody>
          <a:bodyPr lIns="0" tIns="0" rIns="0" bIns="0" rtlCol="0" anchor="t">
            <a:spAutoFit/>
          </a:bodyPr>
          <a:lstStyle/>
          <a:p>
            <a:pPr algn="ctr">
              <a:lnSpc>
                <a:spcPts val="3000"/>
              </a:lnSpc>
            </a:pPr>
            <a:r>
              <a:rPr lang="en-US" sz="3000">
                <a:solidFill>
                  <a:srgbClr val="504C49"/>
                </a:solidFill>
                <a:latin typeface="Arimo"/>
                <a:ea typeface="Arimo"/>
                <a:cs typeface="Arimo"/>
                <a:sym typeface="Arimo"/>
              </a:rPr>
              <a:t>90%</a:t>
            </a:r>
          </a:p>
        </p:txBody>
      </p:sp>
      <p:grpSp>
        <p:nvGrpSpPr>
          <p:cNvPr id="25" name="Group 25"/>
          <p:cNvGrpSpPr/>
          <p:nvPr/>
        </p:nvGrpSpPr>
        <p:grpSpPr>
          <a:xfrm>
            <a:off x="10826953" y="5041402"/>
            <a:ext cx="2325738" cy="2325738"/>
            <a:chOff x="0" y="0"/>
            <a:chExt cx="3100984" cy="3100984"/>
          </a:xfrm>
        </p:grpSpPr>
        <p:sp>
          <p:nvSpPr>
            <p:cNvPr id="26" name="Freeform 26" descr="preencoded.png"/>
            <p:cNvSpPr/>
            <p:nvPr/>
          </p:nvSpPr>
          <p:spPr>
            <a:xfrm>
              <a:off x="0" y="0"/>
              <a:ext cx="3100959" cy="3100959"/>
            </a:xfrm>
            <a:custGeom>
              <a:avLst/>
              <a:gdLst/>
              <a:ahLst/>
              <a:cxnLst/>
              <a:rect l="l" t="t" r="r" b="b"/>
              <a:pathLst>
                <a:path w="3100959" h="3100959">
                  <a:moveTo>
                    <a:pt x="0" y="0"/>
                  </a:moveTo>
                  <a:lnTo>
                    <a:pt x="3100959" y="0"/>
                  </a:lnTo>
                  <a:lnTo>
                    <a:pt x="3100959" y="3100959"/>
                  </a:lnTo>
                  <a:lnTo>
                    <a:pt x="0" y="3100959"/>
                  </a:lnTo>
                  <a:lnTo>
                    <a:pt x="0" y="0"/>
                  </a:lnTo>
                  <a:close/>
                </a:path>
              </a:pathLst>
            </a:custGeom>
            <a:blipFill>
              <a:blip r:embed="rId4"/>
              <a:stretch>
                <a:fillRect/>
              </a:stretch>
            </a:blipFill>
          </p:spPr>
        </p:sp>
      </p:grpSp>
      <p:sp>
        <p:nvSpPr>
          <p:cNvPr id="27" name="TextBox 27"/>
          <p:cNvSpPr txBox="1"/>
          <p:nvPr/>
        </p:nvSpPr>
        <p:spPr>
          <a:xfrm>
            <a:off x="11020720" y="7483678"/>
            <a:ext cx="1938185" cy="261195"/>
          </a:xfrm>
          <a:prstGeom prst="rect">
            <a:avLst/>
          </a:prstGeom>
        </p:spPr>
        <p:txBody>
          <a:bodyPr lIns="0" tIns="0" rIns="0" bIns="0" rtlCol="0" anchor="t">
            <a:spAutoFit/>
          </a:bodyPr>
          <a:lstStyle/>
          <a:p>
            <a:pPr algn="ctr">
              <a:lnSpc>
                <a:spcPts val="1874"/>
              </a:lnSpc>
            </a:pPr>
            <a:r>
              <a:rPr lang="en-US" sz="1500">
                <a:solidFill>
                  <a:srgbClr val="504C49"/>
                </a:solidFill>
                <a:latin typeface="Arimo"/>
                <a:ea typeface="Arimo"/>
                <a:cs typeface="Arimo"/>
                <a:sym typeface="Arimo"/>
              </a:rPr>
              <a:t>Kepuasan Pasien</a:t>
            </a:r>
          </a:p>
        </p:txBody>
      </p:sp>
      <p:sp>
        <p:nvSpPr>
          <p:cNvPr id="28" name="TextBox 28"/>
          <p:cNvSpPr txBox="1"/>
          <p:nvPr/>
        </p:nvSpPr>
        <p:spPr>
          <a:xfrm>
            <a:off x="8712403" y="7834760"/>
            <a:ext cx="6554838" cy="825103"/>
          </a:xfrm>
          <a:prstGeom prst="rect">
            <a:avLst/>
          </a:prstGeom>
        </p:spPr>
        <p:txBody>
          <a:bodyPr lIns="0" tIns="0" rIns="0" bIns="0" rtlCol="0" anchor="t">
            <a:spAutoFit/>
          </a:bodyPr>
          <a:lstStyle/>
          <a:p>
            <a:pPr algn="l">
              <a:lnSpc>
                <a:spcPts val="1562"/>
              </a:lnSpc>
            </a:pPr>
            <a:r>
              <a:rPr lang="en-US" sz="1187">
                <a:solidFill>
                  <a:srgbClr val="504C49"/>
                </a:solidFill>
                <a:latin typeface="Source Serif Pro"/>
                <a:ea typeface="Source Serif Pro"/>
                <a:cs typeface="Source Serif Pro"/>
                <a:sym typeface="Source Serif Pro"/>
              </a:rPr>
              <a:t>Setelah 2 minggu intervensi kombinasi, frekuensi muntah berkurang menjadi 1–2 kali/hari. Pasien berhasil mempertahankan diet bergizi seimbang, berat badan kembali meningkat 1 kg, dan skor PUQE turun menjadi 5 (ringan). Pasien tidak memerlukan rawat inap dan dapat menjalani kehamilan secara ambulatory.</a:t>
            </a:r>
          </a:p>
        </p:txBody>
      </p:sp>
      <p:grpSp>
        <p:nvGrpSpPr>
          <p:cNvPr id="29" name="Group 29"/>
          <p:cNvGrpSpPr/>
          <p:nvPr/>
        </p:nvGrpSpPr>
        <p:grpSpPr>
          <a:xfrm>
            <a:off x="8712403" y="8768801"/>
            <a:ext cx="6554838" cy="904723"/>
            <a:chOff x="0" y="0"/>
            <a:chExt cx="8739784" cy="1206297"/>
          </a:xfrm>
        </p:grpSpPr>
        <p:sp>
          <p:nvSpPr>
            <p:cNvPr id="30" name="Freeform 30"/>
            <p:cNvSpPr/>
            <p:nvPr/>
          </p:nvSpPr>
          <p:spPr>
            <a:xfrm>
              <a:off x="0" y="0"/>
              <a:ext cx="8739759" cy="1206246"/>
            </a:xfrm>
            <a:custGeom>
              <a:avLst/>
              <a:gdLst/>
              <a:ahLst/>
              <a:cxnLst/>
              <a:rect l="l" t="t" r="r" b="b"/>
              <a:pathLst>
                <a:path w="8739759" h="1206246">
                  <a:moveTo>
                    <a:pt x="0" y="30988"/>
                  </a:moveTo>
                  <a:cubicBezTo>
                    <a:pt x="0" y="13843"/>
                    <a:pt x="13843" y="0"/>
                    <a:pt x="30988" y="0"/>
                  </a:cubicBezTo>
                  <a:lnTo>
                    <a:pt x="8708771" y="0"/>
                  </a:lnTo>
                  <a:cubicBezTo>
                    <a:pt x="8725915" y="0"/>
                    <a:pt x="8739759" y="13843"/>
                    <a:pt x="8739759" y="30988"/>
                  </a:cubicBezTo>
                  <a:lnTo>
                    <a:pt x="8739759" y="1175258"/>
                  </a:lnTo>
                  <a:cubicBezTo>
                    <a:pt x="8739759" y="1192403"/>
                    <a:pt x="8725915" y="1206246"/>
                    <a:pt x="8708771" y="1206246"/>
                  </a:cubicBezTo>
                  <a:lnTo>
                    <a:pt x="30988" y="1206246"/>
                  </a:lnTo>
                  <a:cubicBezTo>
                    <a:pt x="13843" y="1206246"/>
                    <a:pt x="0" y="1192403"/>
                    <a:pt x="0" y="1175258"/>
                  </a:cubicBezTo>
                  <a:close/>
                </a:path>
              </a:pathLst>
            </a:custGeom>
            <a:solidFill>
              <a:srgbClr val="EDD5C4"/>
            </a:solidFill>
          </p:spPr>
        </p:sp>
      </p:grpSp>
      <p:grpSp>
        <p:nvGrpSpPr>
          <p:cNvPr id="31" name="Group 31"/>
          <p:cNvGrpSpPr/>
          <p:nvPr/>
        </p:nvGrpSpPr>
        <p:grpSpPr>
          <a:xfrm>
            <a:off x="8867327" y="8979246"/>
            <a:ext cx="193777" cy="154934"/>
            <a:chOff x="0" y="0"/>
            <a:chExt cx="258369" cy="206578"/>
          </a:xfrm>
        </p:grpSpPr>
        <p:sp>
          <p:nvSpPr>
            <p:cNvPr id="32" name="Freeform 32" descr="preencoded.png"/>
            <p:cNvSpPr/>
            <p:nvPr/>
          </p:nvSpPr>
          <p:spPr>
            <a:xfrm>
              <a:off x="0" y="0"/>
              <a:ext cx="258318" cy="206629"/>
            </a:xfrm>
            <a:custGeom>
              <a:avLst/>
              <a:gdLst/>
              <a:ahLst/>
              <a:cxnLst/>
              <a:rect l="l" t="t" r="r" b="b"/>
              <a:pathLst>
                <a:path w="258318" h="206629">
                  <a:moveTo>
                    <a:pt x="0" y="0"/>
                  </a:moveTo>
                  <a:lnTo>
                    <a:pt x="258318" y="0"/>
                  </a:lnTo>
                  <a:lnTo>
                    <a:pt x="258318" y="206629"/>
                  </a:lnTo>
                  <a:lnTo>
                    <a:pt x="0" y="206629"/>
                  </a:lnTo>
                  <a:lnTo>
                    <a:pt x="0" y="0"/>
                  </a:lnTo>
                  <a:close/>
                </a:path>
              </a:pathLst>
            </a:custGeom>
            <a:blipFill>
              <a:blip r:embed="rId5"/>
              <a:stretch>
                <a:fillRect t="-30" r="-19"/>
              </a:stretch>
            </a:blipFill>
          </p:spPr>
        </p:sp>
      </p:grpSp>
      <p:sp>
        <p:nvSpPr>
          <p:cNvPr id="33" name="TextBox 33"/>
          <p:cNvSpPr txBox="1"/>
          <p:nvPr/>
        </p:nvSpPr>
        <p:spPr>
          <a:xfrm>
            <a:off x="9216028" y="8885339"/>
            <a:ext cx="5896270" cy="623592"/>
          </a:xfrm>
          <a:prstGeom prst="rect">
            <a:avLst/>
          </a:prstGeom>
        </p:spPr>
        <p:txBody>
          <a:bodyPr lIns="0" tIns="0" rIns="0" bIns="0" rtlCol="0" anchor="t">
            <a:spAutoFit/>
          </a:bodyPr>
          <a:lstStyle/>
          <a:p>
            <a:pPr algn="l">
              <a:lnSpc>
                <a:spcPts val="1562"/>
              </a:lnSpc>
            </a:pPr>
            <a:r>
              <a:rPr lang="en-US" sz="1187" b="1">
                <a:solidFill>
                  <a:srgbClr val="000000"/>
                </a:solidFill>
                <a:latin typeface="Source Serif Pro Bold"/>
                <a:ea typeface="Source Serif Pro Bold"/>
                <a:cs typeface="Source Serif Pro Bold"/>
                <a:sym typeface="Source Serif Pro Bold"/>
              </a:rPr>
              <a:t>Pembelajaran Klinis:</a:t>
            </a:r>
            <a:r>
              <a:rPr lang="en-US" sz="1187">
                <a:solidFill>
                  <a:srgbClr val="000000"/>
                </a:solidFill>
                <a:latin typeface="Source Serif Pro"/>
                <a:ea typeface="Source Serif Pro"/>
                <a:cs typeface="Source Serif Pro"/>
                <a:sym typeface="Source Serif Pro"/>
              </a:rPr>
              <a:t> Kombinasi sinergis antara terapi herbal, modifikasi pola makan, dan dukungan psikologis terbukti lebih efektif dibandingkan intervensi tunggal dalam penatalaksanaan hiperemesis ringan-sedang.</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169</TotalTime>
  <Words>1874</Words>
  <Application>Microsoft Office PowerPoint</Application>
  <PresentationFormat>Custom</PresentationFormat>
  <Paragraphs>120</Paragraphs>
  <Slides>11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Source Serif Pro Italics</vt:lpstr>
      <vt:lpstr>Arimo</vt:lpstr>
      <vt:lpstr>Source Serif Pro Bold</vt:lpstr>
      <vt:lpstr>Calibri</vt:lpstr>
      <vt:lpstr>Source Serif Pro</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ASUS</dc:creator>
  <cp:lastModifiedBy>hartini karim</cp:lastModifiedBy>
  <cp:revision>3</cp:revision>
  <dcterms:created xsi:type="dcterms:W3CDTF">2006-08-16T00:00:00Z</dcterms:created>
  <dcterms:modified xsi:type="dcterms:W3CDTF">2026-04-15T09:00:00Z</dcterms:modified>
  <dc:identifier>DAHGsX1aNUE</dc:identifier>
</cp:coreProperties>
</file>