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4630400" cy="8229600"/>
  <p:notesSz cx="8229600" cy="14630400"/>
  <p:embeddedFontLst>
    <p:embeddedFont>
      <p:font typeface="Roboto Condensed" panose="02000000000000000000" pitchFamily="2" charset="0"/>
      <p:regular r:id="rId13"/>
      <p:bold r:id="rId14"/>
      <p:italic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54" d="100"/>
          <a:sy n="54" d="100"/>
        </p:scale>
        <p:origin x="86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4033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D0F"/>
          </a:solidFill>
          <a:ln/>
        </p:spPr>
      </p:sp>
      <p:sp>
        <p:nvSpPr>
          <p:cNvPr id="3" name="Shape 1"/>
          <p:cNvSpPr/>
          <p:nvPr/>
        </p:nvSpPr>
        <p:spPr>
          <a:xfrm>
            <a:off x="0" y="0"/>
            <a:ext cx="14630400" cy="8229600"/>
          </a:xfrm>
          <a:prstGeom prst="rect">
            <a:avLst/>
          </a:prstGeom>
          <a:solidFill>
            <a:srgbClr val="E8E8E3"/>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D0F"/>
          </a:solidFill>
          <a:ln/>
        </p:spPr>
      </p:sp>
      <p:sp>
        <p:nvSpPr>
          <p:cNvPr id="3" name="Shape 1"/>
          <p:cNvSpPr/>
          <p:nvPr/>
        </p:nvSpPr>
        <p:spPr>
          <a:xfrm>
            <a:off x="0" y="0"/>
            <a:ext cx="14630400" cy="8229600"/>
          </a:xfrm>
          <a:prstGeom prst="rect">
            <a:avLst/>
          </a:prstGeom>
          <a:solidFill>
            <a:srgbClr val="E8E8E3"/>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D0F"/>
          </a:solidFill>
          <a:ln/>
        </p:spPr>
      </p:sp>
      <p:sp>
        <p:nvSpPr>
          <p:cNvPr id="3" name="Shape 1"/>
          <p:cNvSpPr/>
          <p:nvPr/>
        </p:nvSpPr>
        <p:spPr>
          <a:xfrm>
            <a:off x="0" y="0"/>
            <a:ext cx="14630400" cy="8229600"/>
          </a:xfrm>
          <a:prstGeom prst="rect">
            <a:avLst/>
          </a:prstGeom>
          <a:solidFill>
            <a:srgbClr val="E8E8E3"/>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D0F"/>
          </a:solidFill>
          <a:ln/>
        </p:spPr>
      </p:sp>
      <p:sp>
        <p:nvSpPr>
          <p:cNvPr id="3" name="Shape 1"/>
          <p:cNvSpPr/>
          <p:nvPr/>
        </p:nvSpPr>
        <p:spPr>
          <a:xfrm>
            <a:off x="0" y="0"/>
            <a:ext cx="14630400" cy="8229600"/>
          </a:xfrm>
          <a:prstGeom prst="rect">
            <a:avLst/>
          </a:prstGeom>
          <a:solidFill>
            <a:srgbClr val="E8E8E3"/>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D0F"/>
          </a:solidFill>
          <a:ln/>
        </p:spPr>
      </p:sp>
      <p:sp>
        <p:nvSpPr>
          <p:cNvPr id="3" name="Shape 1"/>
          <p:cNvSpPr/>
          <p:nvPr/>
        </p:nvSpPr>
        <p:spPr>
          <a:xfrm>
            <a:off x="0" y="0"/>
            <a:ext cx="14630400" cy="8229600"/>
          </a:xfrm>
          <a:prstGeom prst="rect">
            <a:avLst/>
          </a:prstGeom>
          <a:solidFill>
            <a:srgbClr val="E8E8E3"/>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D0F"/>
          </a:solidFill>
          <a:ln/>
        </p:spPr>
      </p:sp>
      <p:sp>
        <p:nvSpPr>
          <p:cNvPr id="3" name="Shape 1"/>
          <p:cNvSpPr/>
          <p:nvPr/>
        </p:nvSpPr>
        <p:spPr>
          <a:xfrm>
            <a:off x="0" y="0"/>
            <a:ext cx="14630400" cy="8229600"/>
          </a:xfrm>
          <a:prstGeom prst="rect">
            <a:avLst/>
          </a:prstGeom>
          <a:solidFill>
            <a:srgbClr val="E8E8E3"/>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D0F"/>
          </a:solidFill>
          <a:ln/>
        </p:spPr>
      </p:sp>
      <p:sp>
        <p:nvSpPr>
          <p:cNvPr id="3" name="Shape 1"/>
          <p:cNvSpPr/>
          <p:nvPr/>
        </p:nvSpPr>
        <p:spPr>
          <a:xfrm>
            <a:off x="0" y="0"/>
            <a:ext cx="14630400" cy="8229600"/>
          </a:xfrm>
          <a:prstGeom prst="rect">
            <a:avLst/>
          </a:prstGeom>
          <a:solidFill>
            <a:srgbClr val="E8E8E3"/>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D0F"/>
          </a:solidFill>
          <a:ln/>
        </p:spPr>
      </p:sp>
      <p:sp>
        <p:nvSpPr>
          <p:cNvPr id="3" name="Shape 1"/>
          <p:cNvSpPr/>
          <p:nvPr/>
        </p:nvSpPr>
        <p:spPr>
          <a:xfrm>
            <a:off x="0" y="0"/>
            <a:ext cx="14630400" cy="8229600"/>
          </a:xfrm>
          <a:prstGeom prst="rect">
            <a:avLst/>
          </a:prstGeom>
          <a:solidFill>
            <a:srgbClr val="E8E8E3"/>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D0F"/>
          </a:solidFill>
          <a:ln/>
        </p:spPr>
      </p:sp>
      <p:sp>
        <p:nvSpPr>
          <p:cNvPr id="3" name="Shape 1"/>
          <p:cNvSpPr/>
          <p:nvPr/>
        </p:nvSpPr>
        <p:spPr>
          <a:xfrm>
            <a:off x="0" y="0"/>
            <a:ext cx="14630400" cy="8229600"/>
          </a:xfrm>
          <a:prstGeom prst="rect">
            <a:avLst/>
          </a:prstGeom>
          <a:solidFill>
            <a:srgbClr val="E8E8E3"/>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D0F"/>
          </a:solidFill>
          <a:ln/>
        </p:spPr>
      </p:sp>
      <p:sp>
        <p:nvSpPr>
          <p:cNvPr id="3" name="Shape 1"/>
          <p:cNvSpPr/>
          <p:nvPr/>
        </p:nvSpPr>
        <p:spPr>
          <a:xfrm>
            <a:off x="0" y="0"/>
            <a:ext cx="14630400" cy="8229600"/>
          </a:xfrm>
          <a:prstGeom prst="rect">
            <a:avLst/>
          </a:prstGeom>
          <a:solidFill>
            <a:srgbClr val="E8E8E3"/>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8.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20.svg"/><Relationship Id="rId5" Type="http://schemas.openxmlformats.org/officeDocument/2006/relationships/image" Target="../media/image1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2566988"/>
            <a:ext cx="7556421" cy="2480310"/>
          </a:xfrm>
          <a:prstGeom prst="rect">
            <a:avLst/>
          </a:prstGeom>
          <a:noFill/>
          <a:ln/>
        </p:spPr>
        <p:txBody>
          <a:bodyPr wrap="square" lIns="0" tIns="0" rIns="0" bIns="0" rtlCol="0" anchor="t"/>
          <a:lstStyle/>
          <a:p>
            <a:pPr marL="0" indent="0" algn="l">
              <a:lnSpc>
                <a:spcPts val="4850"/>
              </a:lnSpc>
              <a:buNone/>
            </a:pPr>
            <a:r>
              <a:rPr lang="en-US" sz="3900" b="1" dirty="0">
                <a:solidFill>
                  <a:srgbClr val="0C0D0F"/>
                </a:solidFill>
                <a:latin typeface="Hubot Sans Bold" pitchFamily="34" charset="0"/>
                <a:ea typeface="Hubot Sans Bold" pitchFamily="34" charset="-122"/>
                <a:cs typeface="Hubot Sans Bold" pitchFamily="34" charset="-120"/>
              </a:rPr>
              <a:t>INDIKASI DAN KONTRAINDIKASI TERAPI NATUROPATHY DALAM KEBIDANAN</a:t>
            </a:r>
            <a:endParaRPr lang="en-US" sz="3900" dirty="0"/>
          </a:p>
        </p:txBody>
      </p:sp>
      <p:sp>
        <p:nvSpPr>
          <p:cNvPr id="4" name="Text 1"/>
          <p:cNvSpPr/>
          <p:nvPr/>
        </p:nvSpPr>
        <p:spPr>
          <a:xfrm>
            <a:off x="793790" y="5344954"/>
            <a:ext cx="7556421" cy="317540"/>
          </a:xfrm>
          <a:prstGeom prst="rect">
            <a:avLst/>
          </a:prstGeom>
          <a:noFill/>
          <a:ln/>
        </p:spPr>
        <p:txBody>
          <a:bodyPr wrap="none" lIns="0" tIns="0" rIns="0" bIns="0" rtlCol="0" anchor="t"/>
          <a:lstStyle/>
          <a:p>
            <a:pPr marL="0" indent="0" algn="l">
              <a:lnSpc>
                <a:spcPts val="2500"/>
              </a:lnSpc>
              <a:buNone/>
            </a:pPr>
            <a:r>
              <a:rPr lang="en-US" sz="1550" dirty="0">
                <a:solidFill>
                  <a:srgbClr val="55575A"/>
                </a:solidFill>
                <a:latin typeface="Roboto Condensed" pitchFamily="34" charset="0"/>
                <a:ea typeface="Roboto Condensed" pitchFamily="34" charset="-122"/>
                <a:cs typeface="Roboto Condensed" pitchFamily="34" charset="-120"/>
              </a:rPr>
              <a:t>Panduan Komprehensif untuk Praktik Kebidanan yang Aman dan Efektif</a:t>
            </a:r>
            <a:endParaRPr lang="en-US" sz="15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1568291" y="405527"/>
            <a:ext cx="11493698" cy="910828"/>
          </a:xfrm>
          <a:prstGeom prst="rect">
            <a:avLst/>
          </a:prstGeom>
          <a:noFill/>
          <a:ln/>
        </p:spPr>
        <p:txBody>
          <a:bodyPr wrap="square" lIns="0" tIns="0" rIns="0" bIns="0" rtlCol="0" anchor="t"/>
          <a:lstStyle/>
          <a:p>
            <a:pPr marL="0" indent="0" algn="l">
              <a:lnSpc>
                <a:spcPts val="3550"/>
              </a:lnSpc>
              <a:buNone/>
            </a:pPr>
            <a:r>
              <a:rPr lang="en-US" sz="2850" b="1" dirty="0">
                <a:solidFill>
                  <a:srgbClr val="0C0D0F"/>
                </a:solidFill>
                <a:latin typeface="Hubot Sans Bold" pitchFamily="34" charset="0"/>
                <a:ea typeface="Hubot Sans Bold" pitchFamily="34" charset="-122"/>
                <a:cs typeface="Hubot Sans Bold" pitchFamily="34" charset="-120"/>
              </a:rPr>
              <a:t>KESIMPULAN DAN TANYA JAWAB: MEMASTIKAN KEAMANAN DAN MANFAAT</a:t>
            </a:r>
            <a:endParaRPr lang="en-US" sz="2850" dirty="0"/>
          </a:p>
        </p:txBody>
      </p:sp>
      <p:sp>
        <p:nvSpPr>
          <p:cNvPr id="3" name="Text 1"/>
          <p:cNvSpPr/>
          <p:nvPr/>
        </p:nvSpPr>
        <p:spPr>
          <a:xfrm>
            <a:off x="1568291" y="1359098"/>
            <a:ext cx="2370772" cy="273248"/>
          </a:xfrm>
          <a:prstGeom prst="rect">
            <a:avLst/>
          </a:prstGeom>
          <a:noFill/>
          <a:ln/>
        </p:spPr>
        <p:txBody>
          <a:bodyPr wrap="none" lIns="0" tIns="0" rIns="0" bIns="0" rtlCol="0" anchor="t"/>
          <a:lstStyle/>
          <a:p>
            <a:pPr marL="0" indent="0" algn="l">
              <a:lnSpc>
                <a:spcPts val="2150"/>
              </a:lnSpc>
              <a:buNone/>
            </a:pPr>
            <a:r>
              <a:rPr lang="en-US" sz="1700" b="1" dirty="0">
                <a:solidFill>
                  <a:srgbClr val="0C0D0F"/>
                </a:solidFill>
                <a:latin typeface="Hubot Sans Bold" pitchFamily="34" charset="0"/>
                <a:ea typeface="Hubot Sans Bold" pitchFamily="34" charset="-122"/>
                <a:cs typeface="Hubot Sans Bold" pitchFamily="34" charset="-120"/>
              </a:rPr>
              <a:t>RINGKASAN UTAMA</a:t>
            </a:r>
            <a:endParaRPr lang="en-US" sz="1700" dirty="0"/>
          </a:p>
        </p:txBody>
      </p:sp>
      <p:sp>
        <p:nvSpPr>
          <p:cNvPr id="4" name="Shape 2"/>
          <p:cNvSpPr/>
          <p:nvPr/>
        </p:nvSpPr>
        <p:spPr>
          <a:xfrm>
            <a:off x="1568291" y="1792843"/>
            <a:ext cx="11493698" cy="1215271"/>
          </a:xfrm>
          <a:prstGeom prst="roundRect">
            <a:avLst>
              <a:gd name="adj" fmla="val 1799"/>
            </a:avLst>
          </a:prstGeom>
          <a:solidFill>
            <a:srgbClr val="D8D9D2"/>
          </a:solidFill>
          <a:ln/>
        </p:spPr>
      </p:sp>
      <p:sp>
        <p:nvSpPr>
          <p:cNvPr id="5" name="Shape 3"/>
          <p:cNvSpPr/>
          <p:nvPr/>
        </p:nvSpPr>
        <p:spPr>
          <a:xfrm>
            <a:off x="1568291" y="1792843"/>
            <a:ext cx="3831193" cy="1215271"/>
          </a:xfrm>
          <a:prstGeom prst="roundRect">
            <a:avLst>
              <a:gd name="adj" fmla="val 1799"/>
            </a:avLst>
          </a:prstGeom>
          <a:solidFill>
            <a:srgbClr val="D8D9D2"/>
          </a:solidFill>
          <a:ln/>
        </p:spPr>
      </p:sp>
      <p:sp>
        <p:nvSpPr>
          <p:cNvPr id="6" name="Text 4"/>
          <p:cNvSpPr/>
          <p:nvPr/>
        </p:nvSpPr>
        <p:spPr>
          <a:xfrm>
            <a:off x="1714024" y="1938576"/>
            <a:ext cx="3539728" cy="455295"/>
          </a:xfrm>
          <a:prstGeom prst="rect">
            <a:avLst/>
          </a:prstGeom>
          <a:noFill/>
          <a:ln/>
        </p:spPr>
        <p:txBody>
          <a:bodyPr wrap="square" lIns="0" tIns="0" rIns="0" bIns="0" rtlCol="0" anchor="t"/>
          <a:lstStyle/>
          <a:p>
            <a:pPr marL="0" indent="0" algn="l">
              <a:lnSpc>
                <a:spcPts val="1750"/>
              </a:lnSpc>
              <a:buNone/>
            </a:pPr>
            <a:r>
              <a:rPr lang="en-US" sz="1400" b="1" dirty="0">
                <a:solidFill>
                  <a:srgbClr val="000000"/>
                </a:solidFill>
                <a:latin typeface="Hubot Sans Bold" pitchFamily="34" charset="0"/>
                <a:ea typeface="Hubot Sans Bold" pitchFamily="34" charset="-122"/>
                <a:cs typeface="Hubot Sans Bold" pitchFamily="34" charset="-120"/>
              </a:rPr>
              <a:t>TERAPI NATUROPATHY DAPAT BERMANFAAT</a:t>
            </a:r>
            <a:endParaRPr lang="en-US" sz="1400" dirty="0"/>
          </a:p>
        </p:txBody>
      </p:sp>
      <p:sp>
        <p:nvSpPr>
          <p:cNvPr id="7" name="Text 5"/>
          <p:cNvSpPr/>
          <p:nvPr/>
        </p:nvSpPr>
        <p:spPr>
          <a:xfrm>
            <a:off x="1714024" y="2458045"/>
            <a:ext cx="3539728" cy="404336"/>
          </a:xfrm>
          <a:prstGeom prst="rect">
            <a:avLst/>
          </a:prstGeom>
          <a:noFill/>
          <a:ln/>
        </p:spPr>
        <p:txBody>
          <a:bodyPr wrap="square" lIns="0" tIns="0" rIns="0" bIns="0" rtlCol="0" anchor="t"/>
          <a:lstStyle/>
          <a:p>
            <a:pPr marL="0" indent="0" algn="l">
              <a:lnSpc>
                <a:spcPts val="1550"/>
              </a:lnSpc>
              <a:buNone/>
            </a:pPr>
            <a:r>
              <a:rPr lang="en-US" sz="1100" dirty="0">
                <a:solidFill>
                  <a:srgbClr val="000000"/>
                </a:solidFill>
                <a:latin typeface="Roboto Condensed" pitchFamily="34" charset="0"/>
                <a:ea typeface="Roboto Condensed" pitchFamily="34" charset="-122"/>
                <a:cs typeface="Roboto Condensed" pitchFamily="34" charset="-120"/>
              </a:rPr>
              <a:t>Untuk kondisi kehamilan umum seperti morning sickness, kelelahan, dan stres</a:t>
            </a:r>
            <a:endParaRPr lang="en-US" sz="1100" dirty="0"/>
          </a:p>
        </p:txBody>
      </p:sp>
      <p:sp>
        <p:nvSpPr>
          <p:cNvPr id="8" name="Shape 6"/>
          <p:cNvSpPr/>
          <p:nvPr/>
        </p:nvSpPr>
        <p:spPr>
          <a:xfrm>
            <a:off x="5399484" y="1792843"/>
            <a:ext cx="3831193" cy="1215271"/>
          </a:xfrm>
          <a:prstGeom prst="rect">
            <a:avLst/>
          </a:prstGeom>
          <a:solidFill>
            <a:srgbClr val="D8D9D2"/>
          </a:solidFill>
          <a:ln/>
        </p:spPr>
      </p:sp>
      <p:sp>
        <p:nvSpPr>
          <p:cNvPr id="9" name="Shape 7"/>
          <p:cNvSpPr/>
          <p:nvPr/>
        </p:nvSpPr>
        <p:spPr>
          <a:xfrm>
            <a:off x="5399484" y="1792843"/>
            <a:ext cx="15240" cy="1215271"/>
          </a:xfrm>
          <a:prstGeom prst="roundRect">
            <a:avLst>
              <a:gd name="adj" fmla="val 143459"/>
            </a:avLst>
          </a:prstGeom>
          <a:solidFill>
            <a:srgbClr val="AEB0A7"/>
          </a:solidFill>
          <a:ln/>
        </p:spPr>
      </p:sp>
      <p:sp>
        <p:nvSpPr>
          <p:cNvPr id="10" name="Text 8"/>
          <p:cNvSpPr/>
          <p:nvPr/>
        </p:nvSpPr>
        <p:spPr>
          <a:xfrm>
            <a:off x="5545217" y="1938576"/>
            <a:ext cx="3192304" cy="227648"/>
          </a:xfrm>
          <a:prstGeom prst="rect">
            <a:avLst/>
          </a:prstGeom>
          <a:noFill/>
          <a:ln/>
        </p:spPr>
        <p:txBody>
          <a:bodyPr wrap="none" lIns="0" tIns="0" rIns="0" bIns="0" rtlCol="0" anchor="t"/>
          <a:lstStyle/>
          <a:p>
            <a:pPr marL="0" indent="0" algn="l">
              <a:lnSpc>
                <a:spcPts val="1750"/>
              </a:lnSpc>
              <a:buNone/>
            </a:pPr>
            <a:r>
              <a:rPr lang="en-US" sz="1400" b="1" dirty="0">
                <a:solidFill>
                  <a:srgbClr val="000000"/>
                </a:solidFill>
                <a:latin typeface="Hubot Sans Bold" pitchFamily="34" charset="0"/>
                <a:ea typeface="Hubot Sans Bold" pitchFamily="34" charset="-122"/>
                <a:cs typeface="Hubot Sans Bold" pitchFamily="34" charset="-120"/>
              </a:rPr>
              <a:t>KEAMANAN ADALAH PRIORITAS</a:t>
            </a:r>
            <a:endParaRPr lang="en-US" sz="1400" dirty="0"/>
          </a:p>
        </p:txBody>
      </p:sp>
      <p:sp>
        <p:nvSpPr>
          <p:cNvPr id="11" name="Text 9"/>
          <p:cNvSpPr/>
          <p:nvPr/>
        </p:nvSpPr>
        <p:spPr>
          <a:xfrm>
            <a:off x="5545217" y="2230398"/>
            <a:ext cx="3539728" cy="404336"/>
          </a:xfrm>
          <a:prstGeom prst="rect">
            <a:avLst/>
          </a:prstGeom>
          <a:noFill/>
          <a:ln/>
        </p:spPr>
        <p:txBody>
          <a:bodyPr wrap="square" lIns="0" tIns="0" rIns="0" bIns="0" rtlCol="0" anchor="t"/>
          <a:lstStyle/>
          <a:p>
            <a:pPr marL="0" indent="0" algn="l">
              <a:lnSpc>
                <a:spcPts val="1550"/>
              </a:lnSpc>
              <a:buNone/>
            </a:pPr>
            <a:r>
              <a:rPr lang="en-US" sz="1100" dirty="0">
                <a:solidFill>
                  <a:srgbClr val="000000"/>
                </a:solidFill>
                <a:latin typeface="Roboto Condensed" pitchFamily="34" charset="0"/>
                <a:ea typeface="Roboto Condensed" pitchFamily="34" charset="-122"/>
                <a:cs typeface="Roboto Condensed" pitchFamily="34" charset="-120"/>
              </a:rPr>
              <a:t>Harus memahami kontraindikasi dan potensi interaksi dengan obat</a:t>
            </a:r>
            <a:endParaRPr lang="en-US" sz="1100" dirty="0"/>
          </a:p>
        </p:txBody>
      </p:sp>
      <p:sp>
        <p:nvSpPr>
          <p:cNvPr id="12" name="Shape 10"/>
          <p:cNvSpPr/>
          <p:nvPr/>
        </p:nvSpPr>
        <p:spPr>
          <a:xfrm>
            <a:off x="9230678" y="1792843"/>
            <a:ext cx="3831312" cy="1215271"/>
          </a:xfrm>
          <a:prstGeom prst="rect">
            <a:avLst/>
          </a:prstGeom>
          <a:solidFill>
            <a:srgbClr val="D8D9D2"/>
          </a:solidFill>
          <a:ln/>
        </p:spPr>
      </p:sp>
      <p:sp>
        <p:nvSpPr>
          <p:cNvPr id="13" name="Shape 11"/>
          <p:cNvSpPr/>
          <p:nvPr/>
        </p:nvSpPr>
        <p:spPr>
          <a:xfrm>
            <a:off x="9230678" y="1792843"/>
            <a:ext cx="15240" cy="1215271"/>
          </a:xfrm>
          <a:prstGeom prst="roundRect">
            <a:avLst>
              <a:gd name="adj" fmla="val 143459"/>
            </a:avLst>
          </a:prstGeom>
          <a:solidFill>
            <a:srgbClr val="AEB0A7"/>
          </a:solidFill>
          <a:ln/>
        </p:spPr>
      </p:sp>
      <p:sp>
        <p:nvSpPr>
          <p:cNvPr id="14" name="Text 12"/>
          <p:cNvSpPr/>
          <p:nvPr/>
        </p:nvSpPr>
        <p:spPr>
          <a:xfrm>
            <a:off x="9376410" y="1938576"/>
            <a:ext cx="3539847" cy="455295"/>
          </a:xfrm>
          <a:prstGeom prst="rect">
            <a:avLst/>
          </a:prstGeom>
          <a:noFill/>
          <a:ln/>
        </p:spPr>
        <p:txBody>
          <a:bodyPr wrap="square" lIns="0" tIns="0" rIns="0" bIns="0" rtlCol="0" anchor="t"/>
          <a:lstStyle/>
          <a:p>
            <a:pPr marL="0" indent="0" algn="l">
              <a:lnSpc>
                <a:spcPts val="1750"/>
              </a:lnSpc>
              <a:buNone/>
            </a:pPr>
            <a:r>
              <a:rPr lang="en-US" sz="1400" b="1" dirty="0">
                <a:solidFill>
                  <a:srgbClr val="000000"/>
                </a:solidFill>
                <a:latin typeface="Hubot Sans Bold" pitchFamily="34" charset="0"/>
                <a:ea typeface="Hubot Sans Bold" pitchFamily="34" charset="-122"/>
                <a:cs typeface="Hubot Sans Bold" pitchFamily="34" charset="-120"/>
              </a:rPr>
              <a:t>KOLABORASI MENINGKATKAN HASIL</a:t>
            </a:r>
            <a:endParaRPr lang="en-US" sz="1400" dirty="0"/>
          </a:p>
        </p:txBody>
      </p:sp>
      <p:sp>
        <p:nvSpPr>
          <p:cNvPr id="15" name="Text 13"/>
          <p:cNvSpPr/>
          <p:nvPr/>
        </p:nvSpPr>
        <p:spPr>
          <a:xfrm>
            <a:off x="9376410" y="2458045"/>
            <a:ext cx="3539847" cy="404336"/>
          </a:xfrm>
          <a:prstGeom prst="rect">
            <a:avLst/>
          </a:prstGeom>
          <a:noFill/>
          <a:ln/>
        </p:spPr>
        <p:txBody>
          <a:bodyPr wrap="square" lIns="0" tIns="0" rIns="0" bIns="0" rtlCol="0" anchor="t"/>
          <a:lstStyle/>
          <a:p>
            <a:pPr marL="0" indent="0" algn="l">
              <a:lnSpc>
                <a:spcPts val="1550"/>
              </a:lnSpc>
              <a:buNone/>
            </a:pPr>
            <a:r>
              <a:rPr lang="en-US" sz="1100" dirty="0">
                <a:solidFill>
                  <a:srgbClr val="000000"/>
                </a:solidFill>
                <a:latin typeface="Roboto Condensed" pitchFamily="34" charset="0"/>
                <a:ea typeface="Roboto Condensed" pitchFamily="34" charset="-122"/>
                <a:cs typeface="Roboto Condensed" pitchFamily="34" charset="-120"/>
              </a:rPr>
              <a:t>Kerja sama bidan-praktisi naturopathy memberikan perawatan holistik</a:t>
            </a:r>
            <a:endParaRPr lang="en-US" sz="1100" dirty="0"/>
          </a:p>
        </p:txBody>
      </p:sp>
      <p:sp>
        <p:nvSpPr>
          <p:cNvPr id="16" name="Text 14"/>
          <p:cNvSpPr/>
          <p:nvPr/>
        </p:nvSpPr>
        <p:spPr>
          <a:xfrm>
            <a:off x="1568291" y="3168610"/>
            <a:ext cx="3956447" cy="273248"/>
          </a:xfrm>
          <a:prstGeom prst="rect">
            <a:avLst/>
          </a:prstGeom>
          <a:noFill/>
          <a:ln/>
        </p:spPr>
        <p:txBody>
          <a:bodyPr wrap="none" lIns="0" tIns="0" rIns="0" bIns="0" rtlCol="0" anchor="t"/>
          <a:lstStyle/>
          <a:p>
            <a:pPr marL="0" indent="0" algn="l">
              <a:lnSpc>
                <a:spcPts val="2150"/>
              </a:lnSpc>
              <a:buNone/>
            </a:pPr>
            <a:r>
              <a:rPr lang="en-US" sz="1700" b="1" dirty="0">
                <a:solidFill>
                  <a:srgbClr val="0C0D0F"/>
                </a:solidFill>
                <a:latin typeface="Hubot Sans Bold" pitchFamily="34" charset="0"/>
                <a:ea typeface="Hubot Sans Bold" pitchFamily="34" charset="-122"/>
                <a:cs typeface="Hubot Sans Bold" pitchFamily="34" charset="-120"/>
              </a:rPr>
              <a:t>PESAN PENTING UNTUK PRAKTIK</a:t>
            </a:r>
            <a:endParaRPr lang="en-US" sz="1700" dirty="0"/>
          </a:p>
        </p:txBody>
      </p:sp>
      <p:sp>
        <p:nvSpPr>
          <p:cNvPr id="17" name="Text 15"/>
          <p:cNvSpPr/>
          <p:nvPr/>
        </p:nvSpPr>
        <p:spPr>
          <a:xfrm>
            <a:off x="1568291" y="3709392"/>
            <a:ext cx="1821894" cy="227648"/>
          </a:xfrm>
          <a:prstGeom prst="rect">
            <a:avLst/>
          </a:prstGeom>
          <a:noFill/>
          <a:ln/>
        </p:spPr>
        <p:txBody>
          <a:bodyPr wrap="none" lIns="0" tIns="0" rIns="0" bIns="0" rtlCol="0" anchor="t"/>
          <a:lstStyle/>
          <a:p>
            <a:pPr marL="0" indent="0" algn="l">
              <a:lnSpc>
                <a:spcPts val="1750"/>
              </a:lnSpc>
              <a:buNone/>
            </a:pPr>
            <a:r>
              <a:rPr lang="en-US" sz="1400" b="1" dirty="0">
                <a:solidFill>
                  <a:srgbClr val="0C0D0F"/>
                </a:solidFill>
                <a:latin typeface="Hubot Sans Bold" pitchFamily="34" charset="0"/>
                <a:ea typeface="Hubot Sans Bold" pitchFamily="34" charset="-122"/>
                <a:cs typeface="Hubot Sans Bold" pitchFamily="34" charset="-120"/>
              </a:rPr>
              <a:t>PRINSIP DASAR</a:t>
            </a:r>
            <a:endParaRPr lang="en-US" sz="1400" dirty="0"/>
          </a:p>
        </p:txBody>
      </p:sp>
      <p:sp>
        <p:nvSpPr>
          <p:cNvPr id="18" name="Text 16"/>
          <p:cNvSpPr/>
          <p:nvPr/>
        </p:nvSpPr>
        <p:spPr>
          <a:xfrm>
            <a:off x="1568291" y="4044077"/>
            <a:ext cx="5569029" cy="920829"/>
          </a:xfrm>
          <a:prstGeom prst="rect">
            <a:avLst/>
          </a:prstGeom>
          <a:noFill/>
          <a:ln/>
        </p:spPr>
        <p:txBody>
          <a:bodyPr wrap="square" lIns="0" tIns="0" rIns="0" bIns="0" rtlCol="0" anchor="t"/>
          <a:lstStyle/>
          <a:p>
            <a:pPr marL="342900" indent="-342900" algn="l">
              <a:lnSpc>
                <a:spcPts val="1550"/>
              </a:lnSpc>
              <a:buSzPct val="100000"/>
              <a:buChar char="•"/>
            </a:pPr>
            <a:r>
              <a:rPr lang="en-US" sz="1100" dirty="0">
                <a:solidFill>
                  <a:srgbClr val="55575A"/>
                </a:solidFill>
                <a:latin typeface="Roboto Condensed" pitchFamily="34" charset="0"/>
                <a:ea typeface="Roboto Condensed" pitchFamily="34" charset="-122"/>
                <a:cs typeface="Roboto Condensed" pitchFamily="34" charset="-120"/>
              </a:rPr>
              <a:t>Assess setiap pasien secara individual</a:t>
            </a:r>
            <a:endParaRPr lang="en-US" sz="1100" dirty="0"/>
          </a:p>
          <a:p>
            <a:pPr marL="342900" indent="-342900" algn="l">
              <a:lnSpc>
                <a:spcPts val="1550"/>
              </a:lnSpc>
              <a:buSzPct val="100000"/>
              <a:buChar char="•"/>
            </a:pPr>
            <a:r>
              <a:rPr lang="en-US" sz="1100" dirty="0">
                <a:solidFill>
                  <a:srgbClr val="55575A"/>
                </a:solidFill>
                <a:latin typeface="Roboto Condensed" pitchFamily="34" charset="0"/>
                <a:ea typeface="Roboto Condensed" pitchFamily="34" charset="-122"/>
                <a:cs typeface="Roboto Condensed" pitchFamily="34" charset="-120"/>
              </a:rPr>
              <a:t>Evaluasi riwayat medis lengkap</a:t>
            </a:r>
            <a:endParaRPr lang="en-US" sz="1100" dirty="0"/>
          </a:p>
          <a:p>
            <a:pPr marL="342900" indent="-342900" algn="l">
              <a:lnSpc>
                <a:spcPts val="1550"/>
              </a:lnSpc>
              <a:buSzPct val="100000"/>
              <a:buChar char="•"/>
            </a:pPr>
            <a:r>
              <a:rPr lang="en-US" sz="1100" dirty="0">
                <a:solidFill>
                  <a:srgbClr val="55575A"/>
                </a:solidFill>
                <a:latin typeface="Roboto Condensed" pitchFamily="34" charset="0"/>
                <a:ea typeface="Roboto Condensed" pitchFamily="34" charset="-122"/>
                <a:cs typeface="Roboto Condensed" pitchFamily="34" charset="-120"/>
              </a:rPr>
              <a:t>Gunakan terapi berbasis bukti</a:t>
            </a:r>
            <a:endParaRPr lang="en-US" sz="1100" dirty="0"/>
          </a:p>
          <a:p>
            <a:pPr marL="342900" indent="-342900" algn="l">
              <a:lnSpc>
                <a:spcPts val="1550"/>
              </a:lnSpc>
              <a:buSzPct val="100000"/>
              <a:buChar char="•"/>
            </a:pPr>
            <a:r>
              <a:rPr lang="en-US" sz="1100" dirty="0">
                <a:solidFill>
                  <a:srgbClr val="55575A"/>
                </a:solidFill>
                <a:latin typeface="Roboto Condensed" pitchFamily="34" charset="0"/>
                <a:ea typeface="Roboto Condensed" pitchFamily="34" charset="-122"/>
                <a:cs typeface="Roboto Condensed" pitchFamily="34" charset="-120"/>
              </a:rPr>
              <a:t>Pantau respons secara berkala</a:t>
            </a:r>
            <a:endParaRPr lang="en-US" sz="1100" dirty="0"/>
          </a:p>
        </p:txBody>
      </p:sp>
      <p:sp>
        <p:nvSpPr>
          <p:cNvPr id="19" name="Text 17"/>
          <p:cNvSpPr/>
          <p:nvPr/>
        </p:nvSpPr>
        <p:spPr>
          <a:xfrm>
            <a:off x="7500461" y="3709392"/>
            <a:ext cx="1821894" cy="227648"/>
          </a:xfrm>
          <a:prstGeom prst="rect">
            <a:avLst/>
          </a:prstGeom>
          <a:noFill/>
          <a:ln/>
        </p:spPr>
        <p:txBody>
          <a:bodyPr wrap="none" lIns="0" tIns="0" rIns="0" bIns="0" rtlCol="0" anchor="t"/>
          <a:lstStyle/>
          <a:p>
            <a:pPr marL="0" indent="0" algn="l">
              <a:lnSpc>
                <a:spcPts val="1750"/>
              </a:lnSpc>
              <a:buNone/>
            </a:pPr>
            <a:r>
              <a:rPr lang="en-US" sz="1400" b="1" dirty="0">
                <a:solidFill>
                  <a:srgbClr val="0C0D0F"/>
                </a:solidFill>
                <a:latin typeface="Hubot Sans Bold" pitchFamily="34" charset="0"/>
                <a:ea typeface="Hubot Sans Bold" pitchFamily="34" charset="-122"/>
                <a:cs typeface="Hubot Sans Bold" pitchFamily="34" charset="-120"/>
              </a:rPr>
              <a:t>KEWASPADAAN</a:t>
            </a:r>
            <a:endParaRPr lang="en-US" sz="1400" dirty="0"/>
          </a:p>
        </p:txBody>
      </p:sp>
      <p:sp>
        <p:nvSpPr>
          <p:cNvPr id="20" name="Text 18"/>
          <p:cNvSpPr/>
          <p:nvPr/>
        </p:nvSpPr>
        <p:spPr>
          <a:xfrm>
            <a:off x="7500461" y="4044077"/>
            <a:ext cx="5569029" cy="920829"/>
          </a:xfrm>
          <a:prstGeom prst="rect">
            <a:avLst/>
          </a:prstGeom>
          <a:noFill/>
          <a:ln/>
        </p:spPr>
        <p:txBody>
          <a:bodyPr wrap="square" lIns="0" tIns="0" rIns="0" bIns="0" rtlCol="0" anchor="t"/>
          <a:lstStyle/>
          <a:p>
            <a:pPr marL="342900" indent="-342900" algn="l">
              <a:lnSpc>
                <a:spcPts val="1550"/>
              </a:lnSpc>
              <a:buSzPct val="100000"/>
              <a:buChar char="•"/>
            </a:pPr>
            <a:r>
              <a:rPr lang="en-US" sz="1100" dirty="0">
                <a:solidFill>
                  <a:srgbClr val="55575A"/>
                </a:solidFill>
                <a:latin typeface="Roboto Condensed" pitchFamily="34" charset="0"/>
                <a:ea typeface="Roboto Condensed" pitchFamily="34" charset="-122"/>
                <a:cs typeface="Roboto Condensed" pitchFamily="34" charset="-120"/>
              </a:rPr>
              <a:t>Tanyakan semua suplemen yang dikonsumsi</a:t>
            </a:r>
            <a:endParaRPr lang="en-US" sz="1100" dirty="0"/>
          </a:p>
          <a:p>
            <a:pPr marL="342900" indent="-342900" algn="l">
              <a:lnSpc>
                <a:spcPts val="1550"/>
              </a:lnSpc>
              <a:buSzPct val="100000"/>
              <a:buChar char="•"/>
            </a:pPr>
            <a:r>
              <a:rPr lang="en-US" sz="1100" dirty="0">
                <a:solidFill>
                  <a:srgbClr val="55575A"/>
                </a:solidFill>
                <a:latin typeface="Roboto Condensed" pitchFamily="34" charset="0"/>
                <a:ea typeface="Roboto Condensed" pitchFamily="34" charset="-122"/>
                <a:cs typeface="Roboto Condensed" pitchFamily="34" charset="-120"/>
              </a:rPr>
              <a:t>Waspadai interaksi obat</a:t>
            </a:r>
            <a:endParaRPr lang="en-US" sz="1100" dirty="0"/>
          </a:p>
          <a:p>
            <a:pPr marL="342900" indent="-342900" algn="l">
              <a:lnSpc>
                <a:spcPts val="1550"/>
              </a:lnSpc>
              <a:buSzPct val="100000"/>
              <a:buChar char="•"/>
            </a:pPr>
            <a:r>
              <a:rPr lang="en-US" sz="1100" dirty="0">
                <a:solidFill>
                  <a:srgbClr val="55575A"/>
                </a:solidFill>
                <a:latin typeface="Roboto Condensed" pitchFamily="34" charset="0"/>
                <a:ea typeface="Roboto Condensed" pitchFamily="34" charset="-122"/>
                <a:cs typeface="Roboto Condensed" pitchFamily="34" charset="-120"/>
              </a:rPr>
              <a:t>Rujuk segera jika ada kontraindikasi</a:t>
            </a:r>
            <a:endParaRPr lang="en-US" sz="1100" dirty="0"/>
          </a:p>
          <a:p>
            <a:pPr marL="342900" indent="-342900" algn="l">
              <a:lnSpc>
                <a:spcPts val="1550"/>
              </a:lnSpc>
              <a:buSzPct val="100000"/>
              <a:buChar char="•"/>
            </a:pPr>
            <a:r>
              <a:rPr lang="en-US" sz="1100" dirty="0">
                <a:solidFill>
                  <a:srgbClr val="55575A"/>
                </a:solidFill>
                <a:latin typeface="Roboto Condensed" pitchFamily="34" charset="0"/>
                <a:ea typeface="Roboto Condensed" pitchFamily="34" charset="-122"/>
                <a:cs typeface="Roboto Condensed" pitchFamily="34" charset="-120"/>
              </a:rPr>
              <a:t>Terus belajar dan update pengetahuan</a:t>
            </a:r>
            <a:endParaRPr lang="en-US" sz="1100" dirty="0"/>
          </a:p>
        </p:txBody>
      </p:sp>
      <p:sp>
        <p:nvSpPr>
          <p:cNvPr id="21" name="Text 19"/>
          <p:cNvSpPr/>
          <p:nvPr/>
        </p:nvSpPr>
        <p:spPr>
          <a:xfrm>
            <a:off x="1568291" y="5162788"/>
            <a:ext cx="3027402" cy="273248"/>
          </a:xfrm>
          <a:prstGeom prst="rect">
            <a:avLst/>
          </a:prstGeom>
          <a:noFill/>
          <a:ln/>
        </p:spPr>
        <p:txBody>
          <a:bodyPr wrap="none" lIns="0" tIns="0" rIns="0" bIns="0" rtlCol="0" anchor="t"/>
          <a:lstStyle/>
          <a:p>
            <a:pPr marL="0" indent="0" algn="l">
              <a:lnSpc>
                <a:spcPts val="2150"/>
              </a:lnSpc>
              <a:buNone/>
            </a:pPr>
            <a:r>
              <a:rPr lang="en-US" sz="1700" b="1" dirty="0">
                <a:solidFill>
                  <a:srgbClr val="0C0D0F"/>
                </a:solidFill>
                <a:latin typeface="Hubot Sans Bold" pitchFamily="34" charset="0"/>
                <a:ea typeface="Hubot Sans Bold" pitchFamily="34" charset="-122"/>
                <a:cs typeface="Hubot Sans Bold" pitchFamily="34" charset="-120"/>
              </a:rPr>
              <a:t>PERTANYAAN UMUM (FAQ)</a:t>
            </a:r>
            <a:endParaRPr lang="en-US" sz="1700" dirty="0"/>
          </a:p>
        </p:txBody>
      </p:sp>
      <p:pic>
        <p:nvPicPr>
          <p:cNvPr id="22" name="Image 0" descr="preencoded.png"/>
          <p:cNvPicPr>
            <a:picLocks noChangeAspect="1"/>
          </p:cNvPicPr>
          <p:nvPr/>
        </p:nvPicPr>
        <p:blipFill>
          <a:blip r:embed="rId3"/>
          <a:stretch>
            <a:fillRect/>
          </a:stretch>
        </p:blipFill>
        <p:spPr>
          <a:xfrm>
            <a:off x="1568291" y="5596533"/>
            <a:ext cx="3759875" cy="1592342"/>
          </a:xfrm>
          <a:prstGeom prst="rect">
            <a:avLst/>
          </a:prstGeom>
        </p:spPr>
      </p:pic>
      <p:sp>
        <p:nvSpPr>
          <p:cNvPr id="23" name="Text 20"/>
          <p:cNvSpPr/>
          <p:nvPr/>
        </p:nvSpPr>
        <p:spPr>
          <a:xfrm>
            <a:off x="1714024" y="5742265"/>
            <a:ext cx="3468410" cy="455295"/>
          </a:xfrm>
          <a:prstGeom prst="rect">
            <a:avLst/>
          </a:prstGeom>
          <a:noFill/>
          <a:ln/>
        </p:spPr>
        <p:txBody>
          <a:bodyPr wrap="square" lIns="0" tIns="0" rIns="0" bIns="0" rtlCol="0" anchor="t"/>
          <a:lstStyle/>
          <a:p>
            <a:pPr marL="0" indent="0" algn="l">
              <a:lnSpc>
                <a:spcPts val="1750"/>
              </a:lnSpc>
              <a:buNone/>
            </a:pPr>
            <a:r>
              <a:rPr lang="en-US" sz="1400" b="1" dirty="0">
                <a:solidFill>
                  <a:srgbClr val="000000"/>
                </a:solidFill>
                <a:latin typeface="Hubot Sans Bold" pitchFamily="34" charset="0"/>
                <a:ea typeface="Hubot Sans Bold" pitchFamily="34" charset="-122"/>
                <a:cs typeface="Hubot Sans Bold" pitchFamily="34" charset="-120"/>
              </a:rPr>
              <a:t>APAKAH SEMUA HERBAL AMAN DALAM KEHAMILAN?</a:t>
            </a:r>
            <a:endParaRPr lang="en-US" sz="1400" dirty="0"/>
          </a:p>
        </p:txBody>
      </p:sp>
      <p:sp>
        <p:nvSpPr>
          <p:cNvPr id="24" name="Text 21"/>
          <p:cNvSpPr/>
          <p:nvPr/>
        </p:nvSpPr>
        <p:spPr>
          <a:xfrm>
            <a:off x="1714024" y="6261735"/>
            <a:ext cx="3468410" cy="606504"/>
          </a:xfrm>
          <a:prstGeom prst="rect">
            <a:avLst/>
          </a:prstGeom>
          <a:noFill/>
          <a:ln/>
        </p:spPr>
        <p:txBody>
          <a:bodyPr wrap="square" lIns="0" tIns="0" rIns="0" bIns="0" rtlCol="0" anchor="t"/>
          <a:lstStyle/>
          <a:p>
            <a:pPr marL="0" indent="0" algn="l">
              <a:lnSpc>
                <a:spcPts val="1550"/>
              </a:lnSpc>
              <a:buNone/>
            </a:pPr>
            <a:r>
              <a:rPr lang="en-US" sz="1100" dirty="0">
                <a:solidFill>
                  <a:srgbClr val="000000"/>
                </a:solidFill>
                <a:latin typeface="Roboto Condensed" pitchFamily="34" charset="0"/>
                <a:ea typeface="Roboto Condensed" pitchFamily="34" charset="-122"/>
                <a:cs typeface="Roboto Condensed" pitchFamily="34" charset="-120"/>
              </a:rPr>
              <a:t>Tidak. Beberapa herbal dapat menyebabkan kontraksi uterus atau mempengaruhi perkembangan janin. Konsultasi dengan ahli sangat penting.</a:t>
            </a:r>
            <a:endParaRPr lang="en-US" sz="1100" dirty="0"/>
          </a:p>
        </p:txBody>
      </p:sp>
      <p:pic>
        <p:nvPicPr>
          <p:cNvPr id="25" name="Image 1" descr="preencoded.png"/>
          <p:cNvPicPr>
            <a:picLocks noChangeAspect="1"/>
          </p:cNvPicPr>
          <p:nvPr/>
        </p:nvPicPr>
        <p:blipFill>
          <a:blip r:embed="rId3"/>
          <a:stretch>
            <a:fillRect/>
          </a:stretch>
        </p:blipFill>
        <p:spPr>
          <a:xfrm>
            <a:off x="5435203" y="5596533"/>
            <a:ext cx="3759875" cy="1592342"/>
          </a:xfrm>
          <a:prstGeom prst="rect">
            <a:avLst/>
          </a:prstGeom>
        </p:spPr>
      </p:pic>
      <p:sp>
        <p:nvSpPr>
          <p:cNvPr id="26" name="Text 22"/>
          <p:cNvSpPr/>
          <p:nvPr/>
        </p:nvSpPr>
        <p:spPr>
          <a:xfrm>
            <a:off x="5580936" y="5742265"/>
            <a:ext cx="3468410" cy="455295"/>
          </a:xfrm>
          <a:prstGeom prst="rect">
            <a:avLst/>
          </a:prstGeom>
          <a:noFill/>
          <a:ln/>
        </p:spPr>
        <p:txBody>
          <a:bodyPr wrap="square" lIns="0" tIns="0" rIns="0" bIns="0" rtlCol="0" anchor="t"/>
          <a:lstStyle/>
          <a:p>
            <a:pPr marL="0" indent="0" algn="l">
              <a:lnSpc>
                <a:spcPts val="1750"/>
              </a:lnSpc>
              <a:buNone/>
            </a:pPr>
            <a:r>
              <a:rPr lang="en-US" sz="1400" b="1" dirty="0">
                <a:solidFill>
                  <a:srgbClr val="000000"/>
                </a:solidFill>
                <a:latin typeface="Hubot Sans Bold" pitchFamily="34" charset="0"/>
                <a:ea typeface="Hubot Sans Bold" pitchFamily="34" charset="-122"/>
                <a:cs typeface="Hubot Sans Bold" pitchFamily="34" charset="-120"/>
              </a:rPr>
              <a:t>KAPAN HARUS MERUJUK KE DOKTER SPESIALIS?</a:t>
            </a:r>
            <a:endParaRPr lang="en-US" sz="1400" dirty="0"/>
          </a:p>
        </p:txBody>
      </p:sp>
      <p:sp>
        <p:nvSpPr>
          <p:cNvPr id="27" name="Text 23"/>
          <p:cNvSpPr/>
          <p:nvPr/>
        </p:nvSpPr>
        <p:spPr>
          <a:xfrm>
            <a:off x="5580936" y="6261735"/>
            <a:ext cx="3468410" cy="404336"/>
          </a:xfrm>
          <a:prstGeom prst="rect">
            <a:avLst/>
          </a:prstGeom>
          <a:noFill/>
          <a:ln/>
        </p:spPr>
        <p:txBody>
          <a:bodyPr wrap="square" lIns="0" tIns="0" rIns="0" bIns="0" rtlCol="0" anchor="t"/>
          <a:lstStyle/>
          <a:p>
            <a:pPr marL="0" indent="0" algn="l">
              <a:lnSpc>
                <a:spcPts val="1550"/>
              </a:lnSpc>
              <a:buNone/>
            </a:pPr>
            <a:r>
              <a:rPr lang="en-US" sz="1100" dirty="0">
                <a:solidFill>
                  <a:srgbClr val="000000"/>
                </a:solidFill>
                <a:latin typeface="Roboto Condensed" pitchFamily="34" charset="0"/>
                <a:ea typeface="Roboto Condensed" pitchFamily="34" charset="-122"/>
                <a:cs typeface="Roboto Condensed" pitchFamily="34" charset="-120"/>
              </a:rPr>
              <a:t>Jika ditemukan komplikasi kehamilan seperti preeklampsia, perdarahan, atau gangguan pertumbuhan janin.</a:t>
            </a:r>
            <a:endParaRPr lang="en-US" sz="1100" dirty="0"/>
          </a:p>
        </p:txBody>
      </p:sp>
      <p:pic>
        <p:nvPicPr>
          <p:cNvPr id="28" name="Image 2" descr="preencoded.png"/>
          <p:cNvPicPr>
            <a:picLocks noChangeAspect="1"/>
          </p:cNvPicPr>
          <p:nvPr/>
        </p:nvPicPr>
        <p:blipFill>
          <a:blip r:embed="rId3"/>
          <a:stretch>
            <a:fillRect/>
          </a:stretch>
        </p:blipFill>
        <p:spPr>
          <a:xfrm>
            <a:off x="9302115" y="5596533"/>
            <a:ext cx="3759875" cy="1592342"/>
          </a:xfrm>
          <a:prstGeom prst="rect">
            <a:avLst/>
          </a:prstGeom>
        </p:spPr>
      </p:pic>
      <p:sp>
        <p:nvSpPr>
          <p:cNvPr id="29" name="Text 24"/>
          <p:cNvSpPr/>
          <p:nvPr/>
        </p:nvSpPr>
        <p:spPr>
          <a:xfrm>
            <a:off x="9447848" y="5742265"/>
            <a:ext cx="3468410" cy="455295"/>
          </a:xfrm>
          <a:prstGeom prst="rect">
            <a:avLst/>
          </a:prstGeom>
          <a:noFill/>
          <a:ln/>
        </p:spPr>
        <p:txBody>
          <a:bodyPr wrap="square" lIns="0" tIns="0" rIns="0" bIns="0" rtlCol="0" anchor="t"/>
          <a:lstStyle/>
          <a:p>
            <a:pPr marL="0" indent="0" algn="l">
              <a:lnSpc>
                <a:spcPts val="1750"/>
              </a:lnSpc>
              <a:buNone/>
            </a:pPr>
            <a:r>
              <a:rPr lang="en-US" sz="1400" b="1" dirty="0">
                <a:solidFill>
                  <a:srgbClr val="000000"/>
                </a:solidFill>
                <a:latin typeface="Hubot Sans Bold" pitchFamily="34" charset="0"/>
                <a:ea typeface="Hubot Sans Bold" pitchFamily="34" charset="-122"/>
                <a:cs typeface="Hubot Sans Bold" pitchFamily="34" charset="-120"/>
              </a:rPr>
              <a:t>BAGAIMANA MENGUKUR EFEKTIVITAS TERAPI?</a:t>
            </a:r>
            <a:endParaRPr lang="en-US" sz="1400" dirty="0"/>
          </a:p>
        </p:txBody>
      </p:sp>
      <p:sp>
        <p:nvSpPr>
          <p:cNvPr id="30" name="Text 25"/>
          <p:cNvSpPr/>
          <p:nvPr/>
        </p:nvSpPr>
        <p:spPr>
          <a:xfrm>
            <a:off x="9447848" y="6261735"/>
            <a:ext cx="3468410" cy="404336"/>
          </a:xfrm>
          <a:prstGeom prst="rect">
            <a:avLst/>
          </a:prstGeom>
          <a:noFill/>
          <a:ln/>
        </p:spPr>
        <p:txBody>
          <a:bodyPr wrap="square" lIns="0" tIns="0" rIns="0" bIns="0" rtlCol="0" anchor="t"/>
          <a:lstStyle/>
          <a:p>
            <a:pPr marL="0" indent="0" algn="l">
              <a:lnSpc>
                <a:spcPts val="1550"/>
              </a:lnSpc>
              <a:buNone/>
            </a:pPr>
            <a:r>
              <a:rPr lang="en-US" sz="1100" dirty="0">
                <a:solidFill>
                  <a:srgbClr val="000000"/>
                </a:solidFill>
                <a:latin typeface="Roboto Condensed" pitchFamily="34" charset="0"/>
                <a:ea typeface="Roboto Condensed" pitchFamily="34" charset="-122"/>
                <a:cs typeface="Roboto Condensed" pitchFamily="34" charset="-120"/>
              </a:rPr>
              <a:t>Melalui pemantauan gejala, kualitas hidup, dan parameter klinis secara berkala dengan tools yang valid.</a:t>
            </a:r>
            <a:endParaRPr lang="en-US" sz="1100" dirty="0"/>
          </a:p>
        </p:txBody>
      </p:sp>
      <p:sp>
        <p:nvSpPr>
          <p:cNvPr id="31" name="Shape 26"/>
          <p:cNvSpPr/>
          <p:nvPr/>
        </p:nvSpPr>
        <p:spPr>
          <a:xfrm>
            <a:off x="1568291" y="7309247"/>
            <a:ext cx="11493698" cy="514826"/>
          </a:xfrm>
          <a:prstGeom prst="roundRect">
            <a:avLst>
              <a:gd name="adj" fmla="val 4247"/>
            </a:avLst>
          </a:prstGeom>
          <a:solidFill>
            <a:srgbClr val="B6FCB8"/>
          </a:solidFill>
          <a:ln/>
        </p:spPr>
      </p:sp>
      <p:pic>
        <p:nvPicPr>
          <p:cNvPr id="32" name="Image 3" descr="preencoded.png"/>
          <p:cNvPicPr>
            <a:picLocks noChangeAspect="1"/>
          </p:cNvPicPr>
          <p:nvPr/>
        </p:nvPicPr>
        <p:blipFill>
          <a:blip r:embed="rId4"/>
          <a:stretch>
            <a:fillRect/>
          </a:stretch>
        </p:blipFill>
        <p:spPr>
          <a:xfrm>
            <a:off x="1714024" y="7508677"/>
            <a:ext cx="182166" cy="145733"/>
          </a:xfrm>
          <a:prstGeom prst="rect">
            <a:avLst/>
          </a:prstGeom>
        </p:spPr>
      </p:pic>
      <p:sp>
        <p:nvSpPr>
          <p:cNvPr id="33" name="Text 27"/>
          <p:cNvSpPr/>
          <p:nvPr/>
        </p:nvSpPr>
        <p:spPr>
          <a:xfrm>
            <a:off x="2041922" y="7452717"/>
            <a:ext cx="10874335" cy="202168"/>
          </a:xfrm>
          <a:prstGeom prst="rect">
            <a:avLst/>
          </a:prstGeom>
          <a:noFill/>
          <a:ln/>
        </p:spPr>
        <p:txBody>
          <a:bodyPr wrap="none" lIns="0" tIns="0" rIns="0" bIns="0" rtlCol="0" anchor="t"/>
          <a:lstStyle/>
          <a:p>
            <a:pPr marL="0" indent="0" algn="l">
              <a:lnSpc>
                <a:spcPts val="1550"/>
              </a:lnSpc>
              <a:buNone/>
            </a:pPr>
            <a:r>
              <a:rPr lang="en-US" sz="1100" b="1" dirty="0">
                <a:solidFill>
                  <a:srgbClr val="000000"/>
                </a:solidFill>
                <a:latin typeface="Roboto Condensed" pitchFamily="34" charset="0"/>
                <a:ea typeface="Roboto Condensed" pitchFamily="34" charset="-122"/>
                <a:cs typeface="Roboto Condensed" pitchFamily="34" charset="-120"/>
              </a:rPr>
              <a:t>Terima Kasih</a:t>
            </a:r>
            <a:r>
              <a:rPr lang="en-US" sz="1100" dirty="0">
                <a:solidFill>
                  <a:srgbClr val="000000"/>
                </a:solidFill>
                <a:latin typeface="Roboto Condensed" pitchFamily="34" charset="0"/>
                <a:ea typeface="Roboto Condensed" pitchFamily="34" charset="-122"/>
                <a:cs typeface="Roboto Condensed" pitchFamily="34" charset="-120"/>
              </a:rPr>
              <a:t> - Mari terus belajar dan berkolaborasi untuk memberikan perawatan kebidanan terbaik yang aman dan efektif bagi setiap ibu.</a:t>
            </a:r>
            <a:endParaRPr lang="en-US" sz="1100" dirty="0"/>
          </a:p>
        </p:txBody>
      </p:sp>
      <p:sp>
        <p:nvSpPr>
          <p:cNvPr id="34" name="Rectangle 33">
            <a:extLst>
              <a:ext uri="{FF2B5EF4-FFF2-40B4-BE49-F238E27FC236}">
                <a16:creationId xmlns:a16="http://schemas.microsoft.com/office/drawing/2014/main" id="{5747B4FF-150E-B598-5627-80FA4C78519B}"/>
              </a:ext>
            </a:extLst>
          </p:cNvPr>
          <p:cNvSpPr/>
          <p:nvPr/>
        </p:nvSpPr>
        <p:spPr>
          <a:xfrm>
            <a:off x="11306628" y="7713917"/>
            <a:ext cx="3323772" cy="42817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Sarjana </a:t>
            </a:r>
            <a:r>
              <a:rPr lang="en-US" b="1" dirty="0" err="1"/>
              <a:t>Kebidanan</a:t>
            </a:r>
            <a:r>
              <a:rPr lang="en-US" b="1" dirty="0"/>
              <a:t> SPI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3" name="Text 0"/>
          <p:cNvSpPr/>
          <p:nvPr/>
        </p:nvSpPr>
        <p:spPr>
          <a:xfrm>
            <a:off x="6255425" y="554236"/>
            <a:ext cx="7605951" cy="2403158"/>
          </a:xfrm>
          <a:prstGeom prst="rect">
            <a:avLst/>
          </a:prstGeom>
          <a:noFill/>
          <a:ln/>
        </p:spPr>
        <p:txBody>
          <a:bodyPr wrap="square" lIns="0" tIns="0" rIns="0" bIns="0" rtlCol="0" anchor="t"/>
          <a:lstStyle/>
          <a:p>
            <a:pPr marL="0" indent="0" algn="l">
              <a:lnSpc>
                <a:spcPts val="4700"/>
              </a:lnSpc>
              <a:buNone/>
            </a:pPr>
            <a:r>
              <a:rPr lang="en-US" sz="3750" b="1" dirty="0">
                <a:solidFill>
                  <a:srgbClr val="0C0D0F"/>
                </a:solidFill>
                <a:latin typeface="Hubot Sans Bold" pitchFamily="34" charset="0"/>
                <a:ea typeface="Hubot Sans Bold" pitchFamily="34" charset="-122"/>
                <a:cs typeface="Hubot Sans Bold" pitchFamily="34" charset="-120"/>
              </a:rPr>
              <a:t>PENDAHULUAN: APA ITU NATUROPATHY DAN PERANNYA DALAM KEBIDANAN?</a:t>
            </a:r>
            <a:endParaRPr lang="en-US" sz="3750" dirty="0"/>
          </a:p>
        </p:txBody>
      </p:sp>
      <p:sp>
        <p:nvSpPr>
          <p:cNvPr id="4" name="Text 1"/>
          <p:cNvSpPr/>
          <p:nvPr/>
        </p:nvSpPr>
        <p:spPr>
          <a:xfrm>
            <a:off x="6255425" y="3404235"/>
            <a:ext cx="4375904" cy="2119432"/>
          </a:xfrm>
          <a:prstGeom prst="rect">
            <a:avLst/>
          </a:prstGeom>
          <a:noFill/>
          <a:ln/>
        </p:spPr>
        <p:txBody>
          <a:bodyPr wrap="square" lIns="0" tIns="0" rIns="0" bIns="0" rtlCol="0" anchor="t"/>
          <a:lstStyle/>
          <a:p>
            <a:pPr marL="0" indent="0" algn="l">
              <a:lnSpc>
                <a:spcPts val="2350"/>
              </a:lnSpc>
              <a:buNone/>
            </a:pPr>
            <a:r>
              <a:rPr lang="en-US" sz="1500" dirty="0">
                <a:solidFill>
                  <a:srgbClr val="55575A"/>
                </a:solidFill>
                <a:latin typeface="Roboto Condensed" pitchFamily="34" charset="0"/>
                <a:ea typeface="Roboto Condensed" pitchFamily="34" charset="-122"/>
                <a:cs typeface="Roboto Condensed" pitchFamily="34" charset="-120"/>
              </a:rPr>
              <a:t>Naturopathy atau naturopati adalah sistem pengobatan yang memanfaatkan kekuatan alam untuk menyembuhkan dan menjaga kesehatan. Dalam konteks kebidanan, terapi naturopathy menawarkan pendekatan holistik yang mempertimbangkan kesehatan fisik, emosional, dan spiritual ibu selama masa kehamilan, persalinan, dan nifas.</a:t>
            </a:r>
            <a:endParaRPr lang="en-US" sz="1500" dirty="0"/>
          </a:p>
        </p:txBody>
      </p:sp>
      <p:sp>
        <p:nvSpPr>
          <p:cNvPr id="5" name="Text 2"/>
          <p:cNvSpPr/>
          <p:nvPr/>
        </p:nvSpPr>
        <p:spPr>
          <a:xfrm>
            <a:off x="6255425" y="5691188"/>
            <a:ext cx="4375904" cy="1816656"/>
          </a:xfrm>
          <a:prstGeom prst="rect">
            <a:avLst/>
          </a:prstGeom>
          <a:noFill/>
          <a:ln/>
        </p:spPr>
        <p:txBody>
          <a:bodyPr wrap="square" lIns="0" tIns="0" rIns="0" bIns="0" rtlCol="0" anchor="t"/>
          <a:lstStyle/>
          <a:p>
            <a:pPr marL="0" indent="0" algn="l">
              <a:lnSpc>
                <a:spcPts val="2350"/>
              </a:lnSpc>
              <a:buNone/>
            </a:pPr>
            <a:r>
              <a:rPr lang="en-US" sz="1500" dirty="0">
                <a:solidFill>
                  <a:srgbClr val="55575A"/>
                </a:solidFill>
                <a:latin typeface="Roboto Condensed" pitchFamily="34" charset="0"/>
                <a:ea typeface="Roboto Condensed" pitchFamily="34" charset="-122"/>
                <a:cs typeface="Roboto Condensed" pitchFamily="34" charset="-120"/>
              </a:rPr>
              <a:t>Terapi ini menggunakan berbagai modalitas seperti herbal, nutrisi, hidroterapi, dan teknik relaksasi untuk mendukung proses alami tubuh. Perannya dalam kebidanan semakin relevan seiring meningkatnya keinginan ibu untuk pengalaman persalinan yang lebih natural dan minimal intervensi medis.</a:t>
            </a:r>
            <a:endParaRPr lang="en-US" sz="1500" dirty="0"/>
          </a:p>
        </p:txBody>
      </p:sp>
      <p:sp>
        <p:nvSpPr>
          <p:cNvPr id="6" name="Shape 3"/>
          <p:cNvSpPr/>
          <p:nvPr/>
        </p:nvSpPr>
        <p:spPr>
          <a:xfrm>
            <a:off x="10969585" y="3236714"/>
            <a:ext cx="3037761" cy="4438650"/>
          </a:xfrm>
          <a:prstGeom prst="roundRect">
            <a:avLst>
              <a:gd name="adj" fmla="val 949"/>
            </a:avLst>
          </a:prstGeom>
          <a:solidFill>
            <a:srgbClr val="1E1E1A"/>
          </a:solidFill>
          <a:ln/>
        </p:spPr>
      </p:sp>
      <p:sp>
        <p:nvSpPr>
          <p:cNvPr id="7" name="Text 4"/>
          <p:cNvSpPr/>
          <p:nvPr/>
        </p:nvSpPr>
        <p:spPr>
          <a:xfrm>
            <a:off x="11161752" y="3422928"/>
            <a:ext cx="2653427" cy="600789"/>
          </a:xfrm>
          <a:prstGeom prst="rect">
            <a:avLst/>
          </a:prstGeom>
          <a:noFill/>
          <a:ln/>
        </p:spPr>
        <p:txBody>
          <a:bodyPr wrap="square" lIns="0" tIns="0" rIns="0" bIns="0" rtlCol="0" anchor="t"/>
          <a:lstStyle/>
          <a:p>
            <a:pPr marL="0" indent="0" algn="l">
              <a:lnSpc>
                <a:spcPts val="2350"/>
              </a:lnSpc>
              <a:buNone/>
            </a:pPr>
            <a:r>
              <a:rPr lang="en-US" sz="1850" b="1" dirty="0">
                <a:solidFill>
                  <a:srgbClr val="FFFFFF"/>
                </a:solidFill>
                <a:latin typeface="Hubot Sans Bold" pitchFamily="34" charset="0"/>
                <a:ea typeface="Hubot Sans Bold" pitchFamily="34" charset="-122"/>
                <a:cs typeface="Hubot Sans Bold" pitchFamily="34" charset="-120"/>
              </a:rPr>
              <a:t>PERAN DALAM KEBIDANAN</a:t>
            </a:r>
            <a:endParaRPr lang="en-US" sz="1850" dirty="0"/>
          </a:p>
        </p:txBody>
      </p:sp>
      <p:sp>
        <p:nvSpPr>
          <p:cNvPr id="8" name="Text 5"/>
          <p:cNvSpPr/>
          <p:nvPr/>
        </p:nvSpPr>
        <p:spPr>
          <a:xfrm>
            <a:off x="11161752" y="4209931"/>
            <a:ext cx="2653427" cy="2617589"/>
          </a:xfrm>
          <a:prstGeom prst="rect">
            <a:avLst/>
          </a:prstGeom>
          <a:noFill/>
          <a:ln/>
        </p:spPr>
        <p:txBody>
          <a:bodyPr wrap="square" lIns="0" tIns="0" rIns="0" bIns="0" rtlCol="0" anchor="t"/>
          <a:lstStyle/>
          <a:p>
            <a:pPr marL="342900" indent="-342900" algn="l">
              <a:lnSpc>
                <a:spcPts val="2350"/>
              </a:lnSpc>
              <a:buSzPct val="100000"/>
              <a:buChar char="•"/>
            </a:pPr>
            <a:r>
              <a:rPr lang="en-US" sz="1500" dirty="0">
                <a:solidFill>
                  <a:srgbClr val="FFFFFF"/>
                </a:solidFill>
                <a:latin typeface="Roboto Condensed" pitchFamily="34" charset="0"/>
                <a:ea typeface="Roboto Condensed" pitchFamily="34" charset="-122"/>
                <a:cs typeface="Roboto Condensed" pitchFamily="34" charset="-120"/>
              </a:rPr>
              <a:t>Mendukung kesehatan ibu dan janin secara holistik</a:t>
            </a:r>
            <a:endParaRPr lang="en-US" sz="1500" dirty="0"/>
          </a:p>
          <a:p>
            <a:pPr marL="342900" indent="-342900" algn="l">
              <a:lnSpc>
                <a:spcPts val="2350"/>
              </a:lnSpc>
              <a:buSzPct val="100000"/>
              <a:buChar char="•"/>
            </a:pPr>
            <a:r>
              <a:rPr lang="en-US" sz="1500" dirty="0">
                <a:solidFill>
                  <a:srgbClr val="FFFFFF"/>
                </a:solidFill>
                <a:latin typeface="Roboto Condensed" pitchFamily="34" charset="0"/>
                <a:ea typeface="Roboto Condensed" pitchFamily="34" charset="-122"/>
                <a:cs typeface="Roboto Condensed" pitchFamily="34" charset="-120"/>
              </a:rPr>
              <a:t>Meminimalkan intervensi medis yang tidak diperlukan</a:t>
            </a:r>
            <a:endParaRPr lang="en-US" sz="1500" dirty="0"/>
          </a:p>
          <a:p>
            <a:pPr marL="342900" indent="-342900" algn="l">
              <a:lnSpc>
                <a:spcPts val="2350"/>
              </a:lnSpc>
              <a:buSzPct val="100000"/>
              <a:buChar char="•"/>
            </a:pPr>
            <a:r>
              <a:rPr lang="en-US" sz="1500" dirty="0">
                <a:solidFill>
                  <a:srgbClr val="FFFFFF"/>
                </a:solidFill>
                <a:latin typeface="Roboto Condensed" pitchFamily="34" charset="0"/>
                <a:ea typeface="Roboto Condensed" pitchFamily="34" charset="-122"/>
                <a:cs typeface="Roboto Condensed" pitchFamily="34" charset="-120"/>
              </a:rPr>
              <a:t>Meningkatkan kesejahteraan selama kehamilan</a:t>
            </a:r>
            <a:endParaRPr lang="en-US" sz="1500" dirty="0"/>
          </a:p>
          <a:p>
            <a:pPr marL="342900" indent="-342900" algn="l">
              <a:lnSpc>
                <a:spcPts val="2350"/>
              </a:lnSpc>
              <a:buSzPct val="100000"/>
              <a:buChar char="•"/>
            </a:pPr>
            <a:r>
              <a:rPr lang="en-US" sz="1500" dirty="0">
                <a:solidFill>
                  <a:srgbClr val="FFFFFF"/>
                </a:solidFill>
                <a:latin typeface="Roboto Condensed" pitchFamily="34" charset="0"/>
                <a:ea typeface="Roboto Condensed" pitchFamily="34" charset="-122"/>
                <a:cs typeface="Roboto Condensed" pitchFamily="34" charset="-120"/>
              </a:rPr>
              <a:t>Menyediakan alternatif terapi yang aman</a:t>
            </a:r>
            <a:endParaRPr lang="en-US" sz="1500" dirty="0"/>
          </a:p>
        </p:txBody>
      </p:sp>
      <p:sp>
        <p:nvSpPr>
          <p:cNvPr id="9" name="Rectangle 8">
            <a:extLst>
              <a:ext uri="{FF2B5EF4-FFF2-40B4-BE49-F238E27FC236}">
                <a16:creationId xmlns:a16="http://schemas.microsoft.com/office/drawing/2014/main" id="{6494CF9C-E9F3-6E39-99D1-795B9D6F1D26}"/>
              </a:ext>
            </a:extLst>
          </p:cNvPr>
          <p:cNvSpPr/>
          <p:nvPr/>
        </p:nvSpPr>
        <p:spPr>
          <a:xfrm>
            <a:off x="11306628" y="7713917"/>
            <a:ext cx="3323772" cy="42817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Sarjana </a:t>
            </a:r>
            <a:r>
              <a:rPr lang="en-US" b="1" dirty="0" err="1"/>
              <a:t>Kebidanan</a:t>
            </a:r>
            <a:r>
              <a:rPr lang="en-US" b="1" dirty="0"/>
              <a:t> SPI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82228" y="554474"/>
            <a:ext cx="9470708" cy="532924"/>
          </a:xfrm>
          <a:prstGeom prst="rect">
            <a:avLst/>
          </a:prstGeom>
          <a:noFill/>
          <a:ln/>
        </p:spPr>
        <p:txBody>
          <a:bodyPr wrap="none" lIns="0" tIns="0" rIns="0" bIns="0" rtlCol="0" anchor="t"/>
          <a:lstStyle/>
          <a:p>
            <a:pPr marL="0" indent="0" algn="l">
              <a:lnSpc>
                <a:spcPts val="4150"/>
              </a:lnSpc>
              <a:buNone/>
            </a:pPr>
            <a:r>
              <a:rPr lang="en-US" sz="3350" b="1" dirty="0">
                <a:solidFill>
                  <a:srgbClr val="0C0D0F"/>
                </a:solidFill>
                <a:latin typeface="Hubot Sans Bold" pitchFamily="34" charset="0"/>
                <a:ea typeface="Hubot Sans Bold" pitchFamily="34" charset="-122"/>
                <a:cs typeface="Hubot Sans Bold" pitchFamily="34" charset="-120"/>
              </a:rPr>
              <a:t>PRINSIP-PRINSIP DASAR NATUROPATHY</a:t>
            </a:r>
            <a:endParaRPr lang="en-US" sz="3350" dirty="0"/>
          </a:p>
        </p:txBody>
      </p:sp>
      <p:sp>
        <p:nvSpPr>
          <p:cNvPr id="3" name="Text 1"/>
          <p:cNvSpPr/>
          <p:nvPr/>
        </p:nvSpPr>
        <p:spPr>
          <a:xfrm>
            <a:off x="682228" y="1380530"/>
            <a:ext cx="13265944" cy="253722"/>
          </a:xfrm>
          <a:prstGeom prst="rect">
            <a:avLst/>
          </a:prstGeom>
          <a:noFill/>
          <a:ln/>
        </p:spPr>
        <p:txBody>
          <a:bodyPr wrap="none" lIns="0" tIns="0" rIns="0" bIns="0" rtlCol="0" anchor="t"/>
          <a:lstStyle/>
          <a:p>
            <a:pPr marL="0" indent="0" algn="l">
              <a:lnSpc>
                <a:spcPts val="1950"/>
              </a:lnSpc>
              <a:buNone/>
            </a:pPr>
            <a:r>
              <a:rPr lang="en-US" sz="1300" dirty="0">
                <a:solidFill>
                  <a:srgbClr val="55575A"/>
                </a:solidFill>
                <a:latin typeface="Roboto Condensed" pitchFamily="34" charset="0"/>
                <a:ea typeface="Roboto Condensed" pitchFamily="34" charset="-122"/>
                <a:cs typeface="Roboto Condensed" pitchFamily="34" charset="-120"/>
              </a:rPr>
              <a:t>Naturopathy didasarkan pada enam prinsip fundamental yang membimbing praktik dan pengambilan keputusan klinis:</a:t>
            </a:r>
            <a:endParaRPr lang="en-US" sz="1300" dirty="0"/>
          </a:p>
        </p:txBody>
      </p:sp>
      <p:sp>
        <p:nvSpPr>
          <p:cNvPr id="4" name="Shape 2"/>
          <p:cNvSpPr/>
          <p:nvPr/>
        </p:nvSpPr>
        <p:spPr>
          <a:xfrm>
            <a:off x="682228" y="1799034"/>
            <a:ext cx="6559629" cy="1860947"/>
          </a:xfrm>
          <a:prstGeom prst="roundRect">
            <a:avLst>
              <a:gd name="adj" fmla="val 1375"/>
            </a:avLst>
          </a:prstGeom>
          <a:solidFill>
            <a:srgbClr val="D8D9D2"/>
          </a:solidFill>
          <a:ln/>
        </p:spPr>
      </p:sp>
      <p:sp>
        <p:nvSpPr>
          <p:cNvPr id="5" name="Shape 3"/>
          <p:cNvSpPr/>
          <p:nvPr/>
        </p:nvSpPr>
        <p:spPr>
          <a:xfrm>
            <a:off x="852726" y="1969532"/>
            <a:ext cx="511612" cy="511612"/>
          </a:xfrm>
          <a:prstGeom prst="roundRect">
            <a:avLst>
              <a:gd name="adj" fmla="val 17871132"/>
            </a:avLst>
          </a:prstGeom>
          <a:solidFill>
            <a:srgbClr val="C8CAC1"/>
          </a:solidFill>
          <a:ln/>
        </p:spPr>
      </p:sp>
      <p:pic>
        <p:nvPicPr>
          <p:cNvPr id="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93458" y="2110264"/>
            <a:ext cx="230148" cy="230148"/>
          </a:xfrm>
          <a:prstGeom prst="rect">
            <a:avLst/>
          </a:prstGeom>
        </p:spPr>
      </p:pic>
      <p:sp>
        <p:nvSpPr>
          <p:cNvPr id="7" name="Text 4"/>
          <p:cNvSpPr/>
          <p:nvPr/>
        </p:nvSpPr>
        <p:spPr>
          <a:xfrm>
            <a:off x="852726" y="2627709"/>
            <a:ext cx="6049685" cy="266462"/>
          </a:xfrm>
          <a:prstGeom prst="rect">
            <a:avLst/>
          </a:prstGeom>
          <a:noFill/>
          <a:ln/>
        </p:spPr>
        <p:txBody>
          <a:bodyPr wrap="none" lIns="0" tIns="0" rIns="0" bIns="0" rtlCol="0" anchor="t"/>
          <a:lstStyle/>
          <a:p>
            <a:pPr marL="0" indent="0" algn="l">
              <a:lnSpc>
                <a:spcPts val="2050"/>
              </a:lnSpc>
              <a:buNone/>
            </a:pPr>
            <a:r>
              <a:rPr lang="en-US" sz="1650" b="1" dirty="0">
                <a:solidFill>
                  <a:srgbClr val="000000"/>
                </a:solidFill>
                <a:latin typeface="Hubot Sans Bold" pitchFamily="34" charset="0"/>
                <a:ea typeface="Hubot Sans Bold" pitchFamily="34" charset="-122"/>
                <a:cs typeface="Hubot Sans Bold" pitchFamily="34" charset="-120"/>
              </a:rPr>
              <a:t>MENGHORMATI KEMAMPUAN PENYEMBUHAN ALAMI</a:t>
            </a:r>
            <a:endParaRPr lang="en-US" sz="1650" dirty="0"/>
          </a:p>
        </p:txBody>
      </p:sp>
      <p:sp>
        <p:nvSpPr>
          <p:cNvPr id="8" name="Text 5"/>
          <p:cNvSpPr/>
          <p:nvPr/>
        </p:nvSpPr>
        <p:spPr>
          <a:xfrm>
            <a:off x="852726" y="2982039"/>
            <a:ext cx="6218634" cy="507444"/>
          </a:xfrm>
          <a:prstGeom prst="rect">
            <a:avLst/>
          </a:prstGeom>
          <a:noFill/>
          <a:ln/>
        </p:spPr>
        <p:txBody>
          <a:bodyPr wrap="square" lIns="0" tIns="0" rIns="0" bIns="0" rtlCol="0" anchor="t"/>
          <a:lstStyle/>
          <a:p>
            <a:pPr marL="0" indent="0" algn="l">
              <a:lnSpc>
                <a:spcPts val="1950"/>
              </a:lnSpc>
              <a:buNone/>
            </a:pPr>
            <a:r>
              <a:rPr lang="en-US" sz="1300" dirty="0">
                <a:solidFill>
                  <a:srgbClr val="000000"/>
                </a:solidFill>
                <a:latin typeface="Roboto Condensed" pitchFamily="34" charset="0"/>
                <a:ea typeface="Roboto Condensed" pitchFamily="34" charset="-122"/>
                <a:cs typeface="Roboto Condensed" pitchFamily="34" charset="-120"/>
              </a:rPr>
              <a:t>Tubuh memiliki kekuatan intrinsik untuk menyembuhkan dirinya sendiri. Tugas terapis adalah merangsang dan mendukung proses penyembuhan ini.</a:t>
            </a:r>
            <a:endParaRPr lang="en-US" sz="1300" dirty="0"/>
          </a:p>
        </p:txBody>
      </p:sp>
      <p:sp>
        <p:nvSpPr>
          <p:cNvPr id="9" name="Shape 6"/>
          <p:cNvSpPr/>
          <p:nvPr/>
        </p:nvSpPr>
        <p:spPr>
          <a:xfrm>
            <a:off x="7388423" y="1799034"/>
            <a:ext cx="6559748" cy="1860947"/>
          </a:xfrm>
          <a:prstGeom prst="roundRect">
            <a:avLst>
              <a:gd name="adj" fmla="val 1375"/>
            </a:avLst>
          </a:prstGeom>
          <a:solidFill>
            <a:srgbClr val="D8D9D2"/>
          </a:solidFill>
          <a:ln/>
        </p:spPr>
      </p:sp>
      <p:sp>
        <p:nvSpPr>
          <p:cNvPr id="10" name="Shape 7"/>
          <p:cNvSpPr/>
          <p:nvPr/>
        </p:nvSpPr>
        <p:spPr>
          <a:xfrm>
            <a:off x="7558921" y="1969532"/>
            <a:ext cx="511612" cy="511612"/>
          </a:xfrm>
          <a:prstGeom prst="roundRect">
            <a:avLst>
              <a:gd name="adj" fmla="val 17871132"/>
            </a:avLst>
          </a:prstGeom>
          <a:solidFill>
            <a:srgbClr val="C8CAC1"/>
          </a:solidFill>
          <a:ln/>
        </p:spPr>
      </p:sp>
      <p:pic>
        <p:nvPicPr>
          <p:cNvPr id="11"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699653" y="2110264"/>
            <a:ext cx="230148" cy="230148"/>
          </a:xfrm>
          <a:prstGeom prst="rect">
            <a:avLst/>
          </a:prstGeom>
        </p:spPr>
      </p:pic>
      <p:sp>
        <p:nvSpPr>
          <p:cNvPr id="12" name="Text 8"/>
          <p:cNvSpPr/>
          <p:nvPr/>
        </p:nvSpPr>
        <p:spPr>
          <a:xfrm>
            <a:off x="7558921" y="2627709"/>
            <a:ext cx="5688449" cy="266462"/>
          </a:xfrm>
          <a:prstGeom prst="rect">
            <a:avLst/>
          </a:prstGeom>
          <a:noFill/>
          <a:ln/>
        </p:spPr>
        <p:txBody>
          <a:bodyPr wrap="none" lIns="0" tIns="0" rIns="0" bIns="0" rtlCol="0" anchor="t"/>
          <a:lstStyle/>
          <a:p>
            <a:pPr marL="0" indent="0" algn="l">
              <a:lnSpc>
                <a:spcPts val="2050"/>
              </a:lnSpc>
              <a:buNone/>
            </a:pPr>
            <a:r>
              <a:rPr lang="en-US" sz="1650" b="1" dirty="0">
                <a:solidFill>
                  <a:srgbClr val="000000"/>
                </a:solidFill>
                <a:latin typeface="Hubot Sans Bold" pitchFamily="34" charset="0"/>
                <a:ea typeface="Hubot Sans Bold" pitchFamily="34" charset="-122"/>
                <a:cs typeface="Hubot Sans Bold" pitchFamily="34" charset="-120"/>
              </a:rPr>
              <a:t>MENGIDENTIFIKASI DAN MENGATASI PENYEBAB</a:t>
            </a:r>
            <a:endParaRPr lang="en-US" sz="1650" dirty="0"/>
          </a:p>
        </p:txBody>
      </p:sp>
      <p:sp>
        <p:nvSpPr>
          <p:cNvPr id="13" name="Text 9"/>
          <p:cNvSpPr/>
          <p:nvPr/>
        </p:nvSpPr>
        <p:spPr>
          <a:xfrm>
            <a:off x="7558921" y="2982039"/>
            <a:ext cx="6218753" cy="507444"/>
          </a:xfrm>
          <a:prstGeom prst="rect">
            <a:avLst/>
          </a:prstGeom>
          <a:noFill/>
          <a:ln/>
        </p:spPr>
        <p:txBody>
          <a:bodyPr wrap="square" lIns="0" tIns="0" rIns="0" bIns="0" rtlCol="0" anchor="t"/>
          <a:lstStyle/>
          <a:p>
            <a:pPr marL="0" indent="0" algn="l">
              <a:lnSpc>
                <a:spcPts val="1950"/>
              </a:lnSpc>
              <a:buNone/>
            </a:pPr>
            <a:r>
              <a:rPr lang="en-US" sz="1300" dirty="0">
                <a:solidFill>
                  <a:srgbClr val="000000"/>
                </a:solidFill>
                <a:latin typeface="Roboto Condensed" pitchFamily="34" charset="0"/>
                <a:ea typeface="Roboto Condensed" pitchFamily="34" charset="-122"/>
                <a:cs typeface="Roboto Condensed" pitchFamily="34" charset="-120"/>
              </a:rPr>
              <a:t>Tidak hanya mengobati gejala, tetapi mencari akar masalah dan mengatasi penyebab mendasar dari kondisi kesehatan.</a:t>
            </a:r>
            <a:endParaRPr lang="en-US" sz="1300" dirty="0"/>
          </a:p>
        </p:txBody>
      </p:sp>
      <p:sp>
        <p:nvSpPr>
          <p:cNvPr id="14" name="Shape 10"/>
          <p:cNvSpPr/>
          <p:nvPr/>
        </p:nvSpPr>
        <p:spPr>
          <a:xfrm>
            <a:off x="682228" y="3806547"/>
            <a:ext cx="6559629" cy="1860947"/>
          </a:xfrm>
          <a:prstGeom prst="roundRect">
            <a:avLst>
              <a:gd name="adj" fmla="val 1375"/>
            </a:avLst>
          </a:prstGeom>
          <a:solidFill>
            <a:srgbClr val="D8D9D2"/>
          </a:solidFill>
          <a:ln/>
        </p:spPr>
      </p:sp>
      <p:sp>
        <p:nvSpPr>
          <p:cNvPr id="15" name="Shape 11"/>
          <p:cNvSpPr/>
          <p:nvPr/>
        </p:nvSpPr>
        <p:spPr>
          <a:xfrm>
            <a:off x="852726" y="3977045"/>
            <a:ext cx="511612" cy="511612"/>
          </a:xfrm>
          <a:prstGeom prst="roundRect">
            <a:avLst>
              <a:gd name="adj" fmla="val 17871132"/>
            </a:avLst>
          </a:prstGeom>
          <a:solidFill>
            <a:srgbClr val="C8CAC1"/>
          </a:solidFill>
          <a:ln/>
        </p:spPr>
      </p:sp>
      <p:pic>
        <p:nvPicPr>
          <p:cNvPr id="16"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93458" y="4117777"/>
            <a:ext cx="230148" cy="230148"/>
          </a:xfrm>
          <a:prstGeom prst="rect">
            <a:avLst/>
          </a:prstGeom>
        </p:spPr>
      </p:pic>
      <p:sp>
        <p:nvSpPr>
          <p:cNvPr id="17" name="Text 12"/>
          <p:cNvSpPr/>
          <p:nvPr/>
        </p:nvSpPr>
        <p:spPr>
          <a:xfrm>
            <a:off x="852726" y="4635222"/>
            <a:ext cx="4168973" cy="266462"/>
          </a:xfrm>
          <a:prstGeom prst="rect">
            <a:avLst/>
          </a:prstGeom>
          <a:noFill/>
          <a:ln/>
        </p:spPr>
        <p:txBody>
          <a:bodyPr wrap="none" lIns="0" tIns="0" rIns="0" bIns="0" rtlCol="0" anchor="t"/>
          <a:lstStyle/>
          <a:p>
            <a:pPr marL="0" indent="0" algn="l">
              <a:lnSpc>
                <a:spcPts val="2050"/>
              </a:lnSpc>
              <a:buNone/>
            </a:pPr>
            <a:r>
              <a:rPr lang="en-US" sz="1650" b="1" dirty="0">
                <a:solidFill>
                  <a:srgbClr val="000000"/>
                </a:solidFill>
                <a:latin typeface="Hubot Sans Bold" pitchFamily="34" charset="0"/>
                <a:ea typeface="Hubot Sans Bold" pitchFamily="34" charset="-122"/>
                <a:cs typeface="Hubot Sans Bold" pitchFamily="34" charset="-120"/>
              </a:rPr>
              <a:t>PERTAMA, JANGAN MEMBAHAYAKAN</a:t>
            </a:r>
            <a:endParaRPr lang="en-US" sz="1650" dirty="0"/>
          </a:p>
        </p:txBody>
      </p:sp>
      <p:sp>
        <p:nvSpPr>
          <p:cNvPr id="18" name="Text 13"/>
          <p:cNvSpPr/>
          <p:nvPr/>
        </p:nvSpPr>
        <p:spPr>
          <a:xfrm>
            <a:off x="852726" y="4989552"/>
            <a:ext cx="6218634" cy="507444"/>
          </a:xfrm>
          <a:prstGeom prst="rect">
            <a:avLst/>
          </a:prstGeom>
          <a:noFill/>
          <a:ln/>
        </p:spPr>
        <p:txBody>
          <a:bodyPr wrap="square" lIns="0" tIns="0" rIns="0" bIns="0" rtlCol="0" anchor="t"/>
          <a:lstStyle/>
          <a:p>
            <a:pPr marL="0" indent="0" algn="l">
              <a:lnSpc>
                <a:spcPts val="1950"/>
              </a:lnSpc>
              <a:buNone/>
            </a:pPr>
            <a:r>
              <a:rPr lang="en-US" sz="1300" dirty="0">
                <a:solidFill>
                  <a:srgbClr val="000000"/>
                </a:solidFill>
                <a:latin typeface="Roboto Condensed" pitchFamily="34" charset="0"/>
                <a:ea typeface="Roboto Condensed" pitchFamily="34" charset="-122"/>
                <a:cs typeface="Roboto Condensed" pitchFamily="34" charset="-120"/>
              </a:rPr>
              <a:t>Memilih terapi yang paling aman dan minim risiko, menghindari intervensi yang dapat menyebabkan efek samping atau komplikasi.</a:t>
            </a:r>
            <a:endParaRPr lang="en-US" sz="1300" dirty="0"/>
          </a:p>
        </p:txBody>
      </p:sp>
      <p:sp>
        <p:nvSpPr>
          <p:cNvPr id="19" name="Shape 14"/>
          <p:cNvSpPr/>
          <p:nvPr/>
        </p:nvSpPr>
        <p:spPr>
          <a:xfrm>
            <a:off x="7388423" y="3806547"/>
            <a:ext cx="6559748" cy="1860947"/>
          </a:xfrm>
          <a:prstGeom prst="roundRect">
            <a:avLst>
              <a:gd name="adj" fmla="val 1375"/>
            </a:avLst>
          </a:prstGeom>
          <a:solidFill>
            <a:srgbClr val="D8D9D2"/>
          </a:solidFill>
          <a:ln/>
        </p:spPr>
      </p:sp>
      <p:sp>
        <p:nvSpPr>
          <p:cNvPr id="20" name="Shape 15"/>
          <p:cNvSpPr/>
          <p:nvPr/>
        </p:nvSpPr>
        <p:spPr>
          <a:xfrm>
            <a:off x="7558921" y="3977045"/>
            <a:ext cx="511612" cy="511612"/>
          </a:xfrm>
          <a:prstGeom prst="roundRect">
            <a:avLst>
              <a:gd name="adj" fmla="val 17871132"/>
            </a:avLst>
          </a:prstGeom>
          <a:solidFill>
            <a:srgbClr val="C8CAC1"/>
          </a:solidFill>
          <a:ln/>
        </p:spPr>
      </p:sp>
      <p:pic>
        <p:nvPicPr>
          <p:cNvPr id="21"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699653" y="4117777"/>
            <a:ext cx="230148" cy="230148"/>
          </a:xfrm>
          <a:prstGeom prst="rect">
            <a:avLst/>
          </a:prstGeom>
        </p:spPr>
      </p:pic>
      <p:sp>
        <p:nvSpPr>
          <p:cNvPr id="22" name="Text 16"/>
          <p:cNvSpPr/>
          <p:nvPr/>
        </p:nvSpPr>
        <p:spPr>
          <a:xfrm>
            <a:off x="7558921" y="4635222"/>
            <a:ext cx="4429720" cy="266462"/>
          </a:xfrm>
          <a:prstGeom prst="rect">
            <a:avLst/>
          </a:prstGeom>
          <a:noFill/>
          <a:ln/>
        </p:spPr>
        <p:txBody>
          <a:bodyPr wrap="none" lIns="0" tIns="0" rIns="0" bIns="0" rtlCol="0" anchor="t"/>
          <a:lstStyle/>
          <a:p>
            <a:pPr marL="0" indent="0" algn="l">
              <a:lnSpc>
                <a:spcPts val="2050"/>
              </a:lnSpc>
              <a:buNone/>
            </a:pPr>
            <a:r>
              <a:rPr lang="en-US" sz="1650" b="1" dirty="0">
                <a:solidFill>
                  <a:srgbClr val="000000"/>
                </a:solidFill>
                <a:latin typeface="Hubot Sans Bold" pitchFamily="34" charset="0"/>
                <a:ea typeface="Hubot Sans Bold" pitchFamily="34" charset="-122"/>
                <a:cs typeface="Hubot Sans Bold" pitchFamily="34" charset="-120"/>
              </a:rPr>
              <a:t>MENGEDUKASI DAN MEMBERDAYAKAN</a:t>
            </a:r>
            <a:endParaRPr lang="en-US" sz="1650" dirty="0"/>
          </a:p>
        </p:txBody>
      </p:sp>
      <p:sp>
        <p:nvSpPr>
          <p:cNvPr id="23" name="Text 17"/>
          <p:cNvSpPr/>
          <p:nvPr/>
        </p:nvSpPr>
        <p:spPr>
          <a:xfrm>
            <a:off x="7558921" y="4989552"/>
            <a:ext cx="6218753" cy="507444"/>
          </a:xfrm>
          <a:prstGeom prst="rect">
            <a:avLst/>
          </a:prstGeom>
          <a:noFill/>
          <a:ln/>
        </p:spPr>
        <p:txBody>
          <a:bodyPr wrap="square" lIns="0" tIns="0" rIns="0" bIns="0" rtlCol="0" anchor="t"/>
          <a:lstStyle/>
          <a:p>
            <a:pPr marL="0" indent="0" algn="l">
              <a:lnSpc>
                <a:spcPts val="1950"/>
              </a:lnSpc>
              <a:buNone/>
            </a:pPr>
            <a:r>
              <a:rPr lang="en-US" sz="1300" dirty="0">
                <a:solidFill>
                  <a:srgbClr val="000000"/>
                </a:solidFill>
                <a:latin typeface="Roboto Condensed" pitchFamily="34" charset="0"/>
                <a:ea typeface="Roboto Condensed" pitchFamily="34" charset="-122"/>
                <a:cs typeface="Roboto Condensed" pitchFamily="34" charset="-120"/>
              </a:rPr>
              <a:t>Mengajarkan pasien tentang kesehatan mereka sendiri dan memberikan pengetahuan untuk membuat keputusan yang tepat.</a:t>
            </a:r>
            <a:endParaRPr lang="en-US" sz="1300" dirty="0"/>
          </a:p>
        </p:txBody>
      </p:sp>
      <p:sp>
        <p:nvSpPr>
          <p:cNvPr id="24" name="Shape 18"/>
          <p:cNvSpPr/>
          <p:nvPr/>
        </p:nvSpPr>
        <p:spPr>
          <a:xfrm>
            <a:off x="682228" y="5814060"/>
            <a:ext cx="6559629" cy="1860947"/>
          </a:xfrm>
          <a:prstGeom prst="roundRect">
            <a:avLst>
              <a:gd name="adj" fmla="val 1375"/>
            </a:avLst>
          </a:prstGeom>
          <a:solidFill>
            <a:srgbClr val="D8D9D2"/>
          </a:solidFill>
          <a:ln/>
        </p:spPr>
      </p:sp>
      <p:sp>
        <p:nvSpPr>
          <p:cNvPr id="25" name="Shape 19"/>
          <p:cNvSpPr/>
          <p:nvPr/>
        </p:nvSpPr>
        <p:spPr>
          <a:xfrm>
            <a:off x="852726" y="5984558"/>
            <a:ext cx="511612" cy="511612"/>
          </a:xfrm>
          <a:prstGeom prst="roundRect">
            <a:avLst>
              <a:gd name="adj" fmla="val 17871132"/>
            </a:avLst>
          </a:prstGeom>
          <a:solidFill>
            <a:srgbClr val="C8CAC1"/>
          </a:solidFill>
          <a:ln/>
        </p:spPr>
      </p:sp>
      <p:pic>
        <p:nvPicPr>
          <p:cNvPr id="26"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93458" y="6125289"/>
            <a:ext cx="230148" cy="230148"/>
          </a:xfrm>
          <a:prstGeom prst="rect">
            <a:avLst/>
          </a:prstGeom>
        </p:spPr>
      </p:pic>
      <p:sp>
        <p:nvSpPr>
          <p:cNvPr id="27" name="Text 20"/>
          <p:cNvSpPr/>
          <p:nvPr/>
        </p:nvSpPr>
        <p:spPr>
          <a:xfrm>
            <a:off x="852726" y="6642735"/>
            <a:ext cx="2767013" cy="266462"/>
          </a:xfrm>
          <a:prstGeom prst="rect">
            <a:avLst/>
          </a:prstGeom>
          <a:noFill/>
          <a:ln/>
        </p:spPr>
        <p:txBody>
          <a:bodyPr wrap="none" lIns="0" tIns="0" rIns="0" bIns="0" rtlCol="0" anchor="t"/>
          <a:lstStyle/>
          <a:p>
            <a:pPr marL="0" indent="0" algn="l">
              <a:lnSpc>
                <a:spcPts val="2050"/>
              </a:lnSpc>
              <a:buNone/>
            </a:pPr>
            <a:r>
              <a:rPr lang="en-US" sz="1650" b="1" dirty="0">
                <a:solidFill>
                  <a:srgbClr val="000000"/>
                </a:solidFill>
                <a:latin typeface="Hubot Sans Bold" pitchFamily="34" charset="0"/>
                <a:ea typeface="Hubot Sans Bold" pitchFamily="34" charset="-122"/>
                <a:cs typeface="Hubot Sans Bold" pitchFamily="34" charset="-120"/>
              </a:rPr>
              <a:t>PENDEKATAN HOLISTIK</a:t>
            </a:r>
            <a:endParaRPr lang="en-US" sz="1650" dirty="0"/>
          </a:p>
        </p:txBody>
      </p:sp>
      <p:sp>
        <p:nvSpPr>
          <p:cNvPr id="28" name="Text 21"/>
          <p:cNvSpPr/>
          <p:nvPr/>
        </p:nvSpPr>
        <p:spPr>
          <a:xfrm>
            <a:off x="852726" y="6997065"/>
            <a:ext cx="6218634" cy="507444"/>
          </a:xfrm>
          <a:prstGeom prst="rect">
            <a:avLst/>
          </a:prstGeom>
          <a:noFill/>
          <a:ln/>
        </p:spPr>
        <p:txBody>
          <a:bodyPr wrap="square" lIns="0" tIns="0" rIns="0" bIns="0" rtlCol="0" anchor="t"/>
          <a:lstStyle/>
          <a:p>
            <a:pPr marL="0" indent="0" algn="l">
              <a:lnSpc>
                <a:spcPts val="1950"/>
              </a:lnSpc>
              <a:buNone/>
            </a:pPr>
            <a:r>
              <a:rPr lang="en-US" sz="1300" dirty="0">
                <a:solidFill>
                  <a:srgbClr val="000000"/>
                </a:solidFill>
                <a:latin typeface="Roboto Condensed" pitchFamily="34" charset="0"/>
                <a:ea typeface="Roboto Condensed" pitchFamily="34" charset="-122"/>
                <a:cs typeface="Roboto Condensed" pitchFamily="34" charset="-120"/>
              </a:rPr>
              <a:t>Memperlakukan pasien sebagai keseluruhan, mempertimbangkan aspek fisik, mental, emosional, sosial, dan spiritual.</a:t>
            </a:r>
            <a:endParaRPr lang="en-US" sz="1300" dirty="0"/>
          </a:p>
        </p:txBody>
      </p:sp>
      <p:sp>
        <p:nvSpPr>
          <p:cNvPr id="29" name="Shape 22"/>
          <p:cNvSpPr/>
          <p:nvPr/>
        </p:nvSpPr>
        <p:spPr>
          <a:xfrm>
            <a:off x="7388423" y="5814060"/>
            <a:ext cx="6559748" cy="1860947"/>
          </a:xfrm>
          <a:prstGeom prst="roundRect">
            <a:avLst>
              <a:gd name="adj" fmla="val 1375"/>
            </a:avLst>
          </a:prstGeom>
          <a:solidFill>
            <a:srgbClr val="D8D9D2"/>
          </a:solidFill>
          <a:ln/>
        </p:spPr>
      </p:sp>
      <p:sp>
        <p:nvSpPr>
          <p:cNvPr id="30" name="Shape 23"/>
          <p:cNvSpPr/>
          <p:nvPr/>
        </p:nvSpPr>
        <p:spPr>
          <a:xfrm>
            <a:off x="7558921" y="5984558"/>
            <a:ext cx="511612" cy="511612"/>
          </a:xfrm>
          <a:prstGeom prst="roundRect">
            <a:avLst>
              <a:gd name="adj" fmla="val 17871132"/>
            </a:avLst>
          </a:prstGeom>
          <a:solidFill>
            <a:srgbClr val="C8CAC1"/>
          </a:solidFill>
          <a:ln/>
        </p:spPr>
      </p:sp>
      <p:pic>
        <p:nvPicPr>
          <p:cNvPr id="31" name="Image 5"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699653" y="6125289"/>
            <a:ext cx="230148" cy="230148"/>
          </a:xfrm>
          <a:prstGeom prst="rect">
            <a:avLst/>
          </a:prstGeom>
        </p:spPr>
      </p:pic>
      <p:sp>
        <p:nvSpPr>
          <p:cNvPr id="32" name="Text 24"/>
          <p:cNvSpPr/>
          <p:nvPr/>
        </p:nvSpPr>
        <p:spPr>
          <a:xfrm>
            <a:off x="7558921" y="6642735"/>
            <a:ext cx="3039189" cy="266462"/>
          </a:xfrm>
          <a:prstGeom prst="rect">
            <a:avLst/>
          </a:prstGeom>
          <a:noFill/>
          <a:ln/>
        </p:spPr>
        <p:txBody>
          <a:bodyPr wrap="none" lIns="0" tIns="0" rIns="0" bIns="0" rtlCol="0" anchor="t"/>
          <a:lstStyle/>
          <a:p>
            <a:pPr marL="0" indent="0" algn="l">
              <a:lnSpc>
                <a:spcPts val="2050"/>
              </a:lnSpc>
              <a:buNone/>
            </a:pPr>
            <a:r>
              <a:rPr lang="en-US" sz="1650" b="1" dirty="0">
                <a:solidFill>
                  <a:srgbClr val="000000"/>
                </a:solidFill>
                <a:latin typeface="Hubot Sans Bold" pitchFamily="34" charset="0"/>
                <a:ea typeface="Hubot Sans Bold" pitchFamily="34" charset="-122"/>
                <a:cs typeface="Hubot Sans Bold" pitchFamily="34" charset="-120"/>
              </a:rPr>
              <a:t>PREVENSI ADALAH KUNCI</a:t>
            </a:r>
            <a:endParaRPr lang="en-US" sz="1650" dirty="0"/>
          </a:p>
        </p:txBody>
      </p:sp>
      <p:sp>
        <p:nvSpPr>
          <p:cNvPr id="33" name="Text 25"/>
          <p:cNvSpPr/>
          <p:nvPr/>
        </p:nvSpPr>
        <p:spPr>
          <a:xfrm>
            <a:off x="7558921" y="6997065"/>
            <a:ext cx="6218753" cy="507444"/>
          </a:xfrm>
          <a:prstGeom prst="rect">
            <a:avLst/>
          </a:prstGeom>
          <a:noFill/>
          <a:ln/>
        </p:spPr>
        <p:txBody>
          <a:bodyPr wrap="square" lIns="0" tIns="0" rIns="0" bIns="0" rtlCol="0" anchor="t"/>
          <a:lstStyle/>
          <a:p>
            <a:pPr marL="0" indent="0" algn="l">
              <a:lnSpc>
                <a:spcPts val="1950"/>
              </a:lnSpc>
              <a:buNone/>
            </a:pPr>
            <a:r>
              <a:rPr lang="en-US" sz="1300" dirty="0">
                <a:solidFill>
                  <a:srgbClr val="000000"/>
                </a:solidFill>
                <a:latin typeface="Roboto Condensed" pitchFamily="34" charset="0"/>
                <a:ea typeface="Roboto Condensed" pitchFamily="34" charset="-122"/>
                <a:cs typeface="Roboto Condensed" pitchFamily="34" charset="-120"/>
              </a:rPr>
              <a:t>Mempromosikan gaya hidup sehat dan pola makan untuk mencegah penyakit sebelum terjadi.</a:t>
            </a:r>
            <a:endParaRPr lang="en-US" sz="1300" dirty="0"/>
          </a:p>
        </p:txBody>
      </p:sp>
      <p:sp>
        <p:nvSpPr>
          <p:cNvPr id="34" name="Rectangle 33">
            <a:extLst>
              <a:ext uri="{FF2B5EF4-FFF2-40B4-BE49-F238E27FC236}">
                <a16:creationId xmlns:a16="http://schemas.microsoft.com/office/drawing/2014/main" id="{5C788FC1-3B5A-0035-3507-A9213078FC27}"/>
              </a:ext>
            </a:extLst>
          </p:cNvPr>
          <p:cNvSpPr/>
          <p:nvPr/>
        </p:nvSpPr>
        <p:spPr>
          <a:xfrm>
            <a:off x="11306628" y="7713917"/>
            <a:ext cx="3323772" cy="42817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Sarjana </a:t>
            </a:r>
            <a:r>
              <a:rPr lang="en-US" b="1" dirty="0" err="1"/>
              <a:t>Kebidanan</a:t>
            </a:r>
            <a:r>
              <a:rPr lang="en-US" b="1" dirty="0"/>
              <a:t> SPI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1446014" y="412909"/>
            <a:ext cx="11738253" cy="930354"/>
          </a:xfrm>
          <a:prstGeom prst="rect">
            <a:avLst/>
          </a:prstGeom>
          <a:noFill/>
          <a:ln/>
        </p:spPr>
        <p:txBody>
          <a:bodyPr wrap="square" lIns="0" tIns="0" rIns="0" bIns="0" rtlCol="0" anchor="t"/>
          <a:lstStyle/>
          <a:p>
            <a:pPr marL="0" indent="0" algn="l">
              <a:lnSpc>
                <a:spcPts val="3650"/>
              </a:lnSpc>
              <a:buNone/>
            </a:pPr>
            <a:r>
              <a:rPr lang="en-US" sz="2900" b="1" dirty="0">
                <a:solidFill>
                  <a:srgbClr val="0C0D0F"/>
                </a:solidFill>
                <a:latin typeface="Hubot Sans Bold" pitchFamily="34" charset="0"/>
                <a:ea typeface="Hubot Sans Bold" pitchFamily="34" charset="-122"/>
                <a:cs typeface="Hubot Sans Bold" pitchFamily="34" charset="-120"/>
              </a:rPr>
              <a:t>INDIKASI UMUM TERAPI NATUROPATHY UNTUK IBU HAMIL DAN BERSALIN</a:t>
            </a:r>
            <a:endParaRPr lang="en-US" sz="2900" dirty="0"/>
          </a:p>
        </p:txBody>
      </p:sp>
      <p:sp>
        <p:nvSpPr>
          <p:cNvPr id="3" name="Text 1"/>
          <p:cNvSpPr/>
          <p:nvPr/>
        </p:nvSpPr>
        <p:spPr>
          <a:xfrm>
            <a:off x="1446014" y="1566505"/>
            <a:ext cx="11738253" cy="208359"/>
          </a:xfrm>
          <a:prstGeom prst="rect">
            <a:avLst/>
          </a:prstGeom>
          <a:noFill/>
          <a:ln/>
        </p:spPr>
        <p:txBody>
          <a:bodyPr wrap="none" lIns="0" tIns="0" rIns="0" bIns="0" rtlCol="0" anchor="t"/>
          <a:lstStyle/>
          <a:p>
            <a:pPr marL="0" indent="0" algn="l">
              <a:lnSpc>
                <a:spcPts val="1600"/>
              </a:lnSpc>
              <a:buNone/>
            </a:pPr>
            <a:r>
              <a:rPr lang="en-US" sz="1150" dirty="0">
                <a:solidFill>
                  <a:srgbClr val="55575A"/>
                </a:solidFill>
                <a:latin typeface="Roboto Condensed" pitchFamily="34" charset="0"/>
                <a:ea typeface="Roboto Condensed" pitchFamily="34" charset="-122"/>
                <a:cs typeface="Roboto Condensed" pitchFamily="34" charset="-120"/>
              </a:rPr>
              <a:t>Terapi naturopathy dapat bermanfaat untuk berbagai kondisi yang umum dialami ibu selama masa kehamilan dan pascapersalinan. Berikut adalah indikasi umum yang dapat dipertimbangkan:</a:t>
            </a:r>
            <a:endParaRPr lang="en-US" sz="1150" dirty="0"/>
          </a:p>
        </p:txBody>
      </p:sp>
      <p:sp>
        <p:nvSpPr>
          <p:cNvPr id="4" name="Shape 2"/>
          <p:cNvSpPr/>
          <p:nvPr/>
        </p:nvSpPr>
        <p:spPr>
          <a:xfrm>
            <a:off x="1446014" y="1900357"/>
            <a:ext cx="11738253" cy="893088"/>
          </a:xfrm>
          <a:prstGeom prst="roundRect">
            <a:avLst>
              <a:gd name="adj" fmla="val 2500"/>
            </a:avLst>
          </a:prstGeom>
          <a:solidFill>
            <a:srgbClr val="E8E8E3"/>
          </a:solidFill>
          <a:ln w="15240">
            <a:solidFill>
              <a:srgbClr val="C8CAC1"/>
            </a:solidFill>
            <a:prstDash val="solid"/>
          </a:ln>
        </p:spPr>
      </p:sp>
      <p:sp>
        <p:nvSpPr>
          <p:cNvPr id="5" name="Shape 3"/>
          <p:cNvSpPr/>
          <p:nvPr/>
        </p:nvSpPr>
        <p:spPr>
          <a:xfrm>
            <a:off x="1461254" y="1915597"/>
            <a:ext cx="595313" cy="862608"/>
          </a:xfrm>
          <a:prstGeom prst="roundRect">
            <a:avLst>
              <a:gd name="adj" fmla="val 679"/>
            </a:avLst>
          </a:prstGeom>
          <a:solidFill>
            <a:srgbClr val="C8CAC1">
              <a:alpha val="50000"/>
            </a:srgbClr>
          </a:solidFill>
          <a:ln/>
        </p:spPr>
      </p:sp>
      <p:sp>
        <p:nvSpPr>
          <p:cNvPr id="6" name="Text 4"/>
          <p:cNvSpPr/>
          <p:nvPr/>
        </p:nvSpPr>
        <p:spPr>
          <a:xfrm>
            <a:off x="1647230" y="2207300"/>
            <a:ext cx="223242" cy="279083"/>
          </a:xfrm>
          <a:prstGeom prst="rect">
            <a:avLst/>
          </a:prstGeom>
          <a:noFill/>
          <a:ln/>
        </p:spPr>
        <p:txBody>
          <a:bodyPr wrap="none" lIns="0" tIns="0" rIns="0" bIns="0" rtlCol="0" anchor="t"/>
          <a:lstStyle/>
          <a:p>
            <a:pPr marL="0" indent="0" algn="l">
              <a:lnSpc>
                <a:spcPts val="1750"/>
              </a:lnSpc>
              <a:buNone/>
            </a:pPr>
            <a:r>
              <a:rPr lang="en-US" sz="1750" b="1" dirty="0">
                <a:solidFill>
                  <a:srgbClr val="000000"/>
                </a:solidFill>
                <a:latin typeface="Hubot Sans Bold" pitchFamily="34" charset="0"/>
                <a:ea typeface="Hubot Sans Bold" pitchFamily="34" charset="-122"/>
                <a:cs typeface="Hubot Sans Bold" pitchFamily="34" charset="-120"/>
              </a:rPr>
              <a:t>1</a:t>
            </a:r>
            <a:endParaRPr lang="en-US" sz="1750" dirty="0"/>
          </a:p>
        </p:txBody>
      </p:sp>
      <p:sp>
        <p:nvSpPr>
          <p:cNvPr id="7" name="Text 5"/>
          <p:cNvSpPr/>
          <p:nvPr/>
        </p:nvSpPr>
        <p:spPr>
          <a:xfrm>
            <a:off x="2168128" y="2064425"/>
            <a:ext cx="4460319" cy="232529"/>
          </a:xfrm>
          <a:prstGeom prst="rect">
            <a:avLst/>
          </a:prstGeom>
          <a:noFill/>
          <a:ln/>
        </p:spPr>
        <p:txBody>
          <a:bodyPr wrap="none" lIns="0" tIns="0" rIns="0" bIns="0" rtlCol="0" anchor="t"/>
          <a:lstStyle/>
          <a:p>
            <a:pPr marL="0" indent="0" algn="l">
              <a:lnSpc>
                <a:spcPts val="1800"/>
              </a:lnSpc>
              <a:buNone/>
            </a:pPr>
            <a:r>
              <a:rPr lang="en-US" sz="1450" b="1" dirty="0">
                <a:solidFill>
                  <a:srgbClr val="55575A"/>
                </a:solidFill>
                <a:latin typeface="Hubot Sans Bold" pitchFamily="34" charset="0"/>
                <a:ea typeface="Hubot Sans Bold" pitchFamily="34" charset="-122"/>
                <a:cs typeface="Hubot Sans Bold" pitchFamily="34" charset="-120"/>
              </a:rPr>
              <a:t>NAUSEA DAN MUNTAH (MORNING SICKNESS)</a:t>
            </a:r>
            <a:endParaRPr lang="en-US" sz="1450" dirty="0"/>
          </a:p>
        </p:txBody>
      </p:sp>
      <p:sp>
        <p:nvSpPr>
          <p:cNvPr id="8" name="Text 6"/>
          <p:cNvSpPr/>
          <p:nvPr/>
        </p:nvSpPr>
        <p:spPr>
          <a:xfrm>
            <a:off x="2168128" y="2363867"/>
            <a:ext cx="10852071" cy="208359"/>
          </a:xfrm>
          <a:prstGeom prst="rect">
            <a:avLst/>
          </a:prstGeom>
          <a:noFill/>
          <a:ln/>
        </p:spPr>
        <p:txBody>
          <a:bodyPr wrap="none" lIns="0" tIns="0" rIns="0" bIns="0" rtlCol="0" anchor="t"/>
          <a:lstStyle/>
          <a:p>
            <a:pPr marL="0" indent="0" algn="l">
              <a:lnSpc>
                <a:spcPts val="1600"/>
              </a:lnSpc>
              <a:buNone/>
            </a:pPr>
            <a:r>
              <a:rPr lang="en-US" sz="1150" dirty="0">
                <a:solidFill>
                  <a:srgbClr val="55575A"/>
                </a:solidFill>
                <a:latin typeface="Roboto Condensed" pitchFamily="34" charset="0"/>
                <a:ea typeface="Roboto Condensed" pitchFamily="34" charset="-122"/>
                <a:cs typeface="Roboto Condensed" pitchFamily="34" charset="-120"/>
              </a:rPr>
              <a:t>Terapi seperti akupresur, jahe, dan suplemen vitamin B6 dapat membantu mengurangi mual dan muntah pada trimester pertama.</a:t>
            </a:r>
            <a:endParaRPr lang="en-US" sz="1150" dirty="0"/>
          </a:p>
        </p:txBody>
      </p:sp>
      <p:sp>
        <p:nvSpPr>
          <p:cNvPr id="9" name="Shape 7"/>
          <p:cNvSpPr/>
          <p:nvPr/>
        </p:nvSpPr>
        <p:spPr>
          <a:xfrm>
            <a:off x="1446014" y="2905006"/>
            <a:ext cx="11738253" cy="893088"/>
          </a:xfrm>
          <a:prstGeom prst="roundRect">
            <a:avLst>
              <a:gd name="adj" fmla="val 2500"/>
            </a:avLst>
          </a:prstGeom>
          <a:solidFill>
            <a:srgbClr val="E8E8E3"/>
          </a:solidFill>
          <a:ln w="15240">
            <a:solidFill>
              <a:srgbClr val="C8CAC1"/>
            </a:solidFill>
            <a:prstDash val="solid"/>
          </a:ln>
        </p:spPr>
      </p:sp>
      <p:sp>
        <p:nvSpPr>
          <p:cNvPr id="10" name="Shape 8"/>
          <p:cNvSpPr/>
          <p:nvPr/>
        </p:nvSpPr>
        <p:spPr>
          <a:xfrm>
            <a:off x="1461254" y="2920246"/>
            <a:ext cx="595313" cy="862608"/>
          </a:xfrm>
          <a:prstGeom prst="roundRect">
            <a:avLst>
              <a:gd name="adj" fmla="val 679"/>
            </a:avLst>
          </a:prstGeom>
          <a:solidFill>
            <a:srgbClr val="C8CAC1">
              <a:alpha val="50000"/>
            </a:srgbClr>
          </a:solidFill>
          <a:ln/>
        </p:spPr>
      </p:sp>
      <p:sp>
        <p:nvSpPr>
          <p:cNvPr id="11" name="Text 9"/>
          <p:cNvSpPr/>
          <p:nvPr/>
        </p:nvSpPr>
        <p:spPr>
          <a:xfrm>
            <a:off x="1647230" y="3211949"/>
            <a:ext cx="223242" cy="279083"/>
          </a:xfrm>
          <a:prstGeom prst="rect">
            <a:avLst/>
          </a:prstGeom>
          <a:noFill/>
          <a:ln/>
        </p:spPr>
        <p:txBody>
          <a:bodyPr wrap="none" lIns="0" tIns="0" rIns="0" bIns="0" rtlCol="0" anchor="t"/>
          <a:lstStyle/>
          <a:p>
            <a:pPr marL="0" indent="0" algn="l">
              <a:lnSpc>
                <a:spcPts val="1750"/>
              </a:lnSpc>
              <a:buNone/>
            </a:pPr>
            <a:r>
              <a:rPr lang="en-US" sz="1750" b="1" dirty="0">
                <a:solidFill>
                  <a:srgbClr val="000000"/>
                </a:solidFill>
                <a:latin typeface="Hubot Sans Bold" pitchFamily="34" charset="0"/>
                <a:ea typeface="Hubot Sans Bold" pitchFamily="34" charset="-122"/>
                <a:cs typeface="Hubot Sans Bold" pitchFamily="34" charset="-120"/>
              </a:rPr>
              <a:t>2</a:t>
            </a:r>
            <a:endParaRPr lang="en-US" sz="1750" dirty="0"/>
          </a:p>
        </p:txBody>
      </p:sp>
      <p:sp>
        <p:nvSpPr>
          <p:cNvPr id="12" name="Text 10"/>
          <p:cNvSpPr/>
          <p:nvPr/>
        </p:nvSpPr>
        <p:spPr>
          <a:xfrm>
            <a:off x="2168128" y="3069074"/>
            <a:ext cx="2896076" cy="232529"/>
          </a:xfrm>
          <a:prstGeom prst="rect">
            <a:avLst/>
          </a:prstGeom>
          <a:noFill/>
          <a:ln/>
        </p:spPr>
        <p:txBody>
          <a:bodyPr wrap="none" lIns="0" tIns="0" rIns="0" bIns="0" rtlCol="0" anchor="t"/>
          <a:lstStyle/>
          <a:p>
            <a:pPr marL="0" indent="0" algn="l">
              <a:lnSpc>
                <a:spcPts val="1800"/>
              </a:lnSpc>
              <a:buNone/>
            </a:pPr>
            <a:r>
              <a:rPr lang="en-US" sz="1450" b="1" dirty="0">
                <a:solidFill>
                  <a:srgbClr val="55575A"/>
                </a:solidFill>
                <a:latin typeface="Hubot Sans Bold" pitchFamily="34" charset="0"/>
                <a:ea typeface="Hubot Sans Bold" pitchFamily="34" charset="-122"/>
                <a:cs typeface="Hubot Sans Bold" pitchFamily="34" charset="-120"/>
              </a:rPr>
              <a:t>KELELAHAN DAN KELETIHAN</a:t>
            </a:r>
            <a:endParaRPr lang="en-US" sz="1450" dirty="0"/>
          </a:p>
        </p:txBody>
      </p:sp>
      <p:sp>
        <p:nvSpPr>
          <p:cNvPr id="13" name="Text 11"/>
          <p:cNvSpPr/>
          <p:nvPr/>
        </p:nvSpPr>
        <p:spPr>
          <a:xfrm>
            <a:off x="2168128" y="3368516"/>
            <a:ext cx="10852071" cy="208359"/>
          </a:xfrm>
          <a:prstGeom prst="rect">
            <a:avLst/>
          </a:prstGeom>
          <a:noFill/>
          <a:ln/>
        </p:spPr>
        <p:txBody>
          <a:bodyPr wrap="none" lIns="0" tIns="0" rIns="0" bIns="0" rtlCol="0" anchor="t"/>
          <a:lstStyle/>
          <a:p>
            <a:pPr marL="0" indent="0" algn="l">
              <a:lnSpc>
                <a:spcPts val="1600"/>
              </a:lnSpc>
              <a:buNone/>
            </a:pPr>
            <a:r>
              <a:rPr lang="en-US" sz="1150" dirty="0">
                <a:solidFill>
                  <a:srgbClr val="55575A"/>
                </a:solidFill>
                <a:latin typeface="Roboto Condensed" pitchFamily="34" charset="0"/>
                <a:ea typeface="Roboto Condensed" pitchFamily="34" charset="-122"/>
                <a:cs typeface="Roboto Condensed" pitchFamily="34" charset="-120"/>
              </a:rPr>
              <a:t>Nutrisi yang tepat, suplemen zat besi dan folat, serta teknik relaksasi dapat meningkatkan energi dan mengurangi kelelahan.</a:t>
            </a:r>
            <a:endParaRPr lang="en-US" sz="1150" dirty="0"/>
          </a:p>
        </p:txBody>
      </p:sp>
      <p:sp>
        <p:nvSpPr>
          <p:cNvPr id="14" name="Shape 12"/>
          <p:cNvSpPr/>
          <p:nvPr/>
        </p:nvSpPr>
        <p:spPr>
          <a:xfrm>
            <a:off x="1446014" y="3909655"/>
            <a:ext cx="11738253" cy="893088"/>
          </a:xfrm>
          <a:prstGeom prst="roundRect">
            <a:avLst>
              <a:gd name="adj" fmla="val 2500"/>
            </a:avLst>
          </a:prstGeom>
          <a:solidFill>
            <a:srgbClr val="E8E8E3"/>
          </a:solidFill>
          <a:ln w="15240">
            <a:solidFill>
              <a:srgbClr val="C8CAC1"/>
            </a:solidFill>
            <a:prstDash val="solid"/>
          </a:ln>
        </p:spPr>
      </p:sp>
      <p:sp>
        <p:nvSpPr>
          <p:cNvPr id="15" name="Shape 13"/>
          <p:cNvSpPr/>
          <p:nvPr/>
        </p:nvSpPr>
        <p:spPr>
          <a:xfrm>
            <a:off x="1461254" y="3924895"/>
            <a:ext cx="595313" cy="862608"/>
          </a:xfrm>
          <a:prstGeom prst="roundRect">
            <a:avLst>
              <a:gd name="adj" fmla="val 679"/>
            </a:avLst>
          </a:prstGeom>
          <a:solidFill>
            <a:srgbClr val="C8CAC1">
              <a:alpha val="50000"/>
            </a:srgbClr>
          </a:solidFill>
          <a:ln/>
        </p:spPr>
      </p:sp>
      <p:sp>
        <p:nvSpPr>
          <p:cNvPr id="16" name="Text 14"/>
          <p:cNvSpPr/>
          <p:nvPr/>
        </p:nvSpPr>
        <p:spPr>
          <a:xfrm>
            <a:off x="1647230" y="4216598"/>
            <a:ext cx="223242" cy="279083"/>
          </a:xfrm>
          <a:prstGeom prst="rect">
            <a:avLst/>
          </a:prstGeom>
          <a:noFill/>
          <a:ln/>
        </p:spPr>
        <p:txBody>
          <a:bodyPr wrap="none" lIns="0" tIns="0" rIns="0" bIns="0" rtlCol="0" anchor="t"/>
          <a:lstStyle/>
          <a:p>
            <a:pPr marL="0" indent="0" algn="l">
              <a:lnSpc>
                <a:spcPts val="1750"/>
              </a:lnSpc>
              <a:buNone/>
            </a:pPr>
            <a:r>
              <a:rPr lang="en-US" sz="1750" b="1" dirty="0">
                <a:solidFill>
                  <a:srgbClr val="000000"/>
                </a:solidFill>
                <a:latin typeface="Hubot Sans Bold" pitchFamily="34" charset="0"/>
                <a:ea typeface="Hubot Sans Bold" pitchFamily="34" charset="-122"/>
                <a:cs typeface="Hubot Sans Bold" pitchFamily="34" charset="-120"/>
              </a:rPr>
              <a:t>3</a:t>
            </a:r>
            <a:endParaRPr lang="en-US" sz="1750" dirty="0"/>
          </a:p>
        </p:txBody>
      </p:sp>
      <p:sp>
        <p:nvSpPr>
          <p:cNvPr id="17" name="Text 15"/>
          <p:cNvSpPr/>
          <p:nvPr/>
        </p:nvSpPr>
        <p:spPr>
          <a:xfrm>
            <a:off x="2168128" y="4073723"/>
            <a:ext cx="1860590" cy="232529"/>
          </a:xfrm>
          <a:prstGeom prst="rect">
            <a:avLst/>
          </a:prstGeom>
          <a:noFill/>
          <a:ln/>
        </p:spPr>
        <p:txBody>
          <a:bodyPr wrap="none" lIns="0" tIns="0" rIns="0" bIns="0" rtlCol="0" anchor="t"/>
          <a:lstStyle/>
          <a:p>
            <a:pPr marL="0" indent="0" algn="l">
              <a:lnSpc>
                <a:spcPts val="1800"/>
              </a:lnSpc>
              <a:buNone/>
            </a:pPr>
            <a:r>
              <a:rPr lang="en-US" sz="1450" b="1" dirty="0">
                <a:solidFill>
                  <a:srgbClr val="55575A"/>
                </a:solidFill>
                <a:latin typeface="Hubot Sans Bold" pitchFamily="34" charset="0"/>
                <a:ea typeface="Hubot Sans Bold" pitchFamily="34" charset="-122"/>
                <a:cs typeface="Hubot Sans Bold" pitchFamily="34" charset="-120"/>
              </a:rPr>
              <a:t>KONSTIPASI</a:t>
            </a:r>
            <a:endParaRPr lang="en-US" sz="1450" dirty="0"/>
          </a:p>
        </p:txBody>
      </p:sp>
      <p:sp>
        <p:nvSpPr>
          <p:cNvPr id="18" name="Text 16"/>
          <p:cNvSpPr/>
          <p:nvPr/>
        </p:nvSpPr>
        <p:spPr>
          <a:xfrm>
            <a:off x="2168128" y="4373166"/>
            <a:ext cx="10852071" cy="208359"/>
          </a:xfrm>
          <a:prstGeom prst="rect">
            <a:avLst/>
          </a:prstGeom>
          <a:noFill/>
          <a:ln/>
        </p:spPr>
        <p:txBody>
          <a:bodyPr wrap="none" lIns="0" tIns="0" rIns="0" bIns="0" rtlCol="0" anchor="t"/>
          <a:lstStyle/>
          <a:p>
            <a:pPr marL="0" indent="0" algn="l">
              <a:lnSpc>
                <a:spcPts val="1600"/>
              </a:lnSpc>
              <a:buNone/>
            </a:pPr>
            <a:r>
              <a:rPr lang="en-US" sz="1150" dirty="0">
                <a:solidFill>
                  <a:srgbClr val="55575A"/>
                </a:solidFill>
                <a:latin typeface="Roboto Condensed" pitchFamily="34" charset="0"/>
                <a:ea typeface="Roboto Condensed" pitchFamily="34" charset="-122"/>
                <a:cs typeface="Roboto Condensed" pitchFamily="34" charset="-120"/>
              </a:rPr>
              <a:t>Penambahan serat, hidrasi yang cukup, dan herbal seperti psyllium dapat membantu mengatasi masalah pencernaan.</a:t>
            </a:r>
            <a:endParaRPr lang="en-US" sz="1150" dirty="0"/>
          </a:p>
        </p:txBody>
      </p:sp>
      <p:sp>
        <p:nvSpPr>
          <p:cNvPr id="19" name="Shape 17"/>
          <p:cNvSpPr/>
          <p:nvPr/>
        </p:nvSpPr>
        <p:spPr>
          <a:xfrm>
            <a:off x="1446014" y="4914305"/>
            <a:ext cx="11738253" cy="893088"/>
          </a:xfrm>
          <a:prstGeom prst="roundRect">
            <a:avLst>
              <a:gd name="adj" fmla="val 2500"/>
            </a:avLst>
          </a:prstGeom>
          <a:solidFill>
            <a:srgbClr val="E8E8E3"/>
          </a:solidFill>
          <a:ln w="15240">
            <a:solidFill>
              <a:srgbClr val="C8CAC1"/>
            </a:solidFill>
            <a:prstDash val="solid"/>
          </a:ln>
        </p:spPr>
      </p:sp>
      <p:sp>
        <p:nvSpPr>
          <p:cNvPr id="20" name="Shape 18"/>
          <p:cNvSpPr/>
          <p:nvPr/>
        </p:nvSpPr>
        <p:spPr>
          <a:xfrm>
            <a:off x="1461254" y="4929545"/>
            <a:ext cx="595313" cy="862608"/>
          </a:xfrm>
          <a:prstGeom prst="roundRect">
            <a:avLst>
              <a:gd name="adj" fmla="val 679"/>
            </a:avLst>
          </a:prstGeom>
          <a:solidFill>
            <a:srgbClr val="C8CAC1">
              <a:alpha val="50000"/>
            </a:srgbClr>
          </a:solidFill>
          <a:ln/>
        </p:spPr>
      </p:sp>
      <p:sp>
        <p:nvSpPr>
          <p:cNvPr id="21" name="Text 19"/>
          <p:cNvSpPr/>
          <p:nvPr/>
        </p:nvSpPr>
        <p:spPr>
          <a:xfrm>
            <a:off x="1647230" y="5221248"/>
            <a:ext cx="223242" cy="279083"/>
          </a:xfrm>
          <a:prstGeom prst="rect">
            <a:avLst/>
          </a:prstGeom>
          <a:noFill/>
          <a:ln/>
        </p:spPr>
        <p:txBody>
          <a:bodyPr wrap="none" lIns="0" tIns="0" rIns="0" bIns="0" rtlCol="0" anchor="t"/>
          <a:lstStyle/>
          <a:p>
            <a:pPr marL="0" indent="0" algn="l">
              <a:lnSpc>
                <a:spcPts val="1750"/>
              </a:lnSpc>
              <a:buNone/>
            </a:pPr>
            <a:r>
              <a:rPr lang="en-US" sz="1750" b="1" dirty="0">
                <a:solidFill>
                  <a:srgbClr val="000000"/>
                </a:solidFill>
                <a:latin typeface="Hubot Sans Bold" pitchFamily="34" charset="0"/>
                <a:ea typeface="Hubot Sans Bold" pitchFamily="34" charset="-122"/>
                <a:cs typeface="Hubot Sans Bold" pitchFamily="34" charset="-120"/>
              </a:rPr>
              <a:t>4</a:t>
            </a:r>
            <a:endParaRPr lang="en-US" sz="1750" dirty="0"/>
          </a:p>
        </p:txBody>
      </p:sp>
      <p:sp>
        <p:nvSpPr>
          <p:cNvPr id="22" name="Text 20"/>
          <p:cNvSpPr/>
          <p:nvPr/>
        </p:nvSpPr>
        <p:spPr>
          <a:xfrm>
            <a:off x="2168128" y="5078373"/>
            <a:ext cx="2410539" cy="232529"/>
          </a:xfrm>
          <a:prstGeom prst="rect">
            <a:avLst/>
          </a:prstGeom>
          <a:noFill/>
          <a:ln/>
        </p:spPr>
        <p:txBody>
          <a:bodyPr wrap="none" lIns="0" tIns="0" rIns="0" bIns="0" rtlCol="0" anchor="t"/>
          <a:lstStyle/>
          <a:p>
            <a:pPr marL="0" indent="0" algn="l">
              <a:lnSpc>
                <a:spcPts val="1800"/>
              </a:lnSpc>
              <a:buNone/>
            </a:pPr>
            <a:r>
              <a:rPr lang="en-US" sz="1450" b="1" dirty="0">
                <a:solidFill>
                  <a:srgbClr val="55575A"/>
                </a:solidFill>
                <a:latin typeface="Hubot Sans Bold" pitchFamily="34" charset="0"/>
                <a:ea typeface="Hubot Sans Bold" pitchFamily="34" charset="-122"/>
                <a:cs typeface="Hubot Sans Bold" pitchFamily="34" charset="-120"/>
              </a:rPr>
              <a:t>STRES DAN KECEMASAN</a:t>
            </a:r>
            <a:endParaRPr lang="en-US" sz="1450" dirty="0"/>
          </a:p>
        </p:txBody>
      </p:sp>
      <p:sp>
        <p:nvSpPr>
          <p:cNvPr id="23" name="Text 21"/>
          <p:cNvSpPr/>
          <p:nvPr/>
        </p:nvSpPr>
        <p:spPr>
          <a:xfrm>
            <a:off x="2168128" y="5377815"/>
            <a:ext cx="10852071" cy="208359"/>
          </a:xfrm>
          <a:prstGeom prst="rect">
            <a:avLst/>
          </a:prstGeom>
          <a:noFill/>
          <a:ln/>
        </p:spPr>
        <p:txBody>
          <a:bodyPr wrap="none" lIns="0" tIns="0" rIns="0" bIns="0" rtlCol="0" anchor="t"/>
          <a:lstStyle/>
          <a:p>
            <a:pPr marL="0" indent="0" algn="l">
              <a:lnSpc>
                <a:spcPts val="1600"/>
              </a:lnSpc>
              <a:buNone/>
            </a:pPr>
            <a:r>
              <a:rPr lang="en-US" sz="1150" dirty="0">
                <a:solidFill>
                  <a:srgbClr val="55575A"/>
                </a:solidFill>
                <a:latin typeface="Roboto Condensed" pitchFamily="34" charset="0"/>
                <a:ea typeface="Roboto Condensed" pitchFamily="34" charset="-122"/>
                <a:cs typeface="Roboto Condensed" pitchFamily="34" charset="-120"/>
              </a:rPr>
              <a:t>Meditasi, yoga prenatal, aromaterapi, dan terapi herbal seperti chamomile dapat menenangkan pikiran dan mengurangi stres.</a:t>
            </a:r>
            <a:endParaRPr lang="en-US" sz="1150" dirty="0"/>
          </a:p>
        </p:txBody>
      </p:sp>
      <p:sp>
        <p:nvSpPr>
          <p:cNvPr id="24" name="Shape 22"/>
          <p:cNvSpPr/>
          <p:nvPr/>
        </p:nvSpPr>
        <p:spPr>
          <a:xfrm>
            <a:off x="1446014" y="5918954"/>
            <a:ext cx="11738253" cy="893088"/>
          </a:xfrm>
          <a:prstGeom prst="roundRect">
            <a:avLst>
              <a:gd name="adj" fmla="val 2500"/>
            </a:avLst>
          </a:prstGeom>
          <a:solidFill>
            <a:srgbClr val="E8E8E3"/>
          </a:solidFill>
          <a:ln w="15240">
            <a:solidFill>
              <a:srgbClr val="C8CAC1"/>
            </a:solidFill>
            <a:prstDash val="solid"/>
          </a:ln>
        </p:spPr>
      </p:sp>
      <p:sp>
        <p:nvSpPr>
          <p:cNvPr id="25" name="Shape 23"/>
          <p:cNvSpPr/>
          <p:nvPr/>
        </p:nvSpPr>
        <p:spPr>
          <a:xfrm>
            <a:off x="1461254" y="5934194"/>
            <a:ext cx="595313" cy="862608"/>
          </a:xfrm>
          <a:prstGeom prst="roundRect">
            <a:avLst>
              <a:gd name="adj" fmla="val 679"/>
            </a:avLst>
          </a:prstGeom>
          <a:solidFill>
            <a:srgbClr val="C8CAC1">
              <a:alpha val="50000"/>
            </a:srgbClr>
          </a:solidFill>
          <a:ln/>
        </p:spPr>
      </p:sp>
      <p:sp>
        <p:nvSpPr>
          <p:cNvPr id="26" name="Text 24"/>
          <p:cNvSpPr/>
          <p:nvPr/>
        </p:nvSpPr>
        <p:spPr>
          <a:xfrm>
            <a:off x="1647230" y="6225897"/>
            <a:ext cx="223242" cy="279083"/>
          </a:xfrm>
          <a:prstGeom prst="rect">
            <a:avLst/>
          </a:prstGeom>
          <a:noFill/>
          <a:ln/>
        </p:spPr>
        <p:txBody>
          <a:bodyPr wrap="none" lIns="0" tIns="0" rIns="0" bIns="0" rtlCol="0" anchor="t"/>
          <a:lstStyle/>
          <a:p>
            <a:pPr marL="0" indent="0" algn="l">
              <a:lnSpc>
                <a:spcPts val="1750"/>
              </a:lnSpc>
              <a:buNone/>
            </a:pPr>
            <a:r>
              <a:rPr lang="en-US" sz="1750" b="1" dirty="0">
                <a:solidFill>
                  <a:srgbClr val="000000"/>
                </a:solidFill>
                <a:latin typeface="Hubot Sans Bold" pitchFamily="34" charset="0"/>
                <a:ea typeface="Hubot Sans Bold" pitchFamily="34" charset="-122"/>
                <a:cs typeface="Hubot Sans Bold" pitchFamily="34" charset="-120"/>
              </a:rPr>
              <a:t>5</a:t>
            </a:r>
            <a:endParaRPr lang="en-US" sz="1750" dirty="0"/>
          </a:p>
        </p:txBody>
      </p:sp>
      <p:sp>
        <p:nvSpPr>
          <p:cNvPr id="27" name="Text 25"/>
          <p:cNvSpPr/>
          <p:nvPr/>
        </p:nvSpPr>
        <p:spPr>
          <a:xfrm>
            <a:off x="2168128" y="6083022"/>
            <a:ext cx="1860590" cy="232529"/>
          </a:xfrm>
          <a:prstGeom prst="rect">
            <a:avLst/>
          </a:prstGeom>
          <a:noFill/>
          <a:ln/>
        </p:spPr>
        <p:txBody>
          <a:bodyPr wrap="none" lIns="0" tIns="0" rIns="0" bIns="0" rtlCol="0" anchor="t"/>
          <a:lstStyle/>
          <a:p>
            <a:pPr marL="0" indent="0" algn="l">
              <a:lnSpc>
                <a:spcPts val="1800"/>
              </a:lnSpc>
              <a:buNone/>
            </a:pPr>
            <a:r>
              <a:rPr lang="en-US" sz="1450" b="1" dirty="0">
                <a:solidFill>
                  <a:srgbClr val="55575A"/>
                </a:solidFill>
                <a:latin typeface="Hubot Sans Bold" pitchFamily="34" charset="0"/>
                <a:ea typeface="Hubot Sans Bold" pitchFamily="34" charset="-122"/>
                <a:cs typeface="Hubot Sans Bold" pitchFamily="34" charset="-120"/>
              </a:rPr>
              <a:t>NYERI PUNGGUNG</a:t>
            </a:r>
            <a:endParaRPr lang="en-US" sz="1450" dirty="0"/>
          </a:p>
        </p:txBody>
      </p:sp>
      <p:sp>
        <p:nvSpPr>
          <p:cNvPr id="28" name="Text 26"/>
          <p:cNvSpPr/>
          <p:nvPr/>
        </p:nvSpPr>
        <p:spPr>
          <a:xfrm>
            <a:off x="2168128" y="6382464"/>
            <a:ext cx="10852071" cy="208359"/>
          </a:xfrm>
          <a:prstGeom prst="rect">
            <a:avLst/>
          </a:prstGeom>
          <a:noFill/>
          <a:ln/>
        </p:spPr>
        <p:txBody>
          <a:bodyPr wrap="none" lIns="0" tIns="0" rIns="0" bIns="0" rtlCol="0" anchor="t"/>
          <a:lstStyle/>
          <a:p>
            <a:pPr marL="0" indent="0" algn="l">
              <a:lnSpc>
                <a:spcPts val="1600"/>
              </a:lnSpc>
              <a:buNone/>
            </a:pPr>
            <a:r>
              <a:rPr lang="en-US" sz="1150" dirty="0">
                <a:solidFill>
                  <a:srgbClr val="55575A"/>
                </a:solidFill>
                <a:latin typeface="Roboto Condensed" pitchFamily="34" charset="0"/>
                <a:ea typeface="Roboto Condensed" pitchFamily="34" charset="-122"/>
                <a:cs typeface="Roboto Condensed" pitchFamily="34" charset="-120"/>
              </a:rPr>
              <a:t>Fisioterapi, pijat prenatal, dan posisi tubuh yang tepat dapat mengurangi ketidaknyamanan punggung selama kehamilan.</a:t>
            </a:r>
            <a:endParaRPr lang="en-US" sz="1150" dirty="0"/>
          </a:p>
        </p:txBody>
      </p:sp>
      <p:sp>
        <p:nvSpPr>
          <p:cNvPr id="29" name="Shape 27"/>
          <p:cNvSpPr/>
          <p:nvPr/>
        </p:nvSpPr>
        <p:spPr>
          <a:xfrm>
            <a:off x="1446014" y="6923603"/>
            <a:ext cx="11738253" cy="893088"/>
          </a:xfrm>
          <a:prstGeom prst="roundRect">
            <a:avLst>
              <a:gd name="adj" fmla="val 2500"/>
            </a:avLst>
          </a:prstGeom>
          <a:solidFill>
            <a:srgbClr val="E8E8E3"/>
          </a:solidFill>
          <a:ln w="15240">
            <a:solidFill>
              <a:srgbClr val="C8CAC1"/>
            </a:solidFill>
            <a:prstDash val="solid"/>
          </a:ln>
        </p:spPr>
      </p:sp>
      <p:sp>
        <p:nvSpPr>
          <p:cNvPr id="30" name="Shape 28"/>
          <p:cNvSpPr/>
          <p:nvPr/>
        </p:nvSpPr>
        <p:spPr>
          <a:xfrm>
            <a:off x="1461254" y="6938843"/>
            <a:ext cx="595313" cy="862608"/>
          </a:xfrm>
          <a:prstGeom prst="roundRect">
            <a:avLst>
              <a:gd name="adj" fmla="val 679"/>
            </a:avLst>
          </a:prstGeom>
          <a:solidFill>
            <a:srgbClr val="C8CAC1">
              <a:alpha val="50000"/>
            </a:srgbClr>
          </a:solidFill>
          <a:ln/>
        </p:spPr>
      </p:sp>
      <p:sp>
        <p:nvSpPr>
          <p:cNvPr id="31" name="Text 29"/>
          <p:cNvSpPr/>
          <p:nvPr/>
        </p:nvSpPr>
        <p:spPr>
          <a:xfrm>
            <a:off x="1647230" y="7230547"/>
            <a:ext cx="223242" cy="279083"/>
          </a:xfrm>
          <a:prstGeom prst="rect">
            <a:avLst/>
          </a:prstGeom>
          <a:noFill/>
          <a:ln/>
        </p:spPr>
        <p:txBody>
          <a:bodyPr wrap="none" lIns="0" tIns="0" rIns="0" bIns="0" rtlCol="0" anchor="t"/>
          <a:lstStyle/>
          <a:p>
            <a:pPr marL="0" indent="0" algn="l">
              <a:lnSpc>
                <a:spcPts val="1750"/>
              </a:lnSpc>
              <a:buNone/>
            </a:pPr>
            <a:r>
              <a:rPr lang="en-US" sz="1750" b="1" dirty="0">
                <a:solidFill>
                  <a:srgbClr val="000000"/>
                </a:solidFill>
                <a:latin typeface="Hubot Sans Bold" pitchFamily="34" charset="0"/>
                <a:ea typeface="Hubot Sans Bold" pitchFamily="34" charset="-122"/>
                <a:cs typeface="Hubot Sans Bold" pitchFamily="34" charset="-120"/>
              </a:rPr>
              <a:t>6</a:t>
            </a:r>
            <a:endParaRPr lang="en-US" sz="1750" dirty="0"/>
          </a:p>
        </p:txBody>
      </p:sp>
      <p:sp>
        <p:nvSpPr>
          <p:cNvPr id="32" name="Text 30"/>
          <p:cNvSpPr/>
          <p:nvPr/>
        </p:nvSpPr>
        <p:spPr>
          <a:xfrm>
            <a:off x="2168128" y="7087672"/>
            <a:ext cx="2561273" cy="232529"/>
          </a:xfrm>
          <a:prstGeom prst="rect">
            <a:avLst/>
          </a:prstGeom>
          <a:noFill/>
          <a:ln/>
        </p:spPr>
        <p:txBody>
          <a:bodyPr wrap="none" lIns="0" tIns="0" rIns="0" bIns="0" rtlCol="0" anchor="t"/>
          <a:lstStyle/>
          <a:p>
            <a:pPr marL="0" indent="0" algn="l">
              <a:lnSpc>
                <a:spcPts val="1800"/>
              </a:lnSpc>
              <a:buNone/>
            </a:pPr>
            <a:r>
              <a:rPr lang="en-US" sz="1450" b="1" dirty="0">
                <a:solidFill>
                  <a:srgbClr val="55575A"/>
                </a:solidFill>
                <a:latin typeface="Hubot Sans Bold" pitchFamily="34" charset="0"/>
                <a:ea typeface="Hubot Sans Bold" pitchFamily="34" charset="-122"/>
                <a:cs typeface="Hubot Sans Bold" pitchFamily="34" charset="-120"/>
              </a:rPr>
              <a:t>PERSIAPAN PERSALINAN</a:t>
            </a:r>
            <a:endParaRPr lang="en-US" sz="1450" dirty="0"/>
          </a:p>
        </p:txBody>
      </p:sp>
      <p:sp>
        <p:nvSpPr>
          <p:cNvPr id="33" name="Text 31"/>
          <p:cNvSpPr/>
          <p:nvPr/>
        </p:nvSpPr>
        <p:spPr>
          <a:xfrm>
            <a:off x="2168128" y="7387114"/>
            <a:ext cx="10852071" cy="208359"/>
          </a:xfrm>
          <a:prstGeom prst="rect">
            <a:avLst/>
          </a:prstGeom>
          <a:noFill/>
          <a:ln/>
        </p:spPr>
        <p:txBody>
          <a:bodyPr wrap="none" lIns="0" tIns="0" rIns="0" bIns="0" rtlCol="0" anchor="t"/>
          <a:lstStyle/>
          <a:p>
            <a:pPr marL="0" indent="0" algn="l">
              <a:lnSpc>
                <a:spcPts val="1600"/>
              </a:lnSpc>
              <a:buNone/>
            </a:pPr>
            <a:r>
              <a:rPr lang="en-US" sz="1150" dirty="0">
                <a:solidFill>
                  <a:srgbClr val="55575A"/>
                </a:solidFill>
                <a:latin typeface="Roboto Condensed" pitchFamily="34" charset="0"/>
                <a:ea typeface="Roboto Condensed" pitchFamily="34" charset="-122"/>
                <a:cs typeface="Roboto Condensed" pitchFamily="34" charset="-120"/>
              </a:rPr>
              <a:t>Teknik pernapasan, relaksasi, dan dukungan emosional untuk mempersiapkan ibu secara mental dan fisik menghadapi proses persalinan.</a:t>
            </a:r>
            <a:endParaRPr lang="en-US" sz="1150" dirty="0"/>
          </a:p>
        </p:txBody>
      </p:sp>
      <p:sp>
        <p:nvSpPr>
          <p:cNvPr id="34" name="Rectangle 33">
            <a:extLst>
              <a:ext uri="{FF2B5EF4-FFF2-40B4-BE49-F238E27FC236}">
                <a16:creationId xmlns:a16="http://schemas.microsoft.com/office/drawing/2014/main" id="{0F4C0C9C-477E-8181-9B74-FB9ADB239AD5}"/>
              </a:ext>
            </a:extLst>
          </p:cNvPr>
          <p:cNvSpPr/>
          <p:nvPr/>
        </p:nvSpPr>
        <p:spPr>
          <a:xfrm>
            <a:off x="11306628" y="7713917"/>
            <a:ext cx="3323772" cy="42817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Sarjana </a:t>
            </a:r>
            <a:r>
              <a:rPr lang="en-US" b="1" dirty="0" err="1"/>
              <a:t>Kebidanan</a:t>
            </a:r>
            <a:r>
              <a:rPr lang="en-US" b="1" dirty="0"/>
              <a:t> SPI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875109"/>
            <a:ext cx="13042821" cy="1240155"/>
          </a:xfrm>
          <a:prstGeom prst="rect">
            <a:avLst/>
          </a:prstGeom>
          <a:noFill/>
          <a:ln/>
        </p:spPr>
        <p:txBody>
          <a:bodyPr wrap="square" lIns="0" tIns="0" rIns="0" bIns="0" rtlCol="0" anchor="t"/>
          <a:lstStyle/>
          <a:p>
            <a:pPr marL="0" indent="0" algn="l">
              <a:lnSpc>
                <a:spcPts val="4850"/>
              </a:lnSpc>
              <a:buNone/>
            </a:pPr>
            <a:r>
              <a:rPr lang="en-US" sz="3900" b="1" dirty="0">
                <a:solidFill>
                  <a:srgbClr val="0C0D0F"/>
                </a:solidFill>
                <a:latin typeface="Hubot Sans Bold" pitchFamily="34" charset="0"/>
                <a:ea typeface="Hubot Sans Bold" pitchFamily="34" charset="-122"/>
                <a:cs typeface="Hubot Sans Bold" pitchFamily="34" charset="-120"/>
              </a:rPr>
              <a:t>Studi Kasus: Penerapan Naturopathy untuk MORNING SICKNESS</a:t>
            </a:r>
            <a:endParaRPr lang="en-US" sz="3900" dirty="0"/>
          </a:p>
        </p:txBody>
      </p:sp>
      <p:sp>
        <p:nvSpPr>
          <p:cNvPr id="3" name="Text 1"/>
          <p:cNvSpPr/>
          <p:nvPr/>
        </p:nvSpPr>
        <p:spPr>
          <a:xfrm>
            <a:off x="793790" y="2611279"/>
            <a:ext cx="2480905" cy="310158"/>
          </a:xfrm>
          <a:prstGeom prst="rect">
            <a:avLst/>
          </a:prstGeom>
          <a:noFill/>
          <a:ln/>
        </p:spPr>
        <p:txBody>
          <a:bodyPr wrap="none" lIns="0" tIns="0" rIns="0" bIns="0" rtlCol="0" anchor="t"/>
          <a:lstStyle/>
          <a:p>
            <a:pPr marL="0" indent="0" algn="l">
              <a:lnSpc>
                <a:spcPts val="2400"/>
              </a:lnSpc>
              <a:buNone/>
            </a:pPr>
            <a:r>
              <a:rPr lang="en-US" sz="1950" b="1" dirty="0">
                <a:solidFill>
                  <a:srgbClr val="0C0D0F"/>
                </a:solidFill>
                <a:latin typeface="Hubot Sans Bold" pitchFamily="34" charset="0"/>
                <a:ea typeface="Hubot Sans Bold" pitchFamily="34" charset="-122"/>
                <a:cs typeface="Hubot Sans Bold" pitchFamily="34" charset="-120"/>
              </a:rPr>
              <a:t>KONTEKS KASUS</a:t>
            </a:r>
            <a:endParaRPr lang="en-US" sz="1950" dirty="0"/>
          </a:p>
        </p:txBody>
      </p:sp>
      <p:sp>
        <p:nvSpPr>
          <p:cNvPr id="4" name="Text 2"/>
          <p:cNvSpPr/>
          <p:nvPr/>
        </p:nvSpPr>
        <p:spPr>
          <a:xfrm>
            <a:off x="793790" y="3119795"/>
            <a:ext cx="6279356" cy="1270159"/>
          </a:xfrm>
          <a:prstGeom prst="rect">
            <a:avLst/>
          </a:prstGeom>
          <a:noFill/>
          <a:ln/>
        </p:spPr>
        <p:txBody>
          <a:bodyPr wrap="square" lIns="0" tIns="0" rIns="0" bIns="0" rtlCol="0" anchor="t"/>
          <a:lstStyle/>
          <a:p>
            <a:pPr marL="0" indent="0" algn="l">
              <a:lnSpc>
                <a:spcPts val="2500"/>
              </a:lnSpc>
              <a:buNone/>
            </a:pPr>
            <a:r>
              <a:rPr lang="en-US" sz="1550" dirty="0">
                <a:solidFill>
                  <a:srgbClr val="55575A"/>
                </a:solidFill>
                <a:latin typeface="Roboto Condensed" pitchFamily="34" charset="0"/>
                <a:ea typeface="Roboto Condensed" pitchFamily="34" charset="-122"/>
                <a:cs typeface="Roboto Condensed" pitchFamily="34" charset="-120"/>
              </a:rPr>
              <a:t>Seorang ibu hamil usia 28 tahun, primigravida, datang dengan keluhan mual dan muntah berat sejak minggu ke-6 kehamilan. Gejala memburuk di pagi hari dan terkadang terjadi sepanjang hari, menyebabkan penurunan berat badan 2 kg dalam 3 minggu.</a:t>
            </a:r>
            <a:endParaRPr lang="en-US" sz="1550" dirty="0"/>
          </a:p>
        </p:txBody>
      </p:sp>
      <p:sp>
        <p:nvSpPr>
          <p:cNvPr id="5" name="Text 3"/>
          <p:cNvSpPr/>
          <p:nvPr/>
        </p:nvSpPr>
        <p:spPr>
          <a:xfrm>
            <a:off x="793790" y="4568547"/>
            <a:ext cx="6279356" cy="635079"/>
          </a:xfrm>
          <a:prstGeom prst="rect">
            <a:avLst/>
          </a:prstGeom>
          <a:noFill/>
          <a:ln/>
        </p:spPr>
        <p:txBody>
          <a:bodyPr wrap="square" lIns="0" tIns="0" rIns="0" bIns="0" rtlCol="0" anchor="t"/>
          <a:lstStyle/>
          <a:p>
            <a:pPr marL="0" indent="0" algn="l">
              <a:lnSpc>
                <a:spcPts val="2500"/>
              </a:lnSpc>
              <a:buNone/>
            </a:pPr>
            <a:r>
              <a:rPr lang="en-US" sz="1550" dirty="0">
                <a:solidFill>
                  <a:srgbClr val="55575A"/>
                </a:solidFill>
                <a:latin typeface="Roboto Condensed" pitchFamily="34" charset="0"/>
                <a:ea typeface="Roboto Condensed" pitchFamily="34" charset="-122"/>
                <a:cs typeface="Roboto Condensed" pitchFamily="34" charset="-120"/>
              </a:rPr>
              <a:t>Ibu menolak terapi farmakologis karena khawatir akan efek samping pada janin. Ia mencari alternatif yang lebih natural dan aman.</a:t>
            </a:r>
            <a:endParaRPr lang="en-US" sz="1550" dirty="0"/>
          </a:p>
        </p:txBody>
      </p:sp>
      <p:sp>
        <p:nvSpPr>
          <p:cNvPr id="6" name="Text 4"/>
          <p:cNvSpPr/>
          <p:nvPr/>
        </p:nvSpPr>
        <p:spPr>
          <a:xfrm>
            <a:off x="7564874" y="2611279"/>
            <a:ext cx="3782854" cy="310158"/>
          </a:xfrm>
          <a:prstGeom prst="rect">
            <a:avLst/>
          </a:prstGeom>
          <a:noFill/>
          <a:ln/>
        </p:spPr>
        <p:txBody>
          <a:bodyPr wrap="none" lIns="0" tIns="0" rIns="0" bIns="0" rtlCol="0" anchor="t"/>
          <a:lstStyle/>
          <a:p>
            <a:pPr marL="0" indent="0" algn="l">
              <a:lnSpc>
                <a:spcPts val="2400"/>
              </a:lnSpc>
              <a:buNone/>
            </a:pPr>
            <a:r>
              <a:rPr lang="en-US" sz="1950" b="1" dirty="0">
                <a:solidFill>
                  <a:srgbClr val="0C0D0F"/>
                </a:solidFill>
                <a:latin typeface="Hubot Sans Bold" pitchFamily="34" charset="0"/>
                <a:ea typeface="Hubot Sans Bold" pitchFamily="34" charset="-122"/>
                <a:cs typeface="Hubot Sans Bold" pitchFamily="34" charset="-120"/>
              </a:rPr>
              <a:t>INTERVENSI NATUROPATHY</a:t>
            </a:r>
            <a:endParaRPr lang="en-US" sz="1950" dirty="0"/>
          </a:p>
        </p:txBody>
      </p:sp>
      <p:sp>
        <p:nvSpPr>
          <p:cNvPr id="7" name="Text 5"/>
          <p:cNvSpPr/>
          <p:nvPr/>
        </p:nvSpPr>
        <p:spPr>
          <a:xfrm>
            <a:off x="7564874" y="3119795"/>
            <a:ext cx="6279356" cy="2182892"/>
          </a:xfrm>
          <a:prstGeom prst="rect">
            <a:avLst/>
          </a:prstGeom>
          <a:noFill/>
          <a:ln/>
        </p:spPr>
        <p:txBody>
          <a:bodyPr wrap="square" lIns="0" tIns="0" rIns="0" bIns="0" rtlCol="0" anchor="t"/>
          <a:lstStyle/>
          <a:p>
            <a:pPr marL="342900" indent="-342900" algn="l">
              <a:lnSpc>
                <a:spcPts val="2500"/>
              </a:lnSpc>
              <a:buSzPct val="100000"/>
              <a:buFont typeface="+mj-lt"/>
              <a:buAutoNum type="arabicPeriod"/>
            </a:pPr>
            <a:r>
              <a:rPr lang="en-US" sz="1550" b="1" dirty="0">
                <a:solidFill>
                  <a:srgbClr val="55575A"/>
                </a:solidFill>
                <a:latin typeface="Roboto Condensed" pitchFamily="34" charset="0"/>
                <a:ea typeface="Roboto Condensed" pitchFamily="34" charset="-122"/>
                <a:cs typeface="Roboto Condensed" pitchFamily="34" charset="-120"/>
              </a:rPr>
              <a:t>Suplemen Vitamin B6</a:t>
            </a:r>
            <a:r>
              <a:rPr lang="en-US" sz="1550" dirty="0">
                <a:solidFill>
                  <a:srgbClr val="55575A"/>
                </a:solidFill>
                <a:latin typeface="Roboto Condensed" pitchFamily="34" charset="0"/>
                <a:ea typeface="Roboto Condensed" pitchFamily="34" charset="-122"/>
                <a:cs typeface="Roboto Condensed" pitchFamily="34" charset="-120"/>
              </a:rPr>
              <a:t>: 25 mg tiga kali sehari, terbukti efektif mengurangi nausea</a:t>
            </a:r>
            <a:endParaRPr lang="en-US" sz="1550" dirty="0"/>
          </a:p>
          <a:p>
            <a:pPr marL="342900" indent="-342900" algn="l">
              <a:lnSpc>
                <a:spcPts val="2500"/>
              </a:lnSpc>
              <a:buSzPct val="100000"/>
              <a:buFont typeface="+mj-lt"/>
              <a:buAutoNum type="arabicPeriod" startAt="2"/>
            </a:pPr>
            <a:r>
              <a:rPr lang="en-US" sz="1550" b="1" dirty="0">
                <a:solidFill>
                  <a:srgbClr val="55575A"/>
                </a:solidFill>
                <a:latin typeface="Roboto Condensed" pitchFamily="34" charset="0"/>
                <a:ea typeface="Roboto Condensed" pitchFamily="34" charset="-122"/>
                <a:cs typeface="Roboto Condensed" pitchFamily="34" charset="-120"/>
              </a:rPr>
              <a:t>Teh Jahe</a:t>
            </a:r>
            <a:r>
              <a:rPr lang="en-US" sz="1550" dirty="0">
                <a:solidFill>
                  <a:srgbClr val="55575A"/>
                </a:solidFill>
                <a:latin typeface="Roboto Condensed" pitchFamily="34" charset="0"/>
                <a:ea typeface="Roboto Condensed" pitchFamily="34" charset="-122"/>
                <a:cs typeface="Roboto Condensed" pitchFamily="34" charset="-120"/>
              </a:rPr>
              <a:t>: 1-2 cangkir sehari, membantu menenangkan lambung</a:t>
            </a:r>
            <a:endParaRPr lang="en-US" sz="1550" dirty="0"/>
          </a:p>
          <a:p>
            <a:pPr marL="342900" indent="-342900" algn="l">
              <a:lnSpc>
                <a:spcPts val="2500"/>
              </a:lnSpc>
              <a:buSzPct val="100000"/>
              <a:buFont typeface="+mj-lt"/>
              <a:buAutoNum type="arabicPeriod" startAt="3"/>
            </a:pPr>
            <a:r>
              <a:rPr lang="en-US" sz="1550" b="1" dirty="0">
                <a:solidFill>
                  <a:srgbClr val="55575A"/>
                </a:solidFill>
                <a:latin typeface="Roboto Condensed" pitchFamily="34" charset="0"/>
                <a:ea typeface="Roboto Condensed" pitchFamily="34" charset="-122"/>
                <a:cs typeface="Roboto Condensed" pitchFamily="34" charset="-120"/>
              </a:rPr>
              <a:t>Akupresur Pergelangan Tangan</a:t>
            </a:r>
            <a:r>
              <a:rPr lang="en-US" sz="1550" dirty="0">
                <a:solidFill>
                  <a:srgbClr val="55575A"/>
                </a:solidFill>
                <a:latin typeface="Roboto Condensed" pitchFamily="34" charset="0"/>
                <a:ea typeface="Roboto Condensed" pitchFamily="34" charset="-122"/>
                <a:cs typeface="Roboto Condensed" pitchFamily="34" charset="-120"/>
              </a:rPr>
              <a:t>: Stimulasi titik P6 untuk mengurangi mual</a:t>
            </a:r>
            <a:endParaRPr lang="en-US" sz="1550" dirty="0"/>
          </a:p>
          <a:p>
            <a:pPr marL="342900" indent="-342900" algn="l">
              <a:lnSpc>
                <a:spcPts val="2500"/>
              </a:lnSpc>
              <a:buSzPct val="100000"/>
              <a:buFont typeface="+mj-lt"/>
              <a:buAutoNum type="arabicPeriod" startAt="4"/>
            </a:pPr>
            <a:r>
              <a:rPr lang="en-US" sz="1550" b="1" dirty="0">
                <a:solidFill>
                  <a:srgbClr val="55575A"/>
                </a:solidFill>
                <a:latin typeface="Roboto Condensed" pitchFamily="34" charset="0"/>
                <a:ea typeface="Roboto Condensed" pitchFamily="34" charset="-122"/>
                <a:cs typeface="Roboto Condensed" pitchFamily="34" charset="-120"/>
              </a:rPr>
              <a:t>Modifikasi Diet</a:t>
            </a:r>
            <a:r>
              <a:rPr lang="en-US" sz="1550" dirty="0">
                <a:solidFill>
                  <a:srgbClr val="55575A"/>
                </a:solidFill>
                <a:latin typeface="Roboto Condensed" pitchFamily="34" charset="0"/>
                <a:ea typeface="Roboto Condensed" pitchFamily="34" charset="-122"/>
                <a:cs typeface="Roboto Condensed" pitchFamily="34" charset="-120"/>
              </a:rPr>
              <a:t>: Makanan kecil lebih sering, hindari makanan berlemak</a:t>
            </a:r>
            <a:endParaRPr lang="en-US" sz="1550" dirty="0"/>
          </a:p>
          <a:p>
            <a:pPr marL="342900" indent="-342900" algn="l">
              <a:lnSpc>
                <a:spcPts val="2500"/>
              </a:lnSpc>
              <a:buSzPct val="100000"/>
              <a:buFont typeface="+mj-lt"/>
              <a:buAutoNum type="arabicPeriod" startAt="5"/>
            </a:pPr>
            <a:r>
              <a:rPr lang="en-US" sz="1550" b="1" dirty="0">
                <a:solidFill>
                  <a:srgbClr val="55575A"/>
                </a:solidFill>
                <a:latin typeface="Roboto Condensed" pitchFamily="34" charset="0"/>
                <a:ea typeface="Roboto Condensed" pitchFamily="34" charset="-122"/>
                <a:cs typeface="Roboto Condensed" pitchFamily="34" charset="-120"/>
              </a:rPr>
              <a:t>Hidrasi</a:t>
            </a:r>
            <a:r>
              <a:rPr lang="en-US" sz="1550" dirty="0">
                <a:solidFill>
                  <a:srgbClr val="55575A"/>
                </a:solidFill>
                <a:latin typeface="Roboto Condensed" pitchFamily="34" charset="0"/>
                <a:ea typeface="Roboto Condensed" pitchFamily="34" charset="-122"/>
                <a:cs typeface="Roboto Condensed" pitchFamily="34" charset="-120"/>
              </a:rPr>
              <a:t>: Cairan elektrolit dan air putih cukup sepanjang hari</a:t>
            </a:r>
            <a:endParaRPr lang="en-US" sz="1550" dirty="0"/>
          </a:p>
        </p:txBody>
      </p:sp>
      <p:sp>
        <p:nvSpPr>
          <p:cNvPr id="8" name="Text 6"/>
          <p:cNvSpPr/>
          <p:nvPr/>
        </p:nvSpPr>
        <p:spPr>
          <a:xfrm>
            <a:off x="793790" y="5704642"/>
            <a:ext cx="4182189" cy="654963"/>
          </a:xfrm>
          <a:prstGeom prst="rect">
            <a:avLst/>
          </a:prstGeom>
          <a:noFill/>
          <a:ln/>
        </p:spPr>
        <p:txBody>
          <a:bodyPr wrap="none" lIns="0" tIns="0" rIns="0" bIns="0" rtlCol="0" anchor="t"/>
          <a:lstStyle/>
          <a:p>
            <a:pPr marL="0" indent="0" algn="ctr">
              <a:lnSpc>
                <a:spcPts val="5150"/>
              </a:lnSpc>
              <a:buNone/>
            </a:pPr>
            <a:r>
              <a:rPr lang="en-US" sz="5150" b="1" dirty="0">
                <a:solidFill>
                  <a:srgbClr val="55575A"/>
                </a:solidFill>
                <a:latin typeface="Hubot Sans Bold" pitchFamily="34" charset="0"/>
                <a:ea typeface="Hubot Sans Bold" pitchFamily="34" charset="-122"/>
                <a:cs typeface="Hubot Sans Bold" pitchFamily="34" charset="-120"/>
              </a:rPr>
              <a:t>75%</a:t>
            </a:r>
            <a:endParaRPr lang="en-US" sz="5150" dirty="0"/>
          </a:p>
        </p:txBody>
      </p:sp>
      <p:sp>
        <p:nvSpPr>
          <p:cNvPr id="9" name="Text 7"/>
          <p:cNvSpPr/>
          <p:nvPr/>
        </p:nvSpPr>
        <p:spPr>
          <a:xfrm>
            <a:off x="1535073" y="6607612"/>
            <a:ext cx="2699623" cy="310158"/>
          </a:xfrm>
          <a:prstGeom prst="rect">
            <a:avLst/>
          </a:prstGeom>
          <a:noFill/>
          <a:ln/>
        </p:spPr>
        <p:txBody>
          <a:bodyPr wrap="none" lIns="0" tIns="0" rIns="0" bIns="0" rtlCol="0" anchor="t"/>
          <a:lstStyle/>
          <a:p>
            <a:pPr marL="0" indent="0" algn="ctr">
              <a:lnSpc>
                <a:spcPts val="2400"/>
              </a:lnSpc>
              <a:buNone/>
            </a:pPr>
            <a:r>
              <a:rPr lang="en-US" sz="1950" b="1" dirty="0">
                <a:solidFill>
                  <a:srgbClr val="55575A"/>
                </a:solidFill>
                <a:latin typeface="Hubot Sans Bold" pitchFamily="34" charset="0"/>
                <a:ea typeface="Hubot Sans Bold" pitchFamily="34" charset="-122"/>
                <a:cs typeface="Hubot Sans Bold" pitchFamily="34" charset="-120"/>
              </a:rPr>
              <a:t>PERBAIKAN GEJALA</a:t>
            </a:r>
            <a:endParaRPr lang="en-US" sz="1950" dirty="0"/>
          </a:p>
        </p:txBody>
      </p:sp>
      <p:sp>
        <p:nvSpPr>
          <p:cNvPr id="10" name="Text 8"/>
          <p:cNvSpPr/>
          <p:nvPr/>
        </p:nvSpPr>
        <p:spPr>
          <a:xfrm>
            <a:off x="793790" y="7036832"/>
            <a:ext cx="4182189" cy="317540"/>
          </a:xfrm>
          <a:prstGeom prst="rect">
            <a:avLst/>
          </a:prstGeom>
          <a:noFill/>
          <a:ln/>
        </p:spPr>
        <p:txBody>
          <a:bodyPr wrap="none" lIns="0" tIns="0" rIns="0" bIns="0" rtlCol="0" anchor="t"/>
          <a:lstStyle/>
          <a:p>
            <a:pPr marL="0" indent="0" algn="ctr">
              <a:lnSpc>
                <a:spcPts val="2500"/>
              </a:lnSpc>
              <a:buNone/>
            </a:pPr>
            <a:r>
              <a:rPr lang="en-US" sz="1550" dirty="0">
                <a:solidFill>
                  <a:srgbClr val="55575A"/>
                </a:solidFill>
                <a:latin typeface="Roboto Condensed" pitchFamily="34" charset="0"/>
                <a:ea typeface="Roboto Condensed" pitchFamily="34" charset="-122"/>
                <a:cs typeface="Roboto Condensed" pitchFamily="34" charset="-120"/>
              </a:rPr>
              <a:t>Pengurangan mual dalam 2 minggu</a:t>
            </a:r>
            <a:endParaRPr lang="en-US" sz="1550" dirty="0"/>
          </a:p>
        </p:txBody>
      </p:sp>
      <p:sp>
        <p:nvSpPr>
          <p:cNvPr id="11" name="Text 9"/>
          <p:cNvSpPr/>
          <p:nvPr/>
        </p:nvSpPr>
        <p:spPr>
          <a:xfrm>
            <a:off x="5223986" y="5704642"/>
            <a:ext cx="4182308" cy="654963"/>
          </a:xfrm>
          <a:prstGeom prst="rect">
            <a:avLst/>
          </a:prstGeom>
          <a:noFill/>
          <a:ln/>
        </p:spPr>
        <p:txBody>
          <a:bodyPr wrap="none" lIns="0" tIns="0" rIns="0" bIns="0" rtlCol="0" anchor="t"/>
          <a:lstStyle/>
          <a:p>
            <a:pPr marL="0" indent="0" algn="ctr">
              <a:lnSpc>
                <a:spcPts val="5150"/>
              </a:lnSpc>
              <a:buNone/>
            </a:pPr>
            <a:r>
              <a:rPr lang="en-US" sz="5150" b="1" dirty="0">
                <a:solidFill>
                  <a:srgbClr val="55575A"/>
                </a:solidFill>
                <a:latin typeface="Hubot Sans Bold" pitchFamily="34" charset="0"/>
                <a:ea typeface="Hubot Sans Bold" pitchFamily="34" charset="-122"/>
                <a:cs typeface="Hubot Sans Bold" pitchFamily="34" charset="-120"/>
              </a:rPr>
              <a:t>100%</a:t>
            </a:r>
            <a:endParaRPr lang="en-US" sz="5150" dirty="0"/>
          </a:p>
        </p:txBody>
      </p:sp>
      <p:sp>
        <p:nvSpPr>
          <p:cNvPr id="12" name="Text 10"/>
          <p:cNvSpPr/>
          <p:nvPr/>
        </p:nvSpPr>
        <p:spPr>
          <a:xfrm>
            <a:off x="6048137" y="6607612"/>
            <a:ext cx="2533888" cy="310158"/>
          </a:xfrm>
          <a:prstGeom prst="rect">
            <a:avLst/>
          </a:prstGeom>
          <a:noFill/>
          <a:ln/>
        </p:spPr>
        <p:txBody>
          <a:bodyPr wrap="none" lIns="0" tIns="0" rIns="0" bIns="0" rtlCol="0" anchor="t"/>
          <a:lstStyle/>
          <a:p>
            <a:pPr marL="0" indent="0" algn="ctr">
              <a:lnSpc>
                <a:spcPts val="2400"/>
              </a:lnSpc>
              <a:buNone/>
            </a:pPr>
            <a:r>
              <a:rPr lang="en-US" sz="1950" b="1" dirty="0">
                <a:solidFill>
                  <a:srgbClr val="55575A"/>
                </a:solidFill>
                <a:latin typeface="Hubot Sans Bold" pitchFamily="34" charset="0"/>
                <a:ea typeface="Hubot Sans Bold" pitchFamily="34" charset="-122"/>
                <a:cs typeface="Hubot Sans Bold" pitchFamily="34" charset="-120"/>
              </a:rPr>
              <a:t>KEPUASAN PASIEN</a:t>
            </a:r>
            <a:endParaRPr lang="en-US" sz="1950" dirty="0"/>
          </a:p>
        </p:txBody>
      </p:sp>
      <p:sp>
        <p:nvSpPr>
          <p:cNvPr id="13" name="Text 11"/>
          <p:cNvSpPr/>
          <p:nvPr/>
        </p:nvSpPr>
        <p:spPr>
          <a:xfrm>
            <a:off x="5223986" y="7036832"/>
            <a:ext cx="4182308" cy="317540"/>
          </a:xfrm>
          <a:prstGeom prst="rect">
            <a:avLst/>
          </a:prstGeom>
          <a:noFill/>
          <a:ln/>
        </p:spPr>
        <p:txBody>
          <a:bodyPr wrap="none" lIns="0" tIns="0" rIns="0" bIns="0" rtlCol="0" anchor="t"/>
          <a:lstStyle/>
          <a:p>
            <a:pPr marL="0" indent="0" algn="ctr">
              <a:lnSpc>
                <a:spcPts val="2500"/>
              </a:lnSpc>
              <a:buNone/>
            </a:pPr>
            <a:r>
              <a:rPr lang="en-US" sz="1550" dirty="0">
                <a:solidFill>
                  <a:srgbClr val="55575A"/>
                </a:solidFill>
                <a:latin typeface="Roboto Condensed" pitchFamily="34" charset="0"/>
                <a:ea typeface="Roboto Condensed" pitchFamily="34" charset="-122"/>
                <a:cs typeface="Roboto Condensed" pitchFamily="34" charset="-120"/>
              </a:rPr>
              <a:t>Tidak memerlukan terapi farmakologis</a:t>
            </a:r>
            <a:endParaRPr lang="en-US" sz="1550" dirty="0"/>
          </a:p>
        </p:txBody>
      </p:sp>
      <p:sp>
        <p:nvSpPr>
          <p:cNvPr id="14" name="Text 12"/>
          <p:cNvSpPr/>
          <p:nvPr/>
        </p:nvSpPr>
        <p:spPr>
          <a:xfrm>
            <a:off x="9654302" y="5704642"/>
            <a:ext cx="4182308" cy="654963"/>
          </a:xfrm>
          <a:prstGeom prst="rect">
            <a:avLst/>
          </a:prstGeom>
          <a:noFill/>
          <a:ln/>
        </p:spPr>
        <p:txBody>
          <a:bodyPr wrap="none" lIns="0" tIns="0" rIns="0" bIns="0" rtlCol="0" anchor="t"/>
          <a:lstStyle/>
          <a:p>
            <a:pPr marL="0" indent="0" algn="ctr">
              <a:lnSpc>
                <a:spcPts val="5150"/>
              </a:lnSpc>
              <a:buNone/>
            </a:pPr>
            <a:r>
              <a:rPr lang="en-US" sz="5150" b="1" dirty="0">
                <a:solidFill>
                  <a:srgbClr val="55575A"/>
                </a:solidFill>
                <a:latin typeface="Hubot Sans Bold" pitchFamily="34" charset="0"/>
                <a:ea typeface="Hubot Sans Bold" pitchFamily="34" charset="-122"/>
                <a:cs typeface="Hubot Sans Bold" pitchFamily="34" charset="-120"/>
              </a:rPr>
              <a:t>2.5KG</a:t>
            </a:r>
            <a:endParaRPr lang="en-US" sz="5150" dirty="0"/>
          </a:p>
        </p:txBody>
      </p:sp>
      <p:sp>
        <p:nvSpPr>
          <p:cNvPr id="15" name="Text 13"/>
          <p:cNvSpPr/>
          <p:nvPr/>
        </p:nvSpPr>
        <p:spPr>
          <a:xfrm>
            <a:off x="9961840" y="6607612"/>
            <a:ext cx="3567113" cy="310158"/>
          </a:xfrm>
          <a:prstGeom prst="rect">
            <a:avLst/>
          </a:prstGeom>
          <a:noFill/>
          <a:ln/>
        </p:spPr>
        <p:txBody>
          <a:bodyPr wrap="none" lIns="0" tIns="0" rIns="0" bIns="0" rtlCol="0" anchor="t"/>
          <a:lstStyle/>
          <a:p>
            <a:pPr marL="0" indent="0" algn="ctr">
              <a:lnSpc>
                <a:spcPts val="2400"/>
              </a:lnSpc>
              <a:buNone/>
            </a:pPr>
            <a:r>
              <a:rPr lang="en-US" sz="1950" b="1" dirty="0">
                <a:solidFill>
                  <a:srgbClr val="55575A"/>
                </a:solidFill>
                <a:latin typeface="Hubot Sans Bold" pitchFamily="34" charset="0"/>
                <a:ea typeface="Hubot Sans Bold" pitchFamily="34" charset="-122"/>
                <a:cs typeface="Hubot Sans Bold" pitchFamily="34" charset="-120"/>
              </a:rPr>
              <a:t>PEMULIHAN BERAT BADAN</a:t>
            </a:r>
            <a:endParaRPr lang="en-US" sz="1950" dirty="0"/>
          </a:p>
        </p:txBody>
      </p:sp>
      <p:sp>
        <p:nvSpPr>
          <p:cNvPr id="16" name="Text 14"/>
          <p:cNvSpPr/>
          <p:nvPr/>
        </p:nvSpPr>
        <p:spPr>
          <a:xfrm>
            <a:off x="9654302" y="7036832"/>
            <a:ext cx="4182308" cy="317540"/>
          </a:xfrm>
          <a:prstGeom prst="rect">
            <a:avLst/>
          </a:prstGeom>
          <a:noFill/>
          <a:ln/>
        </p:spPr>
        <p:txBody>
          <a:bodyPr wrap="none" lIns="0" tIns="0" rIns="0" bIns="0" rtlCol="0" anchor="t"/>
          <a:lstStyle/>
          <a:p>
            <a:pPr marL="0" indent="0" algn="ctr">
              <a:lnSpc>
                <a:spcPts val="2500"/>
              </a:lnSpc>
              <a:buNone/>
            </a:pPr>
            <a:r>
              <a:rPr lang="en-US" sz="1550" dirty="0">
                <a:solidFill>
                  <a:srgbClr val="55575A"/>
                </a:solidFill>
                <a:latin typeface="Roboto Condensed" pitchFamily="34" charset="0"/>
                <a:ea typeface="Roboto Condensed" pitchFamily="34" charset="-122"/>
                <a:cs typeface="Roboto Condensed" pitchFamily="34" charset="-120"/>
              </a:rPr>
              <a:t>Kenaikan berat badan normal dalam 4 minggu</a:t>
            </a:r>
            <a:endParaRPr lang="en-US" sz="1550" dirty="0"/>
          </a:p>
        </p:txBody>
      </p:sp>
      <p:sp>
        <p:nvSpPr>
          <p:cNvPr id="17" name="Rectangle 16">
            <a:extLst>
              <a:ext uri="{FF2B5EF4-FFF2-40B4-BE49-F238E27FC236}">
                <a16:creationId xmlns:a16="http://schemas.microsoft.com/office/drawing/2014/main" id="{874A495C-C130-CE2F-3D65-2A5915FFD1F1}"/>
              </a:ext>
            </a:extLst>
          </p:cNvPr>
          <p:cNvSpPr/>
          <p:nvPr/>
        </p:nvSpPr>
        <p:spPr>
          <a:xfrm>
            <a:off x="11306628" y="7713917"/>
            <a:ext cx="3323772" cy="42817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Sarjana </a:t>
            </a:r>
            <a:r>
              <a:rPr lang="en-US" b="1" dirty="0" err="1"/>
              <a:t>Kebidanan</a:t>
            </a:r>
            <a:r>
              <a:rPr lang="en-US" b="1" dirty="0"/>
              <a:t> SPI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810339"/>
            <a:ext cx="13042821" cy="1240155"/>
          </a:xfrm>
          <a:prstGeom prst="rect">
            <a:avLst/>
          </a:prstGeom>
          <a:noFill/>
          <a:ln/>
        </p:spPr>
        <p:txBody>
          <a:bodyPr wrap="square" lIns="0" tIns="0" rIns="0" bIns="0" rtlCol="0" anchor="t"/>
          <a:lstStyle/>
          <a:p>
            <a:pPr marL="0" indent="0" algn="l">
              <a:lnSpc>
                <a:spcPts val="4850"/>
              </a:lnSpc>
              <a:buNone/>
            </a:pPr>
            <a:r>
              <a:rPr lang="en-US" sz="3900" b="1" dirty="0">
                <a:solidFill>
                  <a:srgbClr val="0C0D0F"/>
                </a:solidFill>
                <a:latin typeface="Hubot Sans Bold" pitchFamily="34" charset="0"/>
                <a:ea typeface="Hubot Sans Bold" pitchFamily="34" charset="-122"/>
                <a:cs typeface="Hubot Sans Bold" pitchFamily="34" charset="-120"/>
              </a:rPr>
              <a:t>KONTRAINDIKASI UMUM TERAPI NATUROPATHY YANG PERLU DIPERHATIKAN</a:t>
            </a:r>
            <a:endParaRPr lang="en-US" sz="3900" dirty="0"/>
          </a:p>
        </p:txBody>
      </p:sp>
      <p:sp>
        <p:nvSpPr>
          <p:cNvPr id="3" name="Text 1"/>
          <p:cNvSpPr/>
          <p:nvPr/>
        </p:nvSpPr>
        <p:spPr>
          <a:xfrm>
            <a:off x="793790" y="2447330"/>
            <a:ext cx="13042821" cy="317540"/>
          </a:xfrm>
          <a:prstGeom prst="rect">
            <a:avLst/>
          </a:prstGeom>
          <a:noFill/>
          <a:ln/>
        </p:spPr>
        <p:txBody>
          <a:bodyPr wrap="none" lIns="0" tIns="0" rIns="0" bIns="0" rtlCol="0" anchor="t"/>
          <a:lstStyle/>
          <a:p>
            <a:pPr marL="0" indent="0" algn="l">
              <a:lnSpc>
                <a:spcPts val="2500"/>
              </a:lnSpc>
              <a:buNone/>
            </a:pPr>
            <a:r>
              <a:rPr lang="en-US" sz="1550" dirty="0">
                <a:solidFill>
                  <a:srgbClr val="55575A"/>
                </a:solidFill>
                <a:latin typeface="Roboto Condensed" pitchFamily="34" charset="0"/>
                <a:ea typeface="Roboto Condensed" pitchFamily="34" charset="-122"/>
                <a:cs typeface="Roboto Condensed" pitchFamily="34" charset="-120"/>
              </a:rPr>
              <a:t>Tidak semua terapi naturopathy aman untuk setiap kondisi kehamilan. Berikut adalah kontraindikasi umum yang harus diperhatikan oleh bidan dan praktisi:</a:t>
            </a:r>
            <a:endParaRPr lang="en-US" sz="1550" dirty="0"/>
          </a:p>
        </p:txBody>
      </p:sp>
      <p:sp>
        <p:nvSpPr>
          <p:cNvPr id="4" name="Shape 2"/>
          <p:cNvSpPr/>
          <p:nvPr/>
        </p:nvSpPr>
        <p:spPr>
          <a:xfrm>
            <a:off x="793790" y="2988112"/>
            <a:ext cx="4215289" cy="3047167"/>
          </a:xfrm>
          <a:prstGeom prst="roundRect">
            <a:avLst>
              <a:gd name="adj" fmla="val 3601"/>
            </a:avLst>
          </a:prstGeom>
          <a:solidFill>
            <a:srgbClr val="E8E8E3"/>
          </a:solidFill>
          <a:ln w="22860">
            <a:solidFill>
              <a:srgbClr val="C8CAC1"/>
            </a:solidFill>
            <a:prstDash val="solid"/>
          </a:ln>
        </p:spPr>
      </p:sp>
      <p:sp>
        <p:nvSpPr>
          <p:cNvPr id="5" name="Shape 3"/>
          <p:cNvSpPr/>
          <p:nvPr/>
        </p:nvSpPr>
        <p:spPr>
          <a:xfrm>
            <a:off x="770930" y="2988112"/>
            <a:ext cx="91440" cy="3047167"/>
          </a:xfrm>
          <a:prstGeom prst="roundRect">
            <a:avLst>
              <a:gd name="adj" fmla="val 32558"/>
            </a:avLst>
          </a:prstGeom>
          <a:solidFill>
            <a:srgbClr val="C8CAC1"/>
          </a:solidFill>
          <a:ln/>
        </p:spPr>
      </p:sp>
      <p:sp>
        <p:nvSpPr>
          <p:cNvPr id="6" name="Text 4"/>
          <p:cNvSpPr/>
          <p:nvPr/>
        </p:nvSpPr>
        <p:spPr>
          <a:xfrm>
            <a:off x="1083588" y="3209330"/>
            <a:ext cx="3704273" cy="620316"/>
          </a:xfrm>
          <a:prstGeom prst="rect">
            <a:avLst/>
          </a:prstGeom>
          <a:noFill/>
          <a:ln/>
        </p:spPr>
        <p:txBody>
          <a:bodyPr wrap="square" lIns="0" tIns="0" rIns="0" bIns="0" rtlCol="0" anchor="t"/>
          <a:lstStyle/>
          <a:p>
            <a:pPr marL="0" indent="0" algn="l">
              <a:lnSpc>
                <a:spcPts val="2400"/>
              </a:lnSpc>
              <a:buNone/>
            </a:pPr>
            <a:r>
              <a:rPr lang="en-US" sz="1950" b="1" dirty="0">
                <a:solidFill>
                  <a:srgbClr val="55575A"/>
                </a:solidFill>
                <a:latin typeface="Hubot Sans Bold" pitchFamily="34" charset="0"/>
                <a:ea typeface="Hubot Sans Bold" pitchFamily="34" charset="-122"/>
                <a:cs typeface="Hubot Sans Bold" pitchFamily="34" charset="-120"/>
              </a:rPr>
              <a:t>KONDISI MEDIS KOMPLIKASI</a:t>
            </a:r>
            <a:endParaRPr lang="en-US" sz="1950" dirty="0"/>
          </a:p>
        </p:txBody>
      </p:sp>
      <p:sp>
        <p:nvSpPr>
          <p:cNvPr id="7" name="Text 5"/>
          <p:cNvSpPr/>
          <p:nvPr/>
        </p:nvSpPr>
        <p:spPr>
          <a:xfrm>
            <a:off x="1083588" y="3948708"/>
            <a:ext cx="3704273" cy="1865352"/>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55575A"/>
                </a:solidFill>
                <a:latin typeface="Roboto Condensed" pitchFamily="34" charset="0"/>
                <a:ea typeface="Roboto Condensed" pitchFamily="34" charset="-122"/>
                <a:cs typeface="Roboto Condensed" pitchFamily="34" charset="-120"/>
              </a:rPr>
              <a:t>Preeklampsia atau eklampsia</a:t>
            </a:r>
            <a:endParaRPr lang="en-US" sz="1550" dirty="0"/>
          </a:p>
          <a:p>
            <a:pPr marL="342900" indent="-342900" algn="l">
              <a:lnSpc>
                <a:spcPts val="2500"/>
              </a:lnSpc>
              <a:buSzPct val="100000"/>
              <a:buChar char="•"/>
            </a:pPr>
            <a:r>
              <a:rPr lang="en-US" sz="1550" dirty="0">
                <a:solidFill>
                  <a:srgbClr val="55575A"/>
                </a:solidFill>
                <a:latin typeface="Roboto Condensed" pitchFamily="34" charset="0"/>
                <a:ea typeface="Roboto Condensed" pitchFamily="34" charset="-122"/>
                <a:cs typeface="Roboto Condensed" pitchFamily="34" charset="-120"/>
              </a:rPr>
              <a:t>Diabetes gestasional tidak terkontrol</a:t>
            </a:r>
            <a:endParaRPr lang="en-US" sz="1550" dirty="0"/>
          </a:p>
          <a:p>
            <a:pPr marL="342900" indent="-342900" algn="l">
              <a:lnSpc>
                <a:spcPts val="2500"/>
              </a:lnSpc>
              <a:buSzPct val="100000"/>
              <a:buChar char="•"/>
            </a:pPr>
            <a:r>
              <a:rPr lang="en-US" sz="1550" dirty="0">
                <a:solidFill>
                  <a:srgbClr val="55575A"/>
                </a:solidFill>
                <a:latin typeface="Roboto Condensed" pitchFamily="34" charset="0"/>
                <a:ea typeface="Roboto Condensed" pitchFamily="34" charset="-122"/>
                <a:cs typeface="Roboto Condensed" pitchFamily="34" charset="-120"/>
              </a:rPr>
              <a:t>Hipertensi dalam kehamilan</a:t>
            </a:r>
            <a:endParaRPr lang="en-US" sz="1550" dirty="0"/>
          </a:p>
          <a:p>
            <a:pPr marL="342900" indent="-342900" algn="l">
              <a:lnSpc>
                <a:spcPts val="2500"/>
              </a:lnSpc>
              <a:buSzPct val="100000"/>
              <a:buChar char="•"/>
            </a:pPr>
            <a:r>
              <a:rPr lang="en-US" sz="1550" dirty="0">
                <a:solidFill>
                  <a:srgbClr val="55575A"/>
                </a:solidFill>
                <a:latin typeface="Roboto Condensed" pitchFamily="34" charset="0"/>
                <a:ea typeface="Roboto Condensed" pitchFamily="34" charset="-122"/>
                <a:cs typeface="Roboto Condensed" pitchFamily="34" charset="-120"/>
              </a:rPr>
              <a:t>Perdarahan vaginal abnormal</a:t>
            </a:r>
            <a:endParaRPr lang="en-US" sz="1550" dirty="0"/>
          </a:p>
          <a:p>
            <a:pPr marL="342900" indent="-342900" algn="l">
              <a:lnSpc>
                <a:spcPts val="2500"/>
              </a:lnSpc>
              <a:buSzPct val="100000"/>
              <a:buChar char="•"/>
            </a:pPr>
            <a:r>
              <a:rPr lang="en-US" sz="1550" dirty="0">
                <a:solidFill>
                  <a:srgbClr val="55575A"/>
                </a:solidFill>
                <a:latin typeface="Roboto Condensed" pitchFamily="34" charset="0"/>
                <a:ea typeface="Roboto Condensed" pitchFamily="34" charset="-122"/>
                <a:cs typeface="Roboto Condensed" pitchFamily="34" charset="-120"/>
              </a:rPr>
              <a:t>Persalinan preterm atau ancaman abortus</a:t>
            </a:r>
            <a:endParaRPr lang="en-US" sz="1550" dirty="0"/>
          </a:p>
        </p:txBody>
      </p:sp>
      <p:sp>
        <p:nvSpPr>
          <p:cNvPr id="8" name="Shape 6"/>
          <p:cNvSpPr/>
          <p:nvPr/>
        </p:nvSpPr>
        <p:spPr>
          <a:xfrm>
            <a:off x="5207437" y="2988112"/>
            <a:ext cx="4215408" cy="3047167"/>
          </a:xfrm>
          <a:prstGeom prst="roundRect">
            <a:avLst>
              <a:gd name="adj" fmla="val 3601"/>
            </a:avLst>
          </a:prstGeom>
          <a:solidFill>
            <a:srgbClr val="E8E8E3"/>
          </a:solidFill>
          <a:ln w="22860">
            <a:solidFill>
              <a:srgbClr val="C8CAC1"/>
            </a:solidFill>
            <a:prstDash val="solid"/>
          </a:ln>
        </p:spPr>
      </p:sp>
      <p:sp>
        <p:nvSpPr>
          <p:cNvPr id="9" name="Shape 7"/>
          <p:cNvSpPr/>
          <p:nvPr/>
        </p:nvSpPr>
        <p:spPr>
          <a:xfrm>
            <a:off x="5184577" y="2988112"/>
            <a:ext cx="91440" cy="3047167"/>
          </a:xfrm>
          <a:prstGeom prst="roundRect">
            <a:avLst>
              <a:gd name="adj" fmla="val 32558"/>
            </a:avLst>
          </a:prstGeom>
          <a:solidFill>
            <a:srgbClr val="C8CAC1"/>
          </a:solidFill>
          <a:ln/>
        </p:spPr>
      </p:sp>
      <p:sp>
        <p:nvSpPr>
          <p:cNvPr id="10" name="Text 8"/>
          <p:cNvSpPr/>
          <p:nvPr/>
        </p:nvSpPr>
        <p:spPr>
          <a:xfrm>
            <a:off x="5497235" y="3209330"/>
            <a:ext cx="3704392" cy="620316"/>
          </a:xfrm>
          <a:prstGeom prst="rect">
            <a:avLst/>
          </a:prstGeom>
          <a:noFill/>
          <a:ln/>
        </p:spPr>
        <p:txBody>
          <a:bodyPr wrap="square" lIns="0" tIns="0" rIns="0" bIns="0" rtlCol="0" anchor="t"/>
          <a:lstStyle/>
          <a:p>
            <a:pPr marL="0" indent="0" algn="l">
              <a:lnSpc>
                <a:spcPts val="2400"/>
              </a:lnSpc>
              <a:buNone/>
            </a:pPr>
            <a:r>
              <a:rPr lang="en-US" sz="1950" b="1" dirty="0">
                <a:solidFill>
                  <a:srgbClr val="55575A"/>
                </a:solidFill>
                <a:latin typeface="Hubot Sans Bold" pitchFamily="34" charset="0"/>
                <a:ea typeface="Hubot Sans Bold" pitchFamily="34" charset="-122"/>
                <a:cs typeface="Hubot Sans Bold" pitchFamily="34" charset="-120"/>
              </a:rPr>
              <a:t>RIWAYAT KEHAMILAN BERMASALAH</a:t>
            </a:r>
            <a:endParaRPr lang="en-US" sz="1950" dirty="0"/>
          </a:p>
        </p:txBody>
      </p:sp>
      <p:sp>
        <p:nvSpPr>
          <p:cNvPr id="11" name="Text 9"/>
          <p:cNvSpPr/>
          <p:nvPr/>
        </p:nvSpPr>
        <p:spPr>
          <a:xfrm>
            <a:off x="5497235" y="3948708"/>
            <a:ext cx="3704392" cy="147839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55575A"/>
                </a:solidFill>
                <a:latin typeface="Roboto Condensed" pitchFamily="34" charset="0"/>
                <a:ea typeface="Roboto Condensed" pitchFamily="34" charset="-122"/>
                <a:cs typeface="Roboto Condensed" pitchFamily="34" charset="-120"/>
              </a:rPr>
              <a:t>Riwayat keguguran berulang</a:t>
            </a:r>
            <a:endParaRPr lang="en-US" sz="1550" dirty="0"/>
          </a:p>
          <a:p>
            <a:pPr marL="342900" indent="-342900" algn="l">
              <a:lnSpc>
                <a:spcPts val="2500"/>
              </a:lnSpc>
              <a:buSzPct val="100000"/>
              <a:buChar char="•"/>
            </a:pPr>
            <a:r>
              <a:rPr lang="en-US" sz="1550" dirty="0">
                <a:solidFill>
                  <a:srgbClr val="55575A"/>
                </a:solidFill>
                <a:latin typeface="Roboto Condensed" pitchFamily="34" charset="0"/>
                <a:ea typeface="Roboto Condensed" pitchFamily="34" charset="-122"/>
                <a:cs typeface="Roboto Condensed" pitchFamily="34" charset="-120"/>
              </a:rPr>
              <a:t>Kehamilan ektopik sebelumnya</a:t>
            </a:r>
            <a:endParaRPr lang="en-US" sz="1550" dirty="0"/>
          </a:p>
          <a:p>
            <a:pPr marL="342900" indent="-342900" algn="l">
              <a:lnSpc>
                <a:spcPts val="2500"/>
              </a:lnSpc>
              <a:buSzPct val="100000"/>
              <a:buChar char="•"/>
            </a:pPr>
            <a:r>
              <a:rPr lang="en-US" sz="1550" dirty="0">
                <a:solidFill>
                  <a:srgbClr val="55575A"/>
                </a:solidFill>
                <a:latin typeface="Roboto Condensed" pitchFamily="34" charset="0"/>
                <a:ea typeface="Roboto Condensed" pitchFamily="34" charset="-122"/>
                <a:cs typeface="Roboto Condensed" pitchFamily="34" charset="-120"/>
              </a:rPr>
              <a:t>Gestasi molar</a:t>
            </a:r>
            <a:endParaRPr lang="en-US" sz="1550" dirty="0"/>
          </a:p>
          <a:p>
            <a:pPr marL="342900" indent="-342900" algn="l">
              <a:lnSpc>
                <a:spcPts val="2500"/>
              </a:lnSpc>
              <a:buSzPct val="100000"/>
              <a:buChar char="•"/>
            </a:pPr>
            <a:r>
              <a:rPr lang="en-US" sz="1550" dirty="0">
                <a:solidFill>
                  <a:srgbClr val="55575A"/>
                </a:solidFill>
                <a:latin typeface="Roboto Condensed" pitchFamily="34" charset="0"/>
                <a:ea typeface="Roboto Condensed" pitchFamily="34" charset="-122"/>
                <a:cs typeface="Roboto Condensed" pitchFamily="34" charset="-120"/>
              </a:rPr>
              <a:t>Kehamilan dengan komplikasi janin</a:t>
            </a:r>
            <a:endParaRPr lang="en-US" sz="1550" dirty="0"/>
          </a:p>
        </p:txBody>
      </p:sp>
      <p:sp>
        <p:nvSpPr>
          <p:cNvPr id="12" name="Shape 10"/>
          <p:cNvSpPr/>
          <p:nvPr/>
        </p:nvSpPr>
        <p:spPr>
          <a:xfrm>
            <a:off x="9621203" y="2988112"/>
            <a:ext cx="4215289" cy="3047167"/>
          </a:xfrm>
          <a:prstGeom prst="roundRect">
            <a:avLst>
              <a:gd name="adj" fmla="val 3601"/>
            </a:avLst>
          </a:prstGeom>
          <a:solidFill>
            <a:srgbClr val="E8E8E3"/>
          </a:solidFill>
          <a:ln w="22860">
            <a:solidFill>
              <a:srgbClr val="C8CAC1"/>
            </a:solidFill>
            <a:prstDash val="solid"/>
          </a:ln>
        </p:spPr>
      </p:sp>
      <p:sp>
        <p:nvSpPr>
          <p:cNvPr id="13" name="Shape 11"/>
          <p:cNvSpPr/>
          <p:nvPr/>
        </p:nvSpPr>
        <p:spPr>
          <a:xfrm>
            <a:off x="9598343" y="2988112"/>
            <a:ext cx="91440" cy="3047167"/>
          </a:xfrm>
          <a:prstGeom prst="roundRect">
            <a:avLst>
              <a:gd name="adj" fmla="val 32558"/>
            </a:avLst>
          </a:prstGeom>
          <a:solidFill>
            <a:srgbClr val="C8CAC1"/>
          </a:solidFill>
          <a:ln/>
        </p:spPr>
      </p:sp>
      <p:sp>
        <p:nvSpPr>
          <p:cNvPr id="14" name="Text 12"/>
          <p:cNvSpPr/>
          <p:nvPr/>
        </p:nvSpPr>
        <p:spPr>
          <a:xfrm>
            <a:off x="9911001" y="3209330"/>
            <a:ext cx="3704273" cy="620316"/>
          </a:xfrm>
          <a:prstGeom prst="rect">
            <a:avLst/>
          </a:prstGeom>
          <a:noFill/>
          <a:ln/>
        </p:spPr>
        <p:txBody>
          <a:bodyPr wrap="square" lIns="0" tIns="0" rIns="0" bIns="0" rtlCol="0" anchor="t"/>
          <a:lstStyle/>
          <a:p>
            <a:pPr marL="0" indent="0" algn="l">
              <a:lnSpc>
                <a:spcPts val="2400"/>
              </a:lnSpc>
              <a:buNone/>
            </a:pPr>
            <a:r>
              <a:rPr lang="en-US" sz="1950" b="1" dirty="0">
                <a:solidFill>
                  <a:srgbClr val="55575A"/>
                </a:solidFill>
                <a:latin typeface="Hubot Sans Bold" pitchFamily="34" charset="0"/>
                <a:ea typeface="Hubot Sans Bold" pitchFamily="34" charset="-122"/>
                <a:cs typeface="Hubot Sans Bold" pitchFamily="34" charset="-120"/>
              </a:rPr>
              <a:t>RESPON NEGATIF TERHADAP TERAPI</a:t>
            </a:r>
            <a:endParaRPr lang="en-US" sz="1950" dirty="0"/>
          </a:p>
        </p:txBody>
      </p:sp>
      <p:sp>
        <p:nvSpPr>
          <p:cNvPr id="15" name="Text 13"/>
          <p:cNvSpPr/>
          <p:nvPr/>
        </p:nvSpPr>
        <p:spPr>
          <a:xfrm>
            <a:off x="9911001" y="3948708"/>
            <a:ext cx="3704273" cy="179593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55575A"/>
                </a:solidFill>
                <a:latin typeface="Roboto Condensed" pitchFamily="34" charset="0"/>
                <a:ea typeface="Roboto Condensed" pitchFamily="34" charset="-122"/>
                <a:cs typeface="Roboto Condensed" pitchFamily="34" charset="-120"/>
              </a:rPr>
              <a:t>Alergi terhadap herbal atau suplemen</a:t>
            </a:r>
            <a:endParaRPr lang="en-US" sz="1550" dirty="0"/>
          </a:p>
          <a:p>
            <a:pPr marL="342900" indent="-342900" algn="l">
              <a:lnSpc>
                <a:spcPts val="2500"/>
              </a:lnSpc>
              <a:buSzPct val="100000"/>
              <a:buChar char="•"/>
            </a:pPr>
            <a:r>
              <a:rPr lang="en-US" sz="1550" dirty="0">
                <a:solidFill>
                  <a:srgbClr val="55575A"/>
                </a:solidFill>
                <a:latin typeface="Roboto Condensed" pitchFamily="34" charset="0"/>
                <a:ea typeface="Roboto Condensed" pitchFamily="34" charset="-122"/>
                <a:cs typeface="Roboto Condensed" pitchFamily="34" charset="-120"/>
              </a:rPr>
              <a:t>Efek samping seperti mual parah, pusing, atau ruam</a:t>
            </a:r>
            <a:endParaRPr lang="en-US" sz="1550" dirty="0"/>
          </a:p>
          <a:p>
            <a:pPr marL="342900" indent="-342900" algn="l">
              <a:lnSpc>
                <a:spcPts val="2500"/>
              </a:lnSpc>
              <a:buSzPct val="100000"/>
              <a:buChar char="•"/>
            </a:pPr>
            <a:r>
              <a:rPr lang="en-US" sz="1550" dirty="0">
                <a:solidFill>
                  <a:srgbClr val="55575A"/>
                </a:solidFill>
                <a:latin typeface="Roboto Condensed" pitchFamily="34" charset="0"/>
                <a:ea typeface="Roboto Condensed" pitchFamily="34" charset="-122"/>
                <a:cs typeface="Roboto Condensed" pitchFamily="34" charset="-120"/>
              </a:rPr>
              <a:t>Tidak ada perbaikan dalam 2-3 minggu</a:t>
            </a:r>
            <a:endParaRPr lang="en-US" sz="1550" dirty="0"/>
          </a:p>
          <a:p>
            <a:pPr marL="342900" indent="-342900" algn="l">
              <a:lnSpc>
                <a:spcPts val="2500"/>
              </a:lnSpc>
              <a:buSzPct val="100000"/>
              <a:buChar char="•"/>
            </a:pPr>
            <a:r>
              <a:rPr lang="en-US" sz="1550" dirty="0">
                <a:solidFill>
                  <a:srgbClr val="55575A"/>
                </a:solidFill>
                <a:latin typeface="Roboto Condensed" pitchFamily="34" charset="0"/>
                <a:ea typeface="Roboto Condensed" pitchFamily="34" charset="-122"/>
                <a:cs typeface="Roboto Condensed" pitchFamily="34" charset="-120"/>
              </a:rPr>
              <a:t>Perburutan kondisi setelah terapi</a:t>
            </a:r>
            <a:endParaRPr lang="en-US" sz="1550" dirty="0"/>
          </a:p>
        </p:txBody>
      </p:sp>
      <p:sp>
        <p:nvSpPr>
          <p:cNvPr id="16" name="Shape 14"/>
          <p:cNvSpPr/>
          <p:nvPr/>
        </p:nvSpPr>
        <p:spPr>
          <a:xfrm>
            <a:off x="793790" y="6258520"/>
            <a:ext cx="13042821" cy="1160740"/>
          </a:xfrm>
          <a:prstGeom prst="roundRect">
            <a:avLst>
              <a:gd name="adj" fmla="val 2565"/>
            </a:avLst>
          </a:prstGeom>
          <a:solidFill>
            <a:srgbClr val="FCF2B5"/>
          </a:solidFill>
          <a:ln/>
        </p:spPr>
      </p:sp>
      <p:pic>
        <p:nvPicPr>
          <p:cNvPr id="17" name="Image 0" descr="preencoded.png"/>
          <p:cNvPicPr>
            <a:picLocks noChangeAspect="1"/>
          </p:cNvPicPr>
          <p:nvPr/>
        </p:nvPicPr>
        <p:blipFill>
          <a:blip r:embed="rId3"/>
          <a:stretch>
            <a:fillRect/>
          </a:stretch>
        </p:blipFill>
        <p:spPr>
          <a:xfrm>
            <a:off x="992148" y="6553795"/>
            <a:ext cx="248007" cy="198358"/>
          </a:xfrm>
          <a:prstGeom prst="rect">
            <a:avLst/>
          </a:prstGeom>
        </p:spPr>
      </p:pic>
      <p:sp>
        <p:nvSpPr>
          <p:cNvPr id="18" name="Text 15"/>
          <p:cNvSpPr/>
          <p:nvPr/>
        </p:nvSpPr>
        <p:spPr>
          <a:xfrm>
            <a:off x="1438513" y="6506408"/>
            <a:ext cx="12199739" cy="635079"/>
          </a:xfrm>
          <a:prstGeom prst="rect">
            <a:avLst/>
          </a:prstGeom>
          <a:noFill/>
          <a:ln/>
        </p:spPr>
        <p:txBody>
          <a:bodyPr wrap="square" lIns="0" tIns="0" rIns="0" bIns="0" rtlCol="0" anchor="t"/>
          <a:lstStyle/>
          <a:p>
            <a:pPr marL="0" indent="0" algn="l">
              <a:lnSpc>
                <a:spcPts val="2500"/>
              </a:lnSpc>
              <a:buNone/>
            </a:pPr>
            <a:r>
              <a:rPr lang="en-US" sz="1550" b="1" dirty="0">
                <a:solidFill>
                  <a:srgbClr val="000000"/>
                </a:solidFill>
                <a:latin typeface="Roboto Condensed" pitchFamily="34" charset="0"/>
                <a:ea typeface="Roboto Condensed" pitchFamily="34" charset="-122"/>
                <a:cs typeface="Roboto Condensed" pitchFamily="34" charset="-120"/>
              </a:rPr>
              <a:t>Peringatan Penting:</a:t>
            </a:r>
            <a:r>
              <a:rPr lang="en-US" sz="1550" dirty="0">
                <a:solidFill>
                  <a:srgbClr val="000000"/>
                </a:solidFill>
                <a:latin typeface="Roboto Condensed" pitchFamily="34" charset="0"/>
                <a:ea typeface="Roboto Condensed" pitchFamily="34" charset="-122"/>
                <a:cs typeface="Roboto Condensed" pitchFamily="34" charset="-120"/>
              </a:rPr>
              <a:t> Jika ditemukan kontraindikasi di atas, segera hentikan terapi naturopathy dan rujuk ke dokter spesialis kandungan untuk evaluasi medis lebih lanjut. Keamanan ibu dan janin adalah prioritas utama.</a:t>
            </a:r>
            <a:endParaRPr lang="en-US" sz="1550" dirty="0"/>
          </a:p>
        </p:txBody>
      </p:sp>
      <p:sp>
        <p:nvSpPr>
          <p:cNvPr id="19" name="Rectangle 18">
            <a:extLst>
              <a:ext uri="{FF2B5EF4-FFF2-40B4-BE49-F238E27FC236}">
                <a16:creationId xmlns:a16="http://schemas.microsoft.com/office/drawing/2014/main" id="{4599026D-FC7E-ADF7-F16D-8E67046ECE49}"/>
              </a:ext>
            </a:extLst>
          </p:cNvPr>
          <p:cNvSpPr/>
          <p:nvPr/>
        </p:nvSpPr>
        <p:spPr>
          <a:xfrm>
            <a:off x="11306628" y="7713917"/>
            <a:ext cx="3323772" cy="42817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Sarjana </a:t>
            </a:r>
            <a:r>
              <a:rPr lang="en-US" b="1" dirty="0" err="1"/>
              <a:t>Kebidanan</a:t>
            </a:r>
            <a:r>
              <a:rPr lang="en-US" b="1" dirty="0"/>
              <a:t> SPI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82228" y="532448"/>
            <a:ext cx="13265944" cy="1065848"/>
          </a:xfrm>
          <a:prstGeom prst="rect">
            <a:avLst/>
          </a:prstGeom>
          <a:noFill/>
          <a:ln/>
        </p:spPr>
        <p:txBody>
          <a:bodyPr wrap="square" lIns="0" tIns="0" rIns="0" bIns="0" rtlCol="0" anchor="t"/>
          <a:lstStyle/>
          <a:p>
            <a:pPr marL="0" indent="0" algn="l">
              <a:lnSpc>
                <a:spcPts val="4150"/>
              </a:lnSpc>
              <a:buNone/>
            </a:pPr>
            <a:r>
              <a:rPr lang="en-US" sz="3350" b="1" dirty="0">
                <a:solidFill>
                  <a:srgbClr val="0C0D0F"/>
                </a:solidFill>
                <a:latin typeface="Hubot Sans Bold" pitchFamily="34" charset="0"/>
                <a:ea typeface="Hubot Sans Bold" pitchFamily="34" charset="-122"/>
                <a:cs typeface="Hubot Sans Bold" pitchFamily="34" charset="-120"/>
              </a:rPr>
              <a:t>PERINGATAN KHUSUS DAN INTERAKSI OBAT PADA TERAPI NATUROPATHY</a:t>
            </a:r>
            <a:endParaRPr lang="en-US" sz="3350" dirty="0"/>
          </a:p>
        </p:txBody>
      </p:sp>
      <p:sp>
        <p:nvSpPr>
          <p:cNvPr id="3" name="Text 1"/>
          <p:cNvSpPr/>
          <p:nvPr/>
        </p:nvSpPr>
        <p:spPr>
          <a:xfrm>
            <a:off x="682228" y="1891427"/>
            <a:ext cx="13265944" cy="253722"/>
          </a:xfrm>
          <a:prstGeom prst="rect">
            <a:avLst/>
          </a:prstGeom>
          <a:noFill/>
          <a:ln/>
        </p:spPr>
        <p:txBody>
          <a:bodyPr wrap="none" lIns="0" tIns="0" rIns="0" bIns="0" rtlCol="0" anchor="t"/>
          <a:lstStyle/>
          <a:p>
            <a:pPr marL="0" indent="0" algn="l">
              <a:lnSpc>
                <a:spcPts val="1950"/>
              </a:lnSpc>
              <a:buNone/>
            </a:pPr>
            <a:r>
              <a:rPr lang="en-US" sz="1300" dirty="0">
                <a:solidFill>
                  <a:srgbClr val="55575A"/>
                </a:solidFill>
                <a:latin typeface="Roboto Condensed" pitchFamily="34" charset="0"/>
                <a:ea typeface="Roboto Condensed" pitchFamily="34" charset="-122"/>
                <a:cs typeface="Roboto Condensed" pitchFamily="34" charset="-120"/>
              </a:rPr>
              <a:t>Salah satu tantangan terbesar dalam penerapan naturopathy adalah potensi interaksi antara herbal/suplemen dengan obat-obatan konvensional. Bidan harus waspada terhadap:</a:t>
            </a:r>
            <a:endParaRPr lang="en-US" sz="1300" dirty="0"/>
          </a:p>
        </p:txBody>
      </p:sp>
      <p:pic>
        <p:nvPicPr>
          <p:cNvPr id="4" name="Image 0" descr="preencoded.png"/>
          <p:cNvPicPr>
            <a:picLocks noChangeAspect="1"/>
          </p:cNvPicPr>
          <p:nvPr/>
        </p:nvPicPr>
        <p:blipFill>
          <a:blip r:embed="rId3"/>
          <a:stretch>
            <a:fillRect/>
          </a:stretch>
        </p:blipFill>
        <p:spPr>
          <a:xfrm>
            <a:off x="682228" y="2309932"/>
            <a:ext cx="852726" cy="1202769"/>
          </a:xfrm>
          <a:prstGeom prst="rect">
            <a:avLst/>
          </a:prstGeom>
        </p:spPr>
      </p:pic>
      <p:sp>
        <p:nvSpPr>
          <p:cNvPr id="5" name="Text 2"/>
          <p:cNvSpPr/>
          <p:nvPr/>
        </p:nvSpPr>
        <p:spPr>
          <a:xfrm>
            <a:off x="1681520" y="2480429"/>
            <a:ext cx="4945975" cy="266462"/>
          </a:xfrm>
          <a:prstGeom prst="rect">
            <a:avLst/>
          </a:prstGeom>
          <a:noFill/>
          <a:ln/>
        </p:spPr>
        <p:txBody>
          <a:bodyPr wrap="none" lIns="0" tIns="0" rIns="0" bIns="0" rtlCol="0" anchor="t"/>
          <a:lstStyle/>
          <a:p>
            <a:pPr marL="0" indent="0" algn="l">
              <a:lnSpc>
                <a:spcPts val="2050"/>
              </a:lnSpc>
              <a:buNone/>
            </a:pPr>
            <a:r>
              <a:rPr lang="en-US" sz="1650" b="1" dirty="0">
                <a:solidFill>
                  <a:srgbClr val="55575A"/>
                </a:solidFill>
                <a:latin typeface="Hubot Sans Bold" pitchFamily="34" charset="0"/>
                <a:ea typeface="Hubot Sans Bold" pitchFamily="34" charset="-122"/>
                <a:cs typeface="Hubot Sans Bold" pitchFamily="34" charset="-120"/>
              </a:rPr>
              <a:t>INTERAKSI DENGAN OBAT KONVENSIONAL</a:t>
            </a:r>
            <a:endParaRPr lang="en-US" sz="1650" dirty="0"/>
          </a:p>
        </p:txBody>
      </p:sp>
      <p:sp>
        <p:nvSpPr>
          <p:cNvPr id="6" name="Text 3"/>
          <p:cNvSpPr/>
          <p:nvPr/>
        </p:nvSpPr>
        <p:spPr>
          <a:xfrm>
            <a:off x="1681520" y="2834759"/>
            <a:ext cx="12266652" cy="507444"/>
          </a:xfrm>
          <a:prstGeom prst="rect">
            <a:avLst/>
          </a:prstGeom>
          <a:noFill/>
          <a:ln/>
        </p:spPr>
        <p:txBody>
          <a:bodyPr wrap="square" lIns="0" tIns="0" rIns="0" bIns="0" rtlCol="0" anchor="t"/>
          <a:lstStyle/>
          <a:p>
            <a:pPr marL="0" indent="0" algn="l">
              <a:lnSpc>
                <a:spcPts val="1950"/>
              </a:lnSpc>
              <a:buNone/>
            </a:pPr>
            <a:r>
              <a:rPr lang="en-US" sz="1300" dirty="0">
                <a:solidFill>
                  <a:srgbClr val="55575A"/>
                </a:solidFill>
                <a:latin typeface="Roboto Condensed" pitchFamily="34" charset="0"/>
                <a:ea typeface="Roboto Condensed" pitchFamily="34" charset="-122"/>
                <a:cs typeface="Roboto Condensed" pitchFamily="34" charset="-120"/>
              </a:rPr>
              <a:t>Beberapa herbal dapat meningkatkan atau mengurangi efek obat. Contoh: jahe dapat meningkatkan risiko perdarahan jika dikonsumsi dengan antikoagulan. St. John's Wort mengurangi efektivitas kontrasepsi hormonal.</a:t>
            </a:r>
            <a:endParaRPr lang="en-US" sz="1300" dirty="0"/>
          </a:p>
        </p:txBody>
      </p:sp>
      <p:pic>
        <p:nvPicPr>
          <p:cNvPr id="7" name="Image 1" descr="preencoded.png"/>
          <p:cNvPicPr>
            <a:picLocks noChangeAspect="1"/>
          </p:cNvPicPr>
          <p:nvPr/>
        </p:nvPicPr>
        <p:blipFill>
          <a:blip r:embed="rId4"/>
          <a:stretch>
            <a:fillRect/>
          </a:stretch>
        </p:blipFill>
        <p:spPr>
          <a:xfrm>
            <a:off x="682228" y="3512701"/>
            <a:ext cx="852726" cy="1023342"/>
          </a:xfrm>
          <a:prstGeom prst="rect">
            <a:avLst/>
          </a:prstGeom>
        </p:spPr>
      </p:pic>
      <p:sp>
        <p:nvSpPr>
          <p:cNvPr id="8" name="Text 4"/>
          <p:cNvSpPr/>
          <p:nvPr/>
        </p:nvSpPr>
        <p:spPr>
          <a:xfrm>
            <a:off x="1681520" y="3683198"/>
            <a:ext cx="3755708" cy="266462"/>
          </a:xfrm>
          <a:prstGeom prst="rect">
            <a:avLst/>
          </a:prstGeom>
          <a:noFill/>
          <a:ln/>
        </p:spPr>
        <p:txBody>
          <a:bodyPr wrap="none" lIns="0" tIns="0" rIns="0" bIns="0" rtlCol="0" anchor="t"/>
          <a:lstStyle/>
          <a:p>
            <a:pPr marL="0" indent="0" algn="l">
              <a:lnSpc>
                <a:spcPts val="2050"/>
              </a:lnSpc>
              <a:buNone/>
            </a:pPr>
            <a:r>
              <a:rPr lang="en-US" sz="1650" b="1" dirty="0">
                <a:solidFill>
                  <a:srgbClr val="55575A"/>
                </a:solidFill>
                <a:latin typeface="Hubot Sans Bold" pitchFamily="34" charset="0"/>
                <a:ea typeface="Hubot Sans Bold" pitchFamily="34" charset="-122"/>
                <a:cs typeface="Hubot Sans Bold" pitchFamily="34" charset="-120"/>
              </a:rPr>
              <a:t>BEBAN PADA ORGAN METABOLIK</a:t>
            </a:r>
            <a:endParaRPr lang="en-US" sz="1650" dirty="0"/>
          </a:p>
        </p:txBody>
      </p:sp>
      <p:sp>
        <p:nvSpPr>
          <p:cNvPr id="9" name="Text 5"/>
          <p:cNvSpPr/>
          <p:nvPr/>
        </p:nvSpPr>
        <p:spPr>
          <a:xfrm>
            <a:off x="1681520" y="4037528"/>
            <a:ext cx="12266652" cy="253722"/>
          </a:xfrm>
          <a:prstGeom prst="rect">
            <a:avLst/>
          </a:prstGeom>
          <a:noFill/>
          <a:ln/>
        </p:spPr>
        <p:txBody>
          <a:bodyPr wrap="none" lIns="0" tIns="0" rIns="0" bIns="0" rtlCol="0" anchor="t"/>
          <a:lstStyle/>
          <a:p>
            <a:pPr marL="0" indent="0" algn="l">
              <a:lnSpc>
                <a:spcPts val="1950"/>
              </a:lnSpc>
              <a:buNone/>
            </a:pPr>
            <a:r>
              <a:rPr lang="en-US" sz="1300" dirty="0">
                <a:solidFill>
                  <a:srgbClr val="55575A"/>
                </a:solidFill>
                <a:latin typeface="Roboto Condensed" pitchFamily="34" charset="0"/>
                <a:ea typeface="Roboto Condensed" pitchFamily="34" charset="-122"/>
                <a:cs typeface="Roboto Condensed" pitchFamily="34" charset="-120"/>
              </a:rPr>
              <a:t>Herbal dan suplemen diproses oleh hati dan ginjal. Pada ibu dengan fungsi organ terganggu, ini dapat memperburuk kondisi. Perlu monitoring fungsi hati dan ginjal secara berkala.</a:t>
            </a:r>
            <a:endParaRPr lang="en-US" sz="1300" dirty="0"/>
          </a:p>
        </p:txBody>
      </p:sp>
      <p:pic>
        <p:nvPicPr>
          <p:cNvPr id="10" name="Image 2" descr="preencoded.png"/>
          <p:cNvPicPr>
            <a:picLocks noChangeAspect="1"/>
          </p:cNvPicPr>
          <p:nvPr/>
        </p:nvPicPr>
        <p:blipFill>
          <a:blip r:embed="rId5"/>
          <a:stretch>
            <a:fillRect/>
          </a:stretch>
        </p:blipFill>
        <p:spPr>
          <a:xfrm>
            <a:off x="682228" y="4536043"/>
            <a:ext cx="852726" cy="1202769"/>
          </a:xfrm>
          <a:prstGeom prst="rect">
            <a:avLst/>
          </a:prstGeom>
        </p:spPr>
      </p:pic>
      <p:sp>
        <p:nvSpPr>
          <p:cNvPr id="11" name="Text 6"/>
          <p:cNvSpPr/>
          <p:nvPr/>
        </p:nvSpPr>
        <p:spPr>
          <a:xfrm>
            <a:off x="1681520" y="4706541"/>
            <a:ext cx="2967395" cy="266462"/>
          </a:xfrm>
          <a:prstGeom prst="rect">
            <a:avLst/>
          </a:prstGeom>
          <a:noFill/>
          <a:ln/>
        </p:spPr>
        <p:txBody>
          <a:bodyPr wrap="none" lIns="0" tIns="0" rIns="0" bIns="0" rtlCol="0" anchor="t"/>
          <a:lstStyle/>
          <a:p>
            <a:pPr marL="0" indent="0" algn="l">
              <a:lnSpc>
                <a:spcPts val="2050"/>
              </a:lnSpc>
              <a:buNone/>
            </a:pPr>
            <a:r>
              <a:rPr lang="en-US" sz="1650" b="1" dirty="0">
                <a:solidFill>
                  <a:srgbClr val="55575A"/>
                </a:solidFill>
                <a:latin typeface="Hubot Sans Bold" pitchFamily="34" charset="0"/>
                <a:ea typeface="Hubot Sans Bold" pitchFamily="34" charset="-122"/>
                <a:cs typeface="Hubot Sans Bold" pitchFamily="34" charset="-120"/>
              </a:rPr>
              <a:t>KEAMANAN UNTUK JANIN</a:t>
            </a:r>
            <a:endParaRPr lang="en-US" sz="1650" dirty="0"/>
          </a:p>
        </p:txBody>
      </p:sp>
      <p:sp>
        <p:nvSpPr>
          <p:cNvPr id="12" name="Text 7"/>
          <p:cNvSpPr/>
          <p:nvPr/>
        </p:nvSpPr>
        <p:spPr>
          <a:xfrm>
            <a:off x="1681520" y="5060871"/>
            <a:ext cx="12266652" cy="507444"/>
          </a:xfrm>
          <a:prstGeom prst="rect">
            <a:avLst/>
          </a:prstGeom>
          <a:noFill/>
          <a:ln/>
        </p:spPr>
        <p:txBody>
          <a:bodyPr wrap="square" lIns="0" tIns="0" rIns="0" bIns="0" rtlCol="0" anchor="t"/>
          <a:lstStyle/>
          <a:p>
            <a:pPr marL="0" indent="0" algn="l">
              <a:lnSpc>
                <a:spcPts val="1950"/>
              </a:lnSpc>
              <a:buNone/>
            </a:pPr>
            <a:r>
              <a:rPr lang="en-US" sz="1300" dirty="0">
                <a:solidFill>
                  <a:srgbClr val="55575A"/>
                </a:solidFill>
                <a:latin typeface="Roboto Condensed" pitchFamily="34" charset="0"/>
                <a:ea typeface="Roboto Condensed" pitchFamily="34" charset="-122"/>
                <a:cs typeface="Roboto Condensed" pitchFamily="34" charset="-120"/>
              </a:rPr>
              <a:t>Tidak semua herbal aman untuk janin. Beberapa dapat menyebabkan kontraksi uterus atau mempengaruhi perkembangan janin. Konsultasi dengan ahli farmakologi obat dalam kehamilan sangat penting.</a:t>
            </a:r>
            <a:endParaRPr lang="en-US" sz="1300" dirty="0"/>
          </a:p>
        </p:txBody>
      </p:sp>
      <p:sp>
        <p:nvSpPr>
          <p:cNvPr id="13" name="Text 8"/>
          <p:cNvSpPr/>
          <p:nvPr/>
        </p:nvSpPr>
        <p:spPr>
          <a:xfrm>
            <a:off x="682228" y="5958602"/>
            <a:ext cx="6223873" cy="319802"/>
          </a:xfrm>
          <a:prstGeom prst="rect">
            <a:avLst/>
          </a:prstGeom>
          <a:noFill/>
          <a:ln/>
        </p:spPr>
        <p:txBody>
          <a:bodyPr wrap="none" lIns="0" tIns="0" rIns="0" bIns="0" rtlCol="0" anchor="t"/>
          <a:lstStyle/>
          <a:p>
            <a:pPr marL="0" indent="0" algn="l">
              <a:lnSpc>
                <a:spcPts val="2500"/>
              </a:lnSpc>
              <a:buNone/>
            </a:pPr>
            <a:r>
              <a:rPr lang="en-US" sz="2000" b="1" dirty="0">
                <a:solidFill>
                  <a:srgbClr val="0C0D0F"/>
                </a:solidFill>
                <a:latin typeface="Hubot Sans Bold" pitchFamily="34" charset="0"/>
                <a:ea typeface="Hubot Sans Bold" pitchFamily="34" charset="-122"/>
                <a:cs typeface="Hubot Sans Bold" pitchFamily="34" charset="-120"/>
              </a:rPr>
              <a:t>STRATEGI MENGURANGI RISIKO INTERAKSI</a:t>
            </a:r>
            <a:endParaRPr lang="en-US" sz="2000" dirty="0"/>
          </a:p>
        </p:txBody>
      </p:sp>
      <p:sp>
        <p:nvSpPr>
          <p:cNvPr id="14" name="Text 9"/>
          <p:cNvSpPr/>
          <p:nvPr/>
        </p:nvSpPr>
        <p:spPr>
          <a:xfrm>
            <a:off x="682228" y="6644759"/>
            <a:ext cx="2734389" cy="266462"/>
          </a:xfrm>
          <a:prstGeom prst="rect">
            <a:avLst/>
          </a:prstGeom>
          <a:noFill/>
          <a:ln/>
        </p:spPr>
        <p:txBody>
          <a:bodyPr wrap="none" lIns="0" tIns="0" rIns="0" bIns="0" rtlCol="0" anchor="t"/>
          <a:lstStyle/>
          <a:p>
            <a:pPr marL="0" indent="0" algn="l">
              <a:lnSpc>
                <a:spcPts val="2050"/>
              </a:lnSpc>
              <a:buNone/>
            </a:pPr>
            <a:r>
              <a:rPr lang="en-US" sz="1650" b="1" dirty="0">
                <a:solidFill>
                  <a:srgbClr val="0C0D0F"/>
                </a:solidFill>
                <a:latin typeface="Hubot Sans Bold" pitchFamily="34" charset="0"/>
                <a:ea typeface="Hubot Sans Bold" pitchFamily="34" charset="-122"/>
                <a:cs typeface="Hubot Sans Bold" pitchFamily="34" charset="-120"/>
              </a:rPr>
              <a:t>KOMUNIKASI TERBUKA</a:t>
            </a:r>
            <a:endParaRPr lang="en-US" sz="1650" dirty="0"/>
          </a:p>
        </p:txBody>
      </p:sp>
      <p:sp>
        <p:nvSpPr>
          <p:cNvPr id="15" name="Text 10"/>
          <p:cNvSpPr/>
          <p:nvPr/>
        </p:nvSpPr>
        <p:spPr>
          <a:xfrm>
            <a:off x="682228" y="7057787"/>
            <a:ext cx="4098965" cy="507444"/>
          </a:xfrm>
          <a:prstGeom prst="rect">
            <a:avLst/>
          </a:prstGeom>
          <a:noFill/>
          <a:ln/>
        </p:spPr>
        <p:txBody>
          <a:bodyPr wrap="square" lIns="0" tIns="0" rIns="0" bIns="0" rtlCol="0" anchor="t"/>
          <a:lstStyle/>
          <a:p>
            <a:pPr marL="0" indent="0" algn="l">
              <a:lnSpc>
                <a:spcPts val="1950"/>
              </a:lnSpc>
              <a:buNone/>
            </a:pPr>
            <a:r>
              <a:rPr lang="en-US" sz="1300" dirty="0">
                <a:solidFill>
                  <a:srgbClr val="55575A"/>
                </a:solidFill>
                <a:latin typeface="Roboto Condensed" pitchFamily="34" charset="0"/>
                <a:ea typeface="Roboto Condensed" pitchFamily="34" charset="-122"/>
                <a:cs typeface="Roboto Condensed" pitchFamily="34" charset="-120"/>
              </a:rPr>
              <a:t>Wajib tanyakan semua suplemen dan herbal yang dikonsumsi pasien secara rutin.</a:t>
            </a:r>
            <a:endParaRPr lang="en-US" sz="1300" dirty="0"/>
          </a:p>
        </p:txBody>
      </p:sp>
      <p:sp>
        <p:nvSpPr>
          <p:cNvPr id="16" name="Text 11"/>
          <p:cNvSpPr/>
          <p:nvPr/>
        </p:nvSpPr>
        <p:spPr>
          <a:xfrm>
            <a:off x="5204817" y="6644759"/>
            <a:ext cx="2872264" cy="266462"/>
          </a:xfrm>
          <a:prstGeom prst="rect">
            <a:avLst/>
          </a:prstGeom>
          <a:noFill/>
          <a:ln/>
        </p:spPr>
        <p:txBody>
          <a:bodyPr wrap="none" lIns="0" tIns="0" rIns="0" bIns="0" rtlCol="0" anchor="t"/>
          <a:lstStyle/>
          <a:p>
            <a:pPr marL="0" indent="0" algn="l">
              <a:lnSpc>
                <a:spcPts val="2050"/>
              </a:lnSpc>
              <a:buNone/>
            </a:pPr>
            <a:r>
              <a:rPr lang="en-US" sz="1650" b="1" dirty="0">
                <a:solidFill>
                  <a:srgbClr val="0C0D0F"/>
                </a:solidFill>
                <a:latin typeface="Hubot Sans Bold" pitchFamily="34" charset="0"/>
                <a:ea typeface="Hubot Sans Bold" pitchFamily="34" charset="-122"/>
                <a:cs typeface="Hubot Sans Bold" pitchFamily="34" charset="-120"/>
              </a:rPr>
              <a:t>DOKUMENTASI LENGKAP</a:t>
            </a:r>
            <a:endParaRPr lang="en-US" sz="1650" dirty="0"/>
          </a:p>
        </p:txBody>
      </p:sp>
      <p:sp>
        <p:nvSpPr>
          <p:cNvPr id="17" name="Text 12"/>
          <p:cNvSpPr/>
          <p:nvPr/>
        </p:nvSpPr>
        <p:spPr>
          <a:xfrm>
            <a:off x="5204817" y="7057787"/>
            <a:ext cx="4098965" cy="507444"/>
          </a:xfrm>
          <a:prstGeom prst="rect">
            <a:avLst/>
          </a:prstGeom>
          <a:noFill/>
          <a:ln/>
        </p:spPr>
        <p:txBody>
          <a:bodyPr wrap="square" lIns="0" tIns="0" rIns="0" bIns="0" rtlCol="0" anchor="t"/>
          <a:lstStyle/>
          <a:p>
            <a:pPr marL="0" indent="0" algn="l">
              <a:lnSpc>
                <a:spcPts val="1950"/>
              </a:lnSpc>
              <a:buNone/>
            </a:pPr>
            <a:r>
              <a:rPr lang="en-US" sz="1300" dirty="0">
                <a:solidFill>
                  <a:srgbClr val="55575A"/>
                </a:solidFill>
                <a:latin typeface="Roboto Condensed" pitchFamily="34" charset="0"/>
                <a:ea typeface="Roboto Condensed" pitchFamily="34" charset="-122"/>
                <a:cs typeface="Roboto Condensed" pitchFamily="34" charset="-120"/>
              </a:rPr>
              <a:t>Catat semua terapi yang sedang dijalani pasien dalam rekam medis.</a:t>
            </a:r>
            <a:endParaRPr lang="en-US" sz="1300" dirty="0"/>
          </a:p>
        </p:txBody>
      </p:sp>
      <p:sp>
        <p:nvSpPr>
          <p:cNvPr id="18" name="Text 13"/>
          <p:cNvSpPr/>
          <p:nvPr/>
        </p:nvSpPr>
        <p:spPr>
          <a:xfrm>
            <a:off x="9727406" y="6644759"/>
            <a:ext cx="2131933" cy="266462"/>
          </a:xfrm>
          <a:prstGeom prst="rect">
            <a:avLst/>
          </a:prstGeom>
          <a:noFill/>
          <a:ln/>
        </p:spPr>
        <p:txBody>
          <a:bodyPr wrap="none" lIns="0" tIns="0" rIns="0" bIns="0" rtlCol="0" anchor="t"/>
          <a:lstStyle/>
          <a:p>
            <a:pPr marL="0" indent="0" algn="l">
              <a:lnSpc>
                <a:spcPts val="2050"/>
              </a:lnSpc>
              <a:buNone/>
            </a:pPr>
            <a:r>
              <a:rPr lang="en-US" sz="1650" b="1" dirty="0">
                <a:solidFill>
                  <a:srgbClr val="0C0D0F"/>
                </a:solidFill>
                <a:latin typeface="Hubot Sans Bold" pitchFamily="34" charset="0"/>
                <a:ea typeface="Hubot Sans Bold" pitchFamily="34" charset="-122"/>
                <a:cs typeface="Hubot Sans Bold" pitchFamily="34" charset="-120"/>
              </a:rPr>
              <a:t>KOLABORASI TIM</a:t>
            </a:r>
            <a:endParaRPr lang="en-US" sz="1650" dirty="0"/>
          </a:p>
        </p:txBody>
      </p:sp>
      <p:sp>
        <p:nvSpPr>
          <p:cNvPr id="19" name="Text 14"/>
          <p:cNvSpPr/>
          <p:nvPr/>
        </p:nvSpPr>
        <p:spPr>
          <a:xfrm>
            <a:off x="9727406" y="7057787"/>
            <a:ext cx="4235768" cy="507444"/>
          </a:xfrm>
          <a:prstGeom prst="rect">
            <a:avLst/>
          </a:prstGeom>
          <a:noFill/>
          <a:ln/>
        </p:spPr>
        <p:txBody>
          <a:bodyPr wrap="square" lIns="0" tIns="0" rIns="0" bIns="0" rtlCol="0" anchor="t"/>
          <a:lstStyle/>
          <a:p>
            <a:pPr marL="0" indent="0" algn="l">
              <a:lnSpc>
                <a:spcPts val="1950"/>
              </a:lnSpc>
              <a:buNone/>
            </a:pPr>
            <a:r>
              <a:rPr lang="en-US" sz="1300" dirty="0">
                <a:solidFill>
                  <a:srgbClr val="55575A"/>
                </a:solidFill>
                <a:latin typeface="Roboto Condensed" pitchFamily="34" charset="0"/>
                <a:ea typeface="Roboto Condensed" pitchFamily="34" charset="-122"/>
                <a:cs typeface="Roboto Condensed" pitchFamily="34" charset="-120"/>
              </a:rPr>
              <a:t>Koordinasi dengan apoteker dan dokter untuk memverifikasi keamanan.</a:t>
            </a:r>
            <a:endParaRPr lang="en-US" sz="1300" dirty="0"/>
          </a:p>
        </p:txBody>
      </p:sp>
      <p:sp>
        <p:nvSpPr>
          <p:cNvPr id="20" name="Rectangle 19">
            <a:extLst>
              <a:ext uri="{FF2B5EF4-FFF2-40B4-BE49-F238E27FC236}">
                <a16:creationId xmlns:a16="http://schemas.microsoft.com/office/drawing/2014/main" id="{B3B1C323-B3B6-B60E-1068-B785CAB806FA}"/>
              </a:ext>
            </a:extLst>
          </p:cNvPr>
          <p:cNvSpPr/>
          <p:nvPr/>
        </p:nvSpPr>
        <p:spPr>
          <a:xfrm>
            <a:off x="11306628" y="7713917"/>
            <a:ext cx="3323772" cy="42817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Sarjana </a:t>
            </a:r>
            <a:r>
              <a:rPr lang="en-US" b="1" dirty="0" err="1"/>
              <a:t>Kebidanan</a:t>
            </a:r>
            <a:r>
              <a:rPr lang="en-US" b="1" dirty="0"/>
              <a:t> SPI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3280172" y="308372"/>
            <a:ext cx="8070056" cy="639604"/>
          </a:xfrm>
          <a:prstGeom prst="rect">
            <a:avLst/>
          </a:prstGeom>
          <a:noFill/>
          <a:ln/>
        </p:spPr>
        <p:txBody>
          <a:bodyPr wrap="square" lIns="0" tIns="0" rIns="0" bIns="0" rtlCol="0" anchor="t"/>
          <a:lstStyle/>
          <a:p>
            <a:pPr marL="0" indent="0" algn="l">
              <a:lnSpc>
                <a:spcPts val="2500"/>
              </a:lnSpc>
              <a:buNone/>
            </a:pPr>
            <a:r>
              <a:rPr lang="en-US" sz="2000" b="1" dirty="0">
                <a:solidFill>
                  <a:srgbClr val="0C0D0F"/>
                </a:solidFill>
                <a:latin typeface="Hubot Sans Bold" pitchFamily="34" charset="0"/>
                <a:ea typeface="Hubot Sans Bold" pitchFamily="34" charset="-122"/>
                <a:cs typeface="Hubot Sans Bold" pitchFamily="34" charset="-120"/>
              </a:rPr>
              <a:t>STUDI KASUS: POTENSI RISIKO HERBAL TERTENTU DALAM KEHAMILAN</a:t>
            </a:r>
            <a:endParaRPr lang="en-US" sz="2000" dirty="0"/>
          </a:p>
        </p:txBody>
      </p:sp>
      <p:sp>
        <p:nvSpPr>
          <p:cNvPr id="3" name="Text 1"/>
          <p:cNvSpPr/>
          <p:nvPr/>
        </p:nvSpPr>
        <p:spPr>
          <a:xfrm>
            <a:off x="3280172" y="1053465"/>
            <a:ext cx="8070056" cy="124063"/>
          </a:xfrm>
          <a:prstGeom prst="rect">
            <a:avLst/>
          </a:prstGeom>
          <a:noFill/>
          <a:ln/>
        </p:spPr>
        <p:txBody>
          <a:bodyPr wrap="none" lIns="0" tIns="0" rIns="0" bIns="0" rtlCol="0" anchor="t"/>
          <a:lstStyle/>
          <a:p>
            <a:pPr marL="0" indent="0" algn="l">
              <a:lnSpc>
                <a:spcPts val="950"/>
              </a:lnSpc>
              <a:buNone/>
            </a:pPr>
            <a:r>
              <a:rPr lang="en-US" sz="800" dirty="0">
                <a:solidFill>
                  <a:srgbClr val="55575A"/>
                </a:solidFill>
                <a:latin typeface="Roboto Condensed" pitchFamily="34" charset="0"/>
                <a:ea typeface="Roboto Condensed" pitchFamily="34" charset="-122"/>
                <a:cs typeface="Roboto Condensed" pitchFamily="34" charset="-120"/>
              </a:rPr>
              <a:t>Berikut adalah kasus nyata yang menggambarkan pentingnya pemahaman tentang keamanan herbal dalam kehamilan:</a:t>
            </a:r>
            <a:endParaRPr lang="en-US" sz="800" dirty="0"/>
          </a:p>
        </p:txBody>
      </p:sp>
      <p:pic>
        <p:nvPicPr>
          <p:cNvPr id="4" name="Image 0" descr="preencoded.png"/>
          <p:cNvPicPr>
            <a:picLocks noChangeAspect="1"/>
          </p:cNvPicPr>
          <p:nvPr/>
        </p:nvPicPr>
        <p:blipFill>
          <a:blip r:embed="rId3"/>
          <a:stretch>
            <a:fillRect/>
          </a:stretch>
        </p:blipFill>
        <p:spPr>
          <a:xfrm>
            <a:off x="3280172" y="1296114"/>
            <a:ext cx="3494246" cy="3494246"/>
          </a:xfrm>
          <a:prstGeom prst="rect">
            <a:avLst/>
          </a:prstGeom>
        </p:spPr>
      </p:pic>
      <p:sp>
        <p:nvSpPr>
          <p:cNvPr id="5" name="Text 2"/>
          <p:cNvSpPr/>
          <p:nvPr/>
        </p:nvSpPr>
        <p:spPr>
          <a:xfrm>
            <a:off x="3280172" y="4849654"/>
            <a:ext cx="1279208" cy="159782"/>
          </a:xfrm>
          <a:prstGeom prst="rect">
            <a:avLst/>
          </a:prstGeom>
          <a:noFill/>
          <a:ln/>
        </p:spPr>
        <p:txBody>
          <a:bodyPr wrap="none" lIns="0" tIns="0" rIns="0" bIns="0" rtlCol="0" anchor="t"/>
          <a:lstStyle/>
          <a:p>
            <a:pPr marL="0" indent="0" algn="l">
              <a:lnSpc>
                <a:spcPts val="1250"/>
              </a:lnSpc>
              <a:buNone/>
            </a:pPr>
            <a:r>
              <a:rPr lang="en-US" sz="1000" b="1" dirty="0">
                <a:solidFill>
                  <a:srgbClr val="0C0D0F"/>
                </a:solidFill>
                <a:latin typeface="Hubot Sans Bold" pitchFamily="34" charset="0"/>
                <a:ea typeface="Hubot Sans Bold" pitchFamily="34" charset="-122"/>
                <a:cs typeface="Hubot Sans Bold" pitchFamily="34" charset="-120"/>
              </a:rPr>
              <a:t>KONTEKS KASUS</a:t>
            </a:r>
            <a:endParaRPr lang="en-US" sz="1000" dirty="0"/>
          </a:p>
        </p:txBody>
      </p:sp>
      <p:sp>
        <p:nvSpPr>
          <p:cNvPr id="6" name="Text 3"/>
          <p:cNvSpPr/>
          <p:nvPr/>
        </p:nvSpPr>
        <p:spPr>
          <a:xfrm>
            <a:off x="3280172" y="5062180"/>
            <a:ext cx="3494246" cy="372189"/>
          </a:xfrm>
          <a:prstGeom prst="rect">
            <a:avLst/>
          </a:prstGeom>
          <a:noFill/>
          <a:ln/>
        </p:spPr>
        <p:txBody>
          <a:bodyPr wrap="square" lIns="0" tIns="0" rIns="0" bIns="0" rtlCol="0" anchor="t"/>
          <a:lstStyle/>
          <a:p>
            <a:pPr marL="0" indent="0" algn="l">
              <a:lnSpc>
                <a:spcPts val="950"/>
              </a:lnSpc>
              <a:buNone/>
            </a:pPr>
            <a:r>
              <a:rPr lang="en-US" sz="800" dirty="0">
                <a:solidFill>
                  <a:srgbClr val="55575A"/>
                </a:solidFill>
                <a:latin typeface="Roboto Condensed" pitchFamily="34" charset="0"/>
                <a:ea typeface="Roboto Condensed" pitchFamily="34" charset="-122"/>
                <a:cs typeface="Roboto Condensed" pitchFamily="34" charset="-120"/>
              </a:rPr>
              <a:t>Ibu hamil usia 30 tahun, gravida 2 para 1, menggunakan herbal tradisional untuk "menguatkan kandungan" tanpa konsultasi dengan tenaga kesehatan. Herbal tersebut mengandung rimpang kunyit, daun sirsak, dan akar manis.</a:t>
            </a:r>
            <a:endParaRPr lang="en-US" sz="800" dirty="0"/>
          </a:p>
        </p:txBody>
      </p:sp>
      <p:sp>
        <p:nvSpPr>
          <p:cNvPr id="7" name="Text 4"/>
          <p:cNvSpPr/>
          <p:nvPr/>
        </p:nvSpPr>
        <p:spPr>
          <a:xfrm>
            <a:off x="7031593" y="1289566"/>
            <a:ext cx="1464588" cy="159782"/>
          </a:xfrm>
          <a:prstGeom prst="rect">
            <a:avLst/>
          </a:prstGeom>
          <a:noFill/>
          <a:ln/>
        </p:spPr>
        <p:txBody>
          <a:bodyPr wrap="none" lIns="0" tIns="0" rIns="0" bIns="0" rtlCol="0" anchor="t"/>
          <a:lstStyle/>
          <a:p>
            <a:pPr marL="0" indent="0" algn="l">
              <a:lnSpc>
                <a:spcPts val="1250"/>
              </a:lnSpc>
              <a:buNone/>
            </a:pPr>
            <a:r>
              <a:rPr lang="en-US" sz="1000" b="1" dirty="0">
                <a:solidFill>
                  <a:srgbClr val="0C0D0F"/>
                </a:solidFill>
                <a:latin typeface="Hubot Sans Bold" pitchFamily="34" charset="0"/>
                <a:ea typeface="Hubot Sans Bold" pitchFamily="34" charset="-122"/>
                <a:cs typeface="Hubot Sans Bold" pitchFamily="34" charset="-120"/>
              </a:rPr>
              <a:t>TEMUAN DAN RISIKO</a:t>
            </a:r>
            <a:endParaRPr lang="en-US" sz="1000" dirty="0"/>
          </a:p>
        </p:txBody>
      </p:sp>
      <p:sp>
        <p:nvSpPr>
          <p:cNvPr id="8" name="Text 5"/>
          <p:cNvSpPr/>
          <p:nvPr/>
        </p:nvSpPr>
        <p:spPr>
          <a:xfrm>
            <a:off x="7031593" y="1502092"/>
            <a:ext cx="4326136" cy="248126"/>
          </a:xfrm>
          <a:prstGeom prst="rect">
            <a:avLst/>
          </a:prstGeom>
          <a:noFill/>
          <a:ln/>
        </p:spPr>
        <p:txBody>
          <a:bodyPr wrap="square" lIns="0" tIns="0" rIns="0" bIns="0" rtlCol="0" anchor="t"/>
          <a:lstStyle/>
          <a:p>
            <a:pPr marL="0" indent="0" algn="l">
              <a:lnSpc>
                <a:spcPts val="950"/>
              </a:lnSpc>
              <a:buNone/>
            </a:pPr>
            <a:r>
              <a:rPr lang="en-US" sz="800" dirty="0">
                <a:solidFill>
                  <a:srgbClr val="55575A"/>
                </a:solidFill>
                <a:latin typeface="Roboto Condensed" pitchFamily="34" charset="0"/>
                <a:ea typeface="Roboto Condensed" pitchFamily="34" charset="-122"/>
                <a:cs typeface="Roboto Condensed" pitchFamily="34" charset="-120"/>
              </a:rPr>
              <a:t>Setelah 3 minggu penggunaan, ibu mengalami kontraksi uterus ringan. Pemeriksaan menunjukkan serviks melunak lebih awal dari seharusnya. Ditemukan bahwa:</a:t>
            </a:r>
            <a:endParaRPr lang="en-US" sz="800" dirty="0"/>
          </a:p>
        </p:txBody>
      </p:sp>
      <p:sp>
        <p:nvSpPr>
          <p:cNvPr id="9" name="Text 6"/>
          <p:cNvSpPr/>
          <p:nvPr/>
        </p:nvSpPr>
        <p:spPr>
          <a:xfrm>
            <a:off x="7031593" y="1797606"/>
            <a:ext cx="4326136" cy="409099"/>
          </a:xfrm>
          <a:prstGeom prst="rect">
            <a:avLst/>
          </a:prstGeom>
          <a:noFill/>
          <a:ln/>
        </p:spPr>
        <p:txBody>
          <a:bodyPr wrap="square" lIns="0" tIns="0" rIns="0" bIns="0" rtlCol="0" anchor="t"/>
          <a:lstStyle/>
          <a:p>
            <a:pPr marL="342900" indent="-342900" algn="l">
              <a:lnSpc>
                <a:spcPts val="950"/>
              </a:lnSpc>
              <a:buSzPct val="100000"/>
              <a:buChar char="•"/>
            </a:pPr>
            <a:r>
              <a:rPr lang="en-US" sz="800" b="1" dirty="0">
                <a:solidFill>
                  <a:srgbClr val="55575A"/>
                </a:solidFill>
                <a:latin typeface="Roboto Condensed" pitchFamily="34" charset="0"/>
                <a:ea typeface="Roboto Condensed" pitchFamily="34" charset="-122"/>
                <a:cs typeface="Roboto Condensed" pitchFamily="34" charset="-120"/>
              </a:rPr>
              <a:t>Kunyit dosis tinggi</a:t>
            </a:r>
            <a:r>
              <a:rPr lang="en-US" sz="800" dirty="0">
                <a:solidFill>
                  <a:srgbClr val="55575A"/>
                </a:solidFill>
                <a:latin typeface="Roboto Condensed" pitchFamily="34" charset="0"/>
                <a:ea typeface="Roboto Condensed" pitchFamily="34" charset="-122"/>
                <a:cs typeface="Roboto Condensed" pitchFamily="34" charset="-120"/>
              </a:rPr>
              <a:t> dapat merangsang kontraksi uterus</a:t>
            </a:r>
            <a:endParaRPr lang="en-US" sz="800" dirty="0"/>
          </a:p>
          <a:p>
            <a:pPr marL="342900" indent="-342900" algn="l">
              <a:lnSpc>
                <a:spcPts val="950"/>
              </a:lnSpc>
              <a:buSzPct val="100000"/>
              <a:buChar char="•"/>
            </a:pPr>
            <a:r>
              <a:rPr lang="en-US" sz="800" b="1" dirty="0">
                <a:solidFill>
                  <a:srgbClr val="55575A"/>
                </a:solidFill>
                <a:latin typeface="Roboto Condensed" pitchFamily="34" charset="0"/>
                <a:ea typeface="Roboto Condensed" pitchFamily="34" charset="-122"/>
                <a:cs typeface="Roboto Condensed" pitchFamily="34" charset="-120"/>
              </a:rPr>
              <a:t>Daun sirsak</a:t>
            </a:r>
            <a:r>
              <a:rPr lang="en-US" sz="800" dirty="0">
                <a:solidFill>
                  <a:srgbClr val="55575A"/>
                </a:solidFill>
                <a:latin typeface="Roboto Condensed" pitchFamily="34" charset="0"/>
                <a:ea typeface="Roboto Condensed" pitchFamily="34" charset="-122"/>
                <a:cs typeface="Roboto Condensed" pitchFamily="34" charset="-120"/>
              </a:rPr>
              <a:t> memiliki sifat emmenagog yang dapat memicu perdarahan</a:t>
            </a:r>
            <a:endParaRPr lang="en-US" sz="800" dirty="0"/>
          </a:p>
          <a:p>
            <a:pPr marL="342900" indent="-342900" algn="l">
              <a:lnSpc>
                <a:spcPts val="950"/>
              </a:lnSpc>
              <a:buSzPct val="100000"/>
              <a:buChar char="•"/>
            </a:pPr>
            <a:r>
              <a:rPr lang="en-US" sz="800" b="1" dirty="0">
                <a:solidFill>
                  <a:srgbClr val="55575A"/>
                </a:solidFill>
                <a:latin typeface="Roboto Condensed" pitchFamily="34" charset="0"/>
                <a:ea typeface="Roboto Condensed" pitchFamily="34" charset="-122"/>
                <a:cs typeface="Roboto Condensed" pitchFamily="34" charset="-120"/>
              </a:rPr>
              <a:t>Akar manis (licorice)</a:t>
            </a:r>
            <a:r>
              <a:rPr lang="en-US" sz="800" dirty="0">
                <a:solidFill>
                  <a:srgbClr val="55575A"/>
                </a:solidFill>
                <a:latin typeface="Roboto Condensed" pitchFamily="34" charset="0"/>
                <a:ea typeface="Roboto Condensed" pitchFamily="34" charset="-122"/>
                <a:cs typeface="Roboto Condensed" pitchFamily="34" charset="-120"/>
              </a:rPr>
              <a:t> dapat meningkatkan tekanan darah</a:t>
            </a:r>
            <a:endParaRPr lang="en-US" sz="800" dirty="0"/>
          </a:p>
        </p:txBody>
      </p:sp>
      <p:sp>
        <p:nvSpPr>
          <p:cNvPr id="10" name="Text 7"/>
          <p:cNvSpPr/>
          <p:nvPr/>
        </p:nvSpPr>
        <p:spPr>
          <a:xfrm>
            <a:off x="3973711" y="6206133"/>
            <a:ext cx="1258729" cy="255746"/>
          </a:xfrm>
          <a:prstGeom prst="rect">
            <a:avLst/>
          </a:prstGeom>
          <a:noFill/>
          <a:ln/>
        </p:spPr>
        <p:txBody>
          <a:bodyPr wrap="none" lIns="0" tIns="0" rIns="0" bIns="0" rtlCol="0" anchor="t"/>
          <a:lstStyle/>
          <a:p>
            <a:pPr marL="0" indent="0" algn="ctr">
              <a:lnSpc>
                <a:spcPts val="2000"/>
              </a:lnSpc>
              <a:buNone/>
            </a:pPr>
            <a:r>
              <a:rPr lang="en-US" sz="2000" b="1" dirty="0">
                <a:solidFill>
                  <a:srgbClr val="55575A"/>
                </a:solidFill>
                <a:latin typeface="Hubot Sans Bold" pitchFamily="34" charset="0"/>
                <a:ea typeface="Hubot Sans Bold" pitchFamily="34" charset="-122"/>
                <a:cs typeface="Hubot Sans Bold" pitchFamily="34" charset="-120"/>
              </a:rPr>
              <a:t>15%</a:t>
            </a:r>
            <a:endParaRPr lang="en-US" sz="2000" dirty="0"/>
          </a:p>
        </p:txBody>
      </p:sp>
      <p:pic>
        <p:nvPicPr>
          <p:cNvPr id="11" name="Image 1" descr="preencoded.png"/>
          <p:cNvPicPr>
            <a:picLocks noChangeAspect="1"/>
          </p:cNvPicPr>
          <p:nvPr/>
        </p:nvPicPr>
        <p:blipFill>
          <a:blip r:embed="rId4"/>
          <a:stretch>
            <a:fillRect/>
          </a:stretch>
        </p:blipFill>
        <p:spPr>
          <a:xfrm>
            <a:off x="3835598" y="5566529"/>
            <a:ext cx="1535073" cy="1535073"/>
          </a:xfrm>
          <a:prstGeom prst="rect">
            <a:avLst/>
          </a:prstGeom>
        </p:spPr>
      </p:pic>
      <p:sp>
        <p:nvSpPr>
          <p:cNvPr id="12" name="Text 8"/>
          <p:cNvSpPr/>
          <p:nvPr/>
        </p:nvSpPr>
        <p:spPr>
          <a:xfrm>
            <a:off x="3856911" y="7179826"/>
            <a:ext cx="1492448" cy="159782"/>
          </a:xfrm>
          <a:prstGeom prst="rect">
            <a:avLst/>
          </a:prstGeom>
          <a:noFill/>
          <a:ln/>
        </p:spPr>
        <p:txBody>
          <a:bodyPr wrap="none" lIns="0" tIns="0" rIns="0" bIns="0" rtlCol="0" anchor="t"/>
          <a:lstStyle/>
          <a:p>
            <a:pPr marL="0" indent="0" algn="ctr">
              <a:lnSpc>
                <a:spcPts val="1250"/>
              </a:lnSpc>
              <a:buNone/>
            </a:pPr>
            <a:r>
              <a:rPr lang="en-US" sz="1000" b="1" dirty="0">
                <a:solidFill>
                  <a:srgbClr val="55575A"/>
                </a:solidFill>
                <a:latin typeface="Hubot Sans Bold" pitchFamily="34" charset="0"/>
                <a:ea typeface="Hubot Sans Bold" pitchFamily="34" charset="-122"/>
                <a:cs typeface="Hubot Sans Bold" pitchFamily="34" charset="-120"/>
              </a:rPr>
              <a:t>INSIDEN KONTRAKSI</a:t>
            </a:r>
            <a:endParaRPr lang="en-US" sz="1000" dirty="0"/>
          </a:p>
        </p:txBody>
      </p:sp>
      <p:sp>
        <p:nvSpPr>
          <p:cNvPr id="13" name="Text 9"/>
          <p:cNvSpPr/>
          <p:nvPr/>
        </p:nvSpPr>
        <p:spPr>
          <a:xfrm>
            <a:off x="3280172" y="7371159"/>
            <a:ext cx="2646045" cy="124063"/>
          </a:xfrm>
          <a:prstGeom prst="rect">
            <a:avLst/>
          </a:prstGeom>
          <a:noFill/>
          <a:ln/>
        </p:spPr>
        <p:txBody>
          <a:bodyPr wrap="none" lIns="0" tIns="0" rIns="0" bIns="0" rtlCol="0" anchor="t"/>
          <a:lstStyle/>
          <a:p>
            <a:pPr marL="0" indent="0" algn="ctr">
              <a:lnSpc>
                <a:spcPts val="950"/>
              </a:lnSpc>
              <a:buNone/>
            </a:pPr>
            <a:r>
              <a:rPr lang="en-US" sz="800" dirty="0">
                <a:solidFill>
                  <a:srgbClr val="55575A"/>
                </a:solidFill>
                <a:latin typeface="Roboto Condensed" pitchFamily="34" charset="0"/>
                <a:ea typeface="Roboto Condensed" pitchFamily="34" charset="-122"/>
                <a:cs typeface="Roboto Condensed" pitchFamily="34" charset="-120"/>
              </a:rPr>
              <a:t>Terjadi pada 3 dari 20 kasus penggunaan herbal tidak terpantau</a:t>
            </a:r>
            <a:endParaRPr lang="en-US" sz="800" dirty="0"/>
          </a:p>
        </p:txBody>
      </p:sp>
      <p:sp>
        <p:nvSpPr>
          <p:cNvPr id="14" name="Text 10"/>
          <p:cNvSpPr/>
          <p:nvPr/>
        </p:nvSpPr>
        <p:spPr>
          <a:xfrm>
            <a:off x="6685717" y="6206133"/>
            <a:ext cx="1258729" cy="255746"/>
          </a:xfrm>
          <a:prstGeom prst="rect">
            <a:avLst/>
          </a:prstGeom>
          <a:noFill/>
          <a:ln/>
        </p:spPr>
        <p:txBody>
          <a:bodyPr wrap="none" lIns="0" tIns="0" rIns="0" bIns="0" rtlCol="0" anchor="t"/>
          <a:lstStyle/>
          <a:p>
            <a:pPr marL="0" indent="0" algn="ctr">
              <a:lnSpc>
                <a:spcPts val="2000"/>
              </a:lnSpc>
              <a:buNone/>
            </a:pPr>
            <a:r>
              <a:rPr lang="en-US" sz="2000" b="1" dirty="0">
                <a:solidFill>
                  <a:srgbClr val="55575A"/>
                </a:solidFill>
                <a:latin typeface="Hubot Sans Bold" pitchFamily="34" charset="0"/>
                <a:ea typeface="Hubot Sans Bold" pitchFamily="34" charset="-122"/>
                <a:cs typeface="Hubot Sans Bold" pitchFamily="34" charset="-120"/>
              </a:rPr>
              <a:t>25%</a:t>
            </a:r>
            <a:endParaRPr lang="en-US" sz="2000" dirty="0"/>
          </a:p>
        </p:txBody>
      </p:sp>
      <p:pic>
        <p:nvPicPr>
          <p:cNvPr id="15" name="Image 2" descr="preencoded.png"/>
          <p:cNvPicPr>
            <a:picLocks noChangeAspect="1"/>
          </p:cNvPicPr>
          <p:nvPr/>
        </p:nvPicPr>
        <p:blipFill>
          <a:blip r:embed="rId5"/>
          <a:stretch>
            <a:fillRect/>
          </a:stretch>
        </p:blipFill>
        <p:spPr>
          <a:xfrm>
            <a:off x="6547604" y="5566529"/>
            <a:ext cx="1535073" cy="1535073"/>
          </a:xfrm>
          <a:prstGeom prst="rect">
            <a:avLst/>
          </a:prstGeom>
        </p:spPr>
      </p:pic>
      <p:sp>
        <p:nvSpPr>
          <p:cNvPr id="16" name="Text 11"/>
          <p:cNvSpPr/>
          <p:nvPr/>
        </p:nvSpPr>
        <p:spPr>
          <a:xfrm>
            <a:off x="6603802" y="7179826"/>
            <a:ext cx="1422678" cy="159782"/>
          </a:xfrm>
          <a:prstGeom prst="rect">
            <a:avLst/>
          </a:prstGeom>
          <a:noFill/>
          <a:ln/>
        </p:spPr>
        <p:txBody>
          <a:bodyPr wrap="none" lIns="0" tIns="0" rIns="0" bIns="0" rtlCol="0" anchor="t"/>
          <a:lstStyle/>
          <a:p>
            <a:pPr marL="0" indent="0" algn="ctr">
              <a:lnSpc>
                <a:spcPts val="1250"/>
              </a:lnSpc>
              <a:buNone/>
            </a:pPr>
            <a:r>
              <a:rPr lang="en-US" sz="1000" b="1" dirty="0">
                <a:solidFill>
                  <a:srgbClr val="55575A"/>
                </a:solidFill>
                <a:latin typeface="Hubot Sans Bold" pitchFamily="34" charset="0"/>
                <a:ea typeface="Hubot Sans Bold" pitchFamily="34" charset="-122"/>
                <a:cs typeface="Hubot Sans Bold" pitchFamily="34" charset="-120"/>
              </a:rPr>
              <a:t>PENURUNAN RISIKO</a:t>
            </a:r>
            <a:endParaRPr lang="en-US" sz="1000" dirty="0"/>
          </a:p>
        </p:txBody>
      </p:sp>
      <p:sp>
        <p:nvSpPr>
          <p:cNvPr id="17" name="Text 12"/>
          <p:cNvSpPr/>
          <p:nvPr/>
        </p:nvSpPr>
        <p:spPr>
          <a:xfrm>
            <a:off x="5992058" y="7371159"/>
            <a:ext cx="2646164" cy="124063"/>
          </a:xfrm>
          <a:prstGeom prst="rect">
            <a:avLst/>
          </a:prstGeom>
          <a:noFill/>
          <a:ln/>
        </p:spPr>
        <p:txBody>
          <a:bodyPr wrap="none" lIns="0" tIns="0" rIns="0" bIns="0" rtlCol="0" anchor="t"/>
          <a:lstStyle/>
          <a:p>
            <a:pPr marL="0" indent="0" algn="ctr">
              <a:lnSpc>
                <a:spcPts val="950"/>
              </a:lnSpc>
              <a:buNone/>
            </a:pPr>
            <a:r>
              <a:rPr lang="en-US" sz="800" dirty="0">
                <a:solidFill>
                  <a:srgbClr val="55575A"/>
                </a:solidFill>
                <a:latin typeface="Roboto Condensed" pitchFamily="34" charset="0"/>
                <a:ea typeface="Roboto Condensed" pitchFamily="34" charset="-122"/>
                <a:cs typeface="Roboto Condensed" pitchFamily="34" charset="-120"/>
              </a:rPr>
              <a:t>Dengan konsultasi sebelum penggunaan herbal</a:t>
            </a:r>
            <a:endParaRPr lang="en-US" sz="800" dirty="0"/>
          </a:p>
        </p:txBody>
      </p:sp>
      <p:sp>
        <p:nvSpPr>
          <p:cNvPr id="18" name="Text 13"/>
          <p:cNvSpPr/>
          <p:nvPr/>
        </p:nvSpPr>
        <p:spPr>
          <a:xfrm>
            <a:off x="9397722" y="6206133"/>
            <a:ext cx="1258729" cy="255746"/>
          </a:xfrm>
          <a:prstGeom prst="rect">
            <a:avLst/>
          </a:prstGeom>
          <a:noFill/>
          <a:ln/>
        </p:spPr>
        <p:txBody>
          <a:bodyPr wrap="none" lIns="0" tIns="0" rIns="0" bIns="0" rtlCol="0" anchor="t"/>
          <a:lstStyle/>
          <a:p>
            <a:pPr marL="0" indent="0" algn="ctr">
              <a:lnSpc>
                <a:spcPts val="2000"/>
              </a:lnSpc>
              <a:buNone/>
            </a:pPr>
            <a:r>
              <a:rPr lang="en-US" sz="2000" b="1" dirty="0">
                <a:solidFill>
                  <a:srgbClr val="55575A"/>
                </a:solidFill>
                <a:latin typeface="Hubot Sans Bold" pitchFamily="34" charset="0"/>
                <a:ea typeface="Hubot Sans Bold" pitchFamily="34" charset="-122"/>
                <a:cs typeface="Hubot Sans Bold" pitchFamily="34" charset="-120"/>
              </a:rPr>
              <a:t>0%</a:t>
            </a:r>
            <a:endParaRPr lang="en-US" sz="2000" dirty="0"/>
          </a:p>
        </p:txBody>
      </p:sp>
      <p:pic>
        <p:nvPicPr>
          <p:cNvPr id="19" name="Image 3" descr="preencoded.png"/>
          <p:cNvPicPr>
            <a:picLocks noChangeAspect="1"/>
          </p:cNvPicPr>
          <p:nvPr/>
        </p:nvPicPr>
        <p:blipFill>
          <a:blip r:embed="rId6"/>
          <a:stretch>
            <a:fillRect/>
          </a:stretch>
        </p:blipFill>
        <p:spPr>
          <a:xfrm>
            <a:off x="9259610" y="5566529"/>
            <a:ext cx="1535073" cy="1535073"/>
          </a:xfrm>
          <a:prstGeom prst="rect">
            <a:avLst/>
          </a:prstGeom>
        </p:spPr>
      </p:pic>
      <p:sp>
        <p:nvSpPr>
          <p:cNvPr id="20" name="Text 14"/>
          <p:cNvSpPr/>
          <p:nvPr/>
        </p:nvSpPr>
        <p:spPr>
          <a:xfrm>
            <a:off x="9387483" y="7179826"/>
            <a:ext cx="1279208" cy="159782"/>
          </a:xfrm>
          <a:prstGeom prst="rect">
            <a:avLst/>
          </a:prstGeom>
          <a:noFill/>
          <a:ln/>
        </p:spPr>
        <p:txBody>
          <a:bodyPr wrap="none" lIns="0" tIns="0" rIns="0" bIns="0" rtlCol="0" anchor="t"/>
          <a:lstStyle/>
          <a:p>
            <a:pPr marL="0" indent="0" algn="ctr">
              <a:lnSpc>
                <a:spcPts val="1250"/>
              </a:lnSpc>
              <a:buNone/>
            </a:pPr>
            <a:r>
              <a:rPr lang="en-US" sz="1000" b="1" dirty="0">
                <a:solidFill>
                  <a:srgbClr val="55575A"/>
                </a:solidFill>
                <a:latin typeface="Hubot Sans Bold" pitchFamily="34" charset="0"/>
                <a:ea typeface="Hubot Sans Bold" pitchFamily="34" charset="-122"/>
                <a:cs typeface="Hubot Sans Bold" pitchFamily="34" charset="-120"/>
              </a:rPr>
              <a:t>KEJADIAN SERIUS</a:t>
            </a:r>
            <a:endParaRPr lang="en-US" sz="1000" dirty="0"/>
          </a:p>
        </p:txBody>
      </p:sp>
      <p:sp>
        <p:nvSpPr>
          <p:cNvPr id="21" name="Text 15"/>
          <p:cNvSpPr/>
          <p:nvPr/>
        </p:nvSpPr>
        <p:spPr>
          <a:xfrm>
            <a:off x="8704064" y="7371159"/>
            <a:ext cx="2646164" cy="124063"/>
          </a:xfrm>
          <a:prstGeom prst="rect">
            <a:avLst/>
          </a:prstGeom>
          <a:noFill/>
          <a:ln/>
        </p:spPr>
        <p:txBody>
          <a:bodyPr wrap="none" lIns="0" tIns="0" rIns="0" bIns="0" rtlCol="0" anchor="t"/>
          <a:lstStyle/>
          <a:p>
            <a:pPr marL="0" indent="0" algn="ctr">
              <a:lnSpc>
                <a:spcPts val="950"/>
              </a:lnSpc>
              <a:buNone/>
            </a:pPr>
            <a:r>
              <a:rPr lang="en-US" sz="800" dirty="0">
                <a:solidFill>
                  <a:srgbClr val="55575A"/>
                </a:solidFill>
                <a:latin typeface="Roboto Condensed" pitchFamily="34" charset="0"/>
                <a:ea typeface="Roboto Condensed" pitchFamily="34" charset="-122"/>
                <a:cs typeface="Roboto Condensed" pitchFamily="34" charset="-120"/>
              </a:rPr>
              <a:t>Setelah implementasi protokol konsultasi wajib</a:t>
            </a:r>
            <a:endParaRPr lang="en-US" sz="800" dirty="0"/>
          </a:p>
        </p:txBody>
      </p:sp>
      <p:sp>
        <p:nvSpPr>
          <p:cNvPr id="22" name="Text 16"/>
          <p:cNvSpPr/>
          <p:nvPr/>
        </p:nvSpPr>
        <p:spPr>
          <a:xfrm>
            <a:off x="3433643" y="7613809"/>
            <a:ext cx="7916585" cy="248126"/>
          </a:xfrm>
          <a:prstGeom prst="rect">
            <a:avLst/>
          </a:prstGeom>
          <a:noFill/>
          <a:ln/>
        </p:spPr>
        <p:txBody>
          <a:bodyPr wrap="square" lIns="0" tIns="0" rIns="0" bIns="0" rtlCol="0" anchor="t"/>
          <a:lstStyle/>
          <a:p>
            <a:pPr marL="0" indent="0" algn="l">
              <a:lnSpc>
                <a:spcPts val="950"/>
              </a:lnSpc>
              <a:buNone/>
            </a:pPr>
            <a:r>
              <a:rPr lang="en-US" sz="800" i="1" dirty="0">
                <a:solidFill>
                  <a:srgbClr val="55575A"/>
                </a:solidFill>
                <a:latin typeface="Roboto Condensed" pitchFamily="34" charset="0"/>
                <a:ea typeface="Roboto Condensed" pitchFamily="34" charset="-122"/>
                <a:cs typeface="Roboto Condensed" pitchFamily="34" charset="-120"/>
              </a:rPr>
              <a:t>"Kasus ini menekankan pentingnya edukasi kepada ibu tentang risiko penggunaan herbal tanpa panduan profesional. Bidan harus aktif menanyakan penggunaan herbal dan memberikan informasi berbasis bukti."</a:t>
            </a:r>
            <a:endParaRPr lang="en-US" sz="800" dirty="0"/>
          </a:p>
        </p:txBody>
      </p:sp>
      <p:sp>
        <p:nvSpPr>
          <p:cNvPr id="23" name="Shape 17"/>
          <p:cNvSpPr/>
          <p:nvPr/>
        </p:nvSpPr>
        <p:spPr>
          <a:xfrm>
            <a:off x="3280172" y="7554516"/>
            <a:ext cx="15240" cy="366713"/>
          </a:xfrm>
          <a:prstGeom prst="rect">
            <a:avLst/>
          </a:prstGeom>
          <a:solidFill>
            <a:srgbClr val="1E1E1A"/>
          </a:solidFill>
          <a:ln/>
        </p:spPr>
      </p:sp>
      <p:sp>
        <p:nvSpPr>
          <p:cNvPr id="24" name="Rectangle 23">
            <a:extLst>
              <a:ext uri="{FF2B5EF4-FFF2-40B4-BE49-F238E27FC236}">
                <a16:creationId xmlns:a16="http://schemas.microsoft.com/office/drawing/2014/main" id="{0847B2C2-675D-5C76-4825-4E4BB7599D75}"/>
              </a:ext>
            </a:extLst>
          </p:cNvPr>
          <p:cNvSpPr/>
          <p:nvPr/>
        </p:nvSpPr>
        <p:spPr>
          <a:xfrm>
            <a:off x="11306628" y="7713917"/>
            <a:ext cx="3323772" cy="42817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Sarjana </a:t>
            </a:r>
            <a:r>
              <a:rPr lang="en-US" b="1" dirty="0" err="1"/>
              <a:t>Kebidanan</a:t>
            </a:r>
            <a:r>
              <a:rPr lang="en-US" b="1" dirty="0"/>
              <a:t> SPI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1690568" y="477083"/>
            <a:ext cx="11249144" cy="891302"/>
          </a:xfrm>
          <a:prstGeom prst="rect">
            <a:avLst/>
          </a:prstGeom>
          <a:noFill/>
          <a:ln/>
        </p:spPr>
        <p:txBody>
          <a:bodyPr wrap="square" lIns="0" tIns="0" rIns="0" bIns="0" rtlCol="0" anchor="t"/>
          <a:lstStyle/>
          <a:p>
            <a:pPr marL="0" indent="0" algn="l">
              <a:lnSpc>
                <a:spcPts val="3500"/>
              </a:lnSpc>
              <a:buNone/>
            </a:pPr>
            <a:r>
              <a:rPr lang="en-US" sz="2800" b="1" dirty="0">
                <a:solidFill>
                  <a:srgbClr val="0C0D0F"/>
                </a:solidFill>
                <a:latin typeface="Hubot Sans Bold" pitchFamily="34" charset="0"/>
                <a:ea typeface="Hubot Sans Bold" pitchFamily="34" charset="-122"/>
                <a:cs typeface="Hubot Sans Bold" pitchFamily="34" charset="-120"/>
              </a:rPr>
              <a:t>KOLABORASI INTERPROFESIONAL: BIDAN DAN PRAKTISI NATUROPATHY</a:t>
            </a:r>
            <a:endParaRPr lang="en-US" sz="2800" dirty="0"/>
          </a:p>
        </p:txBody>
      </p:sp>
      <p:sp>
        <p:nvSpPr>
          <p:cNvPr id="3" name="Text 1"/>
          <p:cNvSpPr/>
          <p:nvPr/>
        </p:nvSpPr>
        <p:spPr>
          <a:xfrm>
            <a:off x="1690568" y="1573411"/>
            <a:ext cx="11249144" cy="196096"/>
          </a:xfrm>
          <a:prstGeom prst="rect">
            <a:avLst/>
          </a:prstGeom>
          <a:noFill/>
          <a:ln/>
        </p:spPr>
        <p:txBody>
          <a:bodyPr wrap="none" lIns="0" tIns="0" rIns="0" bIns="0" rtlCol="0" anchor="t"/>
          <a:lstStyle/>
          <a:p>
            <a:pPr marL="0" indent="0" algn="l">
              <a:lnSpc>
                <a:spcPts val="1500"/>
              </a:lnSpc>
              <a:buNone/>
            </a:pPr>
            <a:r>
              <a:rPr lang="en-US" sz="1100" dirty="0">
                <a:solidFill>
                  <a:srgbClr val="55575A"/>
                </a:solidFill>
                <a:latin typeface="Roboto Condensed" pitchFamily="34" charset="0"/>
                <a:ea typeface="Roboto Condensed" pitchFamily="34" charset="-122"/>
                <a:cs typeface="Roboto Condensed" pitchFamily="34" charset="-120"/>
              </a:rPr>
              <a:t>Kolaborasi yang efektif antara bidan dan praktisi naturopathy dapat meningkatkan kualitas perawatan maternal. Berikut adalah model kolaborasi yang ideal:</a:t>
            </a:r>
            <a:endParaRPr lang="en-US" sz="1100" dirty="0"/>
          </a:p>
        </p:txBody>
      </p:sp>
      <p:sp>
        <p:nvSpPr>
          <p:cNvPr id="4" name="Text 2"/>
          <p:cNvSpPr/>
          <p:nvPr/>
        </p:nvSpPr>
        <p:spPr>
          <a:xfrm>
            <a:off x="2706529" y="2477214"/>
            <a:ext cx="2426018" cy="222885"/>
          </a:xfrm>
          <a:prstGeom prst="rect">
            <a:avLst/>
          </a:prstGeom>
          <a:noFill/>
          <a:ln/>
        </p:spPr>
        <p:txBody>
          <a:bodyPr wrap="none" lIns="0" tIns="0" rIns="0" bIns="0" rtlCol="0" anchor="t"/>
          <a:lstStyle/>
          <a:p>
            <a:pPr marL="0" indent="0" algn="r">
              <a:lnSpc>
                <a:spcPts val="1750"/>
              </a:lnSpc>
              <a:buNone/>
            </a:pPr>
            <a:r>
              <a:rPr lang="en-US" sz="1400" b="1" dirty="0">
                <a:solidFill>
                  <a:srgbClr val="55575A"/>
                </a:solidFill>
                <a:latin typeface="Hubot Sans Bold" pitchFamily="34" charset="0"/>
                <a:ea typeface="Hubot Sans Bold" pitchFamily="34" charset="-122"/>
                <a:cs typeface="Hubot Sans Bold" pitchFamily="34" charset="-120"/>
              </a:rPr>
              <a:t>MEMBANGUN HUBUNGAN</a:t>
            </a:r>
            <a:endParaRPr lang="en-US" sz="1400" dirty="0"/>
          </a:p>
        </p:txBody>
      </p:sp>
      <p:sp>
        <p:nvSpPr>
          <p:cNvPr id="5" name="Text 3"/>
          <p:cNvSpPr/>
          <p:nvPr/>
        </p:nvSpPr>
        <p:spPr>
          <a:xfrm>
            <a:off x="1690568" y="2761536"/>
            <a:ext cx="3441978" cy="392192"/>
          </a:xfrm>
          <a:prstGeom prst="rect">
            <a:avLst/>
          </a:prstGeom>
          <a:noFill/>
          <a:ln/>
        </p:spPr>
        <p:txBody>
          <a:bodyPr wrap="square" lIns="0" tIns="0" rIns="0" bIns="0" rtlCol="0" anchor="t"/>
          <a:lstStyle/>
          <a:p>
            <a:pPr marL="0" indent="0" algn="r">
              <a:lnSpc>
                <a:spcPts val="1500"/>
              </a:lnSpc>
              <a:buNone/>
            </a:pPr>
            <a:r>
              <a:rPr lang="en-US" sz="1100" dirty="0">
                <a:solidFill>
                  <a:srgbClr val="55575A"/>
                </a:solidFill>
                <a:latin typeface="Roboto Condensed" pitchFamily="34" charset="0"/>
                <a:ea typeface="Roboto Condensed" pitchFamily="34" charset="-122"/>
                <a:cs typeface="Roboto Condensed" pitchFamily="34" charset="-120"/>
              </a:rPr>
              <a:t>Menjalin komunikasi terbuka dan saling menghormati antara kedua profesi</a:t>
            </a:r>
            <a:endParaRPr lang="en-US" sz="1100" dirty="0"/>
          </a:p>
        </p:txBody>
      </p:sp>
      <p:pic>
        <p:nvPicPr>
          <p:cNvPr id="6" name="Image 0" descr="preencoded.png"/>
          <p:cNvPicPr>
            <a:picLocks noChangeAspect="1"/>
          </p:cNvPicPr>
          <p:nvPr/>
        </p:nvPicPr>
        <p:blipFill>
          <a:blip r:embed="rId3"/>
          <a:stretch>
            <a:fillRect/>
          </a:stretch>
        </p:blipFill>
        <p:spPr>
          <a:xfrm>
            <a:off x="5346502" y="1884759"/>
            <a:ext cx="3937159" cy="3937159"/>
          </a:xfrm>
          <a:prstGeom prst="rect">
            <a:avLst/>
          </a:prstGeom>
        </p:spPr>
      </p:pic>
      <p:pic>
        <p:nvPicPr>
          <p:cNvPr id="7"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415980" y="2619077"/>
            <a:ext cx="213360" cy="213360"/>
          </a:xfrm>
          <a:prstGeom prst="rect">
            <a:avLst/>
          </a:prstGeom>
        </p:spPr>
      </p:pic>
      <p:sp>
        <p:nvSpPr>
          <p:cNvPr id="8" name="Text 4"/>
          <p:cNvSpPr/>
          <p:nvPr/>
        </p:nvSpPr>
        <p:spPr>
          <a:xfrm>
            <a:off x="9497616" y="2477214"/>
            <a:ext cx="2542222" cy="222885"/>
          </a:xfrm>
          <a:prstGeom prst="rect">
            <a:avLst/>
          </a:prstGeom>
          <a:noFill/>
          <a:ln/>
        </p:spPr>
        <p:txBody>
          <a:bodyPr wrap="none" lIns="0" tIns="0" rIns="0" bIns="0" rtlCol="0" anchor="t"/>
          <a:lstStyle/>
          <a:p>
            <a:pPr marL="0" indent="0" algn="l">
              <a:lnSpc>
                <a:spcPts val="1750"/>
              </a:lnSpc>
              <a:buNone/>
            </a:pPr>
            <a:r>
              <a:rPr lang="en-US" sz="1400" b="1" dirty="0">
                <a:solidFill>
                  <a:srgbClr val="55575A"/>
                </a:solidFill>
                <a:latin typeface="Hubot Sans Bold" pitchFamily="34" charset="0"/>
                <a:ea typeface="Hubot Sans Bold" pitchFamily="34" charset="-122"/>
                <a:cs typeface="Hubot Sans Bold" pitchFamily="34" charset="-120"/>
              </a:rPr>
              <a:t>PERTUKARAN INFORMASI</a:t>
            </a:r>
            <a:endParaRPr lang="en-US" sz="1400" dirty="0"/>
          </a:p>
        </p:txBody>
      </p:sp>
      <p:sp>
        <p:nvSpPr>
          <p:cNvPr id="9" name="Text 5"/>
          <p:cNvSpPr/>
          <p:nvPr/>
        </p:nvSpPr>
        <p:spPr>
          <a:xfrm>
            <a:off x="9497616" y="2761536"/>
            <a:ext cx="3442097" cy="392192"/>
          </a:xfrm>
          <a:prstGeom prst="rect">
            <a:avLst/>
          </a:prstGeom>
          <a:noFill/>
          <a:ln/>
        </p:spPr>
        <p:txBody>
          <a:bodyPr wrap="square" lIns="0" tIns="0" rIns="0" bIns="0" rtlCol="0" anchor="t"/>
          <a:lstStyle/>
          <a:p>
            <a:pPr marL="0" indent="0" algn="l">
              <a:lnSpc>
                <a:spcPts val="1500"/>
              </a:lnSpc>
              <a:buNone/>
            </a:pPr>
            <a:r>
              <a:rPr lang="en-US" sz="1100" dirty="0">
                <a:solidFill>
                  <a:srgbClr val="55575A"/>
                </a:solidFill>
                <a:latin typeface="Roboto Condensed" pitchFamily="34" charset="0"/>
                <a:ea typeface="Roboto Condensed" pitchFamily="34" charset="-122"/>
                <a:cs typeface="Roboto Condensed" pitchFamily="34" charset="-120"/>
              </a:rPr>
              <a:t>Berbagi data pasien, rencana perawatan, dan pemantauan perkembangan</a:t>
            </a:r>
            <a:endParaRPr lang="en-US" sz="1100" dirty="0"/>
          </a:p>
        </p:txBody>
      </p:sp>
      <p:pic>
        <p:nvPicPr>
          <p:cNvPr id="10" name="Image 2" descr="preencoded.png"/>
          <p:cNvPicPr>
            <a:picLocks noChangeAspect="1"/>
          </p:cNvPicPr>
          <p:nvPr/>
        </p:nvPicPr>
        <p:blipFill>
          <a:blip r:embed="rId5"/>
          <a:stretch>
            <a:fillRect/>
          </a:stretch>
        </p:blipFill>
        <p:spPr>
          <a:xfrm>
            <a:off x="5346502" y="1884759"/>
            <a:ext cx="3937159" cy="3937159"/>
          </a:xfrm>
          <a:prstGeom prst="rect">
            <a:avLst/>
          </a:prstGeom>
        </p:spPr>
      </p:pic>
      <p:pic>
        <p:nvPicPr>
          <p:cNvPr id="11"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335744" y="2954238"/>
            <a:ext cx="213360" cy="213360"/>
          </a:xfrm>
          <a:prstGeom prst="rect">
            <a:avLst/>
          </a:prstGeom>
        </p:spPr>
      </p:pic>
      <p:sp>
        <p:nvSpPr>
          <p:cNvPr id="12" name="Text 6"/>
          <p:cNvSpPr/>
          <p:nvPr/>
        </p:nvSpPr>
        <p:spPr>
          <a:xfrm>
            <a:off x="9497616" y="4552831"/>
            <a:ext cx="2173248" cy="222885"/>
          </a:xfrm>
          <a:prstGeom prst="rect">
            <a:avLst/>
          </a:prstGeom>
          <a:noFill/>
          <a:ln/>
        </p:spPr>
        <p:txBody>
          <a:bodyPr wrap="none" lIns="0" tIns="0" rIns="0" bIns="0" rtlCol="0" anchor="t"/>
          <a:lstStyle/>
          <a:p>
            <a:pPr marL="0" indent="0" algn="l">
              <a:lnSpc>
                <a:spcPts val="1750"/>
              </a:lnSpc>
              <a:buNone/>
            </a:pPr>
            <a:r>
              <a:rPr lang="en-US" sz="1400" b="1" dirty="0">
                <a:solidFill>
                  <a:srgbClr val="55575A"/>
                </a:solidFill>
                <a:latin typeface="Hubot Sans Bold" pitchFamily="34" charset="0"/>
                <a:ea typeface="Hubot Sans Bold" pitchFamily="34" charset="-122"/>
                <a:cs typeface="Hubot Sans Bold" pitchFamily="34" charset="-120"/>
              </a:rPr>
              <a:t>KONSULTASI BERKALA</a:t>
            </a:r>
            <a:endParaRPr lang="en-US" sz="1400" dirty="0"/>
          </a:p>
        </p:txBody>
      </p:sp>
      <p:sp>
        <p:nvSpPr>
          <p:cNvPr id="13" name="Text 7"/>
          <p:cNvSpPr/>
          <p:nvPr/>
        </p:nvSpPr>
        <p:spPr>
          <a:xfrm>
            <a:off x="9497616" y="4837152"/>
            <a:ext cx="3442097" cy="392192"/>
          </a:xfrm>
          <a:prstGeom prst="rect">
            <a:avLst/>
          </a:prstGeom>
          <a:noFill/>
          <a:ln/>
        </p:spPr>
        <p:txBody>
          <a:bodyPr wrap="square" lIns="0" tIns="0" rIns="0" bIns="0" rtlCol="0" anchor="t"/>
          <a:lstStyle/>
          <a:p>
            <a:pPr marL="0" indent="0" algn="l">
              <a:lnSpc>
                <a:spcPts val="1500"/>
              </a:lnSpc>
              <a:buNone/>
            </a:pPr>
            <a:r>
              <a:rPr lang="en-US" sz="1100" dirty="0">
                <a:solidFill>
                  <a:srgbClr val="55575A"/>
                </a:solidFill>
                <a:latin typeface="Roboto Condensed" pitchFamily="34" charset="0"/>
                <a:ea typeface="Roboto Condensed" pitchFamily="34" charset="-122"/>
                <a:cs typeface="Roboto Condensed" pitchFamily="34" charset="-120"/>
              </a:rPr>
              <a:t>Pertemuan rutin untuk membahas kasus-kasus kompleks dan evaluasi hasil</a:t>
            </a:r>
            <a:endParaRPr lang="en-US" sz="1100" dirty="0"/>
          </a:p>
        </p:txBody>
      </p:sp>
      <p:pic>
        <p:nvPicPr>
          <p:cNvPr id="14" name="Image 4" descr="preencoded.png"/>
          <p:cNvPicPr>
            <a:picLocks noChangeAspect="1"/>
          </p:cNvPicPr>
          <p:nvPr/>
        </p:nvPicPr>
        <p:blipFill>
          <a:blip r:embed="rId7"/>
          <a:stretch>
            <a:fillRect/>
          </a:stretch>
        </p:blipFill>
        <p:spPr>
          <a:xfrm>
            <a:off x="5346502" y="1884759"/>
            <a:ext cx="3937159" cy="3937159"/>
          </a:xfrm>
          <a:prstGeom prst="rect">
            <a:avLst/>
          </a:prstGeom>
        </p:spPr>
      </p:pic>
      <p:pic>
        <p:nvPicPr>
          <p:cNvPr id="15" name="Image 5"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000583" y="4874002"/>
            <a:ext cx="213360" cy="213360"/>
          </a:xfrm>
          <a:prstGeom prst="rect">
            <a:avLst/>
          </a:prstGeom>
        </p:spPr>
      </p:pic>
      <p:sp>
        <p:nvSpPr>
          <p:cNvPr id="16" name="Text 8"/>
          <p:cNvSpPr/>
          <p:nvPr/>
        </p:nvSpPr>
        <p:spPr>
          <a:xfrm>
            <a:off x="2613303" y="4552831"/>
            <a:ext cx="2519243" cy="222885"/>
          </a:xfrm>
          <a:prstGeom prst="rect">
            <a:avLst/>
          </a:prstGeom>
          <a:noFill/>
          <a:ln/>
        </p:spPr>
        <p:txBody>
          <a:bodyPr wrap="none" lIns="0" tIns="0" rIns="0" bIns="0" rtlCol="0" anchor="t"/>
          <a:lstStyle/>
          <a:p>
            <a:pPr marL="0" indent="0" algn="r">
              <a:lnSpc>
                <a:spcPts val="1750"/>
              </a:lnSpc>
              <a:buNone/>
            </a:pPr>
            <a:r>
              <a:rPr lang="en-US" sz="1400" b="1" dirty="0">
                <a:solidFill>
                  <a:srgbClr val="55575A"/>
                </a:solidFill>
                <a:latin typeface="Hubot Sans Bold" pitchFamily="34" charset="0"/>
                <a:ea typeface="Hubot Sans Bold" pitchFamily="34" charset="-122"/>
                <a:cs typeface="Hubot Sans Bold" pitchFamily="34" charset="-120"/>
              </a:rPr>
              <a:t>KOORDINASI PERAWATAN</a:t>
            </a:r>
            <a:endParaRPr lang="en-US" sz="1400" dirty="0"/>
          </a:p>
        </p:txBody>
      </p:sp>
      <p:sp>
        <p:nvSpPr>
          <p:cNvPr id="17" name="Text 9"/>
          <p:cNvSpPr/>
          <p:nvPr/>
        </p:nvSpPr>
        <p:spPr>
          <a:xfrm>
            <a:off x="1690568" y="4837152"/>
            <a:ext cx="3441978" cy="392192"/>
          </a:xfrm>
          <a:prstGeom prst="rect">
            <a:avLst/>
          </a:prstGeom>
          <a:noFill/>
          <a:ln/>
        </p:spPr>
        <p:txBody>
          <a:bodyPr wrap="square" lIns="0" tIns="0" rIns="0" bIns="0" rtlCol="0" anchor="t"/>
          <a:lstStyle/>
          <a:p>
            <a:pPr marL="0" indent="0" algn="r">
              <a:lnSpc>
                <a:spcPts val="1500"/>
              </a:lnSpc>
              <a:buNone/>
            </a:pPr>
            <a:r>
              <a:rPr lang="en-US" sz="1100" dirty="0">
                <a:solidFill>
                  <a:srgbClr val="55575A"/>
                </a:solidFill>
                <a:latin typeface="Roboto Condensed" pitchFamily="34" charset="0"/>
                <a:ea typeface="Roboto Condensed" pitchFamily="34" charset="-122"/>
                <a:cs typeface="Roboto Condensed" pitchFamily="34" charset="-120"/>
              </a:rPr>
              <a:t>Menyusun rencana perawatan terintegrasi yang aman dan komprehensif</a:t>
            </a:r>
            <a:endParaRPr lang="en-US" sz="1100" dirty="0"/>
          </a:p>
        </p:txBody>
      </p:sp>
      <p:pic>
        <p:nvPicPr>
          <p:cNvPr id="18" name="Image 6" descr="preencoded.png"/>
          <p:cNvPicPr>
            <a:picLocks noChangeAspect="1"/>
          </p:cNvPicPr>
          <p:nvPr/>
        </p:nvPicPr>
        <p:blipFill>
          <a:blip r:embed="rId9"/>
          <a:stretch>
            <a:fillRect/>
          </a:stretch>
        </p:blipFill>
        <p:spPr>
          <a:xfrm>
            <a:off x="5346502" y="1884759"/>
            <a:ext cx="3937159" cy="3937159"/>
          </a:xfrm>
          <a:prstGeom prst="rect">
            <a:avLst/>
          </a:prstGeom>
        </p:spPr>
      </p:pic>
      <p:pic>
        <p:nvPicPr>
          <p:cNvPr id="19" name="Image 7" descr="preencoded.png"/>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6080820" y="4538841"/>
            <a:ext cx="213360" cy="213360"/>
          </a:xfrm>
          <a:prstGeom prst="rect">
            <a:avLst/>
          </a:prstGeom>
        </p:spPr>
      </p:pic>
      <p:sp>
        <p:nvSpPr>
          <p:cNvPr id="20" name="Text 10"/>
          <p:cNvSpPr/>
          <p:nvPr/>
        </p:nvSpPr>
        <p:spPr>
          <a:xfrm>
            <a:off x="1690568" y="5975628"/>
            <a:ext cx="2734866" cy="267414"/>
          </a:xfrm>
          <a:prstGeom prst="rect">
            <a:avLst/>
          </a:prstGeom>
          <a:noFill/>
          <a:ln/>
        </p:spPr>
        <p:txBody>
          <a:bodyPr wrap="none" lIns="0" tIns="0" rIns="0" bIns="0" rtlCol="0" anchor="t"/>
          <a:lstStyle/>
          <a:p>
            <a:pPr marL="0" indent="0" algn="l">
              <a:lnSpc>
                <a:spcPts val="2100"/>
              </a:lnSpc>
              <a:buNone/>
            </a:pPr>
            <a:r>
              <a:rPr lang="en-US" sz="1650" b="1" dirty="0">
                <a:solidFill>
                  <a:srgbClr val="0C0D0F"/>
                </a:solidFill>
                <a:latin typeface="Hubot Sans Bold" pitchFamily="34" charset="0"/>
                <a:ea typeface="Hubot Sans Bold" pitchFamily="34" charset="-122"/>
                <a:cs typeface="Hubot Sans Bold" pitchFamily="34" charset="-120"/>
              </a:rPr>
              <a:t>MANFAAT KOLABORASI</a:t>
            </a:r>
            <a:endParaRPr lang="en-US" sz="1650" dirty="0"/>
          </a:p>
        </p:txBody>
      </p:sp>
      <p:sp>
        <p:nvSpPr>
          <p:cNvPr id="21" name="Text 11"/>
          <p:cNvSpPr/>
          <p:nvPr/>
        </p:nvSpPr>
        <p:spPr>
          <a:xfrm>
            <a:off x="1690568" y="6499265"/>
            <a:ext cx="1783080" cy="222885"/>
          </a:xfrm>
          <a:prstGeom prst="rect">
            <a:avLst/>
          </a:prstGeom>
          <a:noFill/>
          <a:ln/>
        </p:spPr>
        <p:txBody>
          <a:bodyPr wrap="none" lIns="0" tIns="0" rIns="0" bIns="0" rtlCol="0" anchor="t"/>
          <a:lstStyle/>
          <a:p>
            <a:pPr marL="0" indent="0" algn="l">
              <a:lnSpc>
                <a:spcPts val="1750"/>
              </a:lnSpc>
              <a:buNone/>
            </a:pPr>
            <a:r>
              <a:rPr lang="en-US" sz="1400" b="1" dirty="0">
                <a:solidFill>
                  <a:srgbClr val="0C0D0F"/>
                </a:solidFill>
                <a:latin typeface="Hubot Sans Bold" pitchFamily="34" charset="0"/>
                <a:ea typeface="Hubot Sans Bold" pitchFamily="34" charset="-122"/>
                <a:cs typeface="Hubot Sans Bold" pitchFamily="34" charset="-120"/>
              </a:rPr>
              <a:t>BAGI PASIEN</a:t>
            </a:r>
            <a:endParaRPr lang="en-US" sz="1400" dirty="0"/>
          </a:p>
        </p:txBody>
      </p:sp>
      <p:sp>
        <p:nvSpPr>
          <p:cNvPr id="22" name="Text 12"/>
          <p:cNvSpPr/>
          <p:nvPr/>
        </p:nvSpPr>
        <p:spPr>
          <a:xfrm>
            <a:off x="1690568" y="6824663"/>
            <a:ext cx="5450562" cy="891897"/>
          </a:xfrm>
          <a:prstGeom prst="rect">
            <a:avLst/>
          </a:prstGeom>
          <a:noFill/>
          <a:ln/>
        </p:spPr>
        <p:txBody>
          <a:bodyPr wrap="square" lIns="0" tIns="0" rIns="0" bIns="0" rtlCol="0" anchor="t"/>
          <a:lstStyle/>
          <a:p>
            <a:pPr marL="342900" indent="-342900" algn="l">
              <a:lnSpc>
                <a:spcPts val="1500"/>
              </a:lnSpc>
              <a:buSzPct val="100000"/>
              <a:buChar char="•"/>
            </a:pPr>
            <a:r>
              <a:rPr lang="en-US" sz="1100" dirty="0">
                <a:solidFill>
                  <a:srgbClr val="55575A"/>
                </a:solidFill>
                <a:latin typeface="Roboto Condensed" pitchFamily="34" charset="0"/>
                <a:ea typeface="Roboto Condensed" pitchFamily="34" charset="-122"/>
                <a:cs typeface="Roboto Condensed" pitchFamily="34" charset="-120"/>
              </a:rPr>
              <a:t>Pendekatan holistik yang komprehensif</a:t>
            </a:r>
            <a:endParaRPr lang="en-US" sz="1100" dirty="0"/>
          </a:p>
          <a:p>
            <a:pPr marL="342900" indent="-342900" algn="l">
              <a:lnSpc>
                <a:spcPts val="1500"/>
              </a:lnSpc>
              <a:buSzPct val="100000"/>
              <a:buChar char="•"/>
            </a:pPr>
            <a:r>
              <a:rPr lang="en-US" sz="1100" dirty="0">
                <a:solidFill>
                  <a:srgbClr val="55575A"/>
                </a:solidFill>
                <a:latin typeface="Roboto Condensed" pitchFamily="34" charset="0"/>
                <a:ea typeface="Roboto Condensed" pitchFamily="34" charset="-122"/>
                <a:cs typeface="Roboto Condensed" pitchFamily="34" charset="-120"/>
              </a:rPr>
              <a:t>Keamanan meningkat dengan pemantauan ganda</a:t>
            </a:r>
            <a:endParaRPr lang="en-US" sz="1100" dirty="0"/>
          </a:p>
          <a:p>
            <a:pPr marL="342900" indent="-342900" algn="l">
              <a:lnSpc>
                <a:spcPts val="1500"/>
              </a:lnSpc>
              <a:buSzPct val="100000"/>
              <a:buChar char="•"/>
            </a:pPr>
            <a:r>
              <a:rPr lang="en-US" sz="1100" dirty="0">
                <a:solidFill>
                  <a:srgbClr val="55575A"/>
                </a:solidFill>
                <a:latin typeface="Roboto Condensed" pitchFamily="34" charset="0"/>
                <a:ea typeface="Roboto Condensed" pitchFamily="34" charset="-122"/>
                <a:cs typeface="Roboto Condensed" pitchFamily="34" charset="-120"/>
              </a:rPr>
              <a:t>Keputusan berbasis bukti dari dua perspektif</a:t>
            </a:r>
            <a:endParaRPr lang="en-US" sz="1100" dirty="0"/>
          </a:p>
          <a:p>
            <a:pPr marL="342900" indent="-342900" algn="l">
              <a:lnSpc>
                <a:spcPts val="1500"/>
              </a:lnSpc>
              <a:buSzPct val="100000"/>
              <a:buChar char="•"/>
            </a:pPr>
            <a:r>
              <a:rPr lang="en-US" sz="1100" dirty="0">
                <a:solidFill>
                  <a:srgbClr val="55575A"/>
                </a:solidFill>
                <a:latin typeface="Roboto Condensed" pitchFamily="34" charset="0"/>
                <a:ea typeface="Roboto Condensed" pitchFamily="34" charset="-122"/>
                <a:cs typeface="Roboto Condensed" pitchFamily="34" charset="-120"/>
              </a:rPr>
              <a:t>Kepuasan dan kepercayaan meningkat</a:t>
            </a:r>
            <a:endParaRPr lang="en-US" sz="1100" dirty="0"/>
          </a:p>
        </p:txBody>
      </p:sp>
      <p:sp>
        <p:nvSpPr>
          <p:cNvPr id="23" name="Text 13"/>
          <p:cNvSpPr/>
          <p:nvPr/>
        </p:nvSpPr>
        <p:spPr>
          <a:xfrm>
            <a:off x="7496651" y="6499265"/>
            <a:ext cx="1939647" cy="222885"/>
          </a:xfrm>
          <a:prstGeom prst="rect">
            <a:avLst/>
          </a:prstGeom>
          <a:noFill/>
          <a:ln/>
        </p:spPr>
        <p:txBody>
          <a:bodyPr wrap="none" lIns="0" tIns="0" rIns="0" bIns="0" rtlCol="0" anchor="t"/>
          <a:lstStyle/>
          <a:p>
            <a:pPr marL="0" indent="0" algn="l">
              <a:lnSpc>
                <a:spcPts val="1750"/>
              </a:lnSpc>
              <a:buNone/>
            </a:pPr>
            <a:r>
              <a:rPr lang="en-US" sz="1400" b="1" dirty="0">
                <a:solidFill>
                  <a:srgbClr val="0C0D0F"/>
                </a:solidFill>
                <a:latin typeface="Hubot Sans Bold" pitchFamily="34" charset="0"/>
                <a:ea typeface="Hubot Sans Bold" pitchFamily="34" charset="-122"/>
                <a:cs typeface="Hubot Sans Bold" pitchFamily="34" charset="-120"/>
              </a:rPr>
              <a:t>BAGI PROFESIONAL</a:t>
            </a:r>
            <a:endParaRPr lang="en-US" sz="1400" dirty="0"/>
          </a:p>
        </p:txBody>
      </p:sp>
      <p:sp>
        <p:nvSpPr>
          <p:cNvPr id="24" name="Text 14"/>
          <p:cNvSpPr/>
          <p:nvPr/>
        </p:nvSpPr>
        <p:spPr>
          <a:xfrm>
            <a:off x="7496651" y="6824663"/>
            <a:ext cx="5450562" cy="891897"/>
          </a:xfrm>
          <a:prstGeom prst="rect">
            <a:avLst/>
          </a:prstGeom>
          <a:noFill/>
          <a:ln/>
        </p:spPr>
        <p:txBody>
          <a:bodyPr wrap="square" lIns="0" tIns="0" rIns="0" bIns="0" rtlCol="0" anchor="t"/>
          <a:lstStyle/>
          <a:p>
            <a:pPr marL="342900" indent="-342900" algn="l">
              <a:lnSpc>
                <a:spcPts val="1500"/>
              </a:lnSpc>
              <a:buSzPct val="100000"/>
              <a:buChar char="•"/>
            </a:pPr>
            <a:r>
              <a:rPr lang="en-US" sz="1100" dirty="0">
                <a:solidFill>
                  <a:srgbClr val="55575A"/>
                </a:solidFill>
                <a:latin typeface="Roboto Condensed" pitchFamily="34" charset="0"/>
                <a:ea typeface="Roboto Condensed" pitchFamily="34" charset="-122"/>
                <a:cs typeface="Roboto Condensed" pitchFamily="34" charset="-120"/>
              </a:rPr>
              <a:t>Perluasan pengetahuan dan keterampilan</a:t>
            </a:r>
            <a:endParaRPr lang="en-US" sz="1100" dirty="0"/>
          </a:p>
          <a:p>
            <a:pPr marL="342900" indent="-342900" algn="l">
              <a:lnSpc>
                <a:spcPts val="1500"/>
              </a:lnSpc>
              <a:buSzPct val="100000"/>
              <a:buChar char="•"/>
            </a:pPr>
            <a:r>
              <a:rPr lang="en-US" sz="1100" dirty="0">
                <a:solidFill>
                  <a:srgbClr val="55575A"/>
                </a:solidFill>
                <a:latin typeface="Roboto Condensed" pitchFamily="34" charset="0"/>
                <a:ea typeface="Roboto Condensed" pitchFamily="34" charset="-122"/>
                <a:cs typeface="Roboto Condensed" pitchFamily="34" charset="-120"/>
              </a:rPr>
              <a:t>Jaringan dukungan profesional</a:t>
            </a:r>
            <a:endParaRPr lang="en-US" sz="1100" dirty="0"/>
          </a:p>
          <a:p>
            <a:pPr marL="342900" indent="-342900" algn="l">
              <a:lnSpc>
                <a:spcPts val="1500"/>
              </a:lnSpc>
              <a:buSzPct val="100000"/>
              <a:buChar char="•"/>
            </a:pPr>
            <a:r>
              <a:rPr lang="en-US" sz="1100" dirty="0">
                <a:solidFill>
                  <a:srgbClr val="55575A"/>
                </a:solidFill>
                <a:latin typeface="Roboto Condensed" pitchFamily="34" charset="0"/>
                <a:ea typeface="Roboto Condensed" pitchFamily="34" charset="-122"/>
                <a:cs typeface="Roboto Condensed" pitchFamily="34" charset="-120"/>
              </a:rPr>
              <a:t>Pembelajaran sepanjang hayat</a:t>
            </a:r>
            <a:endParaRPr lang="en-US" sz="1100" dirty="0"/>
          </a:p>
          <a:p>
            <a:pPr marL="342900" indent="-342900" algn="l">
              <a:lnSpc>
                <a:spcPts val="1500"/>
              </a:lnSpc>
              <a:buSzPct val="100000"/>
              <a:buChar char="•"/>
            </a:pPr>
            <a:r>
              <a:rPr lang="en-US" sz="1100" dirty="0">
                <a:solidFill>
                  <a:srgbClr val="55575A"/>
                </a:solidFill>
                <a:latin typeface="Roboto Condensed" pitchFamily="34" charset="0"/>
                <a:ea typeface="Roboto Condensed" pitchFamily="34" charset="-122"/>
                <a:cs typeface="Roboto Condensed" pitchFamily="34" charset="-120"/>
              </a:rPr>
              <a:t>Peningkatan kualitas layanan</a:t>
            </a:r>
            <a:endParaRPr lang="en-US" sz="1100" dirty="0"/>
          </a:p>
        </p:txBody>
      </p:sp>
      <p:sp>
        <p:nvSpPr>
          <p:cNvPr id="25" name="Rectangle 24">
            <a:extLst>
              <a:ext uri="{FF2B5EF4-FFF2-40B4-BE49-F238E27FC236}">
                <a16:creationId xmlns:a16="http://schemas.microsoft.com/office/drawing/2014/main" id="{0A9118F6-B312-9C07-49F0-AB6E6D66D67D}"/>
              </a:ext>
            </a:extLst>
          </p:cNvPr>
          <p:cNvSpPr/>
          <p:nvPr/>
        </p:nvSpPr>
        <p:spPr>
          <a:xfrm>
            <a:off x="11306628" y="7713917"/>
            <a:ext cx="3323772" cy="42817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Sarjana </a:t>
            </a:r>
            <a:r>
              <a:rPr lang="en-US" b="1" dirty="0" err="1"/>
              <a:t>Kebidanan</a:t>
            </a:r>
            <a:r>
              <a:rPr lang="en-US" b="1" dirty="0"/>
              <a:t> SPI</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1406</Words>
  <Application>Microsoft Office PowerPoint</Application>
  <PresentationFormat>Custom</PresentationFormat>
  <Paragraphs>183</Paragraphs>
  <Slides>10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Roboto Condensed</vt:lpstr>
      <vt:lpstr>Hubot Sans Bold</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hartini karim</cp:lastModifiedBy>
  <cp:revision>2</cp:revision>
  <dcterms:created xsi:type="dcterms:W3CDTF">2026-04-20T00:52:17Z</dcterms:created>
  <dcterms:modified xsi:type="dcterms:W3CDTF">2026-04-26T12:28:02Z</dcterms:modified>
</cp:coreProperties>
</file>