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Noto Serif" panose="02020600060500020200" pitchFamily="18" charset="0"/>
      <p:regular r:id="rId12"/>
      <p:bold r:id="rId13"/>
      <p:italic r:id="rId14"/>
      <p:boldItalic r:id="rId15"/>
    </p:embeddedFont>
    <p:embeddedFont>
      <p:font typeface="Noto Serif Bold" panose="02020800060500020200" pitchFamily="18" charset="0"/>
      <p:regular r:id="rId16"/>
      <p:bold r:id="rId17"/>
    </p:embeddedFont>
    <p:embeddedFont>
      <p:font typeface="Source Sans 3" panose="020B0303030403090204"/>
      <p:regular r:id="rId18"/>
    </p:embeddedFont>
    <p:embeddedFont>
      <p:font typeface="Source Sans 3 Bold" panose="020B0303030403020204" pitchFamily="34" charset="0"/>
      <p:regular r:id="rId19"/>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5" autoAdjust="0"/>
    <p:restoredTop sz="94478" autoAdjust="0"/>
  </p:normalViewPr>
  <p:slideViewPr>
    <p:cSldViewPr>
      <p:cViewPr varScale="1">
        <p:scale>
          <a:sx n="73" d="100"/>
          <a:sy n="73" d="100"/>
        </p:scale>
        <p:origin x="52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grpSp>
        <p:nvGrpSpPr>
          <p:cNvPr id="6" name="Group 6"/>
          <p:cNvGrpSpPr/>
          <p:nvPr/>
        </p:nvGrpSpPr>
        <p:grpSpPr>
          <a:xfrm>
            <a:off x="0" y="0"/>
            <a:ext cx="6858000" cy="10287000"/>
            <a:chOff x="0" y="0"/>
            <a:chExt cx="9144000" cy="13716000"/>
          </a:xfrm>
        </p:grpSpPr>
        <p:sp>
          <p:nvSpPr>
            <p:cNvPr id="7" name="Freeform 7" descr="preencoded.png"/>
            <p:cNvSpPr/>
            <p:nvPr/>
          </p:nvSpPr>
          <p:spPr>
            <a:xfrm>
              <a:off x="0" y="0"/>
              <a:ext cx="9144000" cy="13716000"/>
            </a:xfrm>
            <a:custGeom>
              <a:avLst/>
              <a:gdLst/>
              <a:ahLst/>
              <a:cxnLst/>
              <a:rect l="l" t="t" r="r" b="b"/>
              <a:pathLst>
                <a:path w="9144000" h="13716000">
                  <a:moveTo>
                    <a:pt x="0" y="0"/>
                  </a:moveTo>
                  <a:lnTo>
                    <a:pt x="9144000" y="0"/>
                  </a:lnTo>
                  <a:lnTo>
                    <a:pt x="9144000" y="13716000"/>
                  </a:lnTo>
                  <a:lnTo>
                    <a:pt x="0" y="13716000"/>
                  </a:lnTo>
                  <a:lnTo>
                    <a:pt x="0" y="0"/>
                  </a:lnTo>
                  <a:close/>
                </a:path>
              </a:pathLst>
            </a:custGeom>
            <a:blipFill>
              <a:blip r:embed="rId3"/>
              <a:stretch>
                <a:fillRect/>
              </a:stretch>
            </a:blipFill>
          </p:spPr>
        </p:sp>
      </p:grpSp>
      <p:sp>
        <p:nvSpPr>
          <p:cNvPr id="8" name="TextBox 8"/>
          <p:cNvSpPr txBox="1"/>
          <p:nvPr/>
        </p:nvSpPr>
        <p:spPr>
          <a:xfrm>
            <a:off x="7905150" y="3106941"/>
            <a:ext cx="9335691" cy="2366810"/>
          </a:xfrm>
          <a:prstGeom prst="rect">
            <a:avLst/>
          </a:prstGeom>
        </p:spPr>
        <p:txBody>
          <a:bodyPr lIns="0" tIns="0" rIns="0" bIns="0" rtlCol="0" anchor="t">
            <a:spAutoFit/>
          </a:bodyPr>
          <a:lstStyle/>
          <a:p>
            <a:pPr algn="l">
              <a:lnSpc>
                <a:spcPts val="6000"/>
              </a:lnSpc>
            </a:pPr>
            <a:r>
              <a:rPr lang="en-US" sz="4800">
                <a:solidFill>
                  <a:srgbClr val="371A2D"/>
                </a:solidFill>
                <a:latin typeface="Times New Roman"/>
                <a:ea typeface="Times New Roman"/>
                <a:cs typeface="Times New Roman"/>
                <a:sym typeface="Times New Roman"/>
              </a:rPr>
              <a:t>Konsep Kebidanan Naturopati: Terapi Alami untuk Kesehatan Ibu</a:t>
            </a:r>
          </a:p>
        </p:txBody>
      </p:sp>
      <p:sp>
        <p:nvSpPr>
          <p:cNvPr id="9" name="TextBox 9"/>
          <p:cNvSpPr txBox="1"/>
          <p:nvPr/>
        </p:nvSpPr>
        <p:spPr>
          <a:xfrm>
            <a:off x="7905150" y="5771112"/>
            <a:ext cx="9335691" cy="1351655"/>
          </a:xfrm>
          <a:prstGeom prst="rect">
            <a:avLst/>
          </a:prstGeom>
        </p:spPr>
        <p:txBody>
          <a:bodyPr lIns="0" tIns="0" rIns="0" bIns="0" rtlCol="0" anchor="t">
            <a:spAutoFit/>
          </a:bodyPr>
          <a:lstStyle/>
          <a:p>
            <a:pPr algn="l">
              <a:lnSpc>
                <a:spcPts val="3200"/>
              </a:lnSpc>
            </a:pPr>
            <a:r>
              <a:rPr lang="en-US" sz="2000" dirty="0" err="1">
                <a:solidFill>
                  <a:srgbClr val="432338"/>
                </a:solidFill>
                <a:latin typeface="Times New Roman"/>
                <a:ea typeface="Times New Roman"/>
                <a:cs typeface="Times New Roman"/>
                <a:sym typeface="Times New Roman"/>
              </a:rPr>
              <a:t>Menggabungkan</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kebijaksanaan</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alam</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dengan</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ilmu</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kebidanan</a:t>
            </a:r>
            <a:r>
              <a:rPr lang="en-US" sz="2000" dirty="0">
                <a:solidFill>
                  <a:srgbClr val="432338"/>
                </a:solidFill>
                <a:latin typeface="Times New Roman"/>
                <a:ea typeface="Times New Roman"/>
                <a:cs typeface="Times New Roman"/>
                <a:sym typeface="Times New Roman"/>
              </a:rPr>
              <a:t> modern </a:t>
            </a:r>
            <a:r>
              <a:rPr lang="en-US" sz="2000" dirty="0" err="1">
                <a:solidFill>
                  <a:srgbClr val="432338"/>
                </a:solidFill>
                <a:latin typeface="Times New Roman"/>
                <a:ea typeface="Times New Roman"/>
                <a:cs typeface="Times New Roman"/>
                <a:sym typeface="Times New Roman"/>
              </a:rPr>
              <a:t>untuk</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memberikan</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perawatan</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holistik</a:t>
            </a:r>
            <a:r>
              <a:rPr lang="en-US" sz="2000" dirty="0">
                <a:solidFill>
                  <a:srgbClr val="432338"/>
                </a:solidFill>
                <a:latin typeface="Times New Roman"/>
                <a:ea typeface="Times New Roman"/>
                <a:cs typeface="Times New Roman"/>
                <a:sym typeface="Times New Roman"/>
              </a:rPr>
              <a:t> yang </a:t>
            </a:r>
            <a:r>
              <a:rPr lang="en-US" sz="2000" dirty="0" err="1">
                <a:solidFill>
                  <a:srgbClr val="432338"/>
                </a:solidFill>
                <a:latin typeface="Times New Roman"/>
                <a:ea typeface="Times New Roman"/>
                <a:cs typeface="Times New Roman"/>
                <a:sym typeface="Times New Roman"/>
              </a:rPr>
              <a:t>memuliakan</a:t>
            </a:r>
            <a:r>
              <a:rPr lang="en-US" sz="2000" dirty="0">
                <a:solidFill>
                  <a:srgbClr val="432338"/>
                </a:solidFill>
                <a:latin typeface="Times New Roman"/>
                <a:ea typeface="Times New Roman"/>
                <a:cs typeface="Times New Roman"/>
                <a:sym typeface="Times New Roman"/>
              </a:rPr>
              <a:t> proses </a:t>
            </a:r>
            <a:r>
              <a:rPr lang="en-US" sz="2000" dirty="0" err="1">
                <a:solidFill>
                  <a:srgbClr val="432338"/>
                </a:solidFill>
                <a:latin typeface="Times New Roman"/>
                <a:ea typeface="Times New Roman"/>
                <a:cs typeface="Times New Roman"/>
                <a:sym typeface="Times New Roman"/>
              </a:rPr>
              <a:t>alami</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kehamilan</a:t>
            </a:r>
            <a:r>
              <a:rPr lang="en-US" sz="2000" dirty="0">
                <a:solidFill>
                  <a:srgbClr val="432338"/>
                </a:solidFill>
                <a:latin typeface="Times New Roman"/>
                <a:ea typeface="Times New Roman"/>
                <a:cs typeface="Times New Roman"/>
                <a:sym typeface="Times New Roman"/>
              </a:rPr>
              <a:t>, </a:t>
            </a:r>
            <a:r>
              <a:rPr lang="en-US" sz="2000" dirty="0" err="1">
                <a:solidFill>
                  <a:srgbClr val="432338"/>
                </a:solidFill>
                <a:latin typeface="Times New Roman"/>
                <a:ea typeface="Times New Roman"/>
                <a:cs typeface="Times New Roman"/>
                <a:sym typeface="Times New Roman"/>
              </a:rPr>
              <a:t>persalinan</a:t>
            </a:r>
            <a:r>
              <a:rPr lang="en-US" sz="2000" dirty="0">
                <a:solidFill>
                  <a:srgbClr val="432338"/>
                </a:solidFill>
                <a:latin typeface="Times New Roman"/>
                <a:ea typeface="Times New Roman"/>
                <a:cs typeface="Times New Roman"/>
                <a:sym typeface="Times New Roman"/>
              </a:rPr>
              <a:t>, dan </a:t>
            </a:r>
            <a:r>
              <a:rPr lang="en-US" sz="2000" dirty="0" err="1">
                <a:solidFill>
                  <a:srgbClr val="432338"/>
                </a:solidFill>
                <a:latin typeface="Times New Roman"/>
                <a:ea typeface="Times New Roman"/>
                <a:cs typeface="Times New Roman"/>
                <a:sym typeface="Times New Roman"/>
              </a:rPr>
              <a:t>nifas</a:t>
            </a:r>
            <a:r>
              <a:rPr lang="en-US" sz="2000" dirty="0">
                <a:solidFill>
                  <a:srgbClr val="432338"/>
                </a:solidFill>
                <a:latin typeface="Times New Roman"/>
                <a:ea typeface="Times New Roman"/>
                <a:cs typeface="Times New Roman"/>
                <a:sym typeface="Times New Roman"/>
              </a:rPr>
              <a:t>.</a:t>
            </a:r>
          </a:p>
        </p:txBody>
      </p:sp>
      <p:sp>
        <p:nvSpPr>
          <p:cNvPr id="10" name="TextBox 9">
            <a:extLst>
              <a:ext uri="{FF2B5EF4-FFF2-40B4-BE49-F238E27FC236}">
                <a16:creationId xmlns:a16="http://schemas.microsoft.com/office/drawing/2014/main" id="{713212EA-490A-8671-38C4-D11904EFEA7D}"/>
              </a:ext>
            </a:extLst>
          </p:cNvPr>
          <p:cNvSpPr txBox="1"/>
          <p:nvPr/>
        </p:nvSpPr>
        <p:spPr>
          <a:xfrm>
            <a:off x="7905149" y="7581900"/>
            <a:ext cx="9335691" cy="367858"/>
          </a:xfrm>
          <a:prstGeom prst="rect">
            <a:avLst/>
          </a:prstGeom>
        </p:spPr>
        <p:txBody>
          <a:bodyPr lIns="0" tIns="0" rIns="0" bIns="0" rtlCol="0" anchor="t">
            <a:spAutoFit/>
          </a:bodyPr>
          <a:lstStyle/>
          <a:p>
            <a:pPr algn="l">
              <a:lnSpc>
                <a:spcPts val="3200"/>
              </a:lnSpc>
            </a:pPr>
            <a:r>
              <a:rPr lang="en-US" sz="2000" b="1" dirty="0">
                <a:solidFill>
                  <a:srgbClr val="432338"/>
                </a:solidFill>
                <a:latin typeface="Times New Roman"/>
                <a:ea typeface="Times New Roman"/>
                <a:cs typeface="Times New Roman"/>
                <a:sym typeface="Times New Roman"/>
              </a:rPr>
              <a:t>Hartini, </a:t>
            </a:r>
            <a:r>
              <a:rPr lang="en-US" sz="2000" b="1" dirty="0" err="1">
                <a:solidFill>
                  <a:srgbClr val="432338"/>
                </a:solidFill>
                <a:latin typeface="Times New Roman"/>
                <a:ea typeface="Times New Roman"/>
                <a:cs typeface="Times New Roman"/>
                <a:sym typeface="Times New Roman"/>
              </a:rPr>
              <a:t>S.Keb</a:t>
            </a:r>
            <a:r>
              <a:rPr lang="en-US" sz="2000" b="1" dirty="0">
                <a:solidFill>
                  <a:srgbClr val="432338"/>
                </a:solidFill>
                <a:latin typeface="Times New Roman"/>
                <a:ea typeface="Times New Roman"/>
                <a:cs typeface="Times New Roman"/>
                <a:sym typeface="Times New Roman"/>
              </a:rPr>
              <a:t>., </a:t>
            </a:r>
            <a:r>
              <a:rPr lang="en-US" sz="2000" b="1" dirty="0" err="1">
                <a:solidFill>
                  <a:srgbClr val="432338"/>
                </a:solidFill>
                <a:latin typeface="Times New Roman"/>
                <a:ea typeface="Times New Roman"/>
                <a:cs typeface="Times New Roman"/>
                <a:sym typeface="Times New Roman"/>
              </a:rPr>
              <a:t>Bdn</a:t>
            </a:r>
            <a:r>
              <a:rPr lang="en-US" sz="2000" b="1" dirty="0">
                <a:solidFill>
                  <a:srgbClr val="432338"/>
                </a:solidFill>
                <a:latin typeface="Times New Roman"/>
                <a:ea typeface="Times New Roman"/>
                <a:cs typeface="Times New Roman"/>
                <a:sym typeface="Times New Roman"/>
              </a:rPr>
              <a:t>., </a:t>
            </a:r>
            <a:r>
              <a:rPr lang="en-US" sz="2000" b="1" dirty="0" err="1">
                <a:solidFill>
                  <a:srgbClr val="432338"/>
                </a:solidFill>
                <a:latin typeface="Times New Roman"/>
                <a:ea typeface="Times New Roman"/>
                <a:cs typeface="Times New Roman"/>
                <a:sym typeface="Times New Roman"/>
              </a:rPr>
              <a:t>M.Tr.Keb</a:t>
            </a:r>
            <a:r>
              <a:rPr lang="en-US" sz="2000" dirty="0">
                <a:solidFill>
                  <a:srgbClr val="432338"/>
                </a:solidFill>
                <a:latin typeface="Times New Roman"/>
                <a:ea typeface="Times New Roman"/>
                <a:cs typeface="Times New Roman"/>
                <a:sym typeface="Times New Roman"/>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3375127" y="475059"/>
            <a:ext cx="11537756" cy="942975"/>
          </a:xfrm>
          <a:prstGeom prst="rect">
            <a:avLst/>
          </a:prstGeom>
        </p:spPr>
        <p:txBody>
          <a:bodyPr lIns="0" tIns="0" rIns="0" bIns="0" rtlCol="0" anchor="t">
            <a:spAutoFit/>
          </a:bodyPr>
          <a:lstStyle/>
          <a:p>
            <a:pPr algn="l">
              <a:lnSpc>
                <a:spcPts val="3600"/>
              </a:lnSpc>
            </a:pPr>
            <a:r>
              <a:rPr lang="en-US" sz="2799" b="1">
                <a:solidFill>
                  <a:srgbClr val="371A2D"/>
                </a:solidFill>
                <a:latin typeface="Noto Serif Bold"/>
                <a:ea typeface="Noto Serif Bold"/>
                <a:cs typeface="Noto Serif Bold"/>
                <a:sym typeface="Noto Serif Bold"/>
              </a:rPr>
              <a:t>Kesimpulan: Merangkul Alam untuk Kesehatan Ibu yang Optimal</a:t>
            </a:r>
          </a:p>
        </p:txBody>
      </p:sp>
      <p:grpSp>
        <p:nvGrpSpPr>
          <p:cNvPr id="7" name="Group 7"/>
          <p:cNvGrpSpPr/>
          <p:nvPr/>
        </p:nvGrpSpPr>
        <p:grpSpPr>
          <a:xfrm>
            <a:off x="3370364" y="1597819"/>
            <a:ext cx="11547281" cy="2010966"/>
            <a:chOff x="0" y="0"/>
            <a:chExt cx="15396375" cy="2681288"/>
          </a:xfrm>
        </p:grpSpPr>
        <p:sp>
          <p:nvSpPr>
            <p:cNvPr id="8" name="Freeform 8"/>
            <p:cNvSpPr/>
            <p:nvPr/>
          </p:nvSpPr>
          <p:spPr>
            <a:xfrm>
              <a:off x="6350" y="6350"/>
              <a:ext cx="15383638" cy="2668524"/>
            </a:xfrm>
            <a:custGeom>
              <a:avLst/>
              <a:gdLst/>
              <a:ahLst/>
              <a:cxnLst/>
              <a:rect l="l" t="t" r="r" b="b"/>
              <a:pathLst>
                <a:path w="15383638" h="2668524">
                  <a:moveTo>
                    <a:pt x="0" y="86995"/>
                  </a:moveTo>
                  <a:cubicBezTo>
                    <a:pt x="0" y="38989"/>
                    <a:pt x="39116" y="0"/>
                    <a:pt x="87376" y="0"/>
                  </a:cubicBezTo>
                  <a:lnTo>
                    <a:pt x="15296262" y="0"/>
                  </a:lnTo>
                  <a:cubicBezTo>
                    <a:pt x="15344522" y="0"/>
                    <a:pt x="15383638" y="38989"/>
                    <a:pt x="15383638" y="86995"/>
                  </a:cubicBezTo>
                  <a:lnTo>
                    <a:pt x="15383638" y="2581529"/>
                  </a:lnTo>
                  <a:cubicBezTo>
                    <a:pt x="15383638" y="2629662"/>
                    <a:pt x="15344522" y="2668524"/>
                    <a:pt x="15296262" y="2668524"/>
                  </a:cubicBezTo>
                  <a:lnTo>
                    <a:pt x="87376" y="2668524"/>
                  </a:lnTo>
                  <a:cubicBezTo>
                    <a:pt x="39116" y="2668524"/>
                    <a:pt x="0" y="2629535"/>
                    <a:pt x="0" y="2581529"/>
                  </a:cubicBezTo>
                  <a:close/>
                </a:path>
              </a:pathLst>
            </a:custGeom>
            <a:solidFill>
              <a:srgbClr val="F9D2EB"/>
            </a:solidFill>
          </p:spPr>
        </p:sp>
        <p:sp>
          <p:nvSpPr>
            <p:cNvPr id="9" name="Freeform 9"/>
            <p:cNvSpPr/>
            <p:nvPr/>
          </p:nvSpPr>
          <p:spPr>
            <a:xfrm>
              <a:off x="0" y="0"/>
              <a:ext cx="15396338" cy="2681224"/>
            </a:xfrm>
            <a:custGeom>
              <a:avLst/>
              <a:gdLst/>
              <a:ahLst/>
              <a:cxnLst/>
              <a:rect l="l" t="t" r="r" b="b"/>
              <a:pathLst>
                <a:path w="15396338" h="2681224">
                  <a:moveTo>
                    <a:pt x="0" y="93345"/>
                  </a:moveTo>
                  <a:cubicBezTo>
                    <a:pt x="0" y="41783"/>
                    <a:pt x="42037" y="0"/>
                    <a:pt x="93726" y="0"/>
                  </a:cubicBezTo>
                  <a:lnTo>
                    <a:pt x="15302612" y="0"/>
                  </a:lnTo>
                  <a:lnTo>
                    <a:pt x="15302612" y="6350"/>
                  </a:lnTo>
                  <a:lnTo>
                    <a:pt x="15302612" y="0"/>
                  </a:lnTo>
                  <a:cubicBezTo>
                    <a:pt x="15354300" y="0"/>
                    <a:pt x="15396338" y="41783"/>
                    <a:pt x="15396338" y="93345"/>
                  </a:cubicBezTo>
                  <a:lnTo>
                    <a:pt x="15389988" y="93345"/>
                  </a:lnTo>
                  <a:lnTo>
                    <a:pt x="15396338" y="93345"/>
                  </a:lnTo>
                  <a:lnTo>
                    <a:pt x="15396338" y="2587879"/>
                  </a:lnTo>
                  <a:lnTo>
                    <a:pt x="15389988" y="2587879"/>
                  </a:lnTo>
                  <a:lnTo>
                    <a:pt x="15396338" y="2587879"/>
                  </a:lnTo>
                  <a:cubicBezTo>
                    <a:pt x="15396338" y="2639441"/>
                    <a:pt x="15354300" y="2681224"/>
                    <a:pt x="15302612" y="2681224"/>
                  </a:cubicBezTo>
                  <a:lnTo>
                    <a:pt x="15302612" y="2674874"/>
                  </a:lnTo>
                  <a:lnTo>
                    <a:pt x="15302612" y="2681224"/>
                  </a:lnTo>
                  <a:lnTo>
                    <a:pt x="93726" y="2681224"/>
                  </a:lnTo>
                  <a:lnTo>
                    <a:pt x="93726" y="2674874"/>
                  </a:lnTo>
                  <a:lnTo>
                    <a:pt x="93726" y="2681224"/>
                  </a:lnTo>
                  <a:cubicBezTo>
                    <a:pt x="42037" y="2681224"/>
                    <a:pt x="0" y="2639441"/>
                    <a:pt x="0" y="2587879"/>
                  </a:cubicBezTo>
                  <a:lnTo>
                    <a:pt x="0" y="93345"/>
                  </a:lnTo>
                  <a:lnTo>
                    <a:pt x="6350" y="93345"/>
                  </a:lnTo>
                  <a:lnTo>
                    <a:pt x="0" y="93345"/>
                  </a:lnTo>
                  <a:moveTo>
                    <a:pt x="12700" y="93345"/>
                  </a:moveTo>
                  <a:lnTo>
                    <a:pt x="12700" y="2587879"/>
                  </a:lnTo>
                  <a:lnTo>
                    <a:pt x="6350" y="2587879"/>
                  </a:lnTo>
                  <a:lnTo>
                    <a:pt x="12700" y="2587879"/>
                  </a:lnTo>
                  <a:cubicBezTo>
                    <a:pt x="12700" y="2632456"/>
                    <a:pt x="49022" y="2668524"/>
                    <a:pt x="93726" y="2668524"/>
                  </a:cubicBezTo>
                  <a:lnTo>
                    <a:pt x="15302612" y="2668524"/>
                  </a:lnTo>
                  <a:cubicBezTo>
                    <a:pt x="15347443" y="2668524"/>
                    <a:pt x="15383638" y="2632329"/>
                    <a:pt x="15383638" y="2587879"/>
                  </a:cubicBezTo>
                  <a:lnTo>
                    <a:pt x="15383638" y="93345"/>
                  </a:lnTo>
                  <a:cubicBezTo>
                    <a:pt x="15383638" y="48768"/>
                    <a:pt x="15347316" y="12700"/>
                    <a:pt x="15302612" y="12700"/>
                  </a:cubicBezTo>
                  <a:lnTo>
                    <a:pt x="93726" y="12700"/>
                  </a:lnTo>
                  <a:lnTo>
                    <a:pt x="93726" y="6350"/>
                  </a:lnTo>
                  <a:lnTo>
                    <a:pt x="93726" y="12700"/>
                  </a:lnTo>
                  <a:cubicBezTo>
                    <a:pt x="49022" y="12700"/>
                    <a:pt x="12700" y="48895"/>
                    <a:pt x="12700" y="93345"/>
                  </a:cubicBezTo>
                  <a:close/>
                </a:path>
              </a:pathLst>
            </a:custGeom>
            <a:solidFill>
              <a:srgbClr val="DFB8D1"/>
            </a:solidFill>
          </p:spPr>
        </p:sp>
      </p:grpSp>
      <p:grpSp>
        <p:nvGrpSpPr>
          <p:cNvPr id="10" name="Group 10"/>
          <p:cNvGrpSpPr/>
          <p:nvPr/>
        </p:nvGrpSpPr>
        <p:grpSpPr>
          <a:xfrm>
            <a:off x="3384652" y="1612106"/>
            <a:ext cx="5759348" cy="991200"/>
            <a:chOff x="0" y="0"/>
            <a:chExt cx="7679131" cy="1321600"/>
          </a:xfrm>
        </p:grpSpPr>
        <p:sp>
          <p:nvSpPr>
            <p:cNvPr id="11" name="Freeform 11"/>
            <p:cNvSpPr/>
            <p:nvPr/>
          </p:nvSpPr>
          <p:spPr>
            <a:xfrm>
              <a:off x="0" y="0"/>
              <a:ext cx="7679055" cy="1321562"/>
            </a:xfrm>
            <a:custGeom>
              <a:avLst/>
              <a:gdLst/>
              <a:ahLst/>
              <a:cxnLst/>
              <a:rect l="l" t="t" r="r" b="b"/>
              <a:pathLst>
                <a:path w="7679055" h="1321562">
                  <a:moveTo>
                    <a:pt x="0" y="86995"/>
                  </a:moveTo>
                  <a:cubicBezTo>
                    <a:pt x="0" y="38989"/>
                    <a:pt x="38989" y="0"/>
                    <a:pt x="86995" y="0"/>
                  </a:cubicBezTo>
                  <a:lnTo>
                    <a:pt x="7592060" y="0"/>
                  </a:lnTo>
                  <a:cubicBezTo>
                    <a:pt x="7640193" y="0"/>
                    <a:pt x="7679055" y="38989"/>
                    <a:pt x="7679055" y="86995"/>
                  </a:cubicBezTo>
                  <a:lnTo>
                    <a:pt x="7679055" y="1234567"/>
                  </a:lnTo>
                  <a:cubicBezTo>
                    <a:pt x="7679055" y="1282700"/>
                    <a:pt x="7640066" y="1321562"/>
                    <a:pt x="7592060" y="1321562"/>
                  </a:cubicBezTo>
                  <a:lnTo>
                    <a:pt x="86995" y="1321562"/>
                  </a:lnTo>
                  <a:cubicBezTo>
                    <a:pt x="38862" y="1321562"/>
                    <a:pt x="0" y="1282573"/>
                    <a:pt x="0" y="1234567"/>
                  </a:cubicBezTo>
                  <a:close/>
                </a:path>
              </a:pathLst>
            </a:custGeom>
            <a:solidFill>
              <a:srgbClr val="F9D2EB"/>
            </a:solidFill>
          </p:spPr>
        </p:sp>
      </p:grpSp>
      <p:sp>
        <p:nvSpPr>
          <p:cNvPr id="12" name="TextBox 12"/>
          <p:cNvSpPr txBox="1"/>
          <p:nvPr/>
        </p:nvSpPr>
        <p:spPr>
          <a:xfrm>
            <a:off x="3540023" y="1748428"/>
            <a:ext cx="1828800"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Aman dan Efektif</a:t>
            </a:r>
          </a:p>
        </p:txBody>
      </p:sp>
      <p:sp>
        <p:nvSpPr>
          <p:cNvPr id="13" name="TextBox 13"/>
          <p:cNvSpPr txBox="1"/>
          <p:nvPr/>
        </p:nvSpPr>
        <p:spPr>
          <a:xfrm>
            <a:off x="3540023" y="2041922"/>
            <a:ext cx="5448595"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Terapi alami menawarkan alternatif yang telah terbukti aman dan efektif dalam meningkatkan kesejahteraan ibu sepanjang siklus kehamilan, persalinan, dan nifas</a:t>
            </a:r>
          </a:p>
        </p:txBody>
      </p:sp>
      <p:grpSp>
        <p:nvGrpSpPr>
          <p:cNvPr id="14" name="Group 14"/>
          <p:cNvGrpSpPr/>
          <p:nvPr/>
        </p:nvGrpSpPr>
        <p:grpSpPr>
          <a:xfrm>
            <a:off x="9144000" y="1612106"/>
            <a:ext cx="5759348" cy="991200"/>
            <a:chOff x="0" y="0"/>
            <a:chExt cx="7679131" cy="1321600"/>
          </a:xfrm>
        </p:grpSpPr>
        <p:sp>
          <p:nvSpPr>
            <p:cNvPr id="15" name="Freeform 15"/>
            <p:cNvSpPr/>
            <p:nvPr/>
          </p:nvSpPr>
          <p:spPr>
            <a:xfrm>
              <a:off x="0" y="0"/>
              <a:ext cx="7679182" cy="1321562"/>
            </a:xfrm>
            <a:custGeom>
              <a:avLst/>
              <a:gdLst/>
              <a:ahLst/>
              <a:cxnLst/>
              <a:rect l="l" t="t" r="r" b="b"/>
              <a:pathLst>
                <a:path w="7679182" h="1321562">
                  <a:moveTo>
                    <a:pt x="0" y="0"/>
                  </a:moveTo>
                  <a:lnTo>
                    <a:pt x="7679182" y="0"/>
                  </a:lnTo>
                  <a:lnTo>
                    <a:pt x="7679182" y="1321562"/>
                  </a:lnTo>
                  <a:lnTo>
                    <a:pt x="0" y="1321562"/>
                  </a:lnTo>
                  <a:close/>
                </a:path>
              </a:pathLst>
            </a:custGeom>
            <a:solidFill>
              <a:srgbClr val="F9D2EB"/>
            </a:solidFill>
          </p:spPr>
        </p:sp>
      </p:grpSp>
      <p:grpSp>
        <p:nvGrpSpPr>
          <p:cNvPr id="16" name="Group 16"/>
          <p:cNvGrpSpPr/>
          <p:nvPr/>
        </p:nvGrpSpPr>
        <p:grpSpPr>
          <a:xfrm>
            <a:off x="9144000" y="1612106"/>
            <a:ext cx="19050" cy="991200"/>
            <a:chOff x="0" y="0"/>
            <a:chExt cx="25400" cy="1321600"/>
          </a:xfrm>
        </p:grpSpPr>
        <p:sp>
          <p:nvSpPr>
            <p:cNvPr id="17" name="Freeform 17"/>
            <p:cNvSpPr/>
            <p:nvPr/>
          </p:nvSpPr>
          <p:spPr>
            <a:xfrm>
              <a:off x="0" y="0"/>
              <a:ext cx="25400" cy="1321562"/>
            </a:xfrm>
            <a:custGeom>
              <a:avLst/>
              <a:gdLst/>
              <a:ahLst/>
              <a:cxnLst/>
              <a:rect l="l" t="t" r="r" b="b"/>
              <a:pathLst>
                <a:path w="25400" h="1321562">
                  <a:moveTo>
                    <a:pt x="0" y="12700"/>
                  </a:moveTo>
                  <a:cubicBezTo>
                    <a:pt x="0" y="5715"/>
                    <a:pt x="5715" y="0"/>
                    <a:pt x="12700" y="0"/>
                  </a:cubicBezTo>
                  <a:cubicBezTo>
                    <a:pt x="19685" y="0"/>
                    <a:pt x="25400" y="5715"/>
                    <a:pt x="25400" y="12700"/>
                  </a:cubicBezTo>
                  <a:lnTo>
                    <a:pt x="25400" y="1308862"/>
                  </a:lnTo>
                  <a:cubicBezTo>
                    <a:pt x="25400" y="1315847"/>
                    <a:pt x="19685" y="1321562"/>
                    <a:pt x="12700" y="1321562"/>
                  </a:cubicBezTo>
                  <a:cubicBezTo>
                    <a:pt x="5715" y="1321562"/>
                    <a:pt x="0" y="1315847"/>
                    <a:pt x="0" y="1308862"/>
                  </a:cubicBezTo>
                  <a:close/>
                </a:path>
              </a:pathLst>
            </a:custGeom>
            <a:solidFill>
              <a:srgbClr val="DFB8D1"/>
            </a:solidFill>
          </p:spPr>
        </p:sp>
      </p:grpSp>
      <p:sp>
        <p:nvSpPr>
          <p:cNvPr id="18" name="TextBox 18"/>
          <p:cNvSpPr txBox="1"/>
          <p:nvPr/>
        </p:nvSpPr>
        <p:spPr>
          <a:xfrm>
            <a:off x="9299372" y="1748428"/>
            <a:ext cx="1899637"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Memberdayakan Ibu</a:t>
            </a:r>
          </a:p>
        </p:txBody>
      </p:sp>
      <p:sp>
        <p:nvSpPr>
          <p:cNvPr id="19" name="TextBox 19"/>
          <p:cNvSpPr txBox="1"/>
          <p:nvPr/>
        </p:nvSpPr>
        <p:spPr>
          <a:xfrm>
            <a:off x="9299372" y="2041922"/>
            <a:ext cx="5448595"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Memberikan ibu lebih banyak pilihan dan kontrol dalam perawatan mereka, mempromosikan self-care dan kemandirian dalam menjaga kesehatan</a:t>
            </a:r>
          </a:p>
        </p:txBody>
      </p:sp>
      <p:grpSp>
        <p:nvGrpSpPr>
          <p:cNvPr id="20" name="Group 20"/>
          <p:cNvGrpSpPr/>
          <p:nvPr/>
        </p:nvGrpSpPr>
        <p:grpSpPr>
          <a:xfrm>
            <a:off x="3384652" y="2603306"/>
            <a:ext cx="5759348" cy="991200"/>
            <a:chOff x="0" y="0"/>
            <a:chExt cx="7679131" cy="1321600"/>
          </a:xfrm>
        </p:grpSpPr>
        <p:sp>
          <p:nvSpPr>
            <p:cNvPr id="21" name="Freeform 21"/>
            <p:cNvSpPr/>
            <p:nvPr/>
          </p:nvSpPr>
          <p:spPr>
            <a:xfrm>
              <a:off x="0" y="0"/>
              <a:ext cx="7679182" cy="1321562"/>
            </a:xfrm>
            <a:custGeom>
              <a:avLst/>
              <a:gdLst/>
              <a:ahLst/>
              <a:cxnLst/>
              <a:rect l="l" t="t" r="r" b="b"/>
              <a:pathLst>
                <a:path w="7679182" h="1321562">
                  <a:moveTo>
                    <a:pt x="0" y="0"/>
                  </a:moveTo>
                  <a:lnTo>
                    <a:pt x="7679182" y="0"/>
                  </a:lnTo>
                  <a:lnTo>
                    <a:pt x="7679182" y="1321562"/>
                  </a:lnTo>
                  <a:lnTo>
                    <a:pt x="0" y="1321562"/>
                  </a:lnTo>
                  <a:close/>
                </a:path>
              </a:pathLst>
            </a:custGeom>
            <a:solidFill>
              <a:srgbClr val="F9D2EB"/>
            </a:solidFill>
          </p:spPr>
        </p:sp>
      </p:grpSp>
      <p:grpSp>
        <p:nvGrpSpPr>
          <p:cNvPr id="22" name="Group 22"/>
          <p:cNvGrpSpPr/>
          <p:nvPr/>
        </p:nvGrpSpPr>
        <p:grpSpPr>
          <a:xfrm>
            <a:off x="3384652" y="2603306"/>
            <a:ext cx="5759348" cy="19050"/>
            <a:chOff x="0" y="0"/>
            <a:chExt cx="7679131" cy="25400"/>
          </a:xfrm>
        </p:grpSpPr>
        <p:sp>
          <p:nvSpPr>
            <p:cNvPr id="23" name="Freeform 23"/>
            <p:cNvSpPr/>
            <p:nvPr/>
          </p:nvSpPr>
          <p:spPr>
            <a:xfrm>
              <a:off x="0" y="0"/>
              <a:ext cx="7679182" cy="25400"/>
            </a:xfrm>
            <a:custGeom>
              <a:avLst/>
              <a:gdLst/>
              <a:ahLst/>
              <a:cxnLst/>
              <a:rect l="l" t="t" r="r" b="b"/>
              <a:pathLst>
                <a:path w="7679182" h="25400">
                  <a:moveTo>
                    <a:pt x="0" y="12700"/>
                  </a:moveTo>
                  <a:cubicBezTo>
                    <a:pt x="0" y="5715"/>
                    <a:pt x="5715" y="0"/>
                    <a:pt x="12700" y="0"/>
                  </a:cubicBezTo>
                  <a:lnTo>
                    <a:pt x="7666482" y="0"/>
                  </a:lnTo>
                  <a:cubicBezTo>
                    <a:pt x="7673467" y="0"/>
                    <a:pt x="7679182" y="5715"/>
                    <a:pt x="7679182" y="12700"/>
                  </a:cubicBezTo>
                  <a:cubicBezTo>
                    <a:pt x="7679182" y="19685"/>
                    <a:pt x="7673467" y="25400"/>
                    <a:pt x="7666482" y="25400"/>
                  </a:cubicBezTo>
                  <a:lnTo>
                    <a:pt x="12700" y="25400"/>
                  </a:lnTo>
                  <a:cubicBezTo>
                    <a:pt x="5715" y="25400"/>
                    <a:pt x="0" y="19685"/>
                    <a:pt x="0" y="12700"/>
                  </a:cubicBezTo>
                  <a:close/>
                </a:path>
              </a:pathLst>
            </a:custGeom>
            <a:solidFill>
              <a:srgbClr val="DFB8D1"/>
            </a:solidFill>
          </p:spPr>
        </p:sp>
      </p:grpSp>
      <p:sp>
        <p:nvSpPr>
          <p:cNvPr id="24" name="TextBox 24"/>
          <p:cNvSpPr txBox="1"/>
          <p:nvPr/>
        </p:nvSpPr>
        <p:spPr>
          <a:xfrm>
            <a:off x="3540023" y="2739628"/>
            <a:ext cx="2134943"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Integrasi dengan Medis</a:t>
            </a:r>
          </a:p>
        </p:txBody>
      </p:sp>
      <p:sp>
        <p:nvSpPr>
          <p:cNvPr id="25" name="TextBox 25"/>
          <p:cNvSpPr txBox="1"/>
          <p:nvPr/>
        </p:nvSpPr>
        <p:spPr>
          <a:xfrm>
            <a:off x="3540023" y="3033112"/>
            <a:ext cx="5448595"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Terapi komplementer bekerja sinergis dengan perawatan medis konvensional, bukan sebagai pengganti, menciptakan model perawatan holistik</a:t>
            </a:r>
          </a:p>
        </p:txBody>
      </p:sp>
      <p:grpSp>
        <p:nvGrpSpPr>
          <p:cNvPr id="26" name="Group 26"/>
          <p:cNvGrpSpPr/>
          <p:nvPr/>
        </p:nvGrpSpPr>
        <p:grpSpPr>
          <a:xfrm>
            <a:off x="9144000" y="2603306"/>
            <a:ext cx="5759348" cy="991200"/>
            <a:chOff x="0" y="0"/>
            <a:chExt cx="7679131" cy="1321600"/>
          </a:xfrm>
        </p:grpSpPr>
        <p:sp>
          <p:nvSpPr>
            <p:cNvPr id="27" name="Freeform 27"/>
            <p:cNvSpPr/>
            <p:nvPr/>
          </p:nvSpPr>
          <p:spPr>
            <a:xfrm>
              <a:off x="0" y="0"/>
              <a:ext cx="7679182" cy="1321562"/>
            </a:xfrm>
            <a:custGeom>
              <a:avLst/>
              <a:gdLst/>
              <a:ahLst/>
              <a:cxnLst/>
              <a:rect l="l" t="t" r="r" b="b"/>
              <a:pathLst>
                <a:path w="7679182" h="1321562">
                  <a:moveTo>
                    <a:pt x="0" y="0"/>
                  </a:moveTo>
                  <a:lnTo>
                    <a:pt x="7679182" y="0"/>
                  </a:lnTo>
                  <a:lnTo>
                    <a:pt x="7679182" y="1321562"/>
                  </a:lnTo>
                  <a:lnTo>
                    <a:pt x="0" y="1321562"/>
                  </a:lnTo>
                  <a:close/>
                </a:path>
              </a:pathLst>
            </a:custGeom>
            <a:solidFill>
              <a:srgbClr val="F9D2EB"/>
            </a:solidFill>
          </p:spPr>
        </p:sp>
      </p:grpSp>
      <p:grpSp>
        <p:nvGrpSpPr>
          <p:cNvPr id="28" name="Group 28"/>
          <p:cNvGrpSpPr/>
          <p:nvPr/>
        </p:nvGrpSpPr>
        <p:grpSpPr>
          <a:xfrm>
            <a:off x="9144000" y="2603306"/>
            <a:ext cx="19050" cy="991200"/>
            <a:chOff x="0" y="0"/>
            <a:chExt cx="25400" cy="1321600"/>
          </a:xfrm>
        </p:grpSpPr>
        <p:sp>
          <p:nvSpPr>
            <p:cNvPr id="29" name="Freeform 29"/>
            <p:cNvSpPr/>
            <p:nvPr/>
          </p:nvSpPr>
          <p:spPr>
            <a:xfrm>
              <a:off x="0" y="0"/>
              <a:ext cx="25400" cy="1321562"/>
            </a:xfrm>
            <a:custGeom>
              <a:avLst/>
              <a:gdLst/>
              <a:ahLst/>
              <a:cxnLst/>
              <a:rect l="l" t="t" r="r" b="b"/>
              <a:pathLst>
                <a:path w="25400" h="1321562">
                  <a:moveTo>
                    <a:pt x="0" y="12700"/>
                  </a:moveTo>
                  <a:cubicBezTo>
                    <a:pt x="0" y="5715"/>
                    <a:pt x="5715" y="0"/>
                    <a:pt x="12700" y="0"/>
                  </a:cubicBezTo>
                  <a:cubicBezTo>
                    <a:pt x="19685" y="0"/>
                    <a:pt x="25400" y="5715"/>
                    <a:pt x="25400" y="12700"/>
                  </a:cubicBezTo>
                  <a:lnTo>
                    <a:pt x="25400" y="1308862"/>
                  </a:lnTo>
                  <a:cubicBezTo>
                    <a:pt x="25400" y="1315847"/>
                    <a:pt x="19685" y="1321562"/>
                    <a:pt x="12700" y="1321562"/>
                  </a:cubicBezTo>
                  <a:cubicBezTo>
                    <a:pt x="5715" y="1321562"/>
                    <a:pt x="0" y="1315847"/>
                    <a:pt x="0" y="1308862"/>
                  </a:cubicBezTo>
                  <a:close/>
                </a:path>
              </a:pathLst>
            </a:custGeom>
            <a:solidFill>
              <a:srgbClr val="DFB8D1"/>
            </a:solidFill>
          </p:spPr>
        </p:sp>
      </p:grpSp>
      <p:grpSp>
        <p:nvGrpSpPr>
          <p:cNvPr id="30" name="Group 30"/>
          <p:cNvGrpSpPr/>
          <p:nvPr/>
        </p:nvGrpSpPr>
        <p:grpSpPr>
          <a:xfrm>
            <a:off x="9144000" y="2603306"/>
            <a:ext cx="5759348" cy="19050"/>
            <a:chOff x="0" y="0"/>
            <a:chExt cx="7679131" cy="25400"/>
          </a:xfrm>
        </p:grpSpPr>
        <p:sp>
          <p:nvSpPr>
            <p:cNvPr id="31" name="Freeform 31"/>
            <p:cNvSpPr/>
            <p:nvPr/>
          </p:nvSpPr>
          <p:spPr>
            <a:xfrm>
              <a:off x="0" y="0"/>
              <a:ext cx="7679182" cy="25400"/>
            </a:xfrm>
            <a:custGeom>
              <a:avLst/>
              <a:gdLst/>
              <a:ahLst/>
              <a:cxnLst/>
              <a:rect l="l" t="t" r="r" b="b"/>
              <a:pathLst>
                <a:path w="7679182" h="25400">
                  <a:moveTo>
                    <a:pt x="0" y="12700"/>
                  </a:moveTo>
                  <a:cubicBezTo>
                    <a:pt x="0" y="5715"/>
                    <a:pt x="5715" y="0"/>
                    <a:pt x="12700" y="0"/>
                  </a:cubicBezTo>
                  <a:lnTo>
                    <a:pt x="7666482" y="0"/>
                  </a:lnTo>
                  <a:cubicBezTo>
                    <a:pt x="7673467" y="0"/>
                    <a:pt x="7679182" y="5715"/>
                    <a:pt x="7679182" y="12700"/>
                  </a:cubicBezTo>
                  <a:cubicBezTo>
                    <a:pt x="7679182" y="19685"/>
                    <a:pt x="7673467" y="25400"/>
                    <a:pt x="7666482" y="25400"/>
                  </a:cubicBezTo>
                  <a:lnTo>
                    <a:pt x="12700" y="25400"/>
                  </a:lnTo>
                  <a:cubicBezTo>
                    <a:pt x="5715" y="25400"/>
                    <a:pt x="0" y="19685"/>
                    <a:pt x="0" y="12700"/>
                  </a:cubicBezTo>
                  <a:close/>
                </a:path>
              </a:pathLst>
            </a:custGeom>
            <a:solidFill>
              <a:srgbClr val="DFB8D1"/>
            </a:solidFill>
          </p:spPr>
        </p:sp>
      </p:grpSp>
      <p:sp>
        <p:nvSpPr>
          <p:cNvPr id="32" name="TextBox 32"/>
          <p:cNvSpPr txBox="1"/>
          <p:nvPr/>
        </p:nvSpPr>
        <p:spPr>
          <a:xfrm>
            <a:off x="9299372" y="2739628"/>
            <a:ext cx="1828800"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Peran Bidan</a:t>
            </a:r>
          </a:p>
        </p:txBody>
      </p:sp>
      <p:sp>
        <p:nvSpPr>
          <p:cNvPr id="33" name="TextBox 33"/>
          <p:cNvSpPr txBox="1"/>
          <p:nvPr/>
        </p:nvSpPr>
        <p:spPr>
          <a:xfrm>
            <a:off x="9299372" y="3033112"/>
            <a:ext cx="5448595"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Bidan sebagai garda terdepan dalam mengintegrasikan naturopati ke dalam praktik sehari-hari, memerlukan pengetahuan dan keterampilan yang memadai</a:t>
            </a:r>
          </a:p>
        </p:txBody>
      </p:sp>
      <p:sp>
        <p:nvSpPr>
          <p:cNvPr id="34" name="TextBox 34"/>
          <p:cNvSpPr txBox="1"/>
          <p:nvPr/>
        </p:nvSpPr>
        <p:spPr>
          <a:xfrm>
            <a:off x="3370364" y="3619500"/>
            <a:ext cx="3665782" cy="365674"/>
          </a:xfrm>
          <a:prstGeom prst="rect">
            <a:avLst/>
          </a:prstGeom>
        </p:spPr>
        <p:txBody>
          <a:bodyPr lIns="0" tIns="0" rIns="0" bIns="0" rtlCol="0" anchor="t">
            <a:spAutoFit/>
          </a:bodyPr>
          <a:lstStyle/>
          <a:p>
            <a:pPr algn="l">
              <a:lnSpc>
                <a:spcPts val="2799"/>
              </a:lnSpc>
            </a:pPr>
            <a:r>
              <a:rPr lang="en-US" sz="2300" b="1" dirty="0" err="1">
                <a:solidFill>
                  <a:srgbClr val="371A2D"/>
                </a:solidFill>
                <a:latin typeface="Noto Serif Bold"/>
                <a:ea typeface="Noto Serif Bold"/>
                <a:cs typeface="Noto Serif Bold"/>
                <a:sym typeface="Noto Serif Bold"/>
              </a:rPr>
              <a:t>Pesan</a:t>
            </a:r>
            <a:r>
              <a:rPr lang="en-US" sz="2300" b="1" dirty="0">
                <a:solidFill>
                  <a:srgbClr val="371A2D"/>
                </a:solidFill>
                <a:latin typeface="Noto Serif Bold"/>
                <a:ea typeface="Noto Serif Bold"/>
                <a:cs typeface="Noto Serif Bold"/>
                <a:sym typeface="Noto Serif Bold"/>
              </a:rPr>
              <a:t> </a:t>
            </a:r>
            <a:r>
              <a:rPr lang="en-US" sz="2300" b="1" dirty="0" err="1">
                <a:solidFill>
                  <a:srgbClr val="371A2D"/>
                </a:solidFill>
                <a:latin typeface="Noto Serif Bold"/>
                <a:ea typeface="Noto Serif Bold"/>
                <a:cs typeface="Noto Serif Bold"/>
                <a:sym typeface="Noto Serif Bold"/>
              </a:rPr>
              <a:t>untuk</a:t>
            </a:r>
            <a:r>
              <a:rPr lang="en-US" sz="2300" b="1" dirty="0">
                <a:solidFill>
                  <a:srgbClr val="371A2D"/>
                </a:solidFill>
                <a:latin typeface="Noto Serif Bold"/>
                <a:ea typeface="Noto Serif Bold"/>
                <a:cs typeface="Noto Serif Bold"/>
                <a:sym typeface="Noto Serif Bold"/>
              </a:rPr>
              <a:t> Calon Bidan</a:t>
            </a:r>
          </a:p>
        </p:txBody>
      </p:sp>
      <p:sp>
        <p:nvSpPr>
          <p:cNvPr id="35" name="TextBox 35"/>
          <p:cNvSpPr txBox="1"/>
          <p:nvPr/>
        </p:nvSpPr>
        <p:spPr>
          <a:xfrm>
            <a:off x="3375127" y="4236987"/>
            <a:ext cx="11537756" cy="406003"/>
          </a:xfrm>
          <a:prstGeom prst="rect">
            <a:avLst/>
          </a:prstGeom>
        </p:spPr>
        <p:txBody>
          <a:bodyPr lIns="0" tIns="0" rIns="0" bIns="0" rtlCol="0" anchor="t">
            <a:spAutoFit/>
          </a:bodyPr>
          <a:lstStyle/>
          <a:p>
            <a:pPr algn="l">
              <a:lnSpc>
                <a:spcPts val="1500"/>
              </a:lnSpc>
            </a:pPr>
            <a:r>
              <a:rPr lang="en-US" sz="1200" dirty="0" err="1">
                <a:solidFill>
                  <a:srgbClr val="432338"/>
                </a:solidFill>
                <a:latin typeface="Source Sans 3"/>
                <a:ea typeface="Source Sans 3"/>
                <a:cs typeface="Source Sans 3"/>
                <a:sym typeface="Source Sans 3"/>
              </a:rPr>
              <a:t>Sebagai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calon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bidan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mahasiswa</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memiliki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peran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penting</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dalam</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membentuk</a:t>
            </a:r>
            <a:r>
              <a:rPr lang="en-US" sz="1200" dirty="0">
                <a:solidFill>
                  <a:srgbClr val="432338"/>
                </a:solidFill>
                <a:latin typeface="Source Sans 3"/>
                <a:ea typeface="Source Sans 3"/>
                <a:cs typeface="Source Sans 3"/>
                <a:sym typeface="Source Sans 3"/>
              </a:rPr>
              <a:t> masa </a:t>
            </a:r>
            <a:r>
              <a:rPr lang="en-US" sz="1200" dirty="0" err="1">
                <a:solidFill>
                  <a:srgbClr val="432338"/>
                </a:solidFill>
                <a:latin typeface="Source Sans 3"/>
                <a:ea typeface="Source Sans 3"/>
                <a:cs typeface="Source Sans 3"/>
                <a:sym typeface="Source Sans 3"/>
              </a:rPr>
              <a:t>depan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perawatan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ibu</a:t>
            </a:r>
            <a:r>
              <a:rPr lang="en-US" sz="1200" dirty="0">
                <a:solidFill>
                  <a:srgbClr val="432338"/>
                </a:solidFill>
                <a:latin typeface="Source Sans 3"/>
                <a:ea typeface="Source Sans 3"/>
                <a:cs typeface="Source Sans 3"/>
                <a:sym typeface="Source Sans 3"/>
              </a:rPr>
              <a:t> di Indonesia. </a:t>
            </a:r>
            <a:r>
              <a:rPr lang="en-US" sz="1200" dirty="0" err="1">
                <a:solidFill>
                  <a:srgbClr val="432338"/>
                </a:solidFill>
                <a:latin typeface="Source Sans 3"/>
                <a:ea typeface="Source Sans 3"/>
                <a:cs typeface="Source Sans 3"/>
                <a:sym typeface="Source Sans 3"/>
              </a:rPr>
              <a:t>Dengan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memahami</a:t>
            </a:r>
            <a:r>
              <a:rPr lang="en-US" sz="1200" dirty="0">
                <a:solidFill>
                  <a:srgbClr val="432338"/>
                </a:solidFill>
                <a:latin typeface="Source Sans 3"/>
                <a:ea typeface="Source Sans 3"/>
                <a:cs typeface="Source Sans 3"/>
                <a:sym typeface="Source Sans 3"/>
              </a:rPr>
              <a:t> dan </a:t>
            </a:r>
            <a:r>
              <a:rPr lang="en-US" sz="1200" dirty="0" err="1">
                <a:solidFill>
                  <a:srgbClr val="432338"/>
                </a:solidFill>
                <a:latin typeface="Source Sans 3"/>
                <a:ea typeface="Source Sans 3"/>
                <a:cs typeface="Source Sans 3"/>
                <a:sym typeface="Source Sans 3"/>
              </a:rPr>
              <a:t>menguasai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terapi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alami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mahasiswa</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dapat</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memberikan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pelayanan</a:t>
            </a:r>
            <a:r>
              <a:rPr lang="en-US" sz="1200" dirty="0">
                <a:solidFill>
                  <a:srgbClr val="432338"/>
                </a:solidFill>
                <a:latin typeface="Source Sans 3"/>
                <a:ea typeface="Source Sans 3"/>
                <a:cs typeface="Source Sans 3"/>
                <a:sym typeface="Source Sans 3"/>
              </a:rPr>
              <a:t> yang </a:t>
            </a:r>
            <a:r>
              <a:rPr lang="en-US" sz="1200" dirty="0" err="1">
                <a:solidFill>
                  <a:srgbClr val="432338"/>
                </a:solidFill>
                <a:latin typeface="Source Sans 3"/>
                <a:ea typeface="Source Sans 3"/>
                <a:cs typeface="Source Sans 3"/>
                <a:sym typeface="Source Sans 3"/>
              </a:rPr>
              <a:t>lebih</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holistik</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menghormati</a:t>
            </a:r>
            <a:r>
              <a:rPr lang="en-US" sz="1200" dirty="0">
                <a:solidFill>
                  <a:srgbClr val="432338"/>
                </a:solidFill>
                <a:latin typeface="Source Sans 3"/>
                <a:ea typeface="Source Sans 3"/>
                <a:cs typeface="Source Sans 3"/>
                <a:sym typeface="Source Sans 3"/>
              </a:rPr>
              <a:t> proses </a:t>
            </a:r>
            <a:r>
              <a:rPr lang="en-US" sz="1200" dirty="0" err="1">
                <a:solidFill>
                  <a:srgbClr val="432338"/>
                </a:solidFill>
                <a:latin typeface="Source Sans 3"/>
                <a:ea typeface="Source Sans 3"/>
                <a:cs typeface="Source Sans 3"/>
                <a:sym typeface="Source Sans 3"/>
              </a:rPr>
              <a:t>alami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kehamilan</a:t>
            </a:r>
            <a:r>
              <a:rPr lang="en-US" sz="1200" dirty="0">
                <a:solidFill>
                  <a:srgbClr val="432338"/>
                </a:solidFill>
                <a:latin typeface="Source Sans 3"/>
                <a:ea typeface="Source Sans 3"/>
                <a:cs typeface="Source Sans 3"/>
                <a:sym typeface="Source Sans 3"/>
              </a:rPr>
              <a:t> dan </a:t>
            </a:r>
            <a:r>
              <a:rPr lang="en-US" sz="1200" dirty="0" err="1">
                <a:solidFill>
                  <a:srgbClr val="432338"/>
                </a:solidFill>
                <a:latin typeface="Source Sans 3"/>
                <a:ea typeface="Source Sans 3"/>
                <a:cs typeface="Source Sans 3"/>
                <a:sym typeface="Source Sans 3"/>
              </a:rPr>
              <a:t>persalinan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sekaligus</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tetap</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menjaga</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standar</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keselamatan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medis</a:t>
            </a:r>
            <a:r>
              <a:rPr lang="en-US" sz="1200" dirty="0">
                <a:solidFill>
                  <a:srgbClr val="432338"/>
                </a:solidFill>
                <a:latin typeface="Source Sans 3"/>
                <a:ea typeface="Source Sans 3"/>
                <a:cs typeface="Source Sans 3"/>
                <a:sym typeface="Source Sans 3"/>
              </a:rPr>
              <a:t>.</a:t>
            </a:r>
          </a:p>
        </p:txBody>
      </p:sp>
      <p:sp>
        <p:nvSpPr>
          <p:cNvPr id="36" name="TextBox 36"/>
          <p:cNvSpPr txBox="1"/>
          <p:nvPr/>
        </p:nvSpPr>
        <p:spPr>
          <a:xfrm>
            <a:off x="3375127" y="4737202"/>
            <a:ext cx="11537756"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Integrasi naturopati bukan tentang kembali ke masa lalu atau menolak ilmu medis modern, melainkan tentang memanfaatkan kebijaksanaan alam untuk melengkapi perawatan yang sudah ada. Pendekatan holistik yang menghormati keunikan setiap ibu akan membawa perubahan positif dalam praktik kebidanan Indonesia.</a:t>
            </a:r>
          </a:p>
        </p:txBody>
      </p:sp>
      <p:sp>
        <p:nvSpPr>
          <p:cNvPr id="37" name="TextBox 37"/>
          <p:cNvSpPr txBox="1"/>
          <p:nvPr/>
        </p:nvSpPr>
        <p:spPr>
          <a:xfrm>
            <a:off x="3608194" y="5341144"/>
            <a:ext cx="11304689" cy="406003"/>
          </a:xfrm>
          <a:prstGeom prst="rect">
            <a:avLst/>
          </a:prstGeom>
        </p:spPr>
        <p:txBody>
          <a:bodyPr lIns="0" tIns="0" rIns="0" bIns="0" rtlCol="0" anchor="t">
            <a:spAutoFit/>
          </a:bodyPr>
          <a:lstStyle/>
          <a:p>
            <a:pPr algn="l">
              <a:lnSpc>
                <a:spcPts val="1500"/>
              </a:lnSpc>
            </a:pPr>
            <a:r>
              <a:rPr lang="en-US" sz="1200" dirty="0">
                <a:solidFill>
                  <a:srgbClr val="432338"/>
                </a:solidFill>
                <a:latin typeface="Source Sans 3"/>
                <a:ea typeface="Source Sans 3"/>
                <a:cs typeface="Source Sans 3"/>
                <a:sym typeface="Source Sans 3"/>
              </a:rPr>
              <a:t>"</a:t>
            </a:r>
            <a:r>
              <a:rPr lang="en-US" sz="1200" dirty="0" err="1">
                <a:solidFill>
                  <a:srgbClr val="432338"/>
                </a:solidFill>
                <a:latin typeface="Source Sans 3"/>
                <a:ea typeface="Source Sans 3"/>
                <a:cs typeface="Source Sans 3"/>
                <a:sym typeface="Source Sans 3"/>
              </a:rPr>
              <a:t>Seorang</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bidan</a:t>
            </a:r>
            <a:r>
              <a:rPr lang="en-US" sz="1200" dirty="0">
                <a:solidFill>
                  <a:srgbClr val="432338"/>
                </a:solidFill>
                <a:latin typeface="Source Sans 3"/>
                <a:ea typeface="Source Sans 3"/>
                <a:cs typeface="Source Sans 3"/>
                <a:sym typeface="Source Sans 3"/>
              </a:rPr>
              <a:t> yang </a:t>
            </a:r>
            <a:r>
              <a:rPr lang="en-US" sz="1200" dirty="0" err="1">
                <a:solidFill>
                  <a:srgbClr val="432338"/>
                </a:solidFill>
                <a:latin typeface="Source Sans 3"/>
                <a:ea typeface="Source Sans 3"/>
                <a:cs typeface="Source Sans 3"/>
                <a:sym typeface="Source Sans 3"/>
              </a:rPr>
              <a:t>memahami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naturopati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bukan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hanya</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membantu</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ibu</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melahirkan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tetapi</a:t>
            </a:r>
            <a:r>
              <a:rPr lang="en-US" sz="1200" dirty="0">
                <a:solidFill>
                  <a:srgbClr val="432338"/>
                </a:solidFill>
                <a:latin typeface="Source Sans 3"/>
                <a:ea typeface="Source Sans 3"/>
                <a:cs typeface="Source Sans 3"/>
                <a:sym typeface="Source Sans 3"/>
              </a:rPr>
              <a:t> juga </a:t>
            </a:r>
            <a:r>
              <a:rPr lang="en-US" sz="1200" dirty="0" err="1">
                <a:solidFill>
                  <a:srgbClr val="432338"/>
                </a:solidFill>
                <a:latin typeface="Source Sans 3"/>
                <a:ea typeface="Source Sans 3"/>
                <a:cs typeface="Source Sans 3"/>
                <a:sym typeface="Source Sans 3"/>
              </a:rPr>
              <a:t>mendampingi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ibu</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dalam</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perjalanan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menuju</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kesehatan</a:t>
            </a:r>
            <a:r>
              <a:rPr lang="en-US" sz="1200" dirty="0">
                <a:solidFill>
                  <a:srgbClr val="432338"/>
                </a:solidFill>
                <a:latin typeface="Source Sans 3"/>
                <a:ea typeface="Source Sans 3"/>
                <a:cs typeface="Source Sans 3"/>
                <a:sym typeface="Source Sans 3"/>
              </a:rPr>
              <a:t> optimal </a:t>
            </a:r>
            <a:r>
              <a:rPr lang="en-US" sz="1200" dirty="0" err="1">
                <a:solidFill>
                  <a:srgbClr val="432338"/>
                </a:solidFill>
                <a:latin typeface="Source Sans 3"/>
                <a:ea typeface="Source Sans 3"/>
                <a:cs typeface="Source Sans 3"/>
                <a:sym typeface="Source Sans 3"/>
              </a:rPr>
              <a:t>dengan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cara</a:t>
            </a:r>
            <a:r>
              <a:rPr lang="en-US" sz="1200" dirty="0">
                <a:solidFill>
                  <a:srgbClr val="432338"/>
                </a:solidFill>
                <a:latin typeface="Source Sans 3"/>
                <a:ea typeface="Source Sans 3"/>
                <a:cs typeface="Source Sans 3"/>
                <a:sym typeface="Source Sans 3"/>
              </a:rPr>
              <a:t> yang </a:t>
            </a:r>
            <a:r>
              <a:rPr lang="en-US" sz="1200" dirty="0" err="1">
                <a:solidFill>
                  <a:srgbClr val="432338"/>
                </a:solidFill>
                <a:latin typeface="Source Sans 3"/>
                <a:ea typeface="Source Sans 3"/>
                <a:cs typeface="Source Sans 3"/>
                <a:sym typeface="Source Sans 3"/>
              </a:rPr>
              <a:t>alami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aman</a:t>
            </a:r>
            <a:r>
              <a:rPr lang="en-US" sz="1200" dirty="0">
                <a:solidFill>
                  <a:srgbClr val="432338"/>
                </a:solidFill>
                <a:latin typeface="Source Sans 3"/>
                <a:ea typeface="Source Sans 3"/>
                <a:cs typeface="Source Sans 3"/>
                <a:sym typeface="Source Sans 3"/>
              </a:rPr>
              <a:t>, dan </a:t>
            </a:r>
            <a:r>
              <a:rPr lang="en-US" sz="1200" dirty="0" err="1">
                <a:solidFill>
                  <a:srgbClr val="432338"/>
                </a:solidFill>
                <a:latin typeface="Source Sans 3"/>
                <a:ea typeface="Source Sans 3"/>
                <a:cs typeface="Source Sans 3"/>
                <a:sym typeface="Source Sans 3"/>
              </a:rPr>
              <a:t>penuh</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hormat</a:t>
            </a:r>
            <a:r>
              <a:rPr lang="en-US" sz="1200" dirty="0">
                <a:solidFill>
                  <a:srgbClr val="432338"/>
                </a:solidFill>
                <a:latin typeface="Source Sans 3"/>
                <a:ea typeface="Source Sans 3"/>
                <a:cs typeface="Source Sans 3"/>
                <a:sym typeface="Source Sans 3"/>
              </a:rPr>
              <a:t>."</a:t>
            </a:r>
          </a:p>
        </p:txBody>
      </p:sp>
      <p:grpSp>
        <p:nvGrpSpPr>
          <p:cNvPr id="38" name="Group 38"/>
          <p:cNvGrpSpPr/>
          <p:nvPr/>
        </p:nvGrpSpPr>
        <p:grpSpPr>
          <a:xfrm>
            <a:off x="3375127" y="5246932"/>
            <a:ext cx="19050" cy="603942"/>
            <a:chOff x="0" y="0"/>
            <a:chExt cx="25400" cy="805256"/>
          </a:xfrm>
        </p:grpSpPr>
        <p:sp>
          <p:nvSpPr>
            <p:cNvPr id="39" name="Freeform 39"/>
            <p:cNvSpPr/>
            <p:nvPr/>
          </p:nvSpPr>
          <p:spPr>
            <a:xfrm>
              <a:off x="0" y="0"/>
              <a:ext cx="25400" cy="805307"/>
            </a:xfrm>
            <a:custGeom>
              <a:avLst/>
              <a:gdLst/>
              <a:ahLst/>
              <a:cxnLst/>
              <a:rect l="l" t="t" r="r" b="b"/>
              <a:pathLst>
                <a:path w="25400" h="805307">
                  <a:moveTo>
                    <a:pt x="0" y="0"/>
                  </a:moveTo>
                  <a:lnTo>
                    <a:pt x="25400" y="0"/>
                  </a:lnTo>
                  <a:lnTo>
                    <a:pt x="25400" y="805307"/>
                  </a:lnTo>
                  <a:lnTo>
                    <a:pt x="0" y="805307"/>
                  </a:lnTo>
                  <a:close/>
                </a:path>
              </a:pathLst>
            </a:custGeom>
            <a:solidFill>
              <a:srgbClr val="E851B2"/>
            </a:solidFill>
          </p:spPr>
        </p:sp>
      </p:grpSp>
      <p:sp>
        <p:nvSpPr>
          <p:cNvPr id="40" name="TextBox 40"/>
          <p:cNvSpPr txBox="1"/>
          <p:nvPr/>
        </p:nvSpPr>
        <p:spPr>
          <a:xfrm>
            <a:off x="3397748" y="5873021"/>
            <a:ext cx="2292248" cy="283816"/>
          </a:xfrm>
          <a:prstGeom prst="rect">
            <a:avLst/>
          </a:prstGeom>
        </p:spPr>
        <p:txBody>
          <a:bodyPr lIns="0" tIns="0" rIns="0" bIns="0" rtlCol="0" anchor="t">
            <a:spAutoFit/>
          </a:bodyPr>
          <a:lstStyle/>
          <a:p>
            <a:pPr algn="l">
              <a:lnSpc>
                <a:spcPts val="2100"/>
              </a:lnSpc>
            </a:pPr>
            <a:r>
              <a:rPr lang="en-US" sz="1700" b="1" dirty="0">
                <a:solidFill>
                  <a:srgbClr val="371A2D"/>
                </a:solidFill>
                <a:latin typeface="Noto Serif Bold"/>
                <a:ea typeface="Noto Serif Bold"/>
                <a:cs typeface="Noto Serif Bold"/>
                <a:sym typeface="Noto Serif Bold"/>
              </a:rPr>
              <a:t>Langkah </a:t>
            </a:r>
            <a:r>
              <a:rPr lang="en-US" sz="1700" b="1" dirty="0" err="1">
                <a:solidFill>
                  <a:srgbClr val="371A2D"/>
                </a:solidFill>
                <a:latin typeface="Noto Serif Bold"/>
                <a:ea typeface="Noto Serif Bold"/>
                <a:cs typeface="Noto Serif Bold"/>
                <a:sym typeface="Noto Serif Bold"/>
              </a:rPr>
              <a:t>Selanjutnya</a:t>
            </a:r>
            <a:endParaRPr lang="en-US" sz="1700" b="1" dirty="0">
              <a:solidFill>
                <a:srgbClr val="371A2D"/>
              </a:solidFill>
              <a:latin typeface="Noto Serif Bold"/>
              <a:ea typeface="Noto Serif Bold"/>
              <a:cs typeface="Noto Serif Bold"/>
              <a:sym typeface="Noto Serif Bold"/>
            </a:endParaRPr>
          </a:p>
        </p:txBody>
      </p:sp>
      <p:grpSp>
        <p:nvGrpSpPr>
          <p:cNvPr id="41" name="Group 41"/>
          <p:cNvGrpSpPr/>
          <p:nvPr/>
        </p:nvGrpSpPr>
        <p:grpSpPr>
          <a:xfrm>
            <a:off x="3351415" y="6504325"/>
            <a:ext cx="5732269" cy="475802"/>
            <a:chOff x="0" y="0"/>
            <a:chExt cx="7643025" cy="634403"/>
          </a:xfrm>
        </p:grpSpPr>
        <p:sp>
          <p:nvSpPr>
            <p:cNvPr id="42" name="Freeform 42"/>
            <p:cNvSpPr/>
            <p:nvPr/>
          </p:nvSpPr>
          <p:spPr>
            <a:xfrm>
              <a:off x="6350" y="6350"/>
              <a:ext cx="7630414" cy="621792"/>
            </a:xfrm>
            <a:custGeom>
              <a:avLst/>
              <a:gdLst/>
              <a:ahLst/>
              <a:cxnLst/>
              <a:rect l="l" t="t" r="r" b="b"/>
              <a:pathLst>
                <a:path w="7630414" h="621792">
                  <a:moveTo>
                    <a:pt x="0" y="310896"/>
                  </a:moveTo>
                  <a:cubicBezTo>
                    <a:pt x="0" y="139192"/>
                    <a:pt x="141732" y="0"/>
                    <a:pt x="316738" y="0"/>
                  </a:cubicBezTo>
                  <a:lnTo>
                    <a:pt x="7313676" y="0"/>
                  </a:lnTo>
                  <a:cubicBezTo>
                    <a:pt x="7488555" y="0"/>
                    <a:pt x="7630414" y="139192"/>
                    <a:pt x="7630414" y="310896"/>
                  </a:cubicBezTo>
                  <a:cubicBezTo>
                    <a:pt x="7630414" y="482600"/>
                    <a:pt x="7488682" y="621792"/>
                    <a:pt x="7313676" y="621792"/>
                  </a:cubicBezTo>
                  <a:lnTo>
                    <a:pt x="316738" y="621792"/>
                  </a:lnTo>
                  <a:cubicBezTo>
                    <a:pt x="141732" y="621665"/>
                    <a:pt x="0" y="482473"/>
                    <a:pt x="0" y="310896"/>
                  </a:cubicBezTo>
                  <a:close/>
                </a:path>
              </a:pathLst>
            </a:custGeom>
            <a:solidFill>
              <a:srgbClr val="F9D2EB"/>
            </a:solidFill>
          </p:spPr>
        </p:sp>
        <p:sp>
          <p:nvSpPr>
            <p:cNvPr id="43" name="Freeform 43"/>
            <p:cNvSpPr/>
            <p:nvPr/>
          </p:nvSpPr>
          <p:spPr>
            <a:xfrm>
              <a:off x="0" y="0"/>
              <a:ext cx="7643114" cy="634492"/>
            </a:xfrm>
            <a:custGeom>
              <a:avLst/>
              <a:gdLst/>
              <a:ahLst/>
              <a:cxnLst/>
              <a:rect l="l" t="t" r="r" b="b"/>
              <a:pathLst>
                <a:path w="7643114" h="634492">
                  <a:moveTo>
                    <a:pt x="0" y="317246"/>
                  </a:moveTo>
                  <a:cubicBezTo>
                    <a:pt x="0" y="141859"/>
                    <a:pt x="144780" y="0"/>
                    <a:pt x="323088" y="0"/>
                  </a:cubicBezTo>
                  <a:lnTo>
                    <a:pt x="7320026" y="0"/>
                  </a:lnTo>
                  <a:lnTo>
                    <a:pt x="7320026" y="6350"/>
                  </a:lnTo>
                  <a:lnTo>
                    <a:pt x="7320026" y="0"/>
                  </a:lnTo>
                  <a:cubicBezTo>
                    <a:pt x="7498334" y="0"/>
                    <a:pt x="7643114" y="141859"/>
                    <a:pt x="7643114" y="317246"/>
                  </a:cubicBezTo>
                  <a:lnTo>
                    <a:pt x="7636764" y="317246"/>
                  </a:lnTo>
                  <a:lnTo>
                    <a:pt x="7643114" y="317246"/>
                  </a:lnTo>
                  <a:lnTo>
                    <a:pt x="7636764" y="317246"/>
                  </a:lnTo>
                  <a:lnTo>
                    <a:pt x="7643114" y="317246"/>
                  </a:lnTo>
                  <a:cubicBezTo>
                    <a:pt x="7643114" y="492506"/>
                    <a:pt x="7498334" y="634492"/>
                    <a:pt x="7320026" y="634492"/>
                  </a:cubicBezTo>
                  <a:lnTo>
                    <a:pt x="7320026" y="628142"/>
                  </a:lnTo>
                  <a:lnTo>
                    <a:pt x="7320026" y="634492"/>
                  </a:lnTo>
                  <a:lnTo>
                    <a:pt x="323088" y="634492"/>
                  </a:lnTo>
                  <a:lnTo>
                    <a:pt x="323088" y="628142"/>
                  </a:lnTo>
                  <a:lnTo>
                    <a:pt x="323088" y="634492"/>
                  </a:lnTo>
                  <a:cubicBezTo>
                    <a:pt x="144780" y="634365"/>
                    <a:pt x="0" y="492506"/>
                    <a:pt x="0" y="317246"/>
                  </a:cubicBezTo>
                  <a:lnTo>
                    <a:pt x="6350" y="317246"/>
                  </a:lnTo>
                  <a:lnTo>
                    <a:pt x="0" y="317246"/>
                  </a:lnTo>
                  <a:moveTo>
                    <a:pt x="12700" y="317246"/>
                  </a:moveTo>
                  <a:lnTo>
                    <a:pt x="6350" y="317246"/>
                  </a:lnTo>
                  <a:lnTo>
                    <a:pt x="12700" y="317246"/>
                  </a:lnTo>
                  <a:cubicBezTo>
                    <a:pt x="12700" y="485267"/>
                    <a:pt x="151511" y="621665"/>
                    <a:pt x="323088" y="621665"/>
                  </a:cubicBezTo>
                  <a:lnTo>
                    <a:pt x="7320026" y="621665"/>
                  </a:lnTo>
                  <a:cubicBezTo>
                    <a:pt x="7491476" y="621665"/>
                    <a:pt x="7630414" y="485267"/>
                    <a:pt x="7630414" y="317119"/>
                  </a:cubicBezTo>
                  <a:cubicBezTo>
                    <a:pt x="7630414" y="148971"/>
                    <a:pt x="7491476" y="12700"/>
                    <a:pt x="7320026" y="12700"/>
                  </a:cubicBezTo>
                  <a:lnTo>
                    <a:pt x="323088" y="12700"/>
                  </a:lnTo>
                  <a:lnTo>
                    <a:pt x="323088" y="6350"/>
                  </a:lnTo>
                  <a:lnTo>
                    <a:pt x="323088" y="12700"/>
                  </a:lnTo>
                  <a:cubicBezTo>
                    <a:pt x="151511" y="12700"/>
                    <a:pt x="12700" y="149098"/>
                    <a:pt x="12700" y="317246"/>
                  </a:cubicBezTo>
                  <a:close/>
                </a:path>
              </a:pathLst>
            </a:custGeom>
            <a:solidFill>
              <a:srgbClr val="DFB8D1"/>
            </a:solidFill>
          </p:spPr>
        </p:sp>
      </p:grpSp>
      <p:grpSp>
        <p:nvGrpSpPr>
          <p:cNvPr id="44" name="Group 44"/>
          <p:cNvGrpSpPr/>
          <p:nvPr/>
        </p:nvGrpSpPr>
        <p:grpSpPr>
          <a:xfrm>
            <a:off x="6119965" y="6489354"/>
            <a:ext cx="233067" cy="291408"/>
            <a:chOff x="0" y="0"/>
            <a:chExt cx="310756" cy="388544"/>
          </a:xfrm>
        </p:grpSpPr>
        <p:sp>
          <p:nvSpPr>
            <p:cNvPr id="45" name="Freeform 45"/>
            <p:cNvSpPr/>
            <p:nvPr/>
          </p:nvSpPr>
          <p:spPr>
            <a:xfrm>
              <a:off x="0" y="0"/>
              <a:ext cx="310752" cy="388541"/>
            </a:xfrm>
            <a:custGeom>
              <a:avLst/>
              <a:gdLst/>
              <a:ahLst/>
              <a:cxnLst/>
              <a:rect l="l" t="t" r="r" b="b"/>
              <a:pathLst>
                <a:path w="310752" h="388541">
                  <a:moveTo>
                    <a:pt x="0" y="0"/>
                  </a:moveTo>
                  <a:lnTo>
                    <a:pt x="310752" y="0"/>
                  </a:lnTo>
                  <a:lnTo>
                    <a:pt x="310752" y="388541"/>
                  </a:lnTo>
                  <a:lnTo>
                    <a:pt x="0" y="388541"/>
                  </a:lnTo>
                  <a:close/>
                </a:path>
              </a:pathLst>
            </a:custGeom>
            <a:blipFill>
              <a:blip r:embed="rId3">
                <a:alphaModFix amt="0"/>
              </a:blip>
              <a:stretch>
                <a:fillRect l="-110421" r="-110423"/>
              </a:stretch>
            </a:blipFill>
          </p:spPr>
        </p:sp>
        <p:sp>
          <p:nvSpPr>
            <p:cNvPr id="46" name="TextBox 46"/>
            <p:cNvSpPr txBox="1"/>
            <p:nvPr/>
          </p:nvSpPr>
          <p:spPr>
            <a:xfrm>
              <a:off x="0" y="9525"/>
              <a:ext cx="310756" cy="379019"/>
            </a:xfrm>
            <a:prstGeom prst="rect">
              <a:avLst/>
            </a:prstGeom>
          </p:spPr>
          <p:txBody>
            <a:bodyPr lIns="0" tIns="0" rIns="0" bIns="0" rtlCol="0" anchor="ctr"/>
            <a:lstStyle/>
            <a:p>
              <a:pPr algn="ctr">
                <a:lnSpc>
                  <a:spcPts val="2160"/>
                </a:lnSpc>
              </a:pPr>
              <a:r>
                <a:rPr lang="en-US" sz="1800" b="1">
                  <a:solidFill>
                    <a:srgbClr val="432338"/>
                  </a:solidFill>
                  <a:latin typeface="Noto Serif Bold"/>
                  <a:ea typeface="Noto Serif Bold"/>
                  <a:cs typeface="Noto Serif Bold"/>
                  <a:sym typeface="Noto Serif Bold"/>
                </a:rPr>
                <a:t>1</a:t>
              </a:r>
            </a:p>
          </p:txBody>
        </p:sp>
      </p:grpSp>
      <p:sp>
        <p:nvSpPr>
          <p:cNvPr id="47" name="TextBox 47"/>
          <p:cNvSpPr txBox="1"/>
          <p:nvPr/>
        </p:nvSpPr>
        <p:spPr>
          <a:xfrm>
            <a:off x="3530497" y="7064150"/>
            <a:ext cx="2203552" cy="247650"/>
          </a:xfrm>
          <a:prstGeom prst="rect">
            <a:avLst/>
          </a:prstGeom>
        </p:spPr>
        <p:txBody>
          <a:bodyPr lIns="0" tIns="0" rIns="0" bIns="0" rtlCol="0" anchor="t">
            <a:spAutoFit/>
          </a:bodyPr>
          <a:lstStyle/>
          <a:p>
            <a:pPr algn="l">
              <a:lnSpc>
                <a:spcPts val="1800"/>
              </a:lnSpc>
            </a:pPr>
            <a:r>
              <a:rPr lang="en-US" sz="1399" b="1" dirty="0" err="1">
                <a:solidFill>
                  <a:srgbClr val="432338"/>
                </a:solidFill>
                <a:latin typeface="Noto Serif Bold"/>
                <a:ea typeface="Noto Serif Bold"/>
                <a:cs typeface="Noto Serif Bold"/>
                <a:sym typeface="Noto Serif Bold"/>
              </a:rPr>
              <a:t>Eksplorasi</a:t>
            </a:r>
            <a:r>
              <a:rPr lang="en-US" sz="1399" b="1" dirty="0">
                <a:solidFill>
                  <a:srgbClr val="432338"/>
                </a:solidFill>
                <a:latin typeface="Noto Serif Bold"/>
                <a:ea typeface="Noto Serif Bold"/>
                <a:cs typeface="Noto Serif Bold"/>
                <a:sym typeface="Noto Serif Bold"/>
              </a:rPr>
              <a:t> </a:t>
            </a:r>
            <a:r>
              <a:rPr lang="en-US" sz="1399" b="1" dirty="0" err="1">
                <a:solidFill>
                  <a:srgbClr val="432338"/>
                </a:solidFill>
                <a:latin typeface="Noto Serif Bold"/>
                <a:ea typeface="Noto Serif Bold"/>
                <a:cs typeface="Noto Serif Bold"/>
                <a:sym typeface="Noto Serif Bold"/>
              </a:rPr>
              <a:t>Pengetahuan</a:t>
            </a:r>
            <a:endParaRPr lang="en-US" sz="1399" b="1" dirty="0">
              <a:solidFill>
                <a:srgbClr val="432338"/>
              </a:solidFill>
              <a:latin typeface="Noto Serif Bold"/>
              <a:ea typeface="Noto Serif Bold"/>
              <a:cs typeface="Noto Serif Bold"/>
              <a:sym typeface="Noto Serif Bold"/>
            </a:endParaRPr>
          </a:p>
        </p:txBody>
      </p:sp>
      <p:sp>
        <p:nvSpPr>
          <p:cNvPr id="48" name="TextBox 48"/>
          <p:cNvSpPr txBox="1"/>
          <p:nvPr/>
        </p:nvSpPr>
        <p:spPr>
          <a:xfrm>
            <a:off x="3530497" y="7336296"/>
            <a:ext cx="5411991" cy="406003"/>
          </a:xfrm>
          <a:prstGeom prst="rect">
            <a:avLst/>
          </a:prstGeom>
        </p:spPr>
        <p:txBody>
          <a:bodyPr lIns="0" tIns="0" rIns="0" bIns="0" rtlCol="0" anchor="t">
            <a:spAutoFit/>
          </a:bodyPr>
          <a:lstStyle/>
          <a:p>
            <a:pPr algn="l">
              <a:lnSpc>
                <a:spcPts val="1500"/>
              </a:lnSpc>
            </a:pPr>
            <a:r>
              <a:rPr lang="en-US" sz="1200" dirty="0">
                <a:solidFill>
                  <a:srgbClr val="432338"/>
                </a:solidFill>
                <a:latin typeface="Source Sans 3"/>
                <a:ea typeface="Source Sans 3"/>
                <a:cs typeface="Source Sans 3"/>
                <a:sym typeface="Source Sans 3"/>
              </a:rPr>
              <a:t>Terus </a:t>
            </a:r>
            <a:r>
              <a:rPr lang="en-US" sz="1200" dirty="0" err="1">
                <a:solidFill>
                  <a:srgbClr val="432338"/>
                </a:solidFill>
                <a:latin typeface="Source Sans 3"/>
                <a:ea typeface="Source Sans 3"/>
                <a:cs typeface="Source Sans 3"/>
                <a:sym typeface="Source Sans 3"/>
              </a:rPr>
              <a:t>belajar</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tentang</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berbagai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terapi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komplementer</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melalui</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literatur</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ilmiah</a:t>
            </a:r>
            <a:r>
              <a:rPr lang="en-US" sz="1200" dirty="0">
                <a:solidFill>
                  <a:srgbClr val="432338"/>
                </a:solidFill>
                <a:latin typeface="Source Sans 3"/>
                <a:ea typeface="Source Sans 3"/>
                <a:cs typeface="Source Sans 3"/>
                <a:sym typeface="Source Sans 3"/>
              </a:rPr>
              <a:t> dan </a:t>
            </a:r>
            <a:r>
              <a:rPr lang="en-US" sz="1200" dirty="0" err="1">
                <a:solidFill>
                  <a:srgbClr val="432338"/>
                </a:solidFill>
                <a:latin typeface="Source Sans 3"/>
                <a:ea typeface="Source Sans 3"/>
                <a:cs typeface="Source Sans 3"/>
                <a:sym typeface="Source Sans 3"/>
              </a:rPr>
              <a:t>pelatihan</a:t>
            </a:r>
            <a:r>
              <a:rPr lang="en-US" sz="1200" dirty="0">
                <a:solidFill>
                  <a:srgbClr val="432338"/>
                </a:solidFill>
                <a:latin typeface="Source Sans 3"/>
                <a:ea typeface="Source Sans 3"/>
                <a:cs typeface="Source Sans 3"/>
                <a:sym typeface="Source Sans 3"/>
              </a:rPr>
              <a:t> </a:t>
            </a:r>
            <a:r>
              <a:rPr lang="en-US" sz="1200" dirty="0" err="1">
                <a:solidFill>
                  <a:srgbClr val="432338"/>
                </a:solidFill>
                <a:latin typeface="Source Sans 3"/>
                <a:ea typeface="Source Sans 3"/>
                <a:cs typeface="Source Sans 3"/>
                <a:sym typeface="Source Sans 3"/>
              </a:rPr>
              <a:t>resmi</a:t>
            </a:r>
            <a:endParaRPr lang="en-US" sz="1200" dirty="0">
              <a:solidFill>
                <a:srgbClr val="432338"/>
              </a:solidFill>
              <a:latin typeface="Source Sans 3"/>
              <a:ea typeface="Source Sans 3"/>
              <a:cs typeface="Source Sans 3"/>
              <a:sym typeface="Source Sans 3"/>
            </a:endParaRPr>
          </a:p>
        </p:txBody>
      </p:sp>
      <p:grpSp>
        <p:nvGrpSpPr>
          <p:cNvPr id="49" name="Group 49"/>
          <p:cNvGrpSpPr/>
          <p:nvPr/>
        </p:nvGrpSpPr>
        <p:grpSpPr>
          <a:xfrm>
            <a:off x="9185377" y="6397228"/>
            <a:ext cx="5732269" cy="475802"/>
            <a:chOff x="0" y="0"/>
            <a:chExt cx="7643025" cy="634403"/>
          </a:xfrm>
        </p:grpSpPr>
        <p:sp>
          <p:nvSpPr>
            <p:cNvPr id="50" name="Freeform 50"/>
            <p:cNvSpPr/>
            <p:nvPr/>
          </p:nvSpPr>
          <p:spPr>
            <a:xfrm>
              <a:off x="6350" y="6350"/>
              <a:ext cx="7630414" cy="621792"/>
            </a:xfrm>
            <a:custGeom>
              <a:avLst/>
              <a:gdLst/>
              <a:ahLst/>
              <a:cxnLst/>
              <a:rect l="l" t="t" r="r" b="b"/>
              <a:pathLst>
                <a:path w="7630414" h="621792">
                  <a:moveTo>
                    <a:pt x="0" y="310896"/>
                  </a:moveTo>
                  <a:cubicBezTo>
                    <a:pt x="0" y="139192"/>
                    <a:pt x="141732" y="0"/>
                    <a:pt x="316738" y="0"/>
                  </a:cubicBezTo>
                  <a:lnTo>
                    <a:pt x="7313676" y="0"/>
                  </a:lnTo>
                  <a:cubicBezTo>
                    <a:pt x="7488555" y="0"/>
                    <a:pt x="7630414" y="139192"/>
                    <a:pt x="7630414" y="310896"/>
                  </a:cubicBezTo>
                  <a:cubicBezTo>
                    <a:pt x="7630414" y="482600"/>
                    <a:pt x="7488682" y="621792"/>
                    <a:pt x="7313676" y="621792"/>
                  </a:cubicBezTo>
                  <a:lnTo>
                    <a:pt x="316738" y="621792"/>
                  </a:lnTo>
                  <a:cubicBezTo>
                    <a:pt x="141732" y="621665"/>
                    <a:pt x="0" y="482473"/>
                    <a:pt x="0" y="310896"/>
                  </a:cubicBezTo>
                  <a:close/>
                </a:path>
              </a:pathLst>
            </a:custGeom>
            <a:solidFill>
              <a:srgbClr val="F9D2EB"/>
            </a:solidFill>
          </p:spPr>
        </p:sp>
        <p:sp>
          <p:nvSpPr>
            <p:cNvPr id="51" name="Freeform 51"/>
            <p:cNvSpPr/>
            <p:nvPr/>
          </p:nvSpPr>
          <p:spPr>
            <a:xfrm>
              <a:off x="0" y="0"/>
              <a:ext cx="7643114" cy="634492"/>
            </a:xfrm>
            <a:custGeom>
              <a:avLst/>
              <a:gdLst/>
              <a:ahLst/>
              <a:cxnLst/>
              <a:rect l="l" t="t" r="r" b="b"/>
              <a:pathLst>
                <a:path w="7643114" h="634492">
                  <a:moveTo>
                    <a:pt x="0" y="317246"/>
                  </a:moveTo>
                  <a:cubicBezTo>
                    <a:pt x="0" y="141859"/>
                    <a:pt x="144780" y="0"/>
                    <a:pt x="323088" y="0"/>
                  </a:cubicBezTo>
                  <a:lnTo>
                    <a:pt x="7320026" y="0"/>
                  </a:lnTo>
                  <a:lnTo>
                    <a:pt x="7320026" y="6350"/>
                  </a:lnTo>
                  <a:lnTo>
                    <a:pt x="7320026" y="0"/>
                  </a:lnTo>
                  <a:cubicBezTo>
                    <a:pt x="7498334" y="0"/>
                    <a:pt x="7643114" y="141859"/>
                    <a:pt x="7643114" y="317246"/>
                  </a:cubicBezTo>
                  <a:lnTo>
                    <a:pt x="7636764" y="317246"/>
                  </a:lnTo>
                  <a:lnTo>
                    <a:pt x="7643114" y="317246"/>
                  </a:lnTo>
                  <a:lnTo>
                    <a:pt x="7636764" y="317246"/>
                  </a:lnTo>
                  <a:lnTo>
                    <a:pt x="7643114" y="317246"/>
                  </a:lnTo>
                  <a:cubicBezTo>
                    <a:pt x="7643114" y="492506"/>
                    <a:pt x="7498334" y="634492"/>
                    <a:pt x="7320026" y="634492"/>
                  </a:cubicBezTo>
                  <a:lnTo>
                    <a:pt x="7320026" y="628142"/>
                  </a:lnTo>
                  <a:lnTo>
                    <a:pt x="7320026" y="634492"/>
                  </a:lnTo>
                  <a:lnTo>
                    <a:pt x="323088" y="634492"/>
                  </a:lnTo>
                  <a:lnTo>
                    <a:pt x="323088" y="628142"/>
                  </a:lnTo>
                  <a:lnTo>
                    <a:pt x="323088" y="634492"/>
                  </a:lnTo>
                  <a:cubicBezTo>
                    <a:pt x="144780" y="634365"/>
                    <a:pt x="0" y="492506"/>
                    <a:pt x="0" y="317246"/>
                  </a:cubicBezTo>
                  <a:lnTo>
                    <a:pt x="6350" y="317246"/>
                  </a:lnTo>
                  <a:lnTo>
                    <a:pt x="0" y="317246"/>
                  </a:lnTo>
                  <a:moveTo>
                    <a:pt x="12700" y="317246"/>
                  </a:moveTo>
                  <a:lnTo>
                    <a:pt x="6350" y="317246"/>
                  </a:lnTo>
                  <a:lnTo>
                    <a:pt x="12700" y="317246"/>
                  </a:lnTo>
                  <a:cubicBezTo>
                    <a:pt x="12700" y="485267"/>
                    <a:pt x="151511" y="621665"/>
                    <a:pt x="323088" y="621665"/>
                  </a:cubicBezTo>
                  <a:lnTo>
                    <a:pt x="7320026" y="621665"/>
                  </a:lnTo>
                  <a:cubicBezTo>
                    <a:pt x="7491476" y="621665"/>
                    <a:pt x="7630414" y="485267"/>
                    <a:pt x="7630414" y="317119"/>
                  </a:cubicBezTo>
                  <a:cubicBezTo>
                    <a:pt x="7630414" y="148971"/>
                    <a:pt x="7491476" y="12700"/>
                    <a:pt x="7320026" y="12700"/>
                  </a:cubicBezTo>
                  <a:lnTo>
                    <a:pt x="323088" y="12700"/>
                  </a:lnTo>
                  <a:lnTo>
                    <a:pt x="323088" y="6350"/>
                  </a:lnTo>
                  <a:lnTo>
                    <a:pt x="323088" y="12700"/>
                  </a:lnTo>
                  <a:cubicBezTo>
                    <a:pt x="151511" y="12700"/>
                    <a:pt x="12700" y="149098"/>
                    <a:pt x="12700" y="317246"/>
                  </a:cubicBezTo>
                  <a:close/>
                </a:path>
              </a:pathLst>
            </a:custGeom>
            <a:solidFill>
              <a:srgbClr val="DFB8D1"/>
            </a:solidFill>
          </p:spPr>
        </p:sp>
      </p:grpSp>
      <p:grpSp>
        <p:nvGrpSpPr>
          <p:cNvPr id="52" name="Group 52"/>
          <p:cNvGrpSpPr/>
          <p:nvPr/>
        </p:nvGrpSpPr>
        <p:grpSpPr>
          <a:xfrm>
            <a:off x="11934977" y="6489354"/>
            <a:ext cx="233067" cy="291408"/>
            <a:chOff x="0" y="0"/>
            <a:chExt cx="310756" cy="388544"/>
          </a:xfrm>
        </p:grpSpPr>
        <p:sp>
          <p:nvSpPr>
            <p:cNvPr id="53" name="Freeform 53"/>
            <p:cNvSpPr/>
            <p:nvPr/>
          </p:nvSpPr>
          <p:spPr>
            <a:xfrm>
              <a:off x="0" y="0"/>
              <a:ext cx="310752" cy="388541"/>
            </a:xfrm>
            <a:custGeom>
              <a:avLst/>
              <a:gdLst/>
              <a:ahLst/>
              <a:cxnLst/>
              <a:rect l="l" t="t" r="r" b="b"/>
              <a:pathLst>
                <a:path w="310752" h="388541">
                  <a:moveTo>
                    <a:pt x="0" y="0"/>
                  </a:moveTo>
                  <a:lnTo>
                    <a:pt x="310752" y="0"/>
                  </a:lnTo>
                  <a:lnTo>
                    <a:pt x="310752" y="388541"/>
                  </a:lnTo>
                  <a:lnTo>
                    <a:pt x="0" y="388541"/>
                  </a:lnTo>
                  <a:close/>
                </a:path>
              </a:pathLst>
            </a:custGeom>
            <a:blipFill>
              <a:blip r:embed="rId3">
                <a:alphaModFix amt="0"/>
              </a:blip>
              <a:stretch>
                <a:fillRect l="-110421" r="-110423"/>
              </a:stretch>
            </a:blipFill>
          </p:spPr>
        </p:sp>
        <p:sp>
          <p:nvSpPr>
            <p:cNvPr id="54" name="TextBox 54"/>
            <p:cNvSpPr txBox="1"/>
            <p:nvPr/>
          </p:nvSpPr>
          <p:spPr>
            <a:xfrm>
              <a:off x="0" y="9525"/>
              <a:ext cx="310756" cy="379019"/>
            </a:xfrm>
            <a:prstGeom prst="rect">
              <a:avLst/>
            </a:prstGeom>
          </p:spPr>
          <p:txBody>
            <a:bodyPr lIns="0" tIns="0" rIns="0" bIns="0" rtlCol="0" anchor="ctr"/>
            <a:lstStyle/>
            <a:p>
              <a:pPr algn="ctr">
                <a:lnSpc>
                  <a:spcPts val="2160"/>
                </a:lnSpc>
              </a:pPr>
              <a:r>
                <a:rPr lang="en-US" sz="1800" b="1">
                  <a:solidFill>
                    <a:srgbClr val="432338"/>
                  </a:solidFill>
                  <a:latin typeface="Noto Serif Bold"/>
                  <a:ea typeface="Noto Serif Bold"/>
                  <a:cs typeface="Noto Serif Bold"/>
                  <a:sym typeface="Noto Serif Bold"/>
                </a:rPr>
                <a:t>2</a:t>
              </a:r>
            </a:p>
          </p:txBody>
        </p:sp>
      </p:grpSp>
      <p:sp>
        <p:nvSpPr>
          <p:cNvPr id="55" name="TextBox 55"/>
          <p:cNvSpPr txBox="1"/>
          <p:nvPr/>
        </p:nvSpPr>
        <p:spPr>
          <a:xfrm>
            <a:off x="9345511" y="6941496"/>
            <a:ext cx="1828800"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Praktik Terbimbing</a:t>
            </a:r>
          </a:p>
        </p:txBody>
      </p:sp>
      <p:sp>
        <p:nvSpPr>
          <p:cNvPr id="56" name="TextBox 56"/>
          <p:cNvSpPr txBox="1"/>
          <p:nvPr/>
        </p:nvSpPr>
        <p:spPr>
          <a:xfrm>
            <a:off x="9345511" y="7234980"/>
            <a:ext cx="5411991"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Mengikuti workshop dan praktik terapi di bawah pengawasan bidan berpengalaman</a:t>
            </a:r>
          </a:p>
        </p:txBody>
      </p:sp>
      <p:grpSp>
        <p:nvGrpSpPr>
          <p:cNvPr id="57" name="Group 57"/>
          <p:cNvGrpSpPr/>
          <p:nvPr/>
        </p:nvGrpSpPr>
        <p:grpSpPr>
          <a:xfrm>
            <a:off x="3370364" y="7883871"/>
            <a:ext cx="5732269" cy="475802"/>
            <a:chOff x="0" y="0"/>
            <a:chExt cx="7643025" cy="634403"/>
          </a:xfrm>
        </p:grpSpPr>
        <p:sp>
          <p:nvSpPr>
            <p:cNvPr id="58" name="Freeform 58"/>
            <p:cNvSpPr/>
            <p:nvPr/>
          </p:nvSpPr>
          <p:spPr>
            <a:xfrm>
              <a:off x="6350" y="6350"/>
              <a:ext cx="7630414" cy="621792"/>
            </a:xfrm>
            <a:custGeom>
              <a:avLst/>
              <a:gdLst/>
              <a:ahLst/>
              <a:cxnLst/>
              <a:rect l="l" t="t" r="r" b="b"/>
              <a:pathLst>
                <a:path w="7630414" h="621792">
                  <a:moveTo>
                    <a:pt x="0" y="310896"/>
                  </a:moveTo>
                  <a:cubicBezTo>
                    <a:pt x="0" y="139192"/>
                    <a:pt x="141732" y="0"/>
                    <a:pt x="316738" y="0"/>
                  </a:cubicBezTo>
                  <a:lnTo>
                    <a:pt x="7313676" y="0"/>
                  </a:lnTo>
                  <a:cubicBezTo>
                    <a:pt x="7488555" y="0"/>
                    <a:pt x="7630414" y="139192"/>
                    <a:pt x="7630414" y="310896"/>
                  </a:cubicBezTo>
                  <a:cubicBezTo>
                    <a:pt x="7630414" y="482600"/>
                    <a:pt x="7488682" y="621792"/>
                    <a:pt x="7313676" y="621792"/>
                  </a:cubicBezTo>
                  <a:lnTo>
                    <a:pt x="316738" y="621792"/>
                  </a:lnTo>
                  <a:cubicBezTo>
                    <a:pt x="141732" y="621665"/>
                    <a:pt x="0" y="482473"/>
                    <a:pt x="0" y="310896"/>
                  </a:cubicBezTo>
                  <a:close/>
                </a:path>
              </a:pathLst>
            </a:custGeom>
            <a:solidFill>
              <a:srgbClr val="F9D2EB"/>
            </a:solidFill>
          </p:spPr>
        </p:sp>
        <p:sp>
          <p:nvSpPr>
            <p:cNvPr id="59" name="Freeform 59"/>
            <p:cNvSpPr/>
            <p:nvPr/>
          </p:nvSpPr>
          <p:spPr>
            <a:xfrm>
              <a:off x="0" y="0"/>
              <a:ext cx="7643114" cy="634492"/>
            </a:xfrm>
            <a:custGeom>
              <a:avLst/>
              <a:gdLst/>
              <a:ahLst/>
              <a:cxnLst/>
              <a:rect l="l" t="t" r="r" b="b"/>
              <a:pathLst>
                <a:path w="7643114" h="634492">
                  <a:moveTo>
                    <a:pt x="0" y="317246"/>
                  </a:moveTo>
                  <a:cubicBezTo>
                    <a:pt x="0" y="141859"/>
                    <a:pt x="144780" y="0"/>
                    <a:pt x="323088" y="0"/>
                  </a:cubicBezTo>
                  <a:lnTo>
                    <a:pt x="7320026" y="0"/>
                  </a:lnTo>
                  <a:lnTo>
                    <a:pt x="7320026" y="6350"/>
                  </a:lnTo>
                  <a:lnTo>
                    <a:pt x="7320026" y="0"/>
                  </a:lnTo>
                  <a:cubicBezTo>
                    <a:pt x="7498334" y="0"/>
                    <a:pt x="7643114" y="141859"/>
                    <a:pt x="7643114" y="317246"/>
                  </a:cubicBezTo>
                  <a:lnTo>
                    <a:pt x="7636764" y="317246"/>
                  </a:lnTo>
                  <a:lnTo>
                    <a:pt x="7643114" y="317246"/>
                  </a:lnTo>
                  <a:lnTo>
                    <a:pt x="7636764" y="317246"/>
                  </a:lnTo>
                  <a:lnTo>
                    <a:pt x="7643114" y="317246"/>
                  </a:lnTo>
                  <a:cubicBezTo>
                    <a:pt x="7643114" y="492506"/>
                    <a:pt x="7498334" y="634492"/>
                    <a:pt x="7320026" y="634492"/>
                  </a:cubicBezTo>
                  <a:lnTo>
                    <a:pt x="7320026" y="628142"/>
                  </a:lnTo>
                  <a:lnTo>
                    <a:pt x="7320026" y="634492"/>
                  </a:lnTo>
                  <a:lnTo>
                    <a:pt x="323088" y="634492"/>
                  </a:lnTo>
                  <a:lnTo>
                    <a:pt x="323088" y="628142"/>
                  </a:lnTo>
                  <a:lnTo>
                    <a:pt x="323088" y="634492"/>
                  </a:lnTo>
                  <a:cubicBezTo>
                    <a:pt x="144780" y="634365"/>
                    <a:pt x="0" y="492506"/>
                    <a:pt x="0" y="317246"/>
                  </a:cubicBezTo>
                  <a:lnTo>
                    <a:pt x="6350" y="317246"/>
                  </a:lnTo>
                  <a:lnTo>
                    <a:pt x="0" y="317246"/>
                  </a:lnTo>
                  <a:moveTo>
                    <a:pt x="12700" y="317246"/>
                  </a:moveTo>
                  <a:lnTo>
                    <a:pt x="6350" y="317246"/>
                  </a:lnTo>
                  <a:lnTo>
                    <a:pt x="12700" y="317246"/>
                  </a:lnTo>
                  <a:cubicBezTo>
                    <a:pt x="12700" y="485267"/>
                    <a:pt x="151511" y="621665"/>
                    <a:pt x="323088" y="621665"/>
                  </a:cubicBezTo>
                  <a:lnTo>
                    <a:pt x="7320026" y="621665"/>
                  </a:lnTo>
                  <a:cubicBezTo>
                    <a:pt x="7491476" y="621665"/>
                    <a:pt x="7630414" y="485267"/>
                    <a:pt x="7630414" y="317119"/>
                  </a:cubicBezTo>
                  <a:cubicBezTo>
                    <a:pt x="7630414" y="148971"/>
                    <a:pt x="7491476" y="12700"/>
                    <a:pt x="7320026" y="12700"/>
                  </a:cubicBezTo>
                  <a:lnTo>
                    <a:pt x="323088" y="12700"/>
                  </a:lnTo>
                  <a:lnTo>
                    <a:pt x="323088" y="6350"/>
                  </a:lnTo>
                  <a:lnTo>
                    <a:pt x="323088" y="12700"/>
                  </a:lnTo>
                  <a:cubicBezTo>
                    <a:pt x="151511" y="12700"/>
                    <a:pt x="12700" y="149098"/>
                    <a:pt x="12700" y="317246"/>
                  </a:cubicBezTo>
                  <a:close/>
                </a:path>
              </a:pathLst>
            </a:custGeom>
            <a:solidFill>
              <a:srgbClr val="DFB8D1"/>
            </a:solidFill>
          </p:spPr>
        </p:sp>
      </p:grpSp>
      <p:grpSp>
        <p:nvGrpSpPr>
          <p:cNvPr id="60" name="Group 60"/>
          <p:cNvGrpSpPr/>
          <p:nvPr/>
        </p:nvGrpSpPr>
        <p:grpSpPr>
          <a:xfrm>
            <a:off x="6119965" y="7975997"/>
            <a:ext cx="233067" cy="291408"/>
            <a:chOff x="0" y="0"/>
            <a:chExt cx="310756" cy="388544"/>
          </a:xfrm>
        </p:grpSpPr>
        <p:sp>
          <p:nvSpPr>
            <p:cNvPr id="61" name="Freeform 61"/>
            <p:cNvSpPr/>
            <p:nvPr/>
          </p:nvSpPr>
          <p:spPr>
            <a:xfrm>
              <a:off x="0" y="0"/>
              <a:ext cx="310752" cy="388541"/>
            </a:xfrm>
            <a:custGeom>
              <a:avLst/>
              <a:gdLst/>
              <a:ahLst/>
              <a:cxnLst/>
              <a:rect l="l" t="t" r="r" b="b"/>
              <a:pathLst>
                <a:path w="310752" h="388541">
                  <a:moveTo>
                    <a:pt x="0" y="0"/>
                  </a:moveTo>
                  <a:lnTo>
                    <a:pt x="310752" y="0"/>
                  </a:lnTo>
                  <a:lnTo>
                    <a:pt x="310752" y="388541"/>
                  </a:lnTo>
                  <a:lnTo>
                    <a:pt x="0" y="388541"/>
                  </a:lnTo>
                  <a:close/>
                </a:path>
              </a:pathLst>
            </a:custGeom>
            <a:blipFill>
              <a:blip r:embed="rId3">
                <a:alphaModFix amt="0"/>
              </a:blip>
              <a:stretch>
                <a:fillRect l="-110421" r="-110423"/>
              </a:stretch>
            </a:blipFill>
          </p:spPr>
        </p:sp>
        <p:sp>
          <p:nvSpPr>
            <p:cNvPr id="62" name="TextBox 62"/>
            <p:cNvSpPr txBox="1"/>
            <p:nvPr/>
          </p:nvSpPr>
          <p:spPr>
            <a:xfrm>
              <a:off x="0" y="9525"/>
              <a:ext cx="310756" cy="379019"/>
            </a:xfrm>
            <a:prstGeom prst="rect">
              <a:avLst/>
            </a:prstGeom>
          </p:spPr>
          <p:txBody>
            <a:bodyPr lIns="0" tIns="0" rIns="0" bIns="0" rtlCol="0" anchor="ctr"/>
            <a:lstStyle/>
            <a:p>
              <a:pPr algn="ctr">
                <a:lnSpc>
                  <a:spcPts val="2160"/>
                </a:lnSpc>
              </a:pPr>
              <a:r>
                <a:rPr lang="en-US" sz="1800" b="1">
                  <a:solidFill>
                    <a:srgbClr val="432338"/>
                  </a:solidFill>
                  <a:latin typeface="Noto Serif Bold"/>
                  <a:ea typeface="Noto Serif Bold"/>
                  <a:cs typeface="Noto Serif Bold"/>
                  <a:sym typeface="Noto Serif Bold"/>
                </a:rPr>
                <a:t>3</a:t>
              </a:r>
            </a:p>
          </p:txBody>
        </p:sp>
      </p:grpSp>
      <p:sp>
        <p:nvSpPr>
          <p:cNvPr id="63" name="TextBox 63"/>
          <p:cNvSpPr txBox="1"/>
          <p:nvPr/>
        </p:nvSpPr>
        <p:spPr>
          <a:xfrm>
            <a:off x="3530498" y="8428139"/>
            <a:ext cx="2159498"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Implementasi Bertahap</a:t>
            </a:r>
          </a:p>
        </p:txBody>
      </p:sp>
      <p:sp>
        <p:nvSpPr>
          <p:cNvPr id="64" name="TextBox 64"/>
          <p:cNvSpPr txBox="1"/>
          <p:nvPr/>
        </p:nvSpPr>
        <p:spPr>
          <a:xfrm>
            <a:off x="3530498" y="8721623"/>
            <a:ext cx="5411991"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Mulai dengan terapi sederhana seperti edukasi pernapasan dan relaksasi sebelum menguasai teknik kompleks</a:t>
            </a:r>
          </a:p>
        </p:txBody>
      </p:sp>
      <p:grpSp>
        <p:nvGrpSpPr>
          <p:cNvPr id="65" name="Group 65"/>
          <p:cNvGrpSpPr/>
          <p:nvPr/>
        </p:nvGrpSpPr>
        <p:grpSpPr>
          <a:xfrm>
            <a:off x="9185377" y="7883871"/>
            <a:ext cx="5732269" cy="475802"/>
            <a:chOff x="0" y="0"/>
            <a:chExt cx="7643025" cy="634403"/>
          </a:xfrm>
        </p:grpSpPr>
        <p:sp>
          <p:nvSpPr>
            <p:cNvPr id="66" name="Freeform 66"/>
            <p:cNvSpPr/>
            <p:nvPr/>
          </p:nvSpPr>
          <p:spPr>
            <a:xfrm>
              <a:off x="6350" y="6350"/>
              <a:ext cx="7630414" cy="621792"/>
            </a:xfrm>
            <a:custGeom>
              <a:avLst/>
              <a:gdLst/>
              <a:ahLst/>
              <a:cxnLst/>
              <a:rect l="l" t="t" r="r" b="b"/>
              <a:pathLst>
                <a:path w="7630414" h="621792">
                  <a:moveTo>
                    <a:pt x="0" y="310896"/>
                  </a:moveTo>
                  <a:cubicBezTo>
                    <a:pt x="0" y="139192"/>
                    <a:pt x="141732" y="0"/>
                    <a:pt x="316738" y="0"/>
                  </a:cubicBezTo>
                  <a:lnTo>
                    <a:pt x="7313676" y="0"/>
                  </a:lnTo>
                  <a:cubicBezTo>
                    <a:pt x="7488555" y="0"/>
                    <a:pt x="7630414" y="139192"/>
                    <a:pt x="7630414" y="310896"/>
                  </a:cubicBezTo>
                  <a:cubicBezTo>
                    <a:pt x="7630414" y="482600"/>
                    <a:pt x="7488682" y="621792"/>
                    <a:pt x="7313676" y="621792"/>
                  </a:cubicBezTo>
                  <a:lnTo>
                    <a:pt x="316738" y="621792"/>
                  </a:lnTo>
                  <a:cubicBezTo>
                    <a:pt x="141732" y="621665"/>
                    <a:pt x="0" y="482473"/>
                    <a:pt x="0" y="310896"/>
                  </a:cubicBezTo>
                  <a:close/>
                </a:path>
              </a:pathLst>
            </a:custGeom>
            <a:solidFill>
              <a:srgbClr val="F9D2EB"/>
            </a:solidFill>
          </p:spPr>
        </p:sp>
        <p:sp>
          <p:nvSpPr>
            <p:cNvPr id="67" name="Freeform 67"/>
            <p:cNvSpPr/>
            <p:nvPr/>
          </p:nvSpPr>
          <p:spPr>
            <a:xfrm>
              <a:off x="0" y="0"/>
              <a:ext cx="7643114" cy="634492"/>
            </a:xfrm>
            <a:custGeom>
              <a:avLst/>
              <a:gdLst/>
              <a:ahLst/>
              <a:cxnLst/>
              <a:rect l="l" t="t" r="r" b="b"/>
              <a:pathLst>
                <a:path w="7643114" h="634492">
                  <a:moveTo>
                    <a:pt x="0" y="317246"/>
                  </a:moveTo>
                  <a:cubicBezTo>
                    <a:pt x="0" y="141859"/>
                    <a:pt x="144780" y="0"/>
                    <a:pt x="323088" y="0"/>
                  </a:cubicBezTo>
                  <a:lnTo>
                    <a:pt x="7320026" y="0"/>
                  </a:lnTo>
                  <a:lnTo>
                    <a:pt x="7320026" y="6350"/>
                  </a:lnTo>
                  <a:lnTo>
                    <a:pt x="7320026" y="0"/>
                  </a:lnTo>
                  <a:cubicBezTo>
                    <a:pt x="7498334" y="0"/>
                    <a:pt x="7643114" y="141859"/>
                    <a:pt x="7643114" y="317246"/>
                  </a:cubicBezTo>
                  <a:lnTo>
                    <a:pt x="7636764" y="317246"/>
                  </a:lnTo>
                  <a:lnTo>
                    <a:pt x="7643114" y="317246"/>
                  </a:lnTo>
                  <a:lnTo>
                    <a:pt x="7636764" y="317246"/>
                  </a:lnTo>
                  <a:lnTo>
                    <a:pt x="7643114" y="317246"/>
                  </a:lnTo>
                  <a:cubicBezTo>
                    <a:pt x="7643114" y="492506"/>
                    <a:pt x="7498334" y="634492"/>
                    <a:pt x="7320026" y="634492"/>
                  </a:cubicBezTo>
                  <a:lnTo>
                    <a:pt x="7320026" y="628142"/>
                  </a:lnTo>
                  <a:lnTo>
                    <a:pt x="7320026" y="634492"/>
                  </a:lnTo>
                  <a:lnTo>
                    <a:pt x="323088" y="634492"/>
                  </a:lnTo>
                  <a:lnTo>
                    <a:pt x="323088" y="628142"/>
                  </a:lnTo>
                  <a:lnTo>
                    <a:pt x="323088" y="634492"/>
                  </a:lnTo>
                  <a:cubicBezTo>
                    <a:pt x="144780" y="634365"/>
                    <a:pt x="0" y="492506"/>
                    <a:pt x="0" y="317246"/>
                  </a:cubicBezTo>
                  <a:lnTo>
                    <a:pt x="6350" y="317246"/>
                  </a:lnTo>
                  <a:lnTo>
                    <a:pt x="0" y="317246"/>
                  </a:lnTo>
                  <a:moveTo>
                    <a:pt x="12700" y="317246"/>
                  </a:moveTo>
                  <a:lnTo>
                    <a:pt x="6350" y="317246"/>
                  </a:lnTo>
                  <a:lnTo>
                    <a:pt x="12700" y="317246"/>
                  </a:lnTo>
                  <a:cubicBezTo>
                    <a:pt x="12700" y="485267"/>
                    <a:pt x="151511" y="621665"/>
                    <a:pt x="323088" y="621665"/>
                  </a:cubicBezTo>
                  <a:lnTo>
                    <a:pt x="7320026" y="621665"/>
                  </a:lnTo>
                  <a:cubicBezTo>
                    <a:pt x="7491476" y="621665"/>
                    <a:pt x="7630414" y="485267"/>
                    <a:pt x="7630414" y="317119"/>
                  </a:cubicBezTo>
                  <a:cubicBezTo>
                    <a:pt x="7630414" y="148971"/>
                    <a:pt x="7491476" y="12700"/>
                    <a:pt x="7320026" y="12700"/>
                  </a:cubicBezTo>
                  <a:lnTo>
                    <a:pt x="323088" y="12700"/>
                  </a:lnTo>
                  <a:lnTo>
                    <a:pt x="323088" y="6350"/>
                  </a:lnTo>
                  <a:lnTo>
                    <a:pt x="323088" y="12700"/>
                  </a:lnTo>
                  <a:cubicBezTo>
                    <a:pt x="151511" y="12700"/>
                    <a:pt x="12700" y="149098"/>
                    <a:pt x="12700" y="317246"/>
                  </a:cubicBezTo>
                  <a:close/>
                </a:path>
              </a:pathLst>
            </a:custGeom>
            <a:solidFill>
              <a:srgbClr val="DFB8D1"/>
            </a:solidFill>
          </p:spPr>
        </p:sp>
      </p:grpSp>
      <p:grpSp>
        <p:nvGrpSpPr>
          <p:cNvPr id="68" name="Group 68"/>
          <p:cNvGrpSpPr/>
          <p:nvPr/>
        </p:nvGrpSpPr>
        <p:grpSpPr>
          <a:xfrm>
            <a:off x="11934977" y="7975997"/>
            <a:ext cx="233067" cy="291408"/>
            <a:chOff x="0" y="0"/>
            <a:chExt cx="310756" cy="388544"/>
          </a:xfrm>
        </p:grpSpPr>
        <p:sp>
          <p:nvSpPr>
            <p:cNvPr id="69" name="Freeform 69"/>
            <p:cNvSpPr/>
            <p:nvPr/>
          </p:nvSpPr>
          <p:spPr>
            <a:xfrm>
              <a:off x="0" y="0"/>
              <a:ext cx="310752" cy="388541"/>
            </a:xfrm>
            <a:custGeom>
              <a:avLst/>
              <a:gdLst/>
              <a:ahLst/>
              <a:cxnLst/>
              <a:rect l="l" t="t" r="r" b="b"/>
              <a:pathLst>
                <a:path w="310752" h="388541">
                  <a:moveTo>
                    <a:pt x="0" y="0"/>
                  </a:moveTo>
                  <a:lnTo>
                    <a:pt x="310752" y="0"/>
                  </a:lnTo>
                  <a:lnTo>
                    <a:pt x="310752" y="388541"/>
                  </a:lnTo>
                  <a:lnTo>
                    <a:pt x="0" y="388541"/>
                  </a:lnTo>
                  <a:close/>
                </a:path>
              </a:pathLst>
            </a:custGeom>
            <a:blipFill>
              <a:blip r:embed="rId3">
                <a:alphaModFix amt="0"/>
              </a:blip>
              <a:stretch>
                <a:fillRect l="-110421" r="-110423"/>
              </a:stretch>
            </a:blipFill>
          </p:spPr>
        </p:sp>
        <p:sp>
          <p:nvSpPr>
            <p:cNvPr id="70" name="TextBox 70"/>
            <p:cNvSpPr txBox="1"/>
            <p:nvPr/>
          </p:nvSpPr>
          <p:spPr>
            <a:xfrm>
              <a:off x="0" y="9525"/>
              <a:ext cx="310756" cy="379019"/>
            </a:xfrm>
            <a:prstGeom prst="rect">
              <a:avLst/>
            </a:prstGeom>
          </p:spPr>
          <p:txBody>
            <a:bodyPr lIns="0" tIns="0" rIns="0" bIns="0" rtlCol="0" anchor="ctr"/>
            <a:lstStyle/>
            <a:p>
              <a:pPr algn="ctr">
                <a:lnSpc>
                  <a:spcPts val="2160"/>
                </a:lnSpc>
              </a:pPr>
              <a:r>
                <a:rPr lang="en-US" sz="1800" b="1">
                  <a:solidFill>
                    <a:srgbClr val="432338"/>
                  </a:solidFill>
                  <a:latin typeface="Noto Serif Bold"/>
                  <a:ea typeface="Noto Serif Bold"/>
                  <a:cs typeface="Noto Serif Bold"/>
                  <a:sym typeface="Noto Serif Bold"/>
                </a:rPr>
                <a:t>4</a:t>
              </a:r>
            </a:p>
          </p:txBody>
        </p:sp>
      </p:grpSp>
      <p:sp>
        <p:nvSpPr>
          <p:cNvPr id="71" name="TextBox 71"/>
          <p:cNvSpPr txBox="1"/>
          <p:nvPr/>
        </p:nvSpPr>
        <p:spPr>
          <a:xfrm>
            <a:off x="9345511" y="8428139"/>
            <a:ext cx="1932089" cy="247650"/>
          </a:xfrm>
          <a:prstGeom prst="rect">
            <a:avLst/>
          </a:prstGeom>
        </p:spPr>
        <p:txBody>
          <a:bodyPr lIns="0" tIns="0" rIns="0" bIns="0" rtlCol="0" anchor="t">
            <a:spAutoFit/>
          </a:bodyPr>
          <a:lstStyle/>
          <a:p>
            <a:pPr algn="l">
              <a:lnSpc>
                <a:spcPts val="1800"/>
              </a:lnSpc>
            </a:pPr>
            <a:r>
              <a:rPr lang="en-US" sz="1399" b="1">
                <a:solidFill>
                  <a:srgbClr val="432338"/>
                </a:solidFill>
                <a:latin typeface="Noto Serif Bold"/>
                <a:ea typeface="Noto Serif Bold"/>
                <a:cs typeface="Noto Serif Bold"/>
                <a:sym typeface="Noto Serif Bold"/>
              </a:rPr>
              <a:t>Evaluasi dan Refleksi</a:t>
            </a:r>
          </a:p>
        </p:txBody>
      </p:sp>
      <p:sp>
        <p:nvSpPr>
          <p:cNvPr id="72" name="TextBox 72"/>
          <p:cNvSpPr txBox="1"/>
          <p:nvPr/>
        </p:nvSpPr>
        <p:spPr>
          <a:xfrm>
            <a:off x="9345511" y="8721623"/>
            <a:ext cx="5411991" cy="406003"/>
          </a:xfrm>
          <a:prstGeom prst="rect">
            <a:avLst/>
          </a:prstGeom>
        </p:spPr>
        <p:txBody>
          <a:bodyPr lIns="0" tIns="0" rIns="0" bIns="0" rtlCol="0" anchor="t">
            <a:spAutoFit/>
          </a:bodyPr>
          <a:lstStyle/>
          <a:p>
            <a:pPr algn="l">
              <a:lnSpc>
                <a:spcPts val="1500"/>
              </a:lnSpc>
            </a:pPr>
            <a:r>
              <a:rPr lang="en-US" sz="1200">
                <a:solidFill>
                  <a:srgbClr val="432338"/>
                </a:solidFill>
                <a:latin typeface="Source Sans 3"/>
                <a:ea typeface="Source Sans 3"/>
                <a:cs typeface="Source Sans 3"/>
                <a:sym typeface="Source Sans 3"/>
              </a:rPr>
              <a:t>Mencatat outcome terapi dan terus memperbaiki praktik berdasarkan feedback dari ibu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1047150" y="1006231"/>
            <a:ext cx="16193691" cy="1558823"/>
          </a:xfrm>
          <a:prstGeom prst="rect">
            <a:avLst/>
          </a:prstGeom>
        </p:spPr>
        <p:txBody>
          <a:bodyPr lIns="0" tIns="0" rIns="0" bIns="0" rtlCol="0" anchor="t">
            <a:spAutoFit/>
          </a:bodyPr>
          <a:lstStyle/>
          <a:p>
            <a:pPr algn="l">
              <a:lnSpc>
                <a:spcPts val="6000"/>
              </a:lnSpc>
            </a:pPr>
            <a:r>
              <a:rPr lang="en-US" sz="4800" b="1">
                <a:solidFill>
                  <a:srgbClr val="371A2D"/>
                </a:solidFill>
                <a:latin typeface="Noto Serif Bold"/>
                <a:ea typeface="Noto Serif Bold"/>
                <a:cs typeface="Noto Serif Bold"/>
                <a:sym typeface="Noto Serif Bold"/>
              </a:rPr>
              <a:t>Pertemuan 6 &amp; 7: Manfaat Terapi Alami dalam Kesehatan Ibu</a:t>
            </a:r>
          </a:p>
        </p:txBody>
      </p:sp>
      <p:grpSp>
        <p:nvGrpSpPr>
          <p:cNvPr id="7" name="Group 7"/>
          <p:cNvGrpSpPr/>
          <p:nvPr/>
        </p:nvGrpSpPr>
        <p:grpSpPr>
          <a:xfrm>
            <a:off x="1047150" y="3088634"/>
            <a:ext cx="523580" cy="327269"/>
            <a:chOff x="0" y="0"/>
            <a:chExt cx="698106" cy="436359"/>
          </a:xfrm>
        </p:grpSpPr>
        <p:sp>
          <p:nvSpPr>
            <p:cNvPr id="8" name="Freeform 8"/>
            <p:cNvSpPr/>
            <p:nvPr/>
          </p:nvSpPr>
          <p:spPr>
            <a:xfrm>
              <a:off x="0" y="0"/>
              <a:ext cx="698104" cy="436365"/>
            </a:xfrm>
            <a:custGeom>
              <a:avLst/>
              <a:gdLst/>
              <a:ahLst/>
              <a:cxnLst/>
              <a:rect l="l" t="t" r="r" b="b"/>
              <a:pathLst>
                <a:path w="698104" h="436365">
                  <a:moveTo>
                    <a:pt x="0" y="0"/>
                  </a:moveTo>
                  <a:lnTo>
                    <a:pt x="698104" y="0"/>
                  </a:lnTo>
                  <a:lnTo>
                    <a:pt x="698104" y="436365"/>
                  </a:lnTo>
                  <a:lnTo>
                    <a:pt x="0" y="436365"/>
                  </a:lnTo>
                  <a:close/>
                </a:path>
              </a:pathLst>
            </a:custGeom>
            <a:blipFill>
              <a:blip r:embed="rId3">
                <a:alphaModFix amt="0"/>
              </a:blip>
              <a:stretch>
                <a:fillRect l="-30197" r="-30198" b="1"/>
              </a:stretch>
            </a:blipFill>
          </p:spPr>
        </p:sp>
        <p:sp>
          <p:nvSpPr>
            <p:cNvPr id="9" name="TextBox 9"/>
            <p:cNvSpPr txBox="1"/>
            <p:nvPr/>
          </p:nvSpPr>
          <p:spPr>
            <a:xfrm>
              <a:off x="0" y="-9525"/>
              <a:ext cx="698106" cy="445884"/>
            </a:xfrm>
            <a:prstGeom prst="rect">
              <a:avLst/>
            </a:prstGeom>
          </p:spPr>
          <p:txBody>
            <a:bodyPr lIns="0" tIns="0" rIns="0" bIns="0" rtlCol="0" anchor="ctr"/>
            <a:lstStyle/>
            <a:p>
              <a:pPr algn="l">
                <a:lnSpc>
                  <a:spcPts val="2400"/>
                </a:lnSpc>
              </a:pPr>
              <a:r>
                <a:rPr lang="en-US" sz="2000">
                  <a:solidFill>
                    <a:srgbClr val="432338"/>
                  </a:solidFill>
                  <a:latin typeface="Noto Serif"/>
                  <a:ea typeface="Noto Serif"/>
                  <a:cs typeface="Noto Serif"/>
                  <a:sym typeface="Noto Serif"/>
                </a:rPr>
                <a:t>01</a:t>
              </a:r>
            </a:p>
          </p:txBody>
        </p:sp>
      </p:grpSp>
      <p:grpSp>
        <p:nvGrpSpPr>
          <p:cNvPr id="10" name="Group 10"/>
          <p:cNvGrpSpPr/>
          <p:nvPr/>
        </p:nvGrpSpPr>
        <p:grpSpPr>
          <a:xfrm>
            <a:off x="1047150" y="3504905"/>
            <a:ext cx="7965872" cy="28575"/>
            <a:chOff x="0" y="0"/>
            <a:chExt cx="10621162" cy="38100"/>
          </a:xfrm>
        </p:grpSpPr>
        <p:sp>
          <p:nvSpPr>
            <p:cNvPr id="11" name="Freeform 11"/>
            <p:cNvSpPr/>
            <p:nvPr/>
          </p:nvSpPr>
          <p:spPr>
            <a:xfrm>
              <a:off x="0" y="0"/>
              <a:ext cx="10621137" cy="38100"/>
            </a:xfrm>
            <a:custGeom>
              <a:avLst/>
              <a:gdLst/>
              <a:ahLst/>
              <a:cxnLst/>
              <a:rect l="l" t="t" r="r" b="b"/>
              <a:pathLst>
                <a:path w="10621137" h="38100">
                  <a:moveTo>
                    <a:pt x="0" y="0"/>
                  </a:moveTo>
                  <a:lnTo>
                    <a:pt x="10621137" y="0"/>
                  </a:lnTo>
                  <a:lnTo>
                    <a:pt x="10621137" y="38100"/>
                  </a:lnTo>
                  <a:lnTo>
                    <a:pt x="0" y="38100"/>
                  </a:lnTo>
                  <a:close/>
                </a:path>
              </a:pathLst>
            </a:custGeom>
            <a:solidFill>
              <a:srgbClr val="E851B2"/>
            </a:solidFill>
          </p:spPr>
        </p:sp>
      </p:grpSp>
      <p:sp>
        <p:nvSpPr>
          <p:cNvPr id="12" name="TextBox 12"/>
          <p:cNvSpPr txBox="1"/>
          <p:nvPr/>
        </p:nvSpPr>
        <p:spPr>
          <a:xfrm>
            <a:off x="1047150" y="3683346"/>
            <a:ext cx="4710112" cy="394545"/>
          </a:xfrm>
          <a:prstGeom prst="rect">
            <a:avLst/>
          </a:prstGeom>
        </p:spPr>
        <p:txBody>
          <a:bodyPr lIns="0" tIns="0" rIns="0" bIns="0" rtlCol="0" anchor="t">
            <a:spAutoFit/>
          </a:bodyPr>
          <a:lstStyle/>
          <a:p>
            <a:pPr algn="l">
              <a:lnSpc>
                <a:spcPts val="3000"/>
              </a:lnSpc>
            </a:pPr>
            <a:r>
              <a:rPr lang="en-US" sz="2400" b="1" dirty="0" err="1">
                <a:solidFill>
                  <a:srgbClr val="432338"/>
                </a:solidFill>
                <a:latin typeface="Noto Serif Bold"/>
                <a:ea typeface="Noto Serif Bold"/>
                <a:cs typeface="Noto Serif Bold"/>
                <a:sym typeface="Noto Serif Bold"/>
              </a:rPr>
              <a:t>Memahami</a:t>
            </a:r>
            <a:r>
              <a:rPr lang="en-US" sz="2400" b="1" dirty="0">
                <a:solidFill>
                  <a:srgbClr val="432338"/>
                </a:solidFill>
                <a:latin typeface="Noto Serif Bold"/>
                <a:ea typeface="Noto Serif Bold"/>
                <a:cs typeface="Noto Serif Bold"/>
                <a:sym typeface="Noto Serif Bold"/>
              </a:rPr>
              <a:t> </a:t>
            </a:r>
            <a:r>
              <a:rPr lang="en-US" sz="2400" b="1" dirty="0" err="1">
                <a:solidFill>
                  <a:srgbClr val="432338"/>
                </a:solidFill>
                <a:latin typeface="Noto Serif Bold"/>
                <a:ea typeface="Noto Serif Bold"/>
                <a:cs typeface="Noto Serif Bold"/>
                <a:sym typeface="Noto Serif Bold"/>
              </a:rPr>
              <a:t>Konsep</a:t>
            </a:r>
            <a:r>
              <a:rPr lang="en-US" sz="2400" b="1" dirty="0">
                <a:solidFill>
                  <a:srgbClr val="432338"/>
                </a:solidFill>
                <a:latin typeface="Noto Serif Bold"/>
                <a:ea typeface="Noto Serif Bold"/>
                <a:cs typeface="Noto Serif Bold"/>
                <a:sym typeface="Noto Serif Bold"/>
              </a:rPr>
              <a:t> </a:t>
            </a:r>
            <a:r>
              <a:rPr lang="en-US" sz="2400" b="1" dirty="0" err="1">
                <a:solidFill>
                  <a:srgbClr val="432338"/>
                </a:solidFill>
                <a:latin typeface="Noto Serif Bold"/>
                <a:ea typeface="Noto Serif Bold"/>
                <a:cs typeface="Noto Serif Bold"/>
                <a:sym typeface="Noto Serif Bold"/>
              </a:rPr>
              <a:t>Naturopati</a:t>
            </a:r>
            <a:endParaRPr lang="en-US" sz="2400" b="1" dirty="0">
              <a:solidFill>
                <a:srgbClr val="432338"/>
              </a:solidFill>
              <a:latin typeface="Noto Serif Bold"/>
              <a:ea typeface="Noto Serif Bold"/>
              <a:cs typeface="Noto Serif Bold"/>
              <a:sym typeface="Noto Serif Bold"/>
            </a:endParaRPr>
          </a:p>
        </p:txBody>
      </p:sp>
      <p:sp>
        <p:nvSpPr>
          <p:cNvPr id="13" name="TextBox 13"/>
          <p:cNvSpPr txBox="1"/>
          <p:nvPr/>
        </p:nvSpPr>
        <p:spPr>
          <a:xfrm>
            <a:off x="1047131" y="4600133"/>
            <a:ext cx="7965872" cy="923325"/>
          </a:xfrm>
          <a:prstGeom prst="rect">
            <a:avLst/>
          </a:prstGeom>
        </p:spPr>
        <p:txBody>
          <a:bodyPr lIns="0" tIns="0" rIns="0" bIns="0" rtlCol="0" anchor="t">
            <a:spAutoFit/>
          </a:bodyPr>
          <a:lstStyle/>
          <a:p>
            <a:pPr algn="l">
              <a:lnSpc>
                <a:spcPts val="3200"/>
              </a:lnSpc>
            </a:pPr>
            <a:r>
              <a:rPr lang="en-US" sz="2000" dirty="0">
                <a:solidFill>
                  <a:srgbClr val="432338"/>
                </a:solidFill>
                <a:latin typeface="Source Sans 3"/>
                <a:ea typeface="Source Sans 3"/>
                <a:cs typeface="Source Sans 3"/>
                <a:sym typeface="Source Sans 3"/>
              </a:rPr>
              <a:t>Dasar </a:t>
            </a:r>
            <a:r>
              <a:rPr lang="en-US" sz="2000" dirty="0" err="1">
                <a:solidFill>
                  <a:srgbClr val="432338"/>
                </a:solidFill>
                <a:latin typeface="Source Sans 3"/>
                <a:ea typeface="Source Sans 3"/>
                <a:cs typeface="Source Sans 3"/>
                <a:sym typeface="Source Sans 3"/>
              </a:rPr>
              <a:t>pemikiran</a:t>
            </a:r>
            <a:r>
              <a:rPr lang="en-US" sz="2000" dirty="0">
                <a:solidFill>
                  <a:srgbClr val="432338"/>
                </a:solidFill>
                <a:latin typeface="Source Sans 3"/>
                <a:ea typeface="Source Sans 3"/>
                <a:cs typeface="Source Sans 3"/>
                <a:sym typeface="Source Sans 3"/>
              </a:rPr>
              <a:t> dan </a:t>
            </a:r>
            <a:r>
              <a:rPr lang="en-US" sz="2000" dirty="0" err="1">
                <a:solidFill>
                  <a:srgbClr val="432338"/>
                </a:solidFill>
                <a:latin typeface="Source Sans 3"/>
                <a:ea typeface="Source Sans 3"/>
                <a:cs typeface="Source Sans 3"/>
                <a:sym typeface="Source Sans 3"/>
              </a:rPr>
              <a:t>prinsip-prinsip</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terapi</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alami</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dalam</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konteks</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kebidanan</a:t>
            </a:r>
            <a:endParaRPr lang="en-US" sz="2000" dirty="0">
              <a:solidFill>
                <a:srgbClr val="432338"/>
              </a:solidFill>
              <a:latin typeface="Source Sans 3"/>
              <a:ea typeface="Source Sans 3"/>
              <a:cs typeface="Source Sans 3"/>
              <a:sym typeface="Source Sans 3"/>
            </a:endParaRPr>
          </a:p>
        </p:txBody>
      </p:sp>
      <p:grpSp>
        <p:nvGrpSpPr>
          <p:cNvPr id="14" name="Group 14"/>
          <p:cNvGrpSpPr/>
          <p:nvPr/>
        </p:nvGrpSpPr>
        <p:grpSpPr>
          <a:xfrm>
            <a:off x="9274816" y="3088634"/>
            <a:ext cx="523580" cy="327269"/>
            <a:chOff x="0" y="0"/>
            <a:chExt cx="698106" cy="436359"/>
          </a:xfrm>
        </p:grpSpPr>
        <p:sp>
          <p:nvSpPr>
            <p:cNvPr id="15" name="Freeform 15"/>
            <p:cNvSpPr/>
            <p:nvPr/>
          </p:nvSpPr>
          <p:spPr>
            <a:xfrm>
              <a:off x="0" y="0"/>
              <a:ext cx="698104" cy="436365"/>
            </a:xfrm>
            <a:custGeom>
              <a:avLst/>
              <a:gdLst/>
              <a:ahLst/>
              <a:cxnLst/>
              <a:rect l="l" t="t" r="r" b="b"/>
              <a:pathLst>
                <a:path w="698104" h="436365">
                  <a:moveTo>
                    <a:pt x="0" y="0"/>
                  </a:moveTo>
                  <a:lnTo>
                    <a:pt x="698104" y="0"/>
                  </a:lnTo>
                  <a:lnTo>
                    <a:pt x="698104" y="436365"/>
                  </a:lnTo>
                  <a:lnTo>
                    <a:pt x="0" y="436365"/>
                  </a:lnTo>
                  <a:close/>
                </a:path>
              </a:pathLst>
            </a:custGeom>
            <a:blipFill>
              <a:blip r:embed="rId3">
                <a:alphaModFix amt="0"/>
              </a:blip>
              <a:stretch>
                <a:fillRect l="-30197" r="-30198" b="1"/>
              </a:stretch>
            </a:blipFill>
          </p:spPr>
        </p:sp>
        <p:sp>
          <p:nvSpPr>
            <p:cNvPr id="16" name="TextBox 16"/>
            <p:cNvSpPr txBox="1"/>
            <p:nvPr/>
          </p:nvSpPr>
          <p:spPr>
            <a:xfrm>
              <a:off x="0" y="-9525"/>
              <a:ext cx="698106" cy="445884"/>
            </a:xfrm>
            <a:prstGeom prst="rect">
              <a:avLst/>
            </a:prstGeom>
          </p:spPr>
          <p:txBody>
            <a:bodyPr lIns="0" tIns="0" rIns="0" bIns="0" rtlCol="0" anchor="ctr"/>
            <a:lstStyle/>
            <a:p>
              <a:pPr algn="l">
                <a:lnSpc>
                  <a:spcPts val="2400"/>
                </a:lnSpc>
              </a:pPr>
              <a:r>
                <a:rPr lang="en-US" sz="2000">
                  <a:solidFill>
                    <a:srgbClr val="432338"/>
                  </a:solidFill>
                  <a:latin typeface="Noto Serif"/>
                  <a:ea typeface="Noto Serif"/>
                  <a:cs typeface="Noto Serif"/>
                  <a:sym typeface="Noto Serif"/>
                </a:rPr>
                <a:t>02</a:t>
              </a:r>
            </a:p>
          </p:txBody>
        </p:sp>
      </p:grpSp>
      <p:grpSp>
        <p:nvGrpSpPr>
          <p:cNvPr id="17" name="Group 17"/>
          <p:cNvGrpSpPr/>
          <p:nvPr/>
        </p:nvGrpSpPr>
        <p:grpSpPr>
          <a:xfrm>
            <a:off x="9274816" y="3504905"/>
            <a:ext cx="7966024" cy="28575"/>
            <a:chOff x="0" y="0"/>
            <a:chExt cx="10621366" cy="38100"/>
          </a:xfrm>
        </p:grpSpPr>
        <p:sp>
          <p:nvSpPr>
            <p:cNvPr id="18" name="Freeform 18"/>
            <p:cNvSpPr/>
            <p:nvPr/>
          </p:nvSpPr>
          <p:spPr>
            <a:xfrm>
              <a:off x="0" y="0"/>
              <a:ext cx="10621391" cy="38100"/>
            </a:xfrm>
            <a:custGeom>
              <a:avLst/>
              <a:gdLst/>
              <a:ahLst/>
              <a:cxnLst/>
              <a:rect l="l" t="t" r="r" b="b"/>
              <a:pathLst>
                <a:path w="10621391" h="38100">
                  <a:moveTo>
                    <a:pt x="0" y="0"/>
                  </a:moveTo>
                  <a:lnTo>
                    <a:pt x="10621391" y="0"/>
                  </a:lnTo>
                  <a:lnTo>
                    <a:pt x="10621391" y="38100"/>
                  </a:lnTo>
                  <a:lnTo>
                    <a:pt x="0" y="38100"/>
                  </a:lnTo>
                  <a:close/>
                </a:path>
              </a:pathLst>
            </a:custGeom>
            <a:solidFill>
              <a:srgbClr val="E851B2"/>
            </a:solidFill>
          </p:spPr>
        </p:sp>
      </p:grpSp>
      <p:sp>
        <p:nvSpPr>
          <p:cNvPr id="19" name="TextBox 19"/>
          <p:cNvSpPr txBox="1"/>
          <p:nvPr/>
        </p:nvSpPr>
        <p:spPr>
          <a:xfrm>
            <a:off x="9274816" y="3683346"/>
            <a:ext cx="4198591" cy="394545"/>
          </a:xfrm>
          <a:prstGeom prst="rect">
            <a:avLst/>
          </a:prstGeom>
        </p:spPr>
        <p:txBody>
          <a:bodyPr lIns="0" tIns="0" rIns="0" bIns="0" rtlCol="0" anchor="t">
            <a:spAutoFit/>
          </a:bodyPr>
          <a:lstStyle/>
          <a:p>
            <a:pPr algn="l">
              <a:lnSpc>
                <a:spcPts val="3000"/>
              </a:lnSpc>
            </a:pPr>
            <a:r>
              <a:rPr lang="en-US" sz="2400" b="1">
                <a:solidFill>
                  <a:srgbClr val="432338"/>
                </a:solidFill>
                <a:latin typeface="Noto Serif Bold"/>
                <a:ea typeface="Noto Serif Bold"/>
                <a:cs typeface="Noto Serif Bold"/>
                <a:sym typeface="Noto Serif Bold"/>
              </a:rPr>
              <a:t>Aplikasi Selama Kehamilan</a:t>
            </a:r>
          </a:p>
        </p:txBody>
      </p:sp>
      <p:sp>
        <p:nvSpPr>
          <p:cNvPr id="20" name="TextBox 20"/>
          <p:cNvSpPr txBox="1"/>
          <p:nvPr/>
        </p:nvSpPr>
        <p:spPr>
          <a:xfrm>
            <a:off x="9274816" y="4535996"/>
            <a:ext cx="7966024" cy="923325"/>
          </a:xfrm>
          <a:prstGeom prst="rect">
            <a:avLst/>
          </a:prstGeom>
        </p:spPr>
        <p:txBody>
          <a:bodyPr lIns="0" tIns="0" rIns="0" bIns="0" rtlCol="0" anchor="t">
            <a:spAutoFit/>
          </a:bodyPr>
          <a:lstStyle/>
          <a:p>
            <a:pPr algn="l">
              <a:lnSpc>
                <a:spcPts val="3200"/>
              </a:lnSpc>
            </a:pPr>
            <a:r>
              <a:rPr lang="en-US" sz="2000" dirty="0" err="1">
                <a:solidFill>
                  <a:srgbClr val="432338"/>
                </a:solidFill>
                <a:latin typeface="Source Sans 3"/>
                <a:ea typeface="Source Sans 3"/>
                <a:cs typeface="Source Sans 3"/>
                <a:sym typeface="Source Sans 3"/>
              </a:rPr>
              <a:t>Terapi</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komplementer</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untuk</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meningkatkan</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kenyamanan</a:t>
            </a:r>
            <a:r>
              <a:rPr lang="en-US" sz="2000" dirty="0">
                <a:solidFill>
                  <a:srgbClr val="432338"/>
                </a:solidFill>
                <a:latin typeface="Source Sans 3"/>
                <a:ea typeface="Source Sans 3"/>
                <a:cs typeface="Source Sans 3"/>
                <a:sym typeface="Source Sans 3"/>
              </a:rPr>
              <a:t> dan </a:t>
            </a:r>
            <a:r>
              <a:rPr lang="en-US" sz="2000" dirty="0" err="1">
                <a:solidFill>
                  <a:srgbClr val="432338"/>
                </a:solidFill>
                <a:latin typeface="Source Sans 3"/>
                <a:ea typeface="Source Sans 3"/>
                <a:cs typeface="Source Sans 3"/>
                <a:sym typeface="Source Sans 3"/>
              </a:rPr>
              <a:t>kesehatan</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ibu</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hamil</a:t>
            </a:r>
            <a:endParaRPr lang="en-US" sz="2000" dirty="0">
              <a:solidFill>
                <a:srgbClr val="432338"/>
              </a:solidFill>
              <a:latin typeface="Source Sans 3"/>
              <a:ea typeface="Source Sans 3"/>
              <a:cs typeface="Source Sans 3"/>
              <a:sym typeface="Source Sans 3"/>
            </a:endParaRPr>
          </a:p>
        </p:txBody>
      </p:sp>
      <p:grpSp>
        <p:nvGrpSpPr>
          <p:cNvPr id="21" name="Group 21"/>
          <p:cNvGrpSpPr/>
          <p:nvPr/>
        </p:nvGrpSpPr>
        <p:grpSpPr>
          <a:xfrm>
            <a:off x="1047150" y="5530606"/>
            <a:ext cx="523580" cy="327269"/>
            <a:chOff x="0" y="0"/>
            <a:chExt cx="698106" cy="436359"/>
          </a:xfrm>
        </p:grpSpPr>
        <p:sp>
          <p:nvSpPr>
            <p:cNvPr id="22" name="Freeform 22"/>
            <p:cNvSpPr/>
            <p:nvPr/>
          </p:nvSpPr>
          <p:spPr>
            <a:xfrm>
              <a:off x="0" y="0"/>
              <a:ext cx="698104" cy="436365"/>
            </a:xfrm>
            <a:custGeom>
              <a:avLst/>
              <a:gdLst/>
              <a:ahLst/>
              <a:cxnLst/>
              <a:rect l="l" t="t" r="r" b="b"/>
              <a:pathLst>
                <a:path w="698104" h="436365">
                  <a:moveTo>
                    <a:pt x="0" y="0"/>
                  </a:moveTo>
                  <a:lnTo>
                    <a:pt x="698104" y="0"/>
                  </a:lnTo>
                  <a:lnTo>
                    <a:pt x="698104" y="436365"/>
                  </a:lnTo>
                  <a:lnTo>
                    <a:pt x="0" y="436365"/>
                  </a:lnTo>
                  <a:close/>
                </a:path>
              </a:pathLst>
            </a:custGeom>
            <a:blipFill>
              <a:blip r:embed="rId3">
                <a:alphaModFix amt="0"/>
              </a:blip>
              <a:stretch>
                <a:fillRect l="-30197" r="-30198" b="1"/>
              </a:stretch>
            </a:blipFill>
          </p:spPr>
        </p:sp>
        <p:sp>
          <p:nvSpPr>
            <p:cNvPr id="23" name="TextBox 23"/>
            <p:cNvSpPr txBox="1"/>
            <p:nvPr/>
          </p:nvSpPr>
          <p:spPr>
            <a:xfrm>
              <a:off x="0" y="-9525"/>
              <a:ext cx="698106" cy="445884"/>
            </a:xfrm>
            <a:prstGeom prst="rect">
              <a:avLst/>
            </a:prstGeom>
          </p:spPr>
          <p:txBody>
            <a:bodyPr lIns="0" tIns="0" rIns="0" bIns="0" rtlCol="0" anchor="ctr"/>
            <a:lstStyle/>
            <a:p>
              <a:pPr algn="l">
                <a:lnSpc>
                  <a:spcPts val="2400"/>
                </a:lnSpc>
              </a:pPr>
              <a:r>
                <a:rPr lang="en-US" sz="2000">
                  <a:solidFill>
                    <a:srgbClr val="432338"/>
                  </a:solidFill>
                  <a:latin typeface="Noto Serif"/>
                  <a:ea typeface="Noto Serif"/>
                  <a:cs typeface="Noto Serif"/>
                  <a:sym typeface="Noto Serif"/>
                </a:rPr>
                <a:t>03</a:t>
              </a:r>
            </a:p>
          </p:txBody>
        </p:sp>
      </p:grpSp>
      <p:grpSp>
        <p:nvGrpSpPr>
          <p:cNvPr id="24" name="Group 24"/>
          <p:cNvGrpSpPr/>
          <p:nvPr/>
        </p:nvGrpSpPr>
        <p:grpSpPr>
          <a:xfrm>
            <a:off x="1047150" y="5946877"/>
            <a:ext cx="7965872" cy="28575"/>
            <a:chOff x="0" y="0"/>
            <a:chExt cx="10621162" cy="38100"/>
          </a:xfrm>
        </p:grpSpPr>
        <p:sp>
          <p:nvSpPr>
            <p:cNvPr id="25" name="Freeform 25"/>
            <p:cNvSpPr/>
            <p:nvPr/>
          </p:nvSpPr>
          <p:spPr>
            <a:xfrm>
              <a:off x="0" y="0"/>
              <a:ext cx="10621137" cy="38100"/>
            </a:xfrm>
            <a:custGeom>
              <a:avLst/>
              <a:gdLst/>
              <a:ahLst/>
              <a:cxnLst/>
              <a:rect l="l" t="t" r="r" b="b"/>
              <a:pathLst>
                <a:path w="10621137" h="38100">
                  <a:moveTo>
                    <a:pt x="0" y="0"/>
                  </a:moveTo>
                  <a:lnTo>
                    <a:pt x="10621137" y="0"/>
                  </a:lnTo>
                  <a:lnTo>
                    <a:pt x="10621137" y="38100"/>
                  </a:lnTo>
                  <a:lnTo>
                    <a:pt x="0" y="38100"/>
                  </a:lnTo>
                  <a:close/>
                </a:path>
              </a:pathLst>
            </a:custGeom>
            <a:solidFill>
              <a:srgbClr val="E851B2"/>
            </a:solidFill>
          </p:spPr>
        </p:sp>
      </p:grpSp>
      <p:sp>
        <p:nvSpPr>
          <p:cNvPr id="26" name="TextBox 26"/>
          <p:cNvSpPr txBox="1"/>
          <p:nvPr/>
        </p:nvSpPr>
        <p:spPr>
          <a:xfrm>
            <a:off x="1047150" y="6125318"/>
            <a:ext cx="3659829" cy="394545"/>
          </a:xfrm>
          <a:prstGeom prst="rect">
            <a:avLst/>
          </a:prstGeom>
        </p:spPr>
        <p:txBody>
          <a:bodyPr lIns="0" tIns="0" rIns="0" bIns="0" rtlCol="0" anchor="t">
            <a:spAutoFit/>
          </a:bodyPr>
          <a:lstStyle/>
          <a:p>
            <a:pPr algn="l">
              <a:lnSpc>
                <a:spcPts val="3000"/>
              </a:lnSpc>
            </a:pPr>
            <a:r>
              <a:rPr lang="en-US" sz="2400" b="1">
                <a:solidFill>
                  <a:srgbClr val="432338"/>
                </a:solidFill>
                <a:latin typeface="Noto Serif Bold"/>
                <a:ea typeface="Noto Serif Bold"/>
                <a:cs typeface="Noto Serif Bold"/>
                <a:sym typeface="Noto Serif Bold"/>
              </a:rPr>
              <a:t>Optimalisasi Persalinan</a:t>
            </a:r>
          </a:p>
        </p:txBody>
      </p:sp>
      <p:sp>
        <p:nvSpPr>
          <p:cNvPr id="27" name="TextBox 27"/>
          <p:cNvSpPr txBox="1"/>
          <p:nvPr/>
        </p:nvSpPr>
        <p:spPr>
          <a:xfrm>
            <a:off x="1047131" y="6951164"/>
            <a:ext cx="7965872" cy="923325"/>
          </a:xfrm>
          <a:prstGeom prst="rect">
            <a:avLst/>
          </a:prstGeom>
        </p:spPr>
        <p:txBody>
          <a:bodyPr lIns="0" tIns="0" rIns="0" bIns="0" rtlCol="0" anchor="t">
            <a:spAutoFit/>
          </a:bodyPr>
          <a:lstStyle/>
          <a:p>
            <a:pPr algn="l">
              <a:lnSpc>
                <a:spcPts val="3200"/>
              </a:lnSpc>
            </a:pPr>
            <a:r>
              <a:rPr lang="en-US" sz="2000" dirty="0">
                <a:solidFill>
                  <a:srgbClr val="432338"/>
                </a:solidFill>
                <a:latin typeface="Source Sans 3"/>
                <a:ea typeface="Source Sans 3"/>
                <a:cs typeface="Source Sans 3"/>
                <a:sym typeface="Source Sans 3"/>
              </a:rPr>
              <a:t>Strategi </a:t>
            </a:r>
            <a:r>
              <a:rPr lang="en-US" sz="2000" dirty="0" err="1">
                <a:solidFill>
                  <a:srgbClr val="432338"/>
                </a:solidFill>
                <a:latin typeface="Source Sans 3"/>
                <a:ea typeface="Source Sans 3"/>
                <a:cs typeface="Source Sans 3"/>
                <a:sym typeface="Source Sans 3"/>
              </a:rPr>
              <a:t>alami</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untuk</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mengurangi</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nyeri</a:t>
            </a:r>
            <a:r>
              <a:rPr lang="en-US" sz="2000" dirty="0">
                <a:solidFill>
                  <a:srgbClr val="432338"/>
                </a:solidFill>
                <a:latin typeface="Source Sans 3"/>
                <a:ea typeface="Source Sans 3"/>
                <a:cs typeface="Source Sans 3"/>
                <a:sym typeface="Source Sans 3"/>
              </a:rPr>
              <a:t> dan </a:t>
            </a:r>
            <a:r>
              <a:rPr lang="en-US" sz="2000" dirty="0" err="1">
                <a:solidFill>
                  <a:srgbClr val="432338"/>
                </a:solidFill>
                <a:latin typeface="Source Sans 3"/>
                <a:ea typeface="Source Sans 3"/>
                <a:cs typeface="Source Sans 3"/>
                <a:sym typeface="Source Sans 3"/>
              </a:rPr>
              <a:t>meningkatkan</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pengalaman</a:t>
            </a:r>
            <a:r>
              <a:rPr lang="en-US" sz="2000" dirty="0">
                <a:solidFill>
                  <a:srgbClr val="432338"/>
                </a:solidFill>
                <a:latin typeface="Source Sans 3"/>
                <a:ea typeface="Source Sans 3"/>
                <a:cs typeface="Source Sans 3"/>
                <a:sym typeface="Source Sans 3"/>
              </a:rPr>
              <a:t> </a:t>
            </a:r>
            <a:r>
              <a:rPr lang="en-US" sz="2000" dirty="0" err="1">
                <a:solidFill>
                  <a:srgbClr val="432338"/>
                </a:solidFill>
                <a:latin typeface="Source Sans 3"/>
                <a:ea typeface="Source Sans 3"/>
                <a:cs typeface="Source Sans 3"/>
                <a:sym typeface="Source Sans 3"/>
              </a:rPr>
              <a:t>persalinan</a:t>
            </a:r>
            <a:endParaRPr lang="en-US" sz="2000" dirty="0">
              <a:solidFill>
                <a:srgbClr val="432338"/>
              </a:solidFill>
              <a:latin typeface="Source Sans 3"/>
              <a:ea typeface="Source Sans 3"/>
              <a:cs typeface="Source Sans 3"/>
              <a:sym typeface="Source Sans 3"/>
            </a:endParaRPr>
          </a:p>
        </p:txBody>
      </p:sp>
      <p:grpSp>
        <p:nvGrpSpPr>
          <p:cNvPr id="28" name="Group 28"/>
          <p:cNvGrpSpPr/>
          <p:nvPr/>
        </p:nvGrpSpPr>
        <p:grpSpPr>
          <a:xfrm>
            <a:off x="9274816" y="5530606"/>
            <a:ext cx="523580" cy="327269"/>
            <a:chOff x="0" y="0"/>
            <a:chExt cx="698106" cy="436359"/>
          </a:xfrm>
        </p:grpSpPr>
        <p:sp>
          <p:nvSpPr>
            <p:cNvPr id="29" name="Freeform 29"/>
            <p:cNvSpPr/>
            <p:nvPr/>
          </p:nvSpPr>
          <p:spPr>
            <a:xfrm>
              <a:off x="0" y="0"/>
              <a:ext cx="698104" cy="436365"/>
            </a:xfrm>
            <a:custGeom>
              <a:avLst/>
              <a:gdLst/>
              <a:ahLst/>
              <a:cxnLst/>
              <a:rect l="l" t="t" r="r" b="b"/>
              <a:pathLst>
                <a:path w="698104" h="436365">
                  <a:moveTo>
                    <a:pt x="0" y="0"/>
                  </a:moveTo>
                  <a:lnTo>
                    <a:pt x="698104" y="0"/>
                  </a:lnTo>
                  <a:lnTo>
                    <a:pt x="698104" y="436365"/>
                  </a:lnTo>
                  <a:lnTo>
                    <a:pt x="0" y="436365"/>
                  </a:lnTo>
                  <a:close/>
                </a:path>
              </a:pathLst>
            </a:custGeom>
            <a:blipFill>
              <a:blip r:embed="rId3">
                <a:alphaModFix amt="0"/>
              </a:blip>
              <a:stretch>
                <a:fillRect l="-30197" r="-30198" b="1"/>
              </a:stretch>
            </a:blipFill>
          </p:spPr>
        </p:sp>
        <p:sp>
          <p:nvSpPr>
            <p:cNvPr id="30" name="TextBox 30"/>
            <p:cNvSpPr txBox="1"/>
            <p:nvPr/>
          </p:nvSpPr>
          <p:spPr>
            <a:xfrm>
              <a:off x="0" y="-9525"/>
              <a:ext cx="698106" cy="445884"/>
            </a:xfrm>
            <a:prstGeom prst="rect">
              <a:avLst/>
            </a:prstGeom>
          </p:spPr>
          <p:txBody>
            <a:bodyPr lIns="0" tIns="0" rIns="0" bIns="0" rtlCol="0" anchor="ctr"/>
            <a:lstStyle/>
            <a:p>
              <a:pPr algn="l">
                <a:lnSpc>
                  <a:spcPts val="2400"/>
                </a:lnSpc>
              </a:pPr>
              <a:r>
                <a:rPr lang="en-US" sz="2000">
                  <a:solidFill>
                    <a:srgbClr val="432338"/>
                  </a:solidFill>
                  <a:latin typeface="Noto Serif"/>
                  <a:ea typeface="Noto Serif"/>
                  <a:cs typeface="Noto Serif"/>
                  <a:sym typeface="Noto Serif"/>
                </a:rPr>
                <a:t>04</a:t>
              </a:r>
            </a:p>
          </p:txBody>
        </p:sp>
      </p:grpSp>
      <p:grpSp>
        <p:nvGrpSpPr>
          <p:cNvPr id="31" name="Group 31"/>
          <p:cNvGrpSpPr/>
          <p:nvPr/>
        </p:nvGrpSpPr>
        <p:grpSpPr>
          <a:xfrm>
            <a:off x="9274816" y="5946877"/>
            <a:ext cx="7966024" cy="28575"/>
            <a:chOff x="0" y="0"/>
            <a:chExt cx="10621366" cy="38100"/>
          </a:xfrm>
        </p:grpSpPr>
        <p:sp>
          <p:nvSpPr>
            <p:cNvPr id="32" name="Freeform 32"/>
            <p:cNvSpPr/>
            <p:nvPr/>
          </p:nvSpPr>
          <p:spPr>
            <a:xfrm>
              <a:off x="0" y="0"/>
              <a:ext cx="10621391" cy="38100"/>
            </a:xfrm>
            <a:custGeom>
              <a:avLst/>
              <a:gdLst/>
              <a:ahLst/>
              <a:cxnLst/>
              <a:rect l="l" t="t" r="r" b="b"/>
              <a:pathLst>
                <a:path w="10621391" h="38100">
                  <a:moveTo>
                    <a:pt x="0" y="0"/>
                  </a:moveTo>
                  <a:lnTo>
                    <a:pt x="10621391" y="0"/>
                  </a:lnTo>
                  <a:lnTo>
                    <a:pt x="10621391" y="38100"/>
                  </a:lnTo>
                  <a:lnTo>
                    <a:pt x="0" y="38100"/>
                  </a:lnTo>
                  <a:close/>
                </a:path>
              </a:pathLst>
            </a:custGeom>
            <a:solidFill>
              <a:srgbClr val="E851B2"/>
            </a:solidFill>
          </p:spPr>
        </p:sp>
      </p:grpSp>
      <p:sp>
        <p:nvSpPr>
          <p:cNvPr id="33" name="TextBox 33"/>
          <p:cNvSpPr txBox="1"/>
          <p:nvPr/>
        </p:nvSpPr>
        <p:spPr>
          <a:xfrm>
            <a:off x="9274816" y="6125318"/>
            <a:ext cx="3080147" cy="394545"/>
          </a:xfrm>
          <a:prstGeom prst="rect">
            <a:avLst/>
          </a:prstGeom>
        </p:spPr>
        <p:txBody>
          <a:bodyPr lIns="0" tIns="0" rIns="0" bIns="0" rtlCol="0" anchor="t">
            <a:spAutoFit/>
          </a:bodyPr>
          <a:lstStyle/>
          <a:p>
            <a:pPr algn="l">
              <a:lnSpc>
                <a:spcPts val="3000"/>
              </a:lnSpc>
            </a:pPr>
            <a:r>
              <a:rPr lang="en-US" sz="2400" b="1">
                <a:solidFill>
                  <a:srgbClr val="432338"/>
                </a:solidFill>
                <a:latin typeface="Noto Serif Bold"/>
                <a:ea typeface="Noto Serif Bold"/>
                <a:cs typeface="Noto Serif Bold"/>
                <a:sym typeface="Noto Serif Bold"/>
              </a:rPr>
              <a:t>Pemulihan Nifas</a:t>
            </a:r>
          </a:p>
        </p:txBody>
      </p:sp>
      <p:sp>
        <p:nvSpPr>
          <p:cNvPr id="34" name="TextBox 34"/>
          <p:cNvSpPr txBox="1"/>
          <p:nvPr/>
        </p:nvSpPr>
        <p:spPr>
          <a:xfrm>
            <a:off x="9274816" y="6591148"/>
            <a:ext cx="7966024" cy="504530"/>
          </a:xfrm>
          <a:prstGeom prst="rect">
            <a:avLst/>
          </a:prstGeom>
        </p:spPr>
        <p:txBody>
          <a:bodyPr lIns="0" tIns="0" rIns="0" bIns="0" rtlCol="0" anchor="t">
            <a:spAutoFit/>
          </a:bodyPr>
          <a:lstStyle/>
          <a:p>
            <a:pPr algn="l">
              <a:lnSpc>
                <a:spcPts val="3200"/>
              </a:lnSpc>
            </a:pPr>
            <a:r>
              <a:rPr lang="en-US" sz="2000">
                <a:solidFill>
                  <a:srgbClr val="432338"/>
                </a:solidFill>
                <a:latin typeface="Source Sans 3"/>
                <a:ea typeface="Source Sans 3"/>
                <a:cs typeface="Source Sans 3"/>
                <a:sym typeface="Source Sans 3"/>
              </a:rPr>
              <a:t>Dukungan holistik untuk pemulihan fisik dan mental pasca persalinan</a:t>
            </a:r>
          </a:p>
        </p:txBody>
      </p:sp>
      <p:sp>
        <p:nvSpPr>
          <p:cNvPr id="35" name="TextBox 35"/>
          <p:cNvSpPr txBox="1"/>
          <p:nvPr/>
        </p:nvSpPr>
        <p:spPr>
          <a:xfrm>
            <a:off x="1047150" y="7919590"/>
            <a:ext cx="16193691" cy="1342130"/>
          </a:xfrm>
          <a:prstGeom prst="rect">
            <a:avLst/>
          </a:prstGeom>
        </p:spPr>
        <p:txBody>
          <a:bodyPr lIns="0" tIns="0" rIns="0" bIns="0" rtlCol="0" anchor="t">
            <a:spAutoFit/>
          </a:bodyPr>
          <a:lstStyle/>
          <a:p>
            <a:pPr algn="l">
              <a:lnSpc>
                <a:spcPts val="3200"/>
              </a:lnSpc>
            </a:pPr>
            <a:r>
              <a:rPr lang="en-US" sz="2000">
                <a:solidFill>
                  <a:srgbClr val="432338"/>
                </a:solidFill>
                <a:latin typeface="Source Sans 3"/>
                <a:ea typeface="Source Sans 3"/>
                <a:cs typeface="Source Sans 3"/>
                <a:sym typeface="Source Sans 3"/>
              </a:rPr>
              <a:t>Empat sesi teori ini dirancang untuk memberikan pemahaman komprehensif tentang bagaimana pendekatan naturopati dapat diterapkan secara aman dan efektif dalam praktik kebidanan sehari-hari. Mahasiswa akan mempelajari berbagai teknik, memahami bukti ilmiah di baliknya, serta mengembangkan keterampilan untuk mengedukasi dan mendampingi ibu dalam memilih terapi yang tepat.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949081" y="676275"/>
            <a:ext cx="13617626" cy="726281"/>
          </a:xfrm>
          <a:prstGeom prst="rect">
            <a:avLst/>
          </a:prstGeom>
        </p:spPr>
        <p:txBody>
          <a:bodyPr lIns="0" tIns="0" rIns="0" bIns="0" rtlCol="0" anchor="t">
            <a:spAutoFit/>
          </a:bodyPr>
          <a:lstStyle/>
          <a:p>
            <a:pPr algn="l">
              <a:lnSpc>
                <a:spcPts val="5400"/>
              </a:lnSpc>
            </a:pPr>
            <a:r>
              <a:rPr lang="en-US" sz="4300" b="1">
                <a:solidFill>
                  <a:srgbClr val="371A2D"/>
                </a:solidFill>
                <a:latin typeface="Noto Serif Bold"/>
                <a:ea typeface="Noto Serif Bold"/>
                <a:cs typeface="Noto Serif Bold"/>
                <a:sym typeface="Noto Serif Bold"/>
              </a:rPr>
              <a:t>Naturopati: Pendekatan Holistik untuk Ibu Sehat</a:t>
            </a:r>
          </a:p>
        </p:txBody>
      </p:sp>
      <p:sp>
        <p:nvSpPr>
          <p:cNvPr id="7" name="TextBox 7"/>
          <p:cNvSpPr txBox="1"/>
          <p:nvPr/>
        </p:nvSpPr>
        <p:spPr>
          <a:xfrm>
            <a:off x="949081" y="1775374"/>
            <a:ext cx="16389848" cy="1142105"/>
          </a:xfrm>
          <a:prstGeom prst="rect">
            <a:avLst/>
          </a:prstGeom>
        </p:spPr>
        <p:txBody>
          <a:bodyPr lIns="0" tIns="0" rIns="0" bIns="0" rtlCol="0" anchor="t">
            <a:spAutoFit/>
          </a:bodyPr>
          <a:lstStyle/>
          <a:p>
            <a:pPr algn="l">
              <a:lnSpc>
                <a:spcPts val="2799"/>
              </a:lnSpc>
            </a:pPr>
            <a:r>
              <a:rPr lang="en-US" sz="1800">
                <a:solidFill>
                  <a:srgbClr val="432338"/>
                </a:solidFill>
                <a:latin typeface="Source Sans 3"/>
                <a:ea typeface="Source Sans 3"/>
                <a:cs typeface="Source Sans 3"/>
                <a:sym typeface="Source Sans 3"/>
              </a:rPr>
              <a:t>Naturopati dalam kebidanan bukan sekadar metode pengobatan alternatif, melainkan filosofi perawatan yang menghormati kebijaksanaan alam dan mempercayai kemampuan tubuh untuk menyembuhkan dirinya sendiri. Pendekatan ini sangat relevan dalam era perawatan ibu yang semakin mengedepankan patient-centered care dan informed choice.</a:t>
            </a:r>
          </a:p>
        </p:txBody>
      </p:sp>
      <p:grpSp>
        <p:nvGrpSpPr>
          <p:cNvPr id="8" name="Group 8"/>
          <p:cNvGrpSpPr/>
          <p:nvPr/>
        </p:nvGrpSpPr>
        <p:grpSpPr>
          <a:xfrm>
            <a:off x="944308" y="3154566"/>
            <a:ext cx="8096993" cy="2630834"/>
            <a:chOff x="0" y="0"/>
            <a:chExt cx="10795991" cy="3507778"/>
          </a:xfrm>
        </p:grpSpPr>
        <p:sp>
          <p:nvSpPr>
            <p:cNvPr id="9" name="Freeform 9"/>
            <p:cNvSpPr/>
            <p:nvPr/>
          </p:nvSpPr>
          <p:spPr>
            <a:xfrm>
              <a:off x="6350" y="6350"/>
              <a:ext cx="10783315" cy="3495040"/>
            </a:xfrm>
            <a:custGeom>
              <a:avLst/>
              <a:gdLst/>
              <a:ahLst/>
              <a:cxnLst/>
              <a:rect l="l" t="t" r="r" b="b"/>
              <a:pathLst>
                <a:path w="10783315" h="3495040">
                  <a:moveTo>
                    <a:pt x="0" y="132842"/>
                  </a:moveTo>
                  <a:cubicBezTo>
                    <a:pt x="0" y="59436"/>
                    <a:pt x="59690" y="0"/>
                    <a:pt x="133223" y="0"/>
                  </a:cubicBezTo>
                  <a:lnTo>
                    <a:pt x="10650093" y="0"/>
                  </a:lnTo>
                  <a:cubicBezTo>
                    <a:pt x="10723626" y="0"/>
                    <a:pt x="10783315" y="59436"/>
                    <a:pt x="10783315" y="132842"/>
                  </a:cubicBezTo>
                  <a:lnTo>
                    <a:pt x="10783315" y="3362198"/>
                  </a:lnTo>
                  <a:cubicBezTo>
                    <a:pt x="10783315" y="3435604"/>
                    <a:pt x="10723626" y="3495040"/>
                    <a:pt x="10650093" y="3495040"/>
                  </a:cubicBezTo>
                  <a:lnTo>
                    <a:pt x="133223" y="3495040"/>
                  </a:lnTo>
                  <a:cubicBezTo>
                    <a:pt x="59690" y="3495040"/>
                    <a:pt x="0" y="3435604"/>
                    <a:pt x="0" y="3362198"/>
                  </a:cubicBezTo>
                  <a:close/>
                </a:path>
              </a:pathLst>
            </a:custGeom>
            <a:solidFill>
              <a:srgbClr val="F9D2EB"/>
            </a:solidFill>
          </p:spPr>
        </p:sp>
        <p:sp>
          <p:nvSpPr>
            <p:cNvPr id="10" name="Freeform 10"/>
            <p:cNvSpPr/>
            <p:nvPr/>
          </p:nvSpPr>
          <p:spPr>
            <a:xfrm>
              <a:off x="0" y="0"/>
              <a:ext cx="10796015" cy="3507740"/>
            </a:xfrm>
            <a:custGeom>
              <a:avLst/>
              <a:gdLst/>
              <a:ahLst/>
              <a:cxnLst/>
              <a:rect l="l" t="t" r="r" b="b"/>
              <a:pathLst>
                <a:path w="10796015" h="3507740">
                  <a:moveTo>
                    <a:pt x="0" y="139192"/>
                  </a:moveTo>
                  <a:cubicBezTo>
                    <a:pt x="0" y="62357"/>
                    <a:pt x="62484" y="0"/>
                    <a:pt x="139573" y="0"/>
                  </a:cubicBezTo>
                  <a:lnTo>
                    <a:pt x="10656443" y="0"/>
                  </a:lnTo>
                  <a:lnTo>
                    <a:pt x="10656443" y="6350"/>
                  </a:lnTo>
                  <a:lnTo>
                    <a:pt x="10656443" y="0"/>
                  </a:lnTo>
                  <a:cubicBezTo>
                    <a:pt x="10733532" y="0"/>
                    <a:pt x="10796015" y="62357"/>
                    <a:pt x="10796015" y="139192"/>
                  </a:cubicBezTo>
                  <a:lnTo>
                    <a:pt x="10789665" y="139192"/>
                  </a:lnTo>
                  <a:lnTo>
                    <a:pt x="10796015" y="139192"/>
                  </a:lnTo>
                  <a:lnTo>
                    <a:pt x="10796015" y="3368548"/>
                  </a:lnTo>
                  <a:lnTo>
                    <a:pt x="10789665" y="3368548"/>
                  </a:lnTo>
                  <a:lnTo>
                    <a:pt x="10796015" y="3368548"/>
                  </a:lnTo>
                  <a:cubicBezTo>
                    <a:pt x="10796015" y="3445510"/>
                    <a:pt x="10733532" y="3507740"/>
                    <a:pt x="10656443" y="3507740"/>
                  </a:cubicBezTo>
                  <a:lnTo>
                    <a:pt x="10656443" y="3501390"/>
                  </a:lnTo>
                  <a:lnTo>
                    <a:pt x="10656443" y="3507740"/>
                  </a:lnTo>
                  <a:lnTo>
                    <a:pt x="139573" y="3507740"/>
                  </a:lnTo>
                  <a:lnTo>
                    <a:pt x="139573" y="3501390"/>
                  </a:lnTo>
                  <a:lnTo>
                    <a:pt x="139573" y="3507740"/>
                  </a:lnTo>
                  <a:cubicBezTo>
                    <a:pt x="62484" y="3507740"/>
                    <a:pt x="0" y="3445510"/>
                    <a:pt x="0" y="3368548"/>
                  </a:cubicBezTo>
                  <a:lnTo>
                    <a:pt x="0" y="139192"/>
                  </a:lnTo>
                  <a:lnTo>
                    <a:pt x="6350" y="139192"/>
                  </a:lnTo>
                  <a:lnTo>
                    <a:pt x="0" y="139192"/>
                  </a:lnTo>
                  <a:moveTo>
                    <a:pt x="12700" y="139192"/>
                  </a:moveTo>
                  <a:lnTo>
                    <a:pt x="12700" y="3368548"/>
                  </a:lnTo>
                  <a:lnTo>
                    <a:pt x="6350" y="3368548"/>
                  </a:lnTo>
                  <a:lnTo>
                    <a:pt x="12700" y="3368548"/>
                  </a:lnTo>
                  <a:cubicBezTo>
                    <a:pt x="12700" y="3438398"/>
                    <a:pt x="69469" y="3495040"/>
                    <a:pt x="139573" y="3495040"/>
                  </a:cubicBezTo>
                  <a:lnTo>
                    <a:pt x="10656443" y="3495040"/>
                  </a:lnTo>
                  <a:cubicBezTo>
                    <a:pt x="10726547" y="3495040"/>
                    <a:pt x="10783315" y="3438398"/>
                    <a:pt x="10783315" y="3368548"/>
                  </a:cubicBezTo>
                  <a:lnTo>
                    <a:pt x="10783315" y="139192"/>
                  </a:lnTo>
                  <a:cubicBezTo>
                    <a:pt x="10783315" y="69342"/>
                    <a:pt x="10726547" y="12700"/>
                    <a:pt x="10656443" y="12700"/>
                  </a:cubicBezTo>
                  <a:lnTo>
                    <a:pt x="139573" y="12700"/>
                  </a:lnTo>
                  <a:lnTo>
                    <a:pt x="139573" y="6350"/>
                  </a:lnTo>
                  <a:lnTo>
                    <a:pt x="139573" y="12700"/>
                  </a:lnTo>
                  <a:cubicBezTo>
                    <a:pt x="69469" y="12700"/>
                    <a:pt x="12700" y="69342"/>
                    <a:pt x="12700" y="139192"/>
                  </a:cubicBezTo>
                  <a:close/>
                </a:path>
              </a:pathLst>
            </a:custGeom>
            <a:solidFill>
              <a:srgbClr val="DFB8D1"/>
            </a:solidFill>
          </p:spPr>
        </p:sp>
      </p:grpSp>
      <p:grpSp>
        <p:nvGrpSpPr>
          <p:cNvPr id="11" name="Group 11"/>
          <p:cNvGrpSpPr/>
          <p:nvPr/>
        </p:nvGrpSpPr>
        <p:grpSpPr>
          <a:xfrm>
            <a:off x="1195835" y="3406083"/>
            <a:ext cx="711698" cy="711698"/>
            <a:chOff x="0" y="0"/>
            <a:chExt cx="948931" cy="948931"/>
          </a:xfrm>
        </p:grpSpPr>
        <p:sp>
          <p:nvSpPr>
            <p:cNvPr id="12" name="Freeform 12"/>
            <p:cNvSpPr/>
            <p:nvPr/>
          </p:nvSpPr>
          <p:spPr>
            <a:xfrm>
              <a:off x="0" y="0"/>
              <a:ext cx="948944" cy="948944"/>
            </a:xfrm>
            <a:custGeom>
              <a:avLst/>
              <a:gdLst/>
              <a:ahLst/>
              <a:cxnLst/>
              <a:rect l="l" t="t" r="r" b="b"/>
              <a:pathLst>
                <a:path w="948944" h="948944">
                  <a:moveTo>
                    <a:pt x="0" y="474472"/>
                  </a:moveTo>
                  <a:cubicBezTo>
                    <a:pt x="0" y="212471"/>
                    <a:pt x="212471" y="0"/>
                    <a:pt x="474472" y="0"/>
                  </a:cubicBezTo>
                  <a:cubicBezTo>
                    <a:pt x="736473" y="0"/>
                    <a:pt x="948944" y="212471"/>
                    <a:pt x="948944" y="474472"/>
                  </a:cubicBezTo>
                  <a:cubicBezTo>
                    <a:pt x="948944" y="736473"/>
                    <a:pt x="736473" y="948944"/>
                    <a:pt x="474472" y="948944"/>
                  </a:cubicBezTo>
                  <a:cubicBezTo>
                    <a:pt x="212471" y="948944"/>
                    <a:pt x="0" y="736473"/>
                    <a:pt x="0" y="474472"/>
                  </a:cubicBezTo>
                  <a:close/>
                </a:path>
              </a:pathLst>
            </a:custGeom>
            <a:solidFill>
              <a:srgbClr val="E851B2"/>
            </a:solidFill>
          </p:spPr>
        </p:sp>
      </p:grpSp>
      <p:sp>
        <p:nvSpPr>
          <p:cNvPr id="13" name="TextBox 13"/>
          <p:cNvSpPr txBox="1"/>
          <p:nvPr/>
        </p:nvSpPr>
        <p:spPr>
          <a:xfrm>
            <a:off x="1195835" y="4313634"/>
            <a:ext cx="3569198" cy="368056"/>
          </a:xfrm>
          <a:prstGeom prst="rect">
            <a:avLst/>
          </a:prstGeom>
        </p:spPr>
        <p:txBody>
          <a:bodyPr lIns="0" tIns="0" rIns="0" bIns="0" rtlCol="0" anchor="t">
            <a:spAutoFit/>
          </a:bodyPr>
          <a:lstStyle/>
          <a:p>
            <a:pPr algn="l">
              <a:lnSpc>
                <a:spcPts val="2700"/>
              </a:lnSpc>
            </a:pPr>
            <a:r>
              <a:rPr lang="en-US" sz="2100" b="1">
                <a:solidFill>
                  <a:srgbClr val="432338"/>
                </a:solidFill>
                <a:latin typeface="Noto Serif Bold"/>
                <a:ea typeface="Noto Serif Bold"/>
                <a:cs typeface="Noto Serif Bold"/>
                <a:sym typeface="Noto Serif Bold"/>
              </a:rPr>
              <a:t>Menyentuh Akar Masalah</a:t>
            </a:r>
          </a:p>
        </p:txBody>
      </p:sp>
      <p:sp>
        <p:nvSpPr>
          <p:cNvPr id="14" name="TextBox 14"/>
          <p:cNvSpPr txBox="1"/>
          <p:nvPr/>
        </p:nvSpPr>
        <p:spPr>
          <a:xfrm>
            <a:off x="1195835" y="4753423"/>
            <a:ext cx="7593959" cy="780450"/>
          </a:xfrm>
          <a:prstGeom prst="rect">
            <a:avLst/>
          </a:prstGeom>
        </p:spPr>
        <p:txBody>
          <a:bodyPr lIns="0" tIns="0" rIns="0" bIns="0" rtlCol="0" anchor="t">
            <a:spAutoFit/>
          </a:bodyPr>
          <a:lstStyle/>
          <a:p>
            <a:pPr algn="l">
              <a:lnSpc>
                <a:spcPts val="2799"/>
              </a:lnSpc>
            </a:pPr>
            <a:r>
              <a:rPr lang="en-US" sz="1800">
                <a:solidFill>
                  <a:srgbClr val="432338"/>
                </a:solidFill>
                <a:latin typeface="Source Sans 3"/>
                <a:ea typeface="Source Sans 3"/>
                <a:cs typeface="Source Sans 3"/>
                <a:sym typeface="Source Sans 3"/>
              </a:rPr>
              <a:t>Tidak hanya mengatasi gejala, tetapi mengidentifikasi dan menangani penyebab mendasar dari ketidakseimbangan kesehatan</a:t>
            </a:r>
          </a:p>
        </p:txBody>
      </p:sp>
      <p:grpSp>
        <p:nvGrpSpPr>
          <p:cNvPr id="15" name="Group 15"/>
          <p:cNvGrpSpPr/>
          <p:nvPr/>
        </p:nvGrpSpPr>
        <p:grpSpPr>
          <a:xfrm>
            <a:off x="9246689" y="3154566"/>
            <a:ext cx="8096993" cy="2630834"/>
            <a:chOff x="0" y="0"/>
            <a:chExt cx="10795991" cy="3507778"/>
          </a:xfrm>
        </p:grpSpPr>
        <p:sp>
          <p:nvSpPr>
            <p:cNvPr id="16" name="Freeform 16"/>
            <p:cNvSpPr/>
            <p:nvPr/>
          </p:nvSpPr>
          <p:spPr>
            <a:xfrm>
              <a:off x="6350" y="6350"/>
              <a:ext cx="10783315" cy="3495040"/>
            </a:xfrm>
            <a:custGeom>
              <a:avLst/>
              <a:gdLst/>
              <a:ahLst/>
              <a:cxnLst/>
              <a:rect l="l" t="t" r="r" b="b"/>
              <a:pathLst>
                <a:path w="10783315" h="3495040">
                  <a:moveTo>
                    <a:pt x="0" y="132842"/>
                  </a:moveTo>
                  <a:cubicBezTo>
                    <a:pt x="0" y="59436"/>
                    <a:pt x="59690" y="0"/>
                    <a:pt x="133223" y="0"/>
                  </a:cubicBezTo>
                  <a:lnTo>
                    <a:pt x="10650093" y="0"/>
                  </a:lnTo>
                  <a:cubicBezTo>
                    <a:pt x="10723626" y="0"/>
                    <a:pt x="10783315" y="59436"/>
                    <a:pt x="10783315" y="132842"/>
                  </a:cubicBezTo>
                  <a:lnTo>
                    <a:pt x="10783315" y="3362198"/>
                  </a:lnTo>
                  <a:cubicBezTo>
                    <a:pt x="10783315" y="3435604"/>
                    <a:pt x="10723626" y="3495040"/>
                    <a:pt x="10650093" y="3495040"/>
                  </a:cubicBezTo>
                  <a:lnTo>
                    <a:pt x="133223" y="3495040"/>
                  </a:lnTo>
                  <a:cubicBezTo>
                    <a:pt x="59690" y="3495040"/>
                    <a:pt x="0" y="3435604"/>
                    <a:pt x="0" y="3362198"/>
                  </a:cubicBezTo>
                  <a:close/>
                </a:path>
              </a:pathLst>
            </a:custGeom>
            <a:solidFill>
              <a:srgbClr val="F9D2EB"/>
            </a:solidFill>
          </p:spPr>
        </p:sp>
        <p:sp>
          <p:nvSpPr>
            <p:cNvPr id="17" name="Freeform 17"/>
            <p:cNvSpPr/>
            <p:nvPr/>
          </p:nvSpPr>
          <p:spPr>
            <a:xfrm>
              <a:off x="0" y="0"/>
              <a:ext cx="10796015" cy="3507740"/>
            </a:xfrm>
            <a:custGeom>
              <a:avLst/>
              <a:gdLst/>
              <a:ahLst/>
              <a:cxnLst/>
              <a:rect l="l" t="t" r="r" b="b"/>
              <a:pathLst>
                <a:path w="10796015" h="3507740">
                  <a:moveTo>
                    <a:pt x="0" y="139192"/>
                  </a:moveTo>
                  <a:cubicBezTo>
                    <a:pt x="0" y="62357"/>
                    <a:pt x="62484" y="0"/>
                    <a:pt x="139573" y="0"/>
                  </a:cubicBezTo>
                  <a:lnTo>
                    <a:pt x="10656443" y="0"/>
                  </a:lnTo>
                  <a:lnTo>
                    <a:pt x="10656443" y="6350"/>
                  </a:lnTo>
                  <a:lnTo>
                    <a:pt x="10656443" y="0"/>
                  </a:lnTo>
                  <a:cubicBezTo>
                    <a:pt x="10733532" y="0"/>
                    <a:pt x="10796015" y="62357"/>
                    <a:pt x="10796015" y="139192"/>
                  </a:cubicBezTo>
                  <a:lnTo>
                    <a:pt x="10789665" y="139192"/>
                  </a:lnTo>
                  <a:lnTo>
                    <a:pt x="10796015" y="139192"/>
                  </a:lnTo>
                  <a:lnTo>
                    <a:pt x="10796015" y="3368548"/>
                  </a:lnTo>
                  <a:lnTo>
                    <a:pt x="10789665" y="3368548"/>
                  </a:lnTo>
                  <a:lnTo>
                    <a:pt x="10796015" y="3368548"/>
                  </a:lnTo>
                  <a:cubicBezTo>
                    <a:pt x="10796015" y="3445510"/>
                    <a:pt x="10733532" y="3507740"/>
                    <a:pt x="10656443" y="3507740"/>
                  </a:cubicBezTo>
                  <a:lnTo>
                    <a:pt x="10656443" y="3501390"/>
                  </a:lnTo>
                  <a:lnTo>
                    <a:pt x="10656443" y="3507740"/>
                  </a:lnTo>
                  <a:lnTo>
                    <a:pt x="139573" y="3507740"/>
                  </a:lnTo>
                  <a:lnTo>
                    <a:pt x="139573" y="3501390"/>
                  </a:lnTo>
                  <a:lnTo>
                    <a:pt x="139573" y="3507740"/>
                  </a:lnTo>
                  <a:cubicBezTo>
                    <a:pt x="62484" y="3507740"/>
                    <a:pt x="0" y="3445510"/>
                    <a:pt x="0" y="3368548"/>
                  </a:cubicBezTo>
                  <a:lnTo>
                    <a:pt x="0" y="139192"/>
                  </a:lnTo>
                  <a:lnTo>
                    <a:pt x="6350" y="139192"/>
                  </a:lnTo>
                  <a:lnTo>
                    <a:pt x="0" y="139192"/>
                  </a:lnTo>
                  <a:moveTo>
                    <a:pt x="12700" y="139192"/>
                  </a:moveTo>
                  <a:lnTo>
                    <a:pt x="12700" y="3368548"/>
                  </a:lnTo>
                  <a:lnTo>
                    <a:pt x="6350" y="3368548"/>
                  </a:lnTo>
                  <a:lnTo>
                    <a:pt x="12700" y="3368548"/>
                  </a:lnTo>
                  <a:cubicBezTo>
                    <a:pt x="12700" y="3438398"/>
                    <a:pt x="69469" y="3495040"/>
                    <a:pt x="139573" y="3495040"/>
                  </a:cubicBezTo>
                  <a:lnTo>
                    <a:pt x="10656443" y="3495040"/>
                  </a:lnTo>
                  <a:cubicBezTo>
                    <a:pt x="10726547" y="3495040"/>
                    <a:pt x="10783315" y="3438398"/>
                    <a:pt x="10783315" y="3368548"/>
                  </a:cubicBezTo>
                  <a:lnTo>
                    <a:pt x="10783315" y="139192"/>
                  </a:lnTo>
                  <a:cubicBezTo>
                    <a:pt x="10783315" y="69342"/>
                    <a:pt x="10726547" y="12700"/>
                    <a:pt x="10656443" y="12700"/>
                  </a:cubicBezTo>
                  <a:lnTo>
                    <a:pt x="139573" y="12700"/>
                  </a:lnTo>
                  <a:lnTo>
                    <a:pt x="139573" y="6350"/>
                  </a:lnTo>
                  <a:lnTo>
                    <a:pt x="139573" y="12700"/>
                  </a:lnTo>
                  <a:cubicBezTo>
                    <a:pt x="69469" y="12700"/>
                    <a:pt x="12700" y="69342"/>
                    <a:pt x="12700" y="139192"/>
                  </a:cubicBezTo>
                  <a:close/>
                </a:path>
              </a:pathLst>
            </a:custGeom>
            <a:solidFill>
              <a:srgbClr val="DFB8D1"/>
            </a:solidFill>
          </p:spPr>
        </p:sp>
      </p:grpSp>
      <p:grpSp>
        <p:nvGrpSpPr>
          <p:cNvPr id="18" name="Group 18"/>
          <p:cNvGrpSpPr/>
          <p:nvPr/>
        </p:nvGrpSpPr>
        <p:grpSpPr>
          <a:xfrm>
            <a:off x="9498206" y="3406083"/>
            <a:ext cx="711698" cy="711698"/>
            <a:chOff x="0" y="0"/>
            <a:chExt cx="948931" cy="948931"/>
          </a:xfrm>
        </p:grpSpPr>
        <p:sp>
          <p:nvSpPr>
            <p:cNvPr id="19" name="Freeform 19"/>
            <p:cNvSpPr/>
            <p:nvPr/>
          </p:nvSpPr>
          <p:spPr>
            <a:xfrm>
              <a:off x="0" y="0"/>
              <a:ext cx="948944" cy="948944"/>
            </a:xfrm>
            <a:custGeom>
              <a:avLst/>
              <a:gdLst/>
              <a:ahLst/>
              <a:cxnLst/>
              <a:rect l="l" t="t" r="r" b="b"/>
              <a:pathLst>
                <a:path w="948944" h="948944">
                  <a:moveTo>
                    <a:pt x="0" y="474472"/>
                  </a:moveTo>
                  <a:cubicBezTo>
                    <a:pt x="0" y="212471"/>
                    <a:pt x="212471" y="0"/>
                    <a:pt x="474472" y="0"/>
                  </a:cubicBezTo>
                  <a:cubicBezTo>
                    <a:pt x="736473" y="0"/>
                    <a:pt x="948944" y="212471"/>
                    <a:pt x="948944" y="474472"/>
                  </a:cubicBezTo>
                  <a:cubicBezTo>
                    <a:pt x="948944" y="736473"/>
                    <a:pt x="736473" y="948944"/>
                    <a:pt x="474472" y="948944"/>
                  </a:cubicBezTo>
                  <a:cubicBezTo>
                    <a:pt x="212471" y="948944"/>
                    <a:pt x="0" y="736473"/>
                    <a:pt x="0" y="474472"/>
                  </a:cubicBezTo>
                  <a:close/>
                </a:path>
              </a:pathLst>
            </a:custGeom>
            <a:solidFill>
              <a:srgbClr val="E851B2"/>
            </a:solidFill>
          </p:spPr>
        </p:sp>
      </p:grpSp>
      <p:sp>
        <p:nvSpPr>
          <p:cNvPr id="20" name="TextBox 20"/>
          <p:cNvSpPr txBox="1"/>
          <p:nvPr/>
        </p:nvSpPr>
        <p:spPr>
          <a:xfrm>
            <a:off x="9498206" y="4313634"/>
            <a:ext cx="4671117" cy="368056"/>
          </a:xfrm>
          <a:prstGeom prst="rect">
            <a:avLst/>
          </a:prstGeom>
        </p:spPr>
        <p:txBody>
          <a:bodyPr lIns="0" tIns="0" rIns="0" bIns="0" rtlCol="0" anchor="t">
            <a:spAutoFit/>
          </a:bodyPr>
          <a:lstStyle/>
          <a:p>
            <a:pPr algn="l">
              <a:lnSpc>
                <a:spcPts val="2700"/>
              </a:lnSpc>
            </a:pPr>
            <a:r>
              <a:rPr lang="en-US" sz="2100" b="1">
                <a:solidFill>
                  <a:srgbClr val="432338"/>
                </a:solidFill>
                <a:latin typeface="Noto Serif Bold"/>
                <a:ea typeface="Noto Serif Bold"/>
                <a:cs typeface="Noto Serif Bold"/>
                <a:sym typeface="Noto Serif Bold"/>
              </a:rPr>
              <a:t>Mendukung Penyembuhan Alami</a:t>
            </a:r>
          </a:p>
        </p:txBody>
      </p:sp>
      <p:sp>
        <p:nvSpPr>
          <p:cNvPr id="21" name="TextBox 21"/>
          <p:cNvSpPr txBox="1"/>
          <p:nvPr/>
        </p:nvSpPr>
        <p:spPr>
          <a:xfrm>
            <a:off x="9498206" y="4753423"/>
            <a:ext cx="7593959" cy="780450"/>
          </a:xfrm>
          <a:prstGeom prst="rect">
            <a:avLst/>
          </a:prstGeom>
        </p:spPr>
        <p:txBody>
          <a:bodyPr lIns="0" tIns="0" rIns="0" bIns="0" rtlCol="0" anchor="t">
            <a:spAutoFit/>
          </a:bodyPr>
          <a:lstStyle/>
          <a:p>
            <a:pPr algn="l">
              <a:lnSpc>
                <a:spcPts val="2799"/>
              </a:lnSpc>
            </a:pPr>
            <a:r>
              <a:rPr lang="en-US" sz="1800">
                <a:solidFill>
                  <a:srgbClr val="432338"/>
                </a:solidFill>
                <a:latin typeface="Source Sans 3"/>
                <a:ea typeface="Source Sans 3"/>
                <a:cs typeface="Source Sans 3"/>
                <a:sym typeface="Source Sans 3"/>
              </a:rPr>
              <a:t>Mengaktifkan sistem pertahanan tubuh dan memfasilitasi proses penyembuhan yang sudah ada secara alami</a:t>
            </a:r>
          </a:p>
        </p:txBody>
      </p:sp>
      <p:grpSp>
        <p:nvGrpSpPr>
          <p:cNvPr id="22" name="Group 22"/>
          <p:cNvGrpSpPr/>
          <p:nvPr/>
        </p:nvGrpSpPr>
        <p:grpSpPr>
          <a:xfrm>
            <a:off x="944308" y="5990777"/>
            <a:ext cx="8096993" cy="2630834"/>
            <a:chOff x="0" y="0"/>
            <a:chExt cx="10795991" cy="3507778"/>
          </a:xfrm>
        </p:grpSpPr>
        <p:sp>
          <p:nvSpPr>
            <p:cNvPr id="23" name="Freeform 23"/>
            <p:cNvSpPr/>
            <p:nvPr/>
          </p:nvSpPr>
          <p:spPr>
            <a:xfrm>
              <a:off x="6350" y="6350"/>
              <a:ext cx="10783315" cy="3495040"/>
            </a:xfrm>
            <a:custGeom>
              <a:avLst/>
              <a:gdLst/>
              <a:ahLst/>
              <a:cxnLst/>
              <a:rect l="l" t="t" r="r" b="b"/>
              <a:pathLst>
                <a:path w="10783315" h="3495040">
                  <a:moveTo>
                    <a:pt x="0" y="132842"/>
                  </a:moveTo>
                  <a:cubicBezTo>
                    <a:pt x="0" y="59436"/>
                    <a:pt x="59690" y="0"/>
                    <a:pt x="133223" y="0"/>
                  </a:cubicBezTo>
                  <a:lnTo>
                    <a:pt x="10650093" y="0"/>
                  </a:lnTo>
                  <a:cubicBezTo>
                    <a:pt x="10723626" y="0"/>
                    <a:pt x="10783315" y="59436"/>
                    <a:pt x="10783315" y="132842"/>
                  </a:cubicBezTo>
                  <a:lnTo>
                    <a:pt x="10783315" y="3362198"/>
                  </a:lnTo>
                  <a:cubicBezTo>
                    <a:pt x="10783315" y="3435604"/>
                    <a:pt x="10723626" y="3495040"/>
                    <a:pt x="10650093" y="3495040"/>
                  </a:cubicBezTo>
                  <a:lnTo>
                    <a:pt x="133223" y="3495040"/>
                  </a:lnTo>
                  <a:cubicBezTo>
                    <a:pt x="59690" y="3495040"/>
                    <a:pt x="0" y="3435604"/>
                    <a:pt x="0" y="3362198"/>
                  </a:cubicBezTo>
                  <a:close/>
                </a:path>
              </a:pathLst>
            </a:custGeom>
            <a:solidFill>
              <a:srgbClr val="F9D2EB"/>
            </a:solidFill>
          </p:spPr>
        </p:sp>
        <p:sp>
          <p:nvSpPr>
            <p:cNvPr id="24" name="Freeform 24"/>
            <p:cNvSpPr/>
            <p:nvPr/>
          </p:nvSpPr>
          <p:spPr>
            <a:xfrm>
              <a:off x="0" y="0"/>
              <a:ext cx="10796015" cy="3507740"/>
            </a:xfrm>
            <a:custGeom>
              <a:avLst/>
              <a:gdLst/>
              <a:ahLst/>
              <a:cxnLst/>
              <a:rect l="l" t="t" r="r" b="b"/>
              <a:pathLst>
                <a:path w="10796015" h="3507740">
                  <a:moveTo>
                    <a:pt x="0" y="139192"/>
                  </a:moveTo>
                  <a:cubicBezTo>
                    <a:pt x="0" y="62357"/>
                    <a:pt x="62484" y="0"/>
                    <a:pt x="139573" y="0"/>
                  </a:cubicBezTo>
                  <a:lnTo>
                    <a:pt x="10656443" y="0"/>
                  </a:lnTo>
                  <a:lnTo>
                    <a:pt x="10656443" y="6350"/>
                  </a:lnTo>
                  <a:lnTo>
                    <a:pt x="10656443" y="0"/>
                  </a:lnTo>
                  <a:cubicBezTo>
                    <a:pt x="10733532" y="0"/>
                    <a:pt x="10796015" y="62357"/>
                    <a:pt x="10796015" y="139192"/>
                  </a:cubicBezTo>
                  <a:lnTo>
                    <a:pt x="10789665" y="139192"/>
                  </a:lnTo>
                  <a:lnTo>
                    <a:pt x="10796015" y="139192"/>
                  </a:lnTo>
                  <a:lnTo>
                    <a:pt x="10796015" y="3368548"/>
                  </a:lnTo>
                  <a:lnTo>
                    <a:pt x="10789665" y="3368548"/>
                  </a:lnTo>
                  <a:lnTo>
                    <a:pt x="10796015" y="3368548"/>
                  </a:lnTo>
                  <a:cubicBezTo>
                    <a:pt x="10796015" y="3445510"/>
                    <a:pt x="10733532" y="3507740"/>
                    <a:pt x="10656443" y="3507740"/>
                  </a:cubicBezTo>
                  <a:lnTo>
                    <a:pt x="10656443" y="3501390"/>
                  </a:lnTo>
                  <a:lnTo>
                    <a:pt x="10656443" y="3507740"/>
                  </a:lnTo>
                  <a:lnTo>
                    <a:pt x="139573" y="3507740"/>
                  </a:lnTo>
                  <a:lnTo>
                    <a:pt x="139573" y="3501390"/>
                  </a:lnTo>
                  <a:lnTo>
                    <a:pt x="139573" y="3507740"/>
                  </a:lnTo>
                  <a:cubicBezTo>
                    <a:pt x="62484" y="3507740"/>
                    <a:pt x="0" y="3445510"/>
                    <a:pt x="0" y="3368548"/>
                  </a:cubicBezTo>
                  <a:lnTo>
                    <a:pt x="0" y="139192"/>
                  </a:lnTo>
                  <a:lnTo>
                    <a:pt x="6350" y="139192"/>
                  </a:lnTo>
                  <a:lnTo>
                    <a:pt x="0" y="139192"/>
                  </a:lnTo>
                  <a:moveTo>
                    <a:pt x="12700" y="139192"/>
                  </a:moveTo>
                  <a:lnTo>
                    <a:pt x="12700" y="3368548"/>
                  </a:lnTo>
                  <a:lnTo>
                    <a:pt x="6350" y="3368548"/>
                  </a:lnTo>
                  <a:lnTo>
                    <a:pt x="12700" y="3368548"/>
                  </a:lnTo>
                  <a:cubicBezTo>
                    <a:pt x="12700" y="3438398"/>
                    <a:pt x="69469" y="3495040"/>
                    <a:pt x="139573" y="3495040"/>
                  </a:cubicBezTo>
                  <a:lnTo>
                    <a:pt x="10656443" y="3495040"/>
                  </a:lnTo>
                  <a:cubicBezTo>
                    <a:pt x="10726547" y="3495040"/>
                    <a:pt x="10783315" y="3438398"/>
                    <a:pt x="10783315" y="3368548"/>
                  </a:cubicBezTo>
                  <a:lnTo>
                    <a:pt x="10783315" y="139192"/>
                  </a:lnTo>
                  <a:cubicBezTo>
                    <a:pt x="10783315" y="69342"/>
                    <a:pt x="10726547" y="12700"/>
                    <a:pt x="10656443" y="12700"/>
                  </a:cubicBezTo>
                  <a:lnTo>
                    <a:pt x="139573" y="12700"/>
                  </a:lnTo>
                  <a:lnTo>
                    <a:pt x="139573" y="6350"/>
                  </a:lnTo>
                  <a:lnTo>
                    <a:pt x="139573" y="12700"/>
                  </a:lnTo>
                  <a:cubicBezTo>
                    <a:pt x="69469" y="12700"/>
                    <a:pt x="12700" y="69342"/>
                    <a:pt x="12700" y="139192"/>
                  </a:cubicBezTo>
                  <a:close/>
                </a:path>
              </a:pathLst>
            </a:custGeom>
            <a:solidFill>
              <a:srgbClr val="DFB8D1"/>
            </a:solidFill>
          </p:spPr>
        </p:sp>
      </p:grpSp>
      <p:grpSp>
        <p:nvGrpSpPr>
          <p:cNvPr id="25" name="Group 25"/>
          <p:cNvGrpSpPr/>
          <p:nvPr/>
        </p:nvGrpSpPr>
        <p:grpSpPr>
          <a:xfrm>
            <a:off x="1195835" y="6242294"/>
            <a:ext cx="711698" cy="711698"/>
            <a:chOff x="0" y="0"/>
            <a:chExt cx="948931" cy="948931"/>
          </a:xfrm>
        </p:grpSpPr>
        <p:sp>
          <p:nvSpPr>
            <p:cNvPr id="26" name="Freeform 26"/>
            <p:cNvSpPr/>
            <p:nvPr/>
          </p:nvSpPr>
          <p:spPr>
            <a:xfrm>
              <a:off x="0" y="0"/>
              <a:ext cx="948944" cy="948944"/>
            </a:xfrm>
            <a:custGeom>
              <a:avLst/>
              <a:gdLst/>
              <a:ahLst/>
              <a:cxnLst/>
              <a:rect l="l" t="t" r="r" b="b"/>
              <a:pathLst>
                <a:path w="948944" h="948944">
                  <a:moveTo>
                    <a:pt x="0" y="474472"/>
                  </a:moveTo>
                  <a:cubicBezTo>
                    <a:pt x="0" y="212471"/>
                    <a:pt x="212471" y="0"/>
                    <a:pt x="474472" y="0"/>
                  </a:cubicBezTo>
                  <a:cubicBezTo>
                    <a:pt x="736473" y="0"/>
                    <a:pt x="948944" y="212471"/>
                    <a:pt x="948944" y="474472"/>
                  </a:cubicBezTo>
                  <a:cubicBezTo>
                    <a:pt x="948944" y="736473"/>
                    <a:pt x="736473" y="948944"/>
                    <a:pt x="474472" y="948944"/>
                  </a:cubicBezTo>
                  <a:cubicBezTo>
                    <a:pt x="212471" y="948944"/>
                    <a:pt x="0" y="736473"/>
                    <a:pt x="0" y="474472"/>
                  </a:cubicBezTo>
                  <a:close/>
                </a:path>
              </a:pathLst>
            </a:custGeom>
            <a:solidFill>
              <a:srgbClr val="E851B2"/>
            </a:solidFill>
          </p:spPr>
        </p:sp>
      </p:grpSp>
      <p:sp>
        <p:nvSpPr>
          <p:cNvPr id="27" name="TextBox 27"/>
          <p:cNvSpPr txBox="1"/>
          <p:nvPr/>
        </p:nvSpPr>
        <p:spPr>
          <a:xfrm>
            <a:off x="1195835" y="7149856"/>
            <a:ext cx="3419323" cy="368056"/>
          </a:xfrm>
          <a:prstGeom prst="rect">
            <a:avLst/>
          </a:prstGeom>
        </p:spPr>
        <p:txBody>
          <a:bodyPr lIns="0" tIns="0" rIns="0" bIns="0" rtlCol="0" anchor="t">
            <a:spAutoFit/>
          </a:bodyPr>
          <a:lstStyle/>
          <a:p>
            <a:pPr algn="l">
              <a:lnSpc>
                <a:spcPts val="2700"/>
              </a:lnSpc>
            </a:pPr>
            <a:r>
              <a:rPr lang="en-US" sz="2100" b="1">
                <a:solidFill>
                  <a:srgbClr val="432338"/>
                </a:solidFill>
                <a:latin typeface="Noto Serif Bold"/>
                <a:ea typeface="Noto Serif Bold"/>
                <a:cs typeface="Noto Serif Bold"/>
                <a:sym typeface="Noto Serif Bold"/>
              </a:rPr>
              <a:t>Pendekatan Menyeluruh</a:t>
            </a:r>
          </a:p>
        </p:txBody>
      </p:sp>
      <p:sp>
        <p:nvSpPr>
          <p:cNvPr id="28" name="TextBox 28"/>
          <p:cNvSpPr txBox="1"/>
          <p:nvPr/>
        </p:nvSpPr>
        <p:spPr>
          <a:xfrm>
            <a:off x="1195835" y="7589644"/>
            <a:ext cx="7593959" cy="780450"/>
          </a:xfrm>
          <a:prstGeom prst="rect">
            <a:avLst/>
          </a:prstGeom>
        </p:spPr>
        <p:txBody>
          <a:bodyPr lIns="0" tIns="0" rIns="0" bIns="0" rtlCol="0" anchor="t">
            <a:spAutoFit/>
          </a:bodyPr>
          <a:lstStyle/>
          <a:p>
            <a:pPr algn="l">
              <a:lnSpc>
                <a:spcPts val="2799"/>
              </a:lnSpc>
            </a:pPr>
            <a:r>
              <a:rPr lang="en-US" sz="1800">
                <a:solidFill>
                  <a:srgbClr val="432338"/>
                </a:solidFill>
                <a:latin typeface="Source Sans 3"/>
                <a:ea typeface="Source Sans 3"/>
                <a:cs typeface="Source Sans 3"/>
                <a:sym typeface="Source Sans 3"/>
              </a:rPr>
              <a:t>Memperhatikan ibu, bayi, lingkungan, gaya hidup, dan faktor psikologis secara integratif</a:t>
            </a:r>
          </a:p>
        </p:txBody>
      </p:sp>
      <p:grpSp>
        <p:nvGrpSpPr>
          <p:cNvPr id="29" name="Group 29"/>
          <p:cNvGrpSpPr/>
          <p:nvPr/>
        </p:nvGrpSpPr>
        <p:grpSpPr>
          <a:xfrm>
            <a:off x="9246689" y="5990777"/>
            <a:ext cx="8096993" cy="2630834"/>
            <a:chOff x="0" y="0"/>
            <a:chExt cx="10795991" cy="3507778"/>
          </a:xfrm>
        </p:grpSpPr>
        <p:sp>
          <p:nvSpPr>
            <p:cNvPr id="30" name="Freeform 30"/>
            <p:cNvSpPr/>
            <p:nvPr/>
          </p:nvSpPr>
          <p:spPr>
            <a:xfrm>
              <a:off x="6350" y="6350"/>
              <a:ext cx="10783315" cy="3495040"/>
            </a:xfrm>
            <a:custGeom>
              <a:avLst/>
              <a:gdLst/>
              <a:ahLst/>
              <a:cxnLst/>
              <a:rect l="l" t="t" r="r" b="b"/>
              <a:pathLst>
                <a:path w="10783315" h="3495040">
                  <a:moveTo>
                    <a:pt x="0" y="132842"/>
                  </a:moveTo>
                  <a:cubicBezTo>
                    <a:pt x="0" y="59436"/>
                    <a:pt x="59690" y="0"/>
                    <a:pt x="133223" y="0"/>
                  </a:cubicBezTo>
                  <a:lnTo>
                    <a:pt x="10650093" y="0"/>
                  </a:lnTo>
                  <a:cubicBezTo>
                    <a:pt x="10723626" y="0"/>
                    <a:pt x="10783315" y="59436"/>
                    <a:pt x="10783315" y="132842"/>
                  </a:cubicBezTo>
                  <a:lnTo>
                    <a:pt x="10783315" y="3362198"/>
                  </a:lnTo>
                  <a:cubicBezTo>
                    <a:pt x="10783315" y="3435604"/>
                    <a:pt x="10723626" y="3495040"/>
                    <a:pt x="10650093" y="3495040"/>
                  </a:cubicBezTo>
                  <a:lnTo>
                    <a:pt x="133223" y="3495040"/>
                  </a:lnTo>
                  <a:cubicBezTo>
                    <a:pt x="59690" y="3495040"/>
                    <a:pt x="0" y="3435604"/>
                    <a:pt x="0" y="3362198"/>
                  </a:cubicBezTo>
                  <a:close/>
                </a:path>
              </a:pathLst>
            </a:custGeom>
            <a:solidFill>
              <a:srgbClr val="F9D2EB"/>
            </a:solidFill>
          </p:spPr>
        </p:sp>
        <p:sp>
          <p:nvSpPr>
            <p:cNvPr id="31" name="Freeform 31"/>
            <p:cNvSpPr/>
            <p:nvPr/>
          </p:nvSpPr>
          <p:spPr>
            <a:xfrm>
              <a:off x="0" y="0"/>
              <a:ext cx="10796015" cy="3507740"/>
            </a:xfrm>
            <a:custGeom>
              <a:avLst/>
              <a:gdLst/>
              <a:ahLst/>
              <a:cxnLst/>
              <a:rect l="l" t="t" r="r" b="b"/>
              <a:pathLst>
                <a:path w="10796015" h="3507740">
                  <a:moveTo>
                    <a:pt x="0" y="139192"/>
                  </a:moveTo>
                  <a:cubicBezTo>
                    <a:pt x="0" y="62357"/>
                    <a:pt x="62484" y="0"/>
                    <a:pt x="139573" y="0"/>
                  </a:cubicBezTo>
                  <a:lnTo>
                    <a:pt x="10656443" y="0"/>
                  </a:lnTo>
                  <a:lnTo>
                    <a:pt x="10656443" y="6350"/>
                  </a:lnTo>
                  <a:lnTo>
                    <a:pt x="10656443" y="0"/>
                  </a:lnTo>
                  <a:cubicBezTo>
                    <a:pt x="10733532" y="0"/>
                    <a:pt x="10796015" y="62357"/>
                    <a:pt x="10796015" y="139192"/>
                  </a:cubicBezTo>
                  <a:lnTo>
                    <a:pt x="10789665" y="139192"/>
                  </a:lnTo>
                  <a:lnTo>
                    <a:pt x="10796015" y="139192"/>
                  </a:lnTo>
                  <a:lnTo>
                    <a:pt x="10796015" y="3368548"/>
                  </a:lnTo>
                  <a:lnTo>
                    <a:pt x="10789665" y="3368548"/>
                  </a:lnTo>
                  <a:lnTo>
                    <a:pt x="10796015" y="3368548"/>
                  </a:lnTo>
                  <a:cubicBezTo>
                    <a:pt x="10796015" y="3445510"/>
                    <a:pt x="10733532" y="3507740"/>
                    <a:pt x="10656443" y="3507740"/>
                  </a:cubicBezTo>
                  <a:lnTo>
                    <a:pt x="10656443" y="3501390"/>
                  </a:lnTo>
                  <a:lnTo>
                    <a:pt x="10656443" y="3507740"/>
                  </a:lnTo>
                  <a:lnTo>
                    <a:pt x="139573" y="3507740"/>
                  </a:lnTo>
                  <a:lnTo>
                    <a:pt x="139573" y="3501390"/>
                  </a:lnTo>
                  <a:lnTo>
                    <a:pt x="139573" y="3507740"/>
                  </a:lnTo>
                  <a:cubicBezTo>
                    <a:pt x="62484" y="3507740"/>
                    <a:pt x="0" y="3445510"/>
                    <a:pt x="0" y="3368548"/>
                  </a:cubicBezTo>
                  <a:lnTo>
                    <a:pt x="0" y="139192"/>
                  </a:lnTo>
                  <a:lnTo>
                    <a:pt x="6350" y="139192"/>
                  </a:lnTo>
                  <a:lnTo>
                    <a:pt x="0" y="139192"/>
                  </a:lnTo>
                  <a:moveTo>
                    <a:pt x="12700" y="139192"/>
                  </a:moveTo>
                  <a:lnTo>
                    <a:pt x="12700" y="3368548"/>
                  </a:lnTo>
                  <a:lnTo>
                    <a:pt x="6350" y="3368548"/>
                  </a:lnTo>
                  <a:lnTo>
                    <a:pt x="12700" y="3368548"/>
                  </a:lnTo>
                  <a:cubicBezTo>
                    <a:pt x="12700" y="3438398"/>
                    <a:pt x="69469" y="3495040"/>
                    <a:pt x="139573" y="3495040"/>
                  </a:cubicBezTo>
                  <a:lnTo>
                    <a:pt x="10656443" y="3495040"/>
                  </a:lnTo>
                  <a:cubicBezTo>
                    <a:pt x="10726547" y="3495040"/>
                    <a:pt x="10783315" y="3438398"/>
                    <a:pt x="10783315" y="3368548"/>
                  </a:cubicBezTo>
                  <a:lnTo>
                    <a:pt x="10783315" y="139192"/>
                  </a:lnTo>
                  <a:cubicBezTo>
                    <a:pt x="10783315" y="69342"/>
                    <a:pt x="10726547" y="12700"/>
                    <a:pt x="10656443" y="12700"/>
                  </a:cubicBezTo>
                  <a:lnTo>
                    <a:pt x="139573" y="12700"/>
                  </a:lnTo>
                  <a:lnTo>
                    <a:pt x="139573" y="6350"/>
                  </a:lnTo>
                  <a:lnTo>
                    <a:pt x="139573" y="12700"/>
                  </a:lnTo>
                  <a:cubicBezTo>
                    <a:pt x="69469" y="12700"/>
                    <a:pt x="12700" y="69342"/>
                    <a:pt x="12700" y="139192"/>
                  </a:cubicBezTo>
                  <a:close/>
                </a:path>
              </a:pathLst>
            </a:custGeom>
            <a:solidFill>
              <a:srgbClr val="DFB8D1"/>
            </a:solidFill>
          </p:spPr>
        </p:sp>
      </p:grpSp>
      <p:grpSp>
        <p:nvGrpSpPr>
          <p:cNvPr id="32" name="Group 32"/>
          <p:cNvGrpSpPr/>
          <p:nvPr/>
        </p:nvGrpSpPr>
        <p:grpSpPr>
          <a:xfrm>
            <a:off x="9498206" y="6242294"/>
            <a:ext cx="711698" cy="711698"/>
            <a:chOff x="0" y="0"/>
            <a:chExt cx="948931" cy="948931"/>
          </a:xfrm>
        </p:grpSpPr>
        <p:sp>
          <p:nvSpPr>
            <p:cNvPr id="33" name="Freeform 33"/>
            <p:cNvSpPr/>
            <p:nvPr/>
          </p:nvSpPr>
          <p:spPr>
            <a:xfrm>
              <a:off x="0" y="0"/>
              <a:ext cx="948944" cy="948944"/>
            </a:xfrm>
            <a:custGeom>
              <a:avLst/>
              <a:gdLst/>
              <a:ahLst/>
              <a:cxnLst/>
              <a:rect l="l" t="t" r="r" b="b"/>
              <a:pathLst>
                <a:path w="948944" h="948944">
                  <a:moveTo>
                    <a:pt x="0" y="474472"/>
                  </a:moveTo>
                  <a:cubicBezTo>
                    <a:pt x="0" y="212471"/>
                    <a:pt x="212471" y="0"/>
                    <a:pt x="474472" y="0"/>
                  </a:cubicBezTo>
                  <a:cubicBezTo>
                    <a:pt x="736473" y="0"/>
                    <a:pt x="948944" y="212471"/>
                    <a:pt x="948944" y="474472"/>
                  </a:cubicBezTo>
                  <a:cubicBezTo>
                    <a:pt x="948944" y="736473"/>
                    <a:pt x="736473" y="948944"/>
                    <a:pt x="474472" y="948944"/>
                  </a:cubicBezTo>
                  <a:cubicBezTo>
                    <a:pt x="212471" y="948944"/>
                    <a:pt x="0" y="736473"/>
                    <a:pt x="0" y="474472"/>
                  </a:cubicBezTo>
                  <a:close/>
                </a:path>
              </a:pathLst>
            </a:custGeom>
            <a:solidFill>
              <a:srgbClr val="E851B2"/>
            </a:solidFill>
          </p:spPr>
        </p:sp>
      </p:grpSp>
      <p:sp>
        <p:nvSpPr>
          <p:cNvPr id="34" name="TextBox 34"/>
          <p:cNvSpPr txBox="1"/>
          <p:nvPr/>
        </p:nvSpPr>
        <p:spPr>
          <a:xfrm>
            <a:off x="9498206" y="7149856"/>
            <a:ext cx="3241329" cy="368056"/>
          </a:xfrm>
          <a:prstGeom prst="rect">
            <a:avLst/>
          </a:prstGeom>
        </p:spPr>
        <p:txBody>
          <a:bodyPr lIns="0" tIns="0" rIns="0" bIns="0" rtlCol="0" anchor="t">
            <a:spAutoFit/>
          </a:bodyPr>
          <a:lstStyle/>
          <a:p>
            <a:pPr algn="l">
              <a:lnSpc>
                <a:spcPts val="2700"/>
              </a:lnSpc>
            </a:pPr>
            <a:r>
              <a:rPr lang="en-US" sz="2100" b="1">
                <a:solidFill>
                  <a:srgbClr val="432338"/>
                </a:solidFill>
                <a:latin typeface="Noto Serif Bold"/>
                <a:ea typeface="Noto Serif Bold"/>
                <a:cs typeface="Noto Serif Bold"/>
                <a:sym typeface="Noto Serif Bold"/>
              </a:rPr>
              <a:t>Keseimbangan Holistik</a:t>
            </a:r>
          </a:p>
        </p:txBody>
      </p:sp>
      <p:sp>
        <p:nvSpPr>
          <p:cNvPr id="35" name="TextBox 35"/>
          <p:cNvSpPr txBox="1"/>
          <p:nvPr/>
        </p:nvSpPr>
        <p:spPr>
          <a:xfrm>
            <a:off x="9498206" y="7589644"/>
            <a:ext cx="7593959" cy="780450"/>
          </a:xfrm>
          <a:prstGeom prst="rect">
            <a:avLst/>
          </a:prstGeom>
        </p:spPr>
        <p:txBody>
          <a:bodyPr lIns="0" tIns="0" rIns="0" bIns="0" rtlCol="0" anchor="t">
            <a:spAutoFit/>
          </a:bodyPr>
          <a:lstStyle/>
          <a:p>
            <a:pPr algn="l">
              <a:lnSpc>
                <a:spcPts val="2799"/>
              </a:lnSpc>
            </a:pPr>
            <a:r>
              <a:rPr lang="en-US" sz="1800">
                <a:solidFill>
                  <a:srgbClr val="432338"/>
                </a:solidFill>
                <a:latin typeface="Source Sans 3"/>
                <a:ea typeface="Source Sans 3"/>
                <a:cs typeface="Source Sans 3"/>
                <a:sym typeface="Source Sans 3"/>
              </a:rPr>
              <a:t>Mempertahankan keseimbangan antara kesehatan fisik, mental, emosional, dan spiritual</a:t>
            </a:r>
          </a:p>
        </p:txBody>
      </p:sp>
      <p:sp>
        <p:nvSpPr>
          <p:cNvPr id="36" name="TextBox 36"/>
          <p:cNvSpPr txBox="1"/>
          <p:nvPr/>
        </p:nvSpPr>
        <p:spPr>
          <a:xfrm>
            <a:off x="949081" y="8801548"/>
            <a:ext cx="16389848" cy="780450"/>
          </a:xfrm>
          <a:prstGeom prst="rect">
            <a:avLst/>
          </a:prstGeom>
        </p:spPr>
        <p:txBody>
          <a:bodyPr lIns="0" tIns="0" rIns="0" bIns="0" rtlCol="0" anchor="t">
            <a:spAutoFit/>
          </a:bodyPr>
          <a:lstStyle/>
          <a:p>
            <a:pPr algn="l">
              <a:lnSpc>
                <a:spcPts val="2799"/>
              </a:lnSpc>
            </a:pPr>
            <a:r>
              <a:rPr lang="en-US" sz="1800">
                <a:solidFill>
                  <a:srgbClr val="432338"/>
                </a:solidFill>
                <a:latin typeface="Source Sans 3"/>
                <a:ea typeface="Source Sans 3"/>
                <a:cs typeface="Source Sans 3"/>
                <a:sym typeface="Source Sans 3"/>
              </a:rPr>
              <a:t>Prinsip dasar naturopati sangat selaras dengan filosofi kebidanan yang menghormati proses alami kehamilan dan persalinan. Bidan sebagai pendamping, bukan pengintervensi, memfasilitasi ibu untuk melalui prosesnya dengan dukungan alami yang memadai.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981818" y="720176"/>
            <a:ext cx="11297993" cy="731491"/>
          </a:xfrm>
          <a:prstGeom prst="rect">
            <a:avLst/>
          </a:prstGeom>
        </p:spPr>
        <p:txBody>
          <a:bodyPr lIns="0" tIns="0" rIns="0" bIns="0" rtlCol="0" anchor="t">
            <a:spAutoFit/>
          </a:bodyPr>
          <a:lstStyle/>
          <a:p>
            <a:pPr algn="l">
              <a:lnSpc>
                <a:spcPts val="5599"/>
              </a:lnSpc>
            </a:pPr>
            <a:r>
              <a:rPr lang="en-US" sz="4500" b="1">
                <a:solidFill>
                  <a:srgbClr val="371A2D"/>
                </a:solidFill>
                <a:latin typeface="Noto Serif Bold"/>
                <a:ea typeface="Noto Serif Bold"/>
                <a:cs typeface="Noto Serif Bold"/>
                <a:sym typeface="Noto Serif Bold"/>
              </a:rPr>
              <a:t>Terapi Alami: Pilihan Aman dan Efektif</a:t>
            </a:r>
          </a:p>
        </p:txBody>
      </p:sp>
      <p:sp>
        <p:nvSpPr>
          <p:cNvPr id="7" name="TextBox 7"/>
          <p:cNvSpPr txBox="1"/>
          <p:nvPr/>
        </p:nvSpPr>
        <p:spPr>
          <a:xfrm>
            <a:off x="996162" y="2032692"/>
            <a:ext cx="16324364" cy="817664"/>
          </a:xfrm>
          <a:prstGeom prst="rect">
            <a:avLst/>
          </a:prstGeom>
        </p:spPr>
        <p:txBody>
          <a:bodyPr lIns="0" tIns="0" rIns="0" bIns="0" rtlCol="0" anchor="t">
            <a:spAutoFit/>
          </a:bodyPr>
          <a:lstStyle/>
          <a:p>
            <a:pPr algn="l">
              <a:lnSpc>
                <a:spcPts val="2899"/>
              </a:lnSpc>
            </a:pPr>
            <a:r>
              <a:rPr lang="en-US" sz="1900" dirty="0" err="1">
                <a:solidFill>
                  <a:srgbClr val="432338"/>
                </a:solidFill>
                <a:latin typeface="Source Sans 3"/>
                <a:ea typeface="Source Sans 3"/>
                <a:cs typeface="Source Sans 3"/>
                <a:sym typeface="Source Sans 3"/>
              </a:rPr>
              <a:t>Terapi</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komplementer</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dalam</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kebidanan</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bukanlah</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pengganti</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pengobatan</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konvensional</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melainkan</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pelengkap</a:t>
            </a:r>
            <a:r>
              <a:rPr lang="en-US" sz="1900" dirty="0">
                <a:solidFill>
                  <a:srgbClr val="432338"/>
                </a:solidFill>
                <a:latin typeface="Source Sans 3"/>
                <a:ea typeface="Source Sans 3"/>
                <a:cs typeface="Source Sans 3"/>
                <a:sym typeface="Source Sans 3"/>
              </a:rPr>
              <a:t> yang </a:t>
            </a:r>
            <a:r>
              <a:rPr lang="en-US" sz="1900" dirty="0" err="1">
                <a:solidFill>
                  <a:srgbClr val="432338"/>
                </a:solidFill>
                <a:latin typeface="Source Sans 3"/>
                <a:ea typeface="Source Sans 3"/>
                <a:cs typeface="Source Sans 3"/>
                <a:sym typeface="Source Sans 3"/>
              </a:rPr>
              <a:t>memperkaya</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pilihan</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perawatan</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ibu</a:t>
            </a:r>
            <a:r>
              <a:rPr lang="en-US" sz="1900" dirty="0">
                <a:solidFill>
                  <a:srgbClr val="432338"/>
                </a:solidFill>
                <a:latin typeface="Source Sans 3"/>
                <a:ea typeface="Source Sans 3"/>
                <a:cs typeface="Source Sans 3"/>
                <a:sym typeface="Source Sans 3"/>
              </a:rPr>
              <a:t>. Pemahaman yang </a:t>
            </a:r>
            <a:r>
              <a:rPr lang="en-US" sz="1900" dirty="0" err="1">
                <a:solidFill>
                  <a:srgbClr val="432338"/>
                </a:solidFill>
                <a:latin typeface="Source Sans 3"/>
                <a:ea typeface="Source Sans 3"/>
                <a:cs typeface="Source Sans 3"/>
                <a:sym typeface="Source Sans 3"/>
              </a:rPr>
              <a:t>tepat</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tentang</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posisi</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terapi</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alami</a:t>
            </a:r>
            <a:r>
              <a:rPr lang="en-US" sz="1900" dirty="0">
                <a:solidFill>
                  <a:srgbClr val="432338"/>
                </a:solidFill>
                <a:latin typeface="Source Sans 3"/>
                <a:ea typeface="Source Sans 3"/>
                <a:cs typeface="Source Sans 3"/>
                <a:sym typeface="Source Sans 3"/>
              </a:rPr>
              <a:t> sangat </a:t>
            </a:r>
            <a:r>
              <a:rPr lang="en-US" sz="1900" dirty="0" err="1">
                <a:solidFill>
                  <a:srgbClr val="432338"/>
                </a:solidFill>
                <a:latin typeface="Source Sans 3"/>
                <a:ea typeface="Source Sans 3"/>
                <a:cs typeface="Source Sans 3"/>
                <a:sym typeface="Source Sans 3"/>
              </a:rPr>
              <a:t>penting</a:t>
            </a:r>
            <a:r>
              <a:rPr lang="en-US" sz="1900" dirty="0">
                <a:solidFill>
                  <a:srgbClr val="432338"/>
                </a:solidFill>
                <a:latin typeface="Source Sans 3"/>
                <a:ea typeface="Source Sans 3"/>
                <a:cs typeface="Source Sans 3"/>
                <a:sym typeface="Source Sans 3"/>
              </a:rPr>
              <a:t> agar </a:t>
            </a:r>
            <a:r>
              <a:rPr lang="en-US" sz="1900" dirty="0" err="1">
                <a:solidFill>
                  <a:srgbClr val="432338"/>
                </a:solidFill>
                <a:latin typeface="Source Sans 3"/>
                <a:ea typeface="Source Sans 3"/>
                <a:cs typeface="Source Sans 3"/>
                <a:sym typeface="Source Sans 3"/>
              </a:rPr>
              <a:t>mahasiswa</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dapat</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mengedukasi</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ibu</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dengan</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akurat</a:t>
            </a:r>
            <a:r>
              <a:rPr lang="en-US" sz="1900" dirty="0">
                <a:solidFill>
                  <a:srgbClr val="432338"/>
                </a:solidFill>
                <a:latin typeface="Source Sans 3"/>
                <a:ea typeface="Source Sans 3"/>
                <a:cs typeface="Source Sans 3"/>
                <a:sym typeface="Source Sans 3"/>
              </a:rPr>
              <a:t> dan </a:t>
            </a:r>
            <a:r>
              <a:rPr lang="en-US" sz="1900" dirty="0" err="1">
                <a:solidFill>
                  <a:srgbClr val="432338"/>
                </a:solidFill>
                <a:latin typeface="Source Sans 3"/>
                <a:ea typeface="Source Sans 3"/>
                <a:cs typeface="Source Sans 3"/>
                <a:sym typeface="Source Sans 3"/>
              </a:rPr>
              <a:t>mencegah</a:t>
            </a:r>
            <a:r>
              <a:rPr lang="en-US" sz="1900" dirty="0">
                <a:solidFill>
                  <a:srgbClr val="432338"/>
                </a:solidFill>
                <a:latin typeface="Source Sans 3"/>
                <a:ea typeface="Source Sans 3"/>
                <a:cs typeface="Source Sans 3"/>
                <a:sym typeface="Source Sans 3"/>
              </a:rPr>
              <a:t> </a:t>
            </a:r>
            <a:r>
              <a:rPr lang="en-US" sz="1900" dirty="0" err="1">
                <a:solidFill>
                  <a:srgbClr val="432338"/>
                </a:solidFill>
                <a:latin typeface="Source Sans 3"/>
                <a:ea typeface="Source Sans 3"/>
                <a:cs typeface="Source Sans 3"/>
                <a:sym typeface="Source Sans 3"/>
              </a:rPr>
              <a:t>kesalahpahaman</a:t>
            </a:r>
            <a:r>
              <a:rPr lang="en-US" sz="1900" dirty="0">
                <a:solidFill>
                  <a:srgbClr val="432338"/>
                </a:solidFill>
                <a:latin typeface="Source Sans 3"/>
                <a:ea typeface="Source Sans 3"/>
                <a:cs typeface="Source Sans 3"/>
                <a:sym typeface="Source Sans 3"/>
              </a:rPr>
              <a:t>.</a:t>
            </a:r>
          </a:p>
        </p:txBody>
      </p:sp>
      <p:grpSp>
        <p:nvGrpSpPr>
          <p:cNvPr id="8" name="Group 8"/>
          <p:cNvGrpSpPr/>
          <p:nvPr/>
        </p:nvGrpSpPr>
        <p:grpSpPr>
          <a:xfrm>
            <a:off x="967530" y="2916879"/>
            <a:ext cx="8075714" cy="2596458"/>
            <a:chOff x="0" y="0"/>
            <a:chExt cx="10767619" cy="3461944"/>
          </a:xfrm>
        </p:grpSpPr>
        <p:sp>
          <p:nvSpPr>
            <p:cNvPr id="9" name="Freeform 9"/>
            <p:cNvSpPr/>
            <p:nvPr/>
          </p:nvSpPr>
          <p:spPr>
            <a:xfrm>
              <a:off x="19050" y="19050"/>
              <a:ext cx="10729595" cy="3423920"/>
            </a:xfrm>
            <a:custGeom>
              <a:avLst/>
              <a:gdLst/>
              <a:ahLst/>
              <a:cxnLst/>
              <a:rect l="l" t="t" r="r" b="b"/>
              <a:pathLst>
                <a:path w="10729595" h="3423920">
                  <a:moveTo>
                    <a:pt x="0" y="182880"/>
                  </a:moveTo>
                  <a:cubicBezTo>
                    <a:pt x="0" y="81915"/>
                    <a:pt x="82550" y="0"/>
                    <a:pt x="184277" y="0"/>
                  </a:cubicBezTo>
                  <a:lnTo>
                    <a:pt x="10545318" y="0"/>
                  </a:lnTo>
                  <a:cubicBezTo>
                    <a:pt x="10647045" y="0"/>
                    <a:pt x="10729595" y="81915"/>
                    <a:pt x="10729595" y="182880"/>
                  </a:cubicBezTo>
                  <a:lnTo>
                    <a:pt x="10729595" y="3241040"/>
                  </a:lnTo>
                  <a:cubicBezTo>
                    <a:pt x="10729595" y="3342005"/>
                    <a:pt x="10647045" y="3423920"/>
                    <a:pt x="10545318" y="3423920"/>
                  </a:cubicBezTo>
                  <a:lnTo>
                    <a:pt x="184277" y="3423920"/>
                  </a:lnTo>
                  <a:cubicBezTo>
                    <a:pt x="82550" y="3423920"/>
                    <a:pt x="0" y="3342005"/>
                    <a:pt x="0" y="3241040"/>
                  </a:cubicBezTo>
                  <a:close/>
                </a:path>
              </a:pathLst>
            </a:custGeom>
            <a:solidFill>
              <a:srgbClr val="FFFFFF">
                <a:alpha val="90196"/>
              </a:srgbClr>
            </a:solidFill>
          </p:spPr>
        </p:sp>
        <p:sp>
          <p:nvSpPr>
            <p:cNvPr id="10" name="Freeform 10"/>
            <p:cNvSpPr/>
            <p:nvPr/>
          </p:nvSpPr>
          <p:spPr>
            <a:xfrm>
              <a:off x="0" y="0"/>
              <a:ext cx="10767695" cy="3462020"/>
            </a:xfrm>
            <a:custGeom>
              <a:avLst/>
              <a:gdLst/>
              <a:ahLst/>
              <a:cxnLst/>
              <a:rect l="l" t="t" r="r" b="b"/>
              <a:pathLst>
                <a:path w="10767695" h="3462020">
                  <a:moveTo>
                    <a:pt x="0" y="201930"/>
                  </a:moveTo>
                  <a:cubicBezTo>
                    <a:pt x="0" y="90297"/>
                    <a:pt x="91186" y="0"/>
                    <a:pt x="203327" y="0"/>
                  </a:cubicBezTo>
                  <a:lnTo>
                    <a:pt x="10564368" y="0"/>
                  </a:lnTo>
                  <a:lnTo>
                    <a:pt x="10564368" y="19050"/>
                  </a:lnTo>
                  <a:lnTo>
                    <a:pt x="10564368" y="0"/>
                  </a:lnTo>
                  <a:cubicBezTo>
                    <a:pt x="10676510" y="0"/>
                    <a:pt x="10767695" y="90297"/>
                    <a:pt x="10767695" y="201930"/>
                  </a:cubicBezTo>
                  <a:lnTo>
                    <a:pt x="10748645" y="201930"/>
                  </a:lnTo>
                  <a:lnTo>
                    <a:pt x="10767695" y="201930"/>
                  </a:lnTo>
                  <a:lnTo>
                    <a:pt x="10767695" y="3260090"/>
                  </a:lnTo>
                  <a:lnTo>
                    <a:pt x="10748645" y="3260090"/>
                  </a:lnTo>
                  <a:lnTo>
                    <a:pt x="10767695" y="3260090"/>
                  </a:lnTo>
                  <a:cubicBezTo>
                    <a:pt x="10767695" y="3371723"/>
                    <a:pt x="10676510" y="3462020"/>
                    <a:pt x="10564368" y="3462020"/>
                  </a:cubicBezTo>
                  <a:lnTo>
                    <a:pt x="10564368" y="3442970"/>
                  </a:lnTo>
                  <a:lnTo>
                    <a:pt x="10564368" y="3462020"/>
                  </a:lnTo>
                  <a:lnTo>
                    <a:pt x="203327" y="3462020"/>
                  </a:lnTo>
                  <a:lnTo>
                    <a:pt x="203327" y="3442970"/>
                  </a:lnTo>
                  <a:lnTo>
                    <a:pt x="203327" y="3462020"/>
                  </a:lnTo>
                  <a:cubicBezTo>
                    <a:pt x="91186" y="3461893"/>
                    <a:pt x="0" y="3371723"/>
                    <a:pt x="0" y="3259963"/>
                  </a:cubicBezTo>
                  <a:lnTo>
                    <a:pt x="0" y="201930"/>
                  </a:lnTo>
                  <a:lnTo>
                    <a:pt x="19050" y="201930"/>
                  </a:lnTo>
                  <a:lnTo>
                    <a:pt x="0" y="201930"/>
                  </a:lnTo>
                  <a:moveTo>
                    <a:pt x="38100" y="201930"/>
                  </a:moveTo>
                  <a:lnTo>
                    <a:pt x="38100" y="3260090"/>
                  </a:lnTo>
                  <a:lnTo>
                    <a:pt x="19050" y="3260090"/>
                  </a:lnTo>
                  <a:lnTo>
                    <a:pt x="38100" y="3260090"/>
                  </a:lnTo>
                  <a:cubicBezTo>
                    <a:pt x="38100" y="3350387"/>
                    <a:pt x="111887" y="3423920"/>
                    <a:pt x="203327" y="3423920"/>
                  </a:cubicBezTo>
                  <a:lnTo>
                    <a:pt x="10564368" y="3423920"/>
                  </a:lnTo>
                  <a:cubicBezTo>
                    <a:pt x="10655681" y="3423920"/>
                    <a:pt x="10729595" y="3350387"/>
                    <a:pt x="10729595" y="3260090"/>
                  </a:cubicBezTo>
                  <a:lnTo>
                    <a:pt x="10729595" y="201930"/>
                  </a:lnTo>
                  <a:cubicBezTo>
                    <a:pt x="10729595" y="111633"/>
                    <a:pt x="10655808" y="38100"/>
                    <a:pt x="10564368" y="38100"/>
                  </a:cubicBezTo>
                  <a:lnTo>
                    <a:pt x="203327" y="38100"/>
                  </a:lnTo>
                  <a:lnTo>
                    <a:pt x="203327" y="19050"/>
                  </a:lnTo>
                  <a:lnTo>
                    <a:pt x="203327" y="38100"/>
                  </a:lnTo>
                  <a:cubicBezTo>
                    <a:pt x="111887" y="38100"/>
                    <a:pt x="38100" y="111633"/>
                    <a:pt x="38100" y="201930"/>
                  </a:cubicBezTo>
                  <a:close/>
                </a:path>
              </a:pathLst>
            </a:custGeom>
            <a:solidFill>
              <a:srgbClr val="DFB8D1"/>
            </a:solidFill>
          </p:spPr>
        </p:sp>
      </p:grpSp>
      <p:grpSp>
        <p:nvGrpSpPr>
          <p:cNvPr id="11" name="Group 11"/>
          <p:cNvGrpSpPr/>
          <p:nvPr/>
        </p:nvGrpSpPr>
        <p:grpSpPr>
          <a:xfrm>
            <a:off x="953243" y="2931166"/>
            <a:ext cx="114300" cy="2567883"/>
            <a:chOff x="0" y="0"/>
            <a:chExt cx="152400" cy="3423844"/>
          </a:xfrm>
        </p:grpSpPr>
        <p:sp>
          <p:nvSpPr>
            <p:cNvPr id="12" name="Freeform 12"/>
            <p:cNvSpPr/>
            <p:nvPr/>
          </p:nvSpPr>
          <p:spPr>
            <a:xfrm>
              <a:off x="0" y="0"/>
              <a:ext cx="152400" cy="3423793"/>
            </a:xfrm>
            <a:custGeom>
              <a:avLst/>
              <a:gdLst/>
              <a:ahLst/>
              <a:cxnLst/>
              <a:rect l="l" t="t" r="r" b="b"/>
              <a:pathLst>
                <a:path w="152400" h="3423793">
                  <a:moveTo>
                    <a:pt x="0" y="76200"/>
                  </a:moveTo>
                  <a:cubicBezTo>
                    <a:pt x="0" y="34163"/>
                    <a:pt x="34163" y="0"/>
                    <a:pt x="76200" y="0"/>
                  </a:cubicBezTo>
                  <a:cubicBezTo>
                    <a:pt x="118237" y="0"/>
                    <a:pt x="152400" y="34163"/>
                    <a:pt x="152400" y="76200"/>
                  </a:cubicBezTo>
                  <a:lnTo>
                    <a:pt x="152400" y="3347593"/>
                  </a:lnTo>
                  <a:cubicBezTo>
                    <a:pt x="152400" y="3389630"/>
                    <a:pt x="118237" y="3423793"/>
                    <a:pt x="76200" y="3423793"/>
                  </a:cubicBezTo>
                  <a:cubicBezTo>
                    <a:pt x="34163" y="3423793"/>
                    <a:pt x="0" y="3389630"/>
                    <a:pt x="0" y="3347593"/>
                  </a:cubicBezTo>
                  <a:close/>
                </a:path>
              </a:pathLst>
            </a:custGeom>
            <a:solidFill>
              <a:srgbClr val="E851B2"/>
            </a:solidFill>
          </p:spPr>
        </p:sp>
      </p:grpSp>
      <p:sp>
        <p:nvSpPr>
          <p:cNvPr id="13" name="TextBox 13"/>
          <p:cNvSpPr txBox="1"/>
          <p:nvPr/>
        </p:nvSpPr>
        <p:spPr>
          <a:xfrm>
            <a:off x="1341539" y="3195637"/>
            <a:ext cx="3918052" cy="370437"/>
          </a:xfrm>
          <a:prstGeom prst="rect">
            <a:avLst/>
          </a:prstGeom>
        </p:spPr>
        <p:txBody>
          <a:bodyPr lIns="0" tIns="0" rIns="0" bIns="0" rtlCol="0" anchor="t">
            <a:spAutoFit/>
          </a:bodyPr>
          <a:lstStyle/>
          <a:p>
            <a:pPr algn="l">
              <a:lnSpc>
                <a:spcPts val="2799"/>
              </a:lnSpc>
            </a:pPr>
            <a:r>
              <a:rPr lang="en-US" sz="2200" b="1">
                <a:solidFill>
                  <a:srgbClr val="432338"/>
                </a:solidFill>
                <a:latin typeface="Noto Serif Bold"/>
                <a:ea typeface="Noto Serif Bold"/>
                <a:cs typeface="Noto Serif Bold"/>
                <a:sym typeface="Noto Serif Bold"/>
              </a:rPr>
              <a:t>Peran Sebagai Pendamping</a:t>
            </a:r>
          </a:p>
        </p:txBody>
      </p:sp>
      <p:sp>
        <p:nvSpPr>
          <p:cNvPr id="14" name="TextBox 14"/>
          <p:cNvSpPr txBox="1"/>
          <p:nvPr/>
        </p:nvSpPr>
        <p:spPr>
          <a:xfrm>
            <a:off x="1341539" y="3646884"/>
            <a:ext cx="7413422" cy="1578178"/>
          </a:xfrm>
          <a:prstGeom prst="rect">
            <a:avLst/>
          </a:prstGeom>
        </p:spPr>
        <p:txBody>
          <a:bodyPr lIns="0" tIns="0" rIns="0" bIns="0" rtlCol="0" anchor="t">
            <a:spAutoFit/>
          </a:bodyPr>
          <a:lstStyle/>
          <a:p>
            <a:pPr algn="l">
              <a:lnSpc>
                <a:spcPts val="2899"/>
              </a:lnSpc>
            </a:pPr>
            <a:r>
              <a:rPr lang="en-US" sz="1900">
                <a:solidFill>
                  <a:srgbClr val="432338"/>
                </a:solidFill>
                <a:latin typeface="Source Sans 3"/>
                <a:ea typeface="Source Sans 3"/>
                <a:cs typeface="Source Sans 3"/>
                <a:sym typeface="Source Sans 3"/>
              </a:rPr>
              <a:t>Terapi komplementer bekerja berdampingan dengan perawatan medis konvensional, bukan menggantikannya. Sinergi keduanya memberikan pelayanan optimal yang menghormati pilihan ibu sambil tetap menjaga standar keselamatan.</a:t>
            </a:r>
          </a:p>
        </p:txBody>
      </p:sp>
      <p:grpSp>
        <p:nvGrpSpPr>
          <p:cNvPr id="15" name="Group 15"/>
          <p:cNvGrpSpPr/>
          <p:nvPr/>
        </p:nvGrpSpPr>
        <p:grpSpPr>
          <a:xfrm>
            <a:off x="9244755" y="2916879"/>
            <a:ext cx="8075714" cy="2596458"/>
            <a:chOff x="0" y="0"/>
            <a:chExt cx="10767619" cy="3461944"/>
          </a:xfrm>
        </p:grpSpPr>
        <p:sp>
          <p:nvSpPr>
            <p:cNvPr id="16" name="Freeform 16"/>
            <p:cNvSpPr/>
            <p:nvPr/>
          </p:nvSpPr>
          <p:spPr>
            <a:xfrm>
              <a:off x="19050" y="19050"/>
              <a:ext cx="10729595" cy="3423920"/>
            </a:xfrm>
            <a:custGeom>
              <a:avLst/>
              <a:gdLst/>
              <a:ahLst/>
              <a:cxnLst/>
              <a:rect l="l" t="t" r="r" b="b"/>
              <a:pathLst>
                <a:path w="10729595" h="3423920">
                  <a:moveTo>
                    <a:pt x="0" y="182880"/>
                  </a:moveTo>
                  <a:cubicBezTo>
                    <a:pt x="0" y="81915"/>
                    <a:pt x="82550" y="0"/>
                    <a:pt x="184277" y="0"/>
                  </a:cubicBezTo>
                  <a:lnTo>
                    <a:pt x="10545318" y="0"/>
                  </a:lnTo>
                  <a:cubicBezTo>
                    <a:pt x="10647045" y="0"/>
                    <a:pt x="10729595" y="81915"/>
                    <a:pt x="10729595" y="182880"/>
                  </a:cubicBezTo>
                  <a:lnTo>
                    <a:pt x="10729595" y="3241040"/>
                  </a:lnTo>
                  <a:cubicBezTo>
                    <a:pt x="10729595" y="3342005"/>
                    <a:pt x="10647045" y="3423920"/>
                    <a:pt x="10545318" y="3423920"/>
                  </a:cubicBezTo>
                  <a:lnTo>
                    <a:pt x="184277" y="3423920"/>
                  </a:lnTo>
                  <a:cubicBezTo>
                    <a:pt x="82550" y="3423920"/>
                    <a:pt x="0" y="3342005"/>
                    <a:pt x="0" y="3241040"/>
                  </a:cubicBezTo>
                  <a:close/>
                </a:path>
              </a:pathLst>
            </a:custGeom>
            <a:solidFill>
              <a:srgbClr val="FFFFFF">
                <a:alpha val="90196"/>
              </a:srgbClr>
            </a:solidFill>
          </p:spPr>
        </p:sp>
        <p:sp>
          <p:nvSpPr>
            <p:cNvPr id="17" name="Freeform 17"/>
            <p:cNvSpPr/>
            <p:nvPr/>
          </p:nvSpPr>
          <p:spPr>
            <a:xfrm>
              <a:off x="0" y="0"/>
              <a:ext cx="10767695" cy="3462020"/>
            </a:xfrm>
            <a:custGeom>
              <a:avLst/>
              <a:gdLst/>
              <a:ahLst/>
              <a:cxnLst/>
              <a:rect l="l" t="t" r="r" b="b"/>
              <a:pathLst>
                <a:path w="10767695" h="3462020">
                  <a:moveTo>
                    <a:pt x="0" y="201930"/>
                  </a:moveTo>
                  <a:cubicBezTo>
                    <a:pt x="0" y="90297"/>
                    <a:pt x="91186" y="0"/>
                    <a:pt x="203327" y="0"/>
                  </a:cubicBezTo>
                  <a:lnTo>
                    <a:pt x="10564368" y="0"/>
                  </a:lnTo>
                  <a:lnTo>
                    <a:pt x="10564368" y="19050"/>
                  </a:lnTo>
                  <a:lnTo>
                    <a:pt x="10564368" y="0"/>
                  </a:lnTo>
                  <a:cubicBezTo>
                    <a:pt x="10676510" y="0"/>
                    <a:pt x="10767695" y="90297"/>
                    <a:pt x="10767695" y="201930"/>
                  </a:cubicBezTo>
                  <a:lnTo>
                    <a:pt x="10748645" y="201930"/>
                  </a:lnTo>
                  <a:lnTo>
                    <a:pt x="10767695" y="201930"/>
                  </a:lnTo>
                  <a:lnTo>
                    <a:pt x="10767695" y="3260090"/>
                  </a:lnTo>
                  <a:lnTo>
                    <a:pt x="10748645" y="3260090"/>
                  </a:lnTo>
                  <a:lnTo>
                    <a:pt x="10767695" y="3260090"/>
                  </a:lnTo>
                  <a:cubicBezTo>
                    <a:pt x="10767695" y="3371723"/>
                    <a:pt x="10676510" y="3462020"/>
                    <a:pt x="10564368" y="3462020"/>
                  </a:cubicBezTo>
                  <a:lnTo>
                    <a:pt x="10564368" y="3442970"/>
                  </a:lnTo>
                  <a:lnTo>
                    <a:pt x="10564368" y="3462020"/>
                  </a:lnTo>
                  <a:lnTo>
                    <a:pt x="203327" y="3462020"/>
                  </a:lnTo>
                  <a:lnTo>
                    <a:pt x="203327" y="3442970"/>
                  </a:lnTo>
                  <a:lnTo>
                    <a:pt x="203327" y="3462020"/>
                  </a:lnTo>
                  <a:cubicBezTo>
                    <a:pt x="91186" y="3461893"/>
                    <a:pt x="0" y="3371723"/>
                    <a:pt x="0" y="3259963"/>
                  </a:cubicBezTo>
                  <a:lnTo>
                    <a:pt x="0" y="201930"/>
                  </a:lnTo>
                  <a:lnTo>
                    <a:pt x="19050" y="201930"/>
                  </a:lnTo>
                  <a:lnTo>
                    <a:pt x="0" y="201930"/>
                  </a:lnTo>
                  <a:moveTo>
                    <a:pt x="38100" y="201930"/>
                  </a:moveTo>
                  <a:lnTo>
                    <a:pt x="38100" y="3260090"/>
                  </a:lnTo>
                  <a:lnTo>
                    <a:pt x="19050" y="3260090"/>
                  </a:lnTo>
                  <a:lnTo>
                    <a:pt x="38100" y="3260090"/>
                  </a:lnTo>
                  <a:cubicBezTo>
                    <a:pt x="38100" y="3350387"/>
                    <a:pt x="111887" y="3423920"/>
                    <a:pt x="203327" y="3423920"/>
                  </a:cubicBezTo>
                  <a:lnTo>
                    <a:pt x="10564368" y="3423920"/>
                  </a:lnTo>
                  <a:cubicBezTo>
                    <a:pt x="10655681" y="3423920"/>
                    <a:pt x="10729595" y="3350387"/>
                    <a:pt x="10729595" y="3260090"/>
                  </a:cubicBezTo>
                  <a:lnTo>
                    <a:pt x="10729595" y="201930"/>
                  </a:lnTo>
                  <a:cubicBezTo>
                    <a:pt x="10729595" y="111633"/>
                    <a:pt x="10655808" y="38100"/>
                    <a:pt x="10564368" y="38100"/>
                  </a:cubicBezTo>
                  <a:lnTo>
                    <a:pt x="203327" y="38100"/>
                  </a:lnTo>
                  <a:lnTo>
                    <a:pt x="203327" y="19050"/>
                  </a:lnTo>
                  <a:lnTo>
                    <a:pt x="203327" y="38100"/>
                  </a:lnTo>
                  <a:cubicBezTo>
                    <a:pt x="111887" y="38100"/>
                    <a:pt x="38100" y="111633"/>
                    <a:pt x="38100" y="201930"/>
                  </a:cubicBezTo>
                  <a:close/>
                </a:path>
              </a:pathLst>
            </a:custGeom>
            <a:solidFill>
              <a:srgbClr val="DFB8D1"/>
            </a:solidFill>
          </p:spPr>
        </p:sp>
      </p:grpSp>
      <p:grpSp>
        <p:nvGrpSpPr>
          <p:cNvPr id="18" name="Group 18"/>
          <p:cNvGrpSpPr/>
          <p:nvPr/>
        </p:nvGrpSpPr>
        <p:grpSpPr>
          <a:xfrm>
            <a:off x="9230468" y="2931166"/>
            <a:ext cx="114300" cy="2567883"/>
            <a:chOff x="0" y="0"/>
            <a:chExt cx="152400" cy="3423844"/>
          </a:xfrm>
        </p:grpSpPr>
        <p:sp>
          <p:nvSpPr>
            <p:cNvPr id="19" name="Freeform 19"/>
            <p:cNvSpPr/>
            <p:nvPr/>
          </p:nvSpPr>
          <p:spPr>
            <a:xfrm>
              <a:off x="0" y="0"/>
              <a:ext cx="152400" cy="3423793"/>
            </a:xfrm>
            <a:custGeom>
              <a:avLst/>
              <a:gdLst/>
              <a:ahLst/>
              <a:cxnLst/>
              <a:rect l="l" t="t" r="r" b="b"/>
              <a:pathLst>
                <a:path w="152400" h="3423793">
                  <a:moveTo>
                    <a:pt x="0" y="76200"/>
                  </a:moveTo>
                  <a:cubicBezTo>
                    <a:pt x="0" y="34163"/>
                    <a:pt x="34163" y="0"/>
                    <a:pt x="76200" y="0"/>
                  </a:cubicBezTo>
                  <a:cubicBezTo>
                    <a:pt x="118237" y="0"/>
                    <a:pt x="152400" y="34163"/>
                    <a:pt x="152400" y="76200"/>
                  </a:cubicBezTo>
                  <a:lnTo>
                    <a:pt x="152400" y="3347593"/>
                  </a:lnTo>
                  <a:cubicBezTo>
                    <a:pt x="152400" y="3389630"/>
                    <a:pt x="118237" y="3423793"/>
                    <a:pt x="76200" y="3423793"/>
                  </a:cubicBezTo>
                  <a:cubicBezTo>
                    <a:pt x="34163" y="3423793"/>
                    <a:pt x="0" y="3389630"/>
                    <a:pt x="0" y="3347593"/>
                  </a:cubicBezTo>
                  <a:close/>
                </a:path>
              </a:pathLst>
            </a:custGeom>
            <a:solidFill>
              <a:srgbClr val="E851B2"/>
            </a:solidFill>
          </p:spPr>
        </p:sp>
      </p:grpSp>
      <p:sp>
        <p:nvSpPr>
          <p:cNvPr id="20" name="TextBox 20"/>
          <p:cNvSpPr txBox="1"/>
          <p:nvPr/>
        </p:nvSpPr>
        <p:spPr>
          <a:xfrm>
            <a:off x="9618764" y="3195637"/>
            <a:ext cx="3036541" cy="370437"/>
          </a:xfrm>
          <a:prstGeom prst="rect">
            <a:avLst/>
          </a:prstGeom>
        </p:spPr>
        <p:txBody>
          <a:bodyPr lIns="0" tIns="0" rIns="0" bIns="0" rtlCol="0" anchor="t">
            <a:spAutoFit/>
          </a:bodyPr>
          <a:lstStyle/>
          <a:p>
            <a:pPr algn="l">
              <a:lnSpc>
                <a:spcPts val="2799"/>
              </a:lnSpc>
            </a:pPr>
            <a:r>
              <a:rPr lang="en-US" sz="2200" b="1">
                <a:solidFill>
                  <a:srgbClr val="432338"/>
                </a:solidFill>
                <a:latin typeface="Noto Serif Bold"/>
                <a:ea typeface="Noto Serif Bold"/>
                <a:cs typeface="Noto Serif Bold"/>
                <a:sym typeface="Noto Serif Bold"/>
              </a:rPr>
              <a:t>Tujuan Multidimensi</a:t>
            </a:r>
          </a:p>
        </p:txBody>
      </p:sp>
      <p:sp>
        <p:nvSpPr>
          <p:cNvPr id="21" name="TextBox 21"/>
          <p:cNvSpPr txBox="1"/>
          <p:nvPr/>
        </p:nvSpPr>
        <p:spPr>
          <a:xfrm>
            <a:off x="9618764" y="3646884"/>
            <a:ext cx="7413422" cy="1197921"/>
          </a:xfrm>
          <a:prstGeom prst="rect">
            <a:avLst/>
          </a:prstGeom>
        </p:spPr>
        <p:txBody>
          <a:bodyPr lIns="0" tIns="0" rIns="0" bIns="0" rtlCol="0" anchor="t">
            <a:spAutoFit/>
          </a:bodyPr>
          <a:lstStyle/>
          <a:p>
            <a:pPr algn="l">
              <a:lnSpc>
                <a:spcPts val="2899"/>
              </a:lnSpc>
            </a:pPr>
            <a:r>
              <a:rPr lang="en-US" sz="1900">
                <a:solidFill>
                  <a:srgbClr val="432338"/>
                </a:solidFill>
                <a:latin typeface="Source Sans 3"/>
                <a:ea typeface="Source Sans 3"/>
                <a:cs typeface="Source Sans 3"/>
                <a:sym typeface="Source Sans 3"/>
              </a:rPr>
              <a:t>Meningkatkan derajat kesehatan ibu secara komprehensif: promotif (mempromosikan kesehatan), preventif (mencegah komplikasi), kuratif (mengatasi keluhan), dan rehabilitatif (mempercepat pemulihan).</a:t>
            </a:r>
          </a:p>
        </p:txBody>
      </p:sp>
      <p:grpSp>
        <p:nvGrpSpPr>
          <p:cNvPr id="22" name="Group 22"/>
          <p:cNvGrpSpPr/>
          <p:nvPr/>
        </p:nvGrpSpPr>
        <p:grpSpPr>
          <a:xfrm>
            <a:off x="967530" y="5714848"/>
            <a:ext cx="8075714" cy="2216201"/>
            <a:chOff x="0" y="0"/>
            <a:chExt cx="10767619" cy="2954934"/>
          </a:xfrm>
        </p:grpSpPr>
        <p:sp>
          <p:nvSpPr>
            <p:cNvPr id="23" name="Freeform 23"/>
            <p:cNvSpPr/>
            <p:nvPr/>
          </p:nvSpPr>
          <p:spPr>
            <a:xfrm>
              <a:off x="19050" y="19050"/>
              <a:ext cx="10729595" cy="2916809"/>
            </a:xfrm>
            <a:custGeom>
              <a:avLst/>
              <a:gdLst/>
              <a:ahLst/>
              <a:cxnLst/>
              <a:rect l="l" t="t" r="r" b="b"/>
              <a:pathLst>
                <a:path w="10729595" h="2916809">
                  <a:moveTo>
                    <a:pt x="0" y="182880"/>
                  </a:moveTo>
                  <a:cubicBezTo>
                    <a:pt x="0" y="81915"/>
                    <a:pt x="82677" y="0"/>
                    <a:pt x="184658" y="0"/>
                  </a:cubicBezTo>
                  <a:lnTo>
                    <a:pt x="10544937" y="0"/>
                  </a:lnTo>
                  <a:cubicBezTo>
                    <a:pt x="10646918" y="0"/>
                    <a:pt x="10729595" y="81915"/>
                    <a:pt x="10729595" y="182880"/>
                  </a:cubicBezTo>
                  <a:lnTo>
                    <a:pt x="10729595" y="2733929"/>
                  </a:lnTo>
                  <a:cubicBezTo>
                    <a:pt x="10729595" y="2834894"/>
                    <a:pt x="10646918" y="2916809"/>
                    <a:pt x="10544937" y="2916809"/>
                  </a:cubicBezTo>
                  <a:lnTo>
                    <a:pt x="184658" y="2916809"/>
                  </a:lnTo>
                  <a:cubicBezTo>
                    <a:pt x="82677" y="2916809"/>
                    <a:pt x="0" y="2834894"/>
                    <a:pt x="0" y="2733929"/>
                  </a:cubicBezTo>
                  <a:close/>
                </a:path>
              </a:pathLst>
            </a:custGeom>
            <a:solidFill>
              <a:srgbClr val="FFFFFF">
                <a:alpha val="90196"/>
              </a:srgbClr>
            </a:solidFill>
          </p:spPr>
        </p:sp>
        <p:sp>
          <p:nvSpPr>
            <p:cNvPr id="24" name="Freeform 24"/>
            <p:cNvSpPr/>
            <p:nvPr/>
          </p:nvSpPr>
          <p:spPr>
            <a:xfrm>
              <a:off x="0" y="0"/>
              <a:ext cx="10767695" cy="2954909"/>
            </a:xfrm>
            <a:custGeom>
              <a:avLst/>
              <a:gdLst/>
              <a:ahLst/>
              <a:cxnLst/>
              <a:rect l="l" t="t" r="r" b="b"/>
              <a:pathLst>
                <a:path w="10767695" h="2954909">
                  <a:moveTo>
                    <a:pt x="0" y="201930"/>
                  </a:moveTo>
                  <a:cubicBezTo>
                    <a:pt x="0" y="90297"/>
                    <a:pt x="91313" y="0"/>
                    <a:pt x="203708" y="0"/>
                  </a:cubicBezTo>
                  <a:lnTo>
                    <a:pt x="10563987" y="0"/>
                  </a:lnTo>
                  <a:lnTo>
                    <a:pt x="10563987" y="19050"/>
                  </a:lnTo>
                  <a:lnTo>
                    <a:pt x="10563987" y="0"/>
                  </a:lnTo>
                  <a:cubicBezTo>
                    <a:pt x="10676255" y="0"/>
                    <a:pt x="10767695" y="90297"/>
                    <a:pt x="10767695" y="201930"/>
                  </a:cubicBezTo>
                  <a:lnTo>
                    <a:pt x="10748645" y="201930"/>
                  </a:lnTo>
                  <a:lnTo>
                    <a:pt x="10767695" y="201930"/>
                  </a:lnTo>
                  <a:lnTo>
                    <a:pt x="10767695" y="2752979"/>
                  </a:lnTo>
                  <a:lnTo>
                    <a:pt x="10748645" y="2752979"/>
                  </a:lnTo>
                  <a:lnTo>
                    <a:pt x="10767695" y="2752979"/>
                  </a:lnTo>
                  <a:cubicBezTo>
                    <a:pt x="10767695" y="2864612"/>
                    <a:pt x="10676382" y="2954909"/>
                    <a:pt x="10563987" y="2954909"/>
                  </a:cubicBezTo>
                  <a:lnTo>
                    <a:pt x="10563987" y="2935859"/>
                  </a:lnTo>
                  <a:lnTo>
                    <a:pt x="10563987" y="2954909"/>
                  </a:lnTo>
                  <a:lnTo>
                    <a:pt x="203708" y="2954909"/>
                  </a:lnTo>
                  <a:lnTo>
                    <a:pt x="203708" y="2935859"/>
                  </a:lnTo>
                  <a:lnTo>
                    <a:pt x="203708" y="2954909"/>
                  </a:lnTo>
                  <a:cubicBezTo>
                    <a:pt x="91313" y="2954909"/>
                    <a:pt x="0" y="2864739"/>
                    <a:pt x="0" y="2752979"/>
                  </a:cubicBezTo>
                  <a:lnTo>
                    <a:pt x="0" y="201930"/>
                  </a:lnTo>
                  <a:lnTo>
                    <a:pt x="19050" y="201930"/>
                  </a:lnTo>
                  <a:lnTo>
                    <a:pt x="0" y="201930"/>
                  </a:lnTo>
                  <a:moveTo>
                    <a:pt x="38100" y="201930"/>
                  </a:moveTo>
                  <a:lnTo>
                    <a:pt x="38100" y="2752979"/>
                  </a:lnTo>
                  <a:lnTo>
                    <a:pt x="19050" y="2752979"/>
                  </a:lnTo>
                  <a:lnTo>
                    <a:pt x="38100" y="2752979"/>
                  </a:lnTo>
                  <a:cubicBezTo>
                    <a:pt x="38100" y="2843276"/>
                    <a:pt x="112014" y="2916809"/>
                    <a:pt x="203708" y="2916809"/>
                  </a:cubicBezTo>
                  <a:lnTo>
                    <a:pt x="10563987" y="2916809"/>
                  </a:lnTo>
                  <a:cubicBezTo>
                    <a:pt x="10655554" y="2916809"/>
                    <a:pt x="10729595" y="2843276"/>
                    <a:pt x="10729595" y="2752979"/>
                  </a:cubicBezTo>
                  <a:lnTo>
                    <a:pt x="10729595" y="201930"/>
                  </a:lnTo>
                  <a:cubicBezTo>
                    <a:pt x="10729595" y="111633"/>
                    <a:pt x="10655681" y="38100"/>
                    <a:pt x="10563987" y="38100"/>
                  </a:cubicBezTo>
                  <a:lnTo>
                    <a:pt x="203708" y="38100"/>
                  </a:lnTo>
                  <a:lnTo>
                    <a:pt x="203708" y="19050"/>
                  </a:lnTo>
                  <a:lnTo>
                    <a:pt x="203708" y="38100"/>
                  </a:lnTo>
                  <a:cubicBezTo>
                    <a:pt x="112014" y="38100"/>
                    <a:pt x="38100" y="111633"/>
                    <a:pt x="38100" y="201930"/>
                  </a:cubicBezTo>
                  <a:close/>
                </a:path>
              </a:pathLst>
            </a:custGeom>
            <a:solidFill>
              <a:srgbClr val="DFB8D1"/>
            </a:solidFill>
          </p:spPr>
        </p:sp>
      </p:grpSp>
      <p:grpSp>
        <p:nvGrpSpPr>
          <p:cNvPr id="25" name="Group 25"/>
          <p:cNvGrpSpPr/>
          <p:nvPr/>
        </p:nvGrpSpPr>
        <p:grpSpPr>
          <a:xfrm>
            <a:off x="953243" y="5729135"/>
            <a:ext cx="114300" cy="2187626"/>
            <a:chOff x="0" y="0"/>
            <a:chExt cx="152400" cy="2916834"/>
          </a:xfrm>
        </p:grpSpPr>
        <p:sp>
          <p:nvSpPr>
            <p:cNvPr id="26" name="Freeform 26"/>
            <p:cNvSpPr/>
            <p:nvPr/>
          </p:nvSpPr>
          <p:spPr>
            <a:xfrm>
              <a:off x="0" y="0"/>
              <a:ext cx="152400" cy="2916809"/>
            </a:xfrm>
            <a:custGeom>
              <a:avLst/>
              <a:gdLst/>
              <a:ahLst/>
              <a:cxnLst/>
              <a:rect l="l" t="t" r="r" b="b"/>
              <a:pathLst>
                <a:path w="152400" h="2916809">
                  <a:moveTo>
                    <a:pt x="0" y="76200"/>
                  </a:moveTo>
                  <a:cubicBezTo>
                    <a:pt x="0" y="34163"/>
                    <a:pt x="34163" y="0"/>
                    <a:pt x="76200" y="0"/>
                  </a:cubicBezTo>
                  <a:cubicBezTo>
                    <a:pt x="118237" y="0"/>
                    <a:pt x="152400" y="34163"/>
                    <a:pt x="152400" y="76200"/>
                  </a:cubicBezTo>
                  <a:lnTo>
                    <a:pt x="152400" y="2840609"/>
                  </a:lnTo>
                  <a:cubicBezTo>
                    <a:pt x="152400" y="2882646"/>
                    <a:pt x="118237" y="2916809"/>
                    <a:pt x="76200" y="2916809"/>
                  </a:cubicBezTo>
                  <a:cubicBezTo>
                    <a:pt x="34163" y="2916809"/>
                    <a:pt x="0" y="2882646"/>
                    <a:pt x="0" y="2840609"/>
                  </a:cubicBezTo>
                  <a:close/>
                </a:path>
              </a:pathLst>
            </a:custGeom>
            <a:solidFill>
              <a:srgbClr val="E851B2"/>
            </a:solidFill>
          </p:spPr>
        </p:sp>
      </p:grpSp>
      <p:sp>
        <p:nvSpPr>
          <p:cNvPr id="27" name="TextBox 27"/>
          <p:cNvSpPr txBox="1"/>
          <p:nvPr/>
        </p:nvSpPr>
        <p:spPr>
          <a:xfrm>
            <a:off x="1341539" y="5993606"/>
            <a:ext cx="3311128" cy="370437"/>
          </a:xfrm>
          <a:prstGeom prst="rect">
            <a:avLst/>
          </a:prstGeom>
        </p:spPr>
        <p:txBody>
          <a:bodyPr lIns="0" tIns="0" rIns="0" bIns="0" rtlCol="0" anchor="t">
            <a:spAutoFit/>
          </a:bodyPr>
          <a:lstStyle/>
          <a:p>
            <a:pPr algn="l">
              <a:lnSpc>
                <a:spcPts val="2799"/>
              </a:lnSpc>
            </a:pPr>
            <a:r>
              <a:rPr lang="en-US" sz="2200" b="1">
                <a:solidFill>
                  <a:srgbClr val="432338"/>
                </a:solidFill>
                <a:latin typeface="Noto Serif Bold"/>
                <a:ea typeface="Noto Serif Bold"/>
                <a:cs typeface="Noto Serif Bold"/>
                <a:sym typeface="Noto Serif Bold"/>
              </a:rPr>
              <a:t>Mengurangi Intervensi</a:t>
            </a:r>
          </a:p>
        </p:txBody>
      </p:sp>
      <p:sp>
        <p:nvSpPr>
          <p:cNvPr id="28" name="TextBox 28"/>
          <p:cNvSpPr txBox="1"/>
          <p:nvPr/>
        </p:nvSpPr>
        <p:spPr>
          <a:xfrm>
            <a:off x="1341539" y="6444853"/>
            <a:ext cx="7413422" cy="1197921"/>
          </a:xfrm>
          <a:prstGeom prst="rect">
            <a:avLst/>
          </a:prstGeom>
        </p:spPr>
        <p:txBody>
          <a:bodyPr lIns="0" tIns="0" rIns="0" bIns="0" rtlCol="0" anchor="t">
            <a:spAutoFit/>
          </a:bodyPr>
          <a:lstStyle/>
          <a:p>
            <a:pPr algn="l">
              <a:lnSpc>
                <a:spcPts val="2899"/>
              </a:lnSpc>
            </a:pPr>
            <a:r>
              <a:rPr lang="en-US" sz="1900">
                <a:solidFill>
                  <a:srgbClr val="432338"/>
                </a:solidFill>
                <a:latin typeface="Source Sans 3"/>
                <a:ea typeface="Source Sans 3"/>
                <a:cs typeface="Source Sans 3"/>
                <a:sym typeface="Source Sans 3"/>
              </a:rPr>
              <a:t>Dengan dukungan terapi alami yang tepat, ibu dapat mengurangi kebutuhan akan intervensi medis invasif seperti induksi atau operasi sesar, sehingga mempromosikan persalinan alami.</a:t>
            </a:r>
          </a:p>
        </p:txBody>
      </p:sp>
      <p:grpSp>
        <p:nvGrpSpPr>
          <p:cNvPr id="29" name="Group 29"/>
          <p:cNvGrpSpPr/>
          <p:nvPr/>
        </p:nvGrpSpPr>
        <p:grpSpPr>
          <a:xfrm>
            <a:off x="9244755" y="5714848"/>
            <a:ext cx="8075714" cy="2216201"/>
            <a:chOff x="0" y="0"/>
            <a:chExt cx="10767619" cy="2954934"/>
          </a:xfrm>
        </p:grpSpPr>
        <p:sp>
          <p:nvSpPr>
            <p:cNvPr id="30" name="Freeform 30"/>
            <p:cNvSpPr/>
            <p:nvPr/>
          </p:nvSpPr>
          <p:spPr>
            <a:xfrm>
              <a:off x="19050" y="19050"/>
              <a:ext cx="10729595" cy="2916809"/>
            </a:xfrm>
            <a:custGeom>
              <a:avLst/>
              <a:gdLst/>
              <a:ahLst/>
              <a:cxnLst/>
              <a:rect l="l" t="t" r="r" b="b"/>
              <a:pathLst>
                <a:path w="10729595" h="2916809">
                  <a:moveTo>
                    <a:pt x="0" y="182880"/>
                  </a:moveTo>
                  <a:cubicBezTo>
                    <a:pt x="0" y="81915"/>
                    <a:pt x="82677" y="0"/>
                    <a:pt x="184658" y="0"/>
                  </a:cubicBezTo>
                  <a:lnTo>
                    <a:pt x="10544937" y="0"/>
                  </a:lnTo>
                  <a:cubicBezTo>
                    <a:pt x="10646918" y="0"/>
                    <a:pt x="10729595" y="81915"/>
                    <a:pt x="10729595" y="182880"/>
                  </a:cubicBezTo>
                  <a:lnTo>
                    <a:pt x="10729595" y="2733929"/>
                  </a:lnTo>
                  <a:cubicBezTo>
                    <a:pt x="10729595" y="2834894"/>
                    <a:pt x="10646918" y="2916809"/>
                    <a:pt x="10544937" y="2916809"/>
                  </a:cubicBezTo>
                  <a:lnTo>
                    <a:pt x="184658" y="2916809"/>
                  </a:lnTo>
                  <a:cubicBezTo>
                    <a:pt x="82677" y="2916809"/>
                    <a:pt x="0" y="2834894"/>
                    <a:pt x="0" y="2733929"/>
                  </a:cubicBezTo>
                  <a:close/>
                </a:path>
              </a:pathLst>
            </a:custGeom>
            <a:solidFill>
              <a:srgbClr val="FFFFFF">
                <a:alpha val="90196"/>
              </a:srgbClr>
            </a:solidFill>
          </p:spPr>
        </p:sp>
        <p:sp>
          <p:nvSpPr>
            <p:cNvPr id="31" name="Freeform 31"/>
            <p:cNvSpPr/>
            <p:nvPr/>
          </p:nvSpPr>
          <p:spPr>
            <a:xfrm>
              <a:off x="0" y="0"/>
              <a:ext cx="10767695" cy="2954909"/>
            </a:xfrm>
            <a:custGeom>
              <a:avLst/>
              <a:gdLst/>
              <a:ahLst/>
              <a:cxnLst/>
              <a:rect l="l" t="t" r="r" b="b"/>
              <a:pathLst>
                <a:path w="10767695" h="2954909">
                  <a:moveTo>
                    <a:pt x="0" y="201930"/>
                  </a:moveTo>
                  <a:cubicBezTo>
                    <a:pt x="0" y="90297"/>
                    <a:pt x="91313" y="0"/>
                    <a:pt x="203708" y="0"/>
                  </a:cubicBezTo>
                  <a:lnTo>
                    <a:pt x="10563987" y="0"/>
                  </a:lnTo>
                  <a:lnTo>
                    <a:pt x="10563987" y="19050"/>
                  </a:lnTo>
                  <a:lnTo>
                    <a:pt x="10563987" y="0"/>
                  </a:lnTo>
                  <a:cubicBezTo>
                    <a:pt x="10676255" y="0"/>
                    <a:pt x="10767695" y="90297"/>
                    <a:pt x="10767695" y="201930"/>
                  </a:cubicBezTo>
                  <a:lnTo>
                    <a:pt x="10748645" y="201930"/>
                  </a:lnTo>
                  <a:lnTo>
                    <a:pt x="10767695" y="201930"/>
                  </a:lnTo>
                  <a:lnTo>
                    <a:pt x="10767695" y="2752979"/>
                  </a:lnTo>
                  <a:lnTo>
                    <a:pt x="10748645" y="2752979"/>
                  </a:lnTo>
                  <a:lnTo>
                    <a:pt x="10767695" y="2752979"/>
                  </a:lnTo>
                  <a:cubicBezTo>
                    <a:pt x="10767695" y="2864612"/>
                    <a:pt x="10676382" y="2954909"/>
                    <a:pt x="10563987" y="2954909"/>
                  </a:cubicBezTo>
                  <a:lnTo>
                    <a:pt x="10563987" y="2935859"/>
                  </a:lnTo>
                  <a:lnTo>
                    <a:pt x="10563987" y="2954909"/>
                  </a:lnTo>
                  <a:lnTo>
                    <a:pt x="203708" y="2954909"/>
                  </a:lnTo>
                  <a:lnTo>
                    <a:pt x="203708" y="2935859"/>
                  </a:lnTo>
                  <a:lnTo>
                    <a:pt x="203708" y="2954909"/>
                  </a:lnTo>
                  <a:cubicBezTo>
                    <a:pt x="91313" y="2954909"/>
                    <a:pt x="0" y="2864739"/>
                    <a:pt x="0" y="2752979"/>
                  </a:cubicBezTo>
                  <a:lnTo>
                    <a:pt x="0" y="201930"/>
                  </a:lnTo>
                  <a:lnTo>
                    <a:pt x="19050" y="201930"/>
                  </a:lnTo>
                  <a:lnTo>
                    <a:pt x="0" y="201930"/>
                  </a:lnTo>
                  <a:moveTo>
                    <a:pt x="38100" y="201930"/>
                  </a:moveTo>
                  <a:lnTo>
                    <a:pt x="38100" y="2752979"/>
                  </a:lnTo>
                  <a:lnTo>
                    <a:pt x="19050" y="2752979"/>
                  </a:lnTo>
                  <a:lnTo>
                    <a:pt x="38100" y="2752979"/>
                  </a:lnTo>
                  <a:cubicBezTo>
                    <a:pt x="38100" y="2843276"/>
                    <a:pt x="112014" y="2916809"/>
                    <a:pt x="203708" y="2916809"/>
                  </a:cubicBezTo>
                  <a:lnTo>
                    <a:pt x="10563987" y="2916809"/>
                  </a:lnTo>
                  <a:cubicBezTo>
                    <a:pt x="10655554" y="2916809"/>
                    <a:pt x="10729595" y="2843276"/>
                    <a:pt x="10729595" y="2752979"/>
                  </a:cubicBezTo>
                  <a:lnTo>
                    <a:pt x="10729595" y="201930"/>
                  </a:lnTo>
                  <a:cubicBezTo>
                    <a:pt x="10729595" y="111633"/>
                    <a:pt x="10655681" y="38100"/>
                    <a:pt x="10563987" y="38100"/>
                  </a:cubicBezTo>
                  <a:lnTo>
                    <a:pt x="203708" y="38100"/>
                  </a:lnTo>
                  <a:lnTo>
                    <a:pt x="203708" y="19050"/>
                  </a:lnTo>
                  <a:lnTo>
                    <a:pt x="203708" y="38100"/>
                  </a:lnTo>
                  <a:cubicBezTo>
                    <a:pt x="112014" y="38100"/>
                    <a:pt x="38100" y="111633"/>
                    <a:pt x="38100" y="201930"/>
                  </a:cubicBezTo>
                  <a:close/>
                </a:path>
              </a:pathLst>
            </a:custGeom>
            <a:solidFill>
              <a:srgbClr val="DFB8D1"/>
            </a:solidFill>
          </p:spPr>
        </p:sp>
      </p:grpSp>
      <p:grpSp>
        <p:nvGrpSpPr>
          <p:cNvPr id="32" name="Group 32"/>
          <p:cNvGrpSpPr/>
          <p:nvPr/>
        </p:nvGrpSpPr>
        <p:grpSpPr>
          <a:xfrm>
            <a:off x="9230468" y="5729135"/>
            <a:ext cx="114300" cy="2187626"/>
            <a:chOff x="0" y="0"/>
            <a:chExt cx="152400" cy="2916834"/>
          </a:xfrm>
        </p:grpSpPr>
        <p:sp>
          <p:nvSpPr>
            <p:cNvPr id="33" name="Freeform 33"/>
            <p:cNvSpPr/>
            <p:nvPr/>
          </p:nvSpPr>
          <p:spPr>
            <a:xfrm>
              <a:off x="0" y="0"/>
              <a:ext cx="152400" cy="2916809"/>
            </a:xfrm>
            <a:custGeom>
              <a:avLst/>
              <a:gdLst/>
              <a:ahLst/>
              <a:cxnLst/>
              <a:rect l="l" t="t" r="r" b="b"/>
              <a:pathLst>
                <a:path w="152400" h="2916809">
                  <a:moveTo>
                    <a:pt x="0" y="76200"/>
                  </a:moveTo>
                  <a:cubicBezTo>
                    <a:pt x="0" y="34163"/>
                    <a:pt x="34163" y="0"/>
                    <a:pt x="76200" y="0"/>
                  </a:cubicBezTo>
                  <a:cubicBezTo>
                    <a:pt x="118237" y="0"/>
                    <a:pt x="152400" y="34163"/>
                    <a:pt x="152400" y="76200"/>
                  </a:cubicBezTo>
                  <a:lnTo>
                    <a:pt x="152400" y="2840609"/>
                  </a:lnTo>
                  <a:cubicBezTo>
                    <a:pt x="152400" y="2882646"/>
                    <a:pt x="118237" y="2916809"/>
                    <a:pt x="76200" y="2916809"/>
                  </a:cubicBezTo>
                  <a:cubicBezTo>
                    <a:pt x="34163" y="2916809"/>
                    <a:pt x="0" y="2882646"/>
                    <a:pt x="0" y="2840609"/>
                  </a:cubicBezTo>
                  <a:close/>
                </a:path>
              </a:pathLst>
            </a:custGeom>
            <a:solidFill>
              <a:srgbClr val="E851B2"/>
            </a:solidFill>
          </p:spPr>
        </p:sp>
      </p:grpSp>
      <p:sp>
        <p:nvSpPr>
          <p:cNvPr id="34" name="TextBox 34"/>
          <p:cNvSpPr txBox="1"/>
          <p:nvPr/>
        </p:nvSpPr>
        <p:spPr>
          <a:xfrm>
            <a:off x="9618764" y="5993606"/>
            <a:ext cx="2887713" cy="370437"/>
          </a:xfrm>
          <a:prstGeom prst="rect">
            <a:avLst/>
          </a:prstGeom>
        </p:spPr>
        <p:txBody>
          <a:bodyPr lIns="0" tIns="0" rIns="0" bIns="0" rtlCol="0" anchor="t">
            <a:spAutoFit/>
          </a:bodyPr>
          <a:lstStyle/>
          <a:p>
            <a:pPr algn="l">
              <a:lnSpc>
                <a:spcPts val="2799"/>
              </a:lnSpc>
            </a:pPr>
            <a:r>
              <a:rPr lang="en-US" sz="2200" b="1">
                <a:solidFill>
                  <a:srgbClr val="432338"/>
                </a:solidFill>
                <a:latin typeface="Noto Serif Bold"/>
                <a:ea typeface="Noto Serif Bold"/>
                <a:cs typeface="Noto Serif Bold"/>
                <a:sym typeface="Noto Serif Bold"/>
              </a:rPr>
              <a:t>Berdasarkan Bukti</a:t>
            </a:r>
          </a:p>
        </p:txBody>
      </p:sp>
      <p:sp>
        <p:nvSpPr>
          <p:cNvPr id="35" name="TextBox 35"/>
          <p:cNvSpPr txBox="1"/>
          <p:nvPr/>
        </p:nvSpPr>
        <p:spPr>
          <a:xfrm>
            <a:off x="9618764" y="6444853"/>
            <a:ext cx="7413422" cy="1197921"/>
          </a:xfrm>
          <a:prstGeom prst="rect">
            <a:avLst/>
          </a:prstGeom>
        </p:spPr>
        <p:txBody>
          <a:bodyPr lIns="0" tIns="0" rIns="0" bIns="0" rtlCol="0" anchor="t">
            <a:spAutoFit/>
          </a:bodyPr>
          <a:lstStyle/>
          <a:p>
            <a:pPr algn="l">
              <a:lnSpc>
                <a:spcPts val="2899"/>
              </a:lnSpc>
            </a:pPr>
            <a:r>
              <a:rPr lang="en-US" sz="1900">
                <a:solidFill>
                  <a:srgbClr val="432338"/>
                </a:solidFill>
                <a:latin typeface="Source Sans 3"/>
                <a:ea typeface="Source Sans 3"/>
                <a:cs typeface="Source Sans 3"/>
                <a:sym typeface="Source Sans 3"/>
              </a:rPr>
              <a:t>Evidence Based Medicine mendukung banyak terapi komplementer. Penelitian terbaru terus menguatkan efektivitas dan keamanan berbagai pendekatan alami dalam konteks kebidanan.</a:t>
            </a:r>
          </a:p>
        </p:txBody>
      </p:sp>
      <p:grpSp>
        <p:nvGrpSpPr>
          <p:cNvPr id="36" name="Group 36"/>
          <p:cNvGrpSpPr/>
          <p:nvPr/>
        </p:nvGrpSpPr>
        <p:grpSpPr>
          <a:xfrm>
            <a:off x="981818" y="8175574"/>
            <a:ext cx="16324364" cy="1381573"/>
            <a:chOff x="0" y="0"/>
            <a:chExt cx="21765819" cy="1842097"/>
          </a:xfrm>
        </p:grpSpPr>
        <p:sp>
          <p:nvSpPr>
            <p:cNvPr id="37" name="Freeform 37"/>
            <p:cNvSpPr/>
            <p:nvPr/>
          </p:nvSpPr>
          <p:spPr>
            <a:xfrm>
              <a:off x="0" y="0"/>
              <a:ext cx="21765768" cy="1842008"/>
            </a:xfrm>
            <a:custGeom>
              <a:avLst/>
              <a:gdLst/>
              <a:ahLst/>
              <a:cxnLst/>
              <a:rect l="l" t="t" r="r" b="b"/>
              <a:pathLst>
                <a:path w="21765768" h="1842008">
                  <a:moveTo>
                    <a:pt x="0" y="137414"/>
                  </a:moveTo>
                  <a:cubicBezTo>
                    <a:pt x="0" y="61595"/>
                    <a:pt x="61595" y="0"/>
                    <a:pt x="137414" y="0"/>
                  </a:cubicBezTo>
                  <a:lnTo>
                    <a:pt x="21628354" y="0"/>
                  </a:lnTo>
                  <a:cubicBezTo>
                    <a:pt x="21704300" y="0"/>
                    <a:pt x="21765768" y="61595"/>
                    <a:pt x="21765768" y="137414"/>
                  </a:cubicBezTo>
                  <a:lnTo>
                    <a:pt x="21765768" y="1704594"/>
                  </a:lnTo>
                  <a:cubicBezTo>
                    <a:pt x="21765768" y="1780540"/>
                    <a:pt x="21704173" y="1842008"/>
                    <a:pt x="21628354" y="1842008"/>
                  </a:cubicBezTo>
                  <a:lnTo>
                    <a:pt x="137414" y="1842008"/>
                  </a:lnTo>
                  <a:cubicBezTo>
                    <a:pt x="61595" y="1842135"/>
                    <a:pt x="0" y="1780540"/>
                    <a:pt x="0" y="1704594"/>
                  </a:cubicBezTo>
                  <a:close/>
                </a:path>
              </a:pathLst>
            </a:custGeom>
            <a:solidFill>
              <a:srgbClr val="B6D6FC"/>
            </a:solidFill>
          </p:spPr>
        </p:sp>
      </p:grpSp>
      <p:grpSp>
        <p:nvGrpSpPr>
          <p:cNvPr id="38" name="Group 38"/>
          <p:cNvGrpSpPr/>
          <p:nvPr/>
        </p:nvGrpSpPr>
        <p:grpSpPr>
          <a:xfrm>
            <a:off x="1227239" y="8524723"/>
            <a:ext cx="306734" cy="245421"/>
            <a:chOff x="0" y="0"/>
            <a:chExt cx="408978" cy="327228"/>
          </a:xfrm>
        </p:grpSpPr>
        <p:sp>
          <p:nvSpPr>
            <p:cNvPr id="39" name="Freeform 39" descr="preencoded.png"/>
            <p:cNvSpPr/>
            <p:nvPr/>
          </p:nvSpPr>
          <p:spPr>
            <a:xfrm>
              <a:off x="0" y="0"/>
              <a:ext cx="408940" cy="327279"/>
            </a:xfrm>
            <a:custGeom>
              <a:avLst/>
              <a:gdLst/>
              <a:ahLst/>
              <a:cxnLst/>
              <a:rect l="l" t="t" r="r" b="b"/>
              <a:pathLst>
                <a:path w="408940" h="327279">
                  <a:moveTo>
                    <a:pt x="0" y="0"/>
                  </a:moveTo>
                  <a:lnTo>
                    <a:pt x="408940" y="0"/>
                  </a:lnTo>
                  <a:lnTo>
                    <a:pt x="408940" y="327279"/>
                  </a:lnTo>
                  <a:lnTo>
                    <a:pt x="0" y="327279"/>
                  </a:lnTo>
                  <a:lnTo>
                    <a:pt x="0" y="0"/>
                  </a:lnTo>
                  <a:close/>
                </a:path>
              </a:pathLst>
            </a:custGeom>
            <a:blipFill>
              <a:blip r:embed="rId3"/>
              <a:stretch>
                <a:fillRect t="-776" r="-9" b="-756"/>
              </a:stretch>
            </a:blipFill>
          </p:spPr>
        </p:sp>
      </p:grpSp>
      <p:sp>
        <p:nvSpPr>
          <p:cNvPr id="40" name="TextBox 40"/>
          <p:cNvSpPr txBox="1"/>
          <p:nvPr/>
        </p:nvSpPr>
        <p:spPr>
          <a:xfrm>
            <a:off x="1779394" y="8409832"/>
            <a:ext cx="15281377" cy="817664"/>
          </a:xfrm>
          <a:prstGeom prst="rect">
            <a:avLst/>
          </a:prstGeom>
        </p:spPr>
        <p:txBody>
          <a:bodyPr lIns="0" tIns="0" rIns="0" bIns="0" rtlCol="0" anchor="t">
            <a:spAutoFit/>
          </a:bodyPr>
          <a:lstStyle/>
          <a:p>
            <a:pPr algn="l">
              <a:lnSpc>
                <a:spcPts val="2899"/>
              </a:lnSpc>
            </a:pPr>
            <a:r>
              <a:rPr lang="en-US" sz="1900" b="1">
                <a:solidFill>
                  <a:srgbClr val="000000"/>
                </a:solidFill>
                <a:latin typeface="Source Sans 3 Bold"/>
                <a:ea typeface="Source Sans 3 Bold"/>
                <a:cs typeface="Source Sans 3 Bold"/>
                <a:sym typeface="Source Sans 3 Bold"/>
              </a:rPr>
              <a:t>Catatan Penting:</a:t>
            </a:r>
            <a:r>
              <a:rPr lang="en-US" sz="1900">
                <a:solidFill>
                  <a:srgbClr val="000000"/>
                </a:solidFill>
                <a:latin typeface="Source Sans 3"/>
                <a:ea typeface="Source Sans 3"/>
                <a:cs typeface="Source Sans 3"/>
                <a:sym typeface="Source Sans 3"/>
              </a:rPr>
              <a:t> Sebagai calon bidan, mahasiswa harus mampu membedakan antara terapi yang terbukti secara ilmiah dengan klaim yang tidak memiliki dasar penelitian. Kredibilitas sumber informasi sangat menentukan kualitas pelayanan yang diberikan.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1705127" y="659159"/>
            <a:ext cx="9602391" cy="608562"/>
          </a:xfrm>
          <a:prstGeom prst="rect">
            <a:avLst/>
          </a:prstGeom>
        </p:spPr>
        <p:txBody>
          <a:bodyPr lIns="0" tIns="0" rIns="0" bIns="0" rtlCol="0" anchor="t">
            <a:spAutoFit/>
          </a:bodyPr>
          <a:lstStyle/>
          <a:p>
            <a:pPr algn="l">
              <a:lnSpc>
                <a:spcPts val="4600"/>
              </a:lnSpc>
            </a:pPr>
            <a:r>
              <a:rPr lang="en-US" sz="3700" b="1" dirty="0">
                <a:solidFill>
                  <a:srgbClr val="371A2D"/>
                </a:solidFill>
                <a:latin typeface="Noto Serif Bold"/>
                <a:ea typeface="Noto Serif Bold"/>
                <a:cs typeface="Noto Serif Bold"/>
                <a:sym typeface="Noto Serif Bold"/>
              </a:rPr>
              <a:t>Manfaat </a:t>
            </a:r>
            <a:r>
              <a:rPr lang="en-US" sz="3700" b="1" dirty="0" err="1">
                <a:solidFill>
                  <a:srgbClr val="371A2D"/>
                </a:solidFill>
                <a:latin typeface="Noto Serif Bold"/>
                <a:ea typeface="Noto Serif Bold"/>
                <a:cs typeface="Noto Serif Bold"/>
                <a:sym typeface="Noto Serif Bold"/>
              </a:rPr>
              <a:t>Terapi</a:t>
            </a:r>
            <a:r>
              <a:rPr lang="en-US" sz="3700" b="1" dirty="0">
                <a:solidFill>
                  <a:srgbClr val="371A2D"/>
                </a:solidFill>
                <a:latin typeface="Noto Serif Bold"/>
                <a:ea typeface="Noto Serif Bold"/>
                <a:cs typeface="Noto Serif Bold"/>
                <a:sym typeface="Noto Serif Bold"/>
              </a:rPr>
              <a:t> Alami Selama Kehamilan</a:t>
            </a:r>
          </a:p>
        </p:txBody>
      </p:sp>
      <p:sp>
        <p:nvSpPr>
          <p:cNvPr id="7" name="TextBox 7"/>
          <p:cNvSpPr txBox="1"/>
          <p:nvPr/>
        </p:nvSpPr>
        <p:spPr>
          <a:xfrm>
            <a:off x="1719414" y="1872263"/>
            <a:ext cx="14877602" cy="604237"/>
          </a:xfrm>
          <a:prstGeom prst="rect">
            <a:avLst/>
          </a:prstGeom>
        </p:spPr>
        <p:txBody>
          <a:bodyPr lIns="0" tIns="0" rIns="0" bIns="0" rtlCol="0" anchor="t">
            <a:spAutoFit/>
          </a:bodyPr>
          <a:lstStyle/>
          <a:p>
            <a:pPr algn="l">
              <a:lnSpc>
                <a:spcPts val="2200"/>
              </a:lnSpc>
            </a:pPr>
            <a:r>
              <a:rPr lang="en-US" sz="1500" dirty="0" err="1">
                <a:solidFill>
                  <a:srgbClr val="432338"/>
                </a:solidFill>
                <a:latin typeface="Source Sans 3"/>
                <a:ea typeface="Source Sans 3"/>
                <a:cs typeface="Source Sans 3"/>
                <a:sym typeface="Source Sans 3"/>
              </a:rPr>
              <a:t>Kehamilan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membawa</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berbagai</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perubahan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fisik</a:t>
            </a:r>
            <a:r>
              <a:rPr lang="en-US" sz="1500" dirty="0">
                <a:solidFill>
                  <a:srgbClr val="432338"/>
                </a:solidFill>
                <a:latin typeface="Source Sans 3"/>
                <a:ea typeface="Source Sans 3"/>
                <a:cs typeface="Source Sans 3"/>
                <a:sym typeface="Source Sans 3"/>
              </a:rPr>
              <a:t> dan </a:t>
            </a:r>
            <a:r>
              <a:rPr lang="en-US" sz="1500" dirty="0" err="1">
                <a:solidFill>
                  <a:srgbClr val="432338"/>
                </a:solidFill>
                <a:latin typeface="Source Sans 3"/>
                <a:ea typeface="Source Sans 3"/>
                <a:cs typeface="Source Sans 3"/>
                <a:sym typeface="Source Sans 3"/>
              </a:rPr>
              <a:t>psikologis</a:t>
            </a:r>
            <a:r>
              <a:rPr lang="en-US" sz="1500" dirty="0">
                <a:solidFill>
                  <a:srgbClr val="432338"/>
                </a:solidFill>
                <a:latin typeface="Source Sans 3"/>
                <a:ea typeface="Source Sans 3"/>
                <a:cs typeface="Source Sans 3"/>
                <a:sym typeface="Source Sans 3"/>
              </a:rPr>
              <a:t> yang </a:t>
            </a:r>
            <a:r>
              <a:rPr lang="en-US" sz="1500" dirty="0" err="1">
                <a:solidFill>
                  <a:srgbClr val="432338"/>
                </a:solidFill>
                <a:latin typeface="Source Sans 3"/>
                <a:ea typeface="Source Sans 3"/>
                <a:cs typeface="Source Sans 3"/>
                <a:sym typeface="Source Sans 3"/>
              </a:rPr>
              <a:t>dapat</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menyebabkan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ketidaknyamanan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Terapi</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alami</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menawarkan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solusi</a:t>
            </a:r>
            <a:r>
              <a:rPr lang="en-US" sz="1500" dirty="0">
                <a:solidFill>
                  <a:srgbClr val="432338"/>
                </a:solidFill>
                <a:latin typeface="Source Sans 3"/>
                <a:ea typeface="Source Sans 3"/>
                <a:cs typeface="Source Sans 3"/>
                <a:sym typeface="Source Sans 3"/>
              </a:rPr>
              <a:t> yang </a:t>
            </a:r>
            <a:r>
              <a:rPr lang="en-US" sz="1500" dirty="0" err="1">
                <a:solidFill>
                  <a:srgbClr val="432338"/>
                </a:solidFill>
                <a:latin typeface="Source Sans 3"/>
                <a:ea typeface="Source Sans 3"/>
                <a:cs typeface="Source Sans 3"/>
                <a:sym typeface="Source Sans 3"/>
              </a:rPr>
              <a:t>aman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untuk</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mengatasi</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keluhan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umum</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tanpa</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efek</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samping</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obat-obatan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kimia</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sekaligus</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mendukung</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kesejahteraan</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ibu</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secara</a:t>
            </a:r>
            <a:r>
              <a:rPr lang="en-US" sz="1500" dirty="0">
                <a:solidFill>
                  <a:srgbClr val="432338"/>
                </a:solidFill>
                <a:latin typeface="Source Sans 3"/>
                <a:ea typeface="Source Sans 3"/>
                <a:cs typeface="Source Sans 3"/>
                <a:sym typeface="Source Sans 3"/>
              </a:rPr>
              <a:t> </a:t>
            </a:r>
            <a:r>
              <a:rPr lang="en-US" sz="1500" dirty="0" err="1">
                <a:solidFill>
                  <a:srgbClr val="432338"/>
                </a:solidFill>
                <a:latin typeface="Source Sans 3"/>
                <a:ea typeface="Source Sans 3"/>
                <a:cs typeface="Source Sans 3"/>
                <a:sym typeface="Source Sans 3"/>
              </a:rPr>
              <a:t>menyeluruh</a:t>
            </a:r>
            <a:r>
              <a:rPr lang="en-US" sz="1500" dirty="0">
                <a:solidFill>
                  <a:srgbClr val="432338"/>
                </a:solidFill>
                <a:latin typeface="Source Sans 3"/>
                <a:ea typeface="Source Sans 3"/>
                <a:cs typeface="Source Sans 3"/>
                <a:sym typeface="Source Sans 3"/>
              </a:rPr>
              <a:t>.</a:t>
            </a:r>
          </a:p>
        </p:txBody>
      </p:sp>
      <p:grpSp>
        <p:nvGrpSpPr>
          <p:cNvPr id="8" name="Group 8"/>
          <p:cNvGrpSpPr/>
          <p:nvPr/>
        </p:nvGrpSpPr>
        <p:grpSpPr>
          <a:xfrm>
            <a:off x="1705127" y="2313384"/>
            <a:ext cx="3478406" cy="3478406"/>
            <a:chOff x="0" y="0"/>
            <a:chExt cx="4637875" cy="4637875"/>
          </a:xfrm>
        </p:grpSpPr>
        <p:sp>
          <p:nvSpPr>
            <p:cNvPr id="9" name="Freeform 9" descr="preencoded.png"/>
            <p:cNvSpPr/>
            <p:nvPr/>
          </p:nvSpPr>
          <p:spPr>
            <a:xfrm>
              <a:off x="0" y="0"/>
              <a:ext cx="4637913" cy="4637913"/>
            </a:xfrm>
            <a:custGeom>
              <a:avLst/>
              <a:gdLst/>
              <a:ahLst/>
              <a:cxnLst/>
              <a:rect l="l" t="t" r="r" b="b"/>
              <a:pathLst>
                <a:path w="4637913" h="4637913">
                  <a:moveTo>
                    <a:pt x="0" y="0"/>
                  </a:moveTo>
                  <a:lnTo>
                    <a:pt x="4637913" y="0"/>
                  </a:lnTo>
                  <a:lnTo>
                    <a:pt x="4637913" y="4637913"/>
                  </a:lnTo>
                  <a:lnTo>
                    <a:pt x="0" y="4637913"/>
                  </a:lnTo>
                  <a:lnTo>
                    <a:pt x="0" y="0"/>
                  </a:lnTo>
                  <a:close/>
                </a:path>
              </a:pathLst>
            </a:custGeom>
            <a:blipFill>
              <a:blip r:embed="rId3"/>
              <a:stretch>
                <a:fillRect/>
              </a:stretch>
            </a:blipFill>
          </p:spPr>
        </p:sp>
      </p:grpSp>
      <p:sp>
        <p:nvSpPr>
          <p:cNvPr id="10" name="TextBox 10"/>
          <p:cNvSpPr txBox="1"/>
          <p:nvPr/>
        </p:nvSpPr>
        <p:spPr>
          <a:xfrm>
            <a:off x="1705127" y="5974109"/>
            <a:ext cx="2358333" cy="304352"/>
          </a:xfrm>
          <a:prstGeom prst="rect">
            <a:avLst/>
          </a:prstGeom>
        </p:spPr>
        <p:txBody>
          <a:bodyPr lIns="0" tIns="0" rIns="0" bIns="0" rtlCol="0" anchor="t">
            <a:spAutoFit/>
          </a:bodyPr>
          <a:lstStyle/>
          <a:p>
            <a:pPr algn="l">
              <a:lnSpc>
                <a:spcPts val="2300"/>
              </a:lnSpc>
            </a:pPr>
            <a:r>
              <a:rPr lang="en-US" sz="1800" b="1">
                <a:solidFill>
                  <a:srgbClr val="432338"/>
                </a:solidFill>
                <a:latin typeface="Noto Serif Bold"/>
                <a:ea typeface="Noto Serif Bold"/>
                <a:cs typeface="Noto Serif Bold"/>
                <a:sym typeface="Noto Serif Bold"/>
              </a:rPr>
              <a:t>Pijat Ibu Hamil</a:t>
            </a:r>
          </a:p>
        </p:txBody>
      </p:sp>
      <p:sp>
        <p:nvSpPr>
          <p:cNvPr id="11" name="TextBox 11"/>
          <p:cNvSpPr txBox="1"/>
          <p:nvPr/>
        </p:nvSpPr>
        <p:spPr>
          <a:xfrm>
            <a:off x="1705127" y="6332344"/>
            <a:ext cx="4831261" cy="1453458"/>
          </a:xfrm>
          <a:prstGeom prst="rect">
            <a:avLst/>
          </a:prstGeom>
        </p:spPr>
        <p:txBody>
          <a:bodyPr lIns="0" tIns="0" rIns="0" bIns="0" rtlCol="0" anchor="t">
            <a:spAutoFit/>
          </a:bodyPr>
          <a:lstStyle/>
          <a:p>
            <a:pPr algn="l">
              <a:lnSpc>
                <a:spcPts val="2200"/>
              </a:lnSpc>
            </a:pPr>
            <a:r>
              <a:rPr lang="en-US" sz="1500">
                <a:solidFill>
                  <a:srgbClr val="432338"/>
                </a:solidFill>
                <a:latin typeface="Source Sans 3"/>
                <a:ea typeface="Source Sans 3"/>
                <a:cs typeface="Source Sans 3"/>
                <a:sym typeface="Source Sans 3"/>
              </a:rPr>
              <a:t>Mengurangi nyeri punggung, bahu, dan pinggul yang umum terjadi akibat perubahan postur. Merelaksasi otot-otot yang tegang, melancarkan sirkulasi darah dan limfatik, serta mengurangi edema. Teknik khusus untuk ibu hamil menghindari titik-titik yang tidak aman.</a:t>
            </a:r>
          </a:p>
        </p:txBody>
      </p:sp>
      <p:grpSp>
        <p:nvGrpSpPr>
          <p:cNvPr id="12" name="Group 12"/>
          <p:cNvGrpSpPr/>
          <p:nvPr/>
        </p:nvGrpSpPr>
        <p:grpSpPr>
          <a:xfrm>
            <a:off x="6728222" y="2313384"/>
            <a:ext cx="3478406" cy="3478406"/>
            <a:chOff x="0" y="0"/>
            <a:chExt cx="4637875" cy="4637875"/>
          </a:xfrm>
        </p:grpSpPr>
        <p:sp>
          <p:nvSpPr>
            <p:cNvPr id="13" name="Freeform 13" descr="preencoded.png"/>
            <p:cNvSpPr/>
            <p:nvPr/>
          </p:nvSpPr>
          <p:spPr>
            <a:xfrm>
              <a:off x="0" y="0"/>
              <a:ext cx="4637913" cy="4637913"/>
            </a:xfrm>
            <a:custGeom>
              <a:avLst/>
              <a:gdLst/>
              <a:ahLst/>
              <a:cxnLst/>
              <a:rect l="l" t="t" r="r" b="b"/>
              <a:pathLst>
                <a:path w="4637913" h="4637913">
                  <a:moveTo>
                    <a:pt x="0" y="0"/>
                  </a:moveTo>
                  <a:lnTo>
                    <a:pt x="4637913" y="0"/>
                  </a:lnTo>
                  <a:lnTo>
                    <a:pt x="4637913" y="4637913"/>
                  </a:lnTo>
                  <a:lnTo>
                    <a:pt x="0" y="4637913"/>
                  </a:lnTo>
                  <a:lnTo>
                    <a:pt x="0" y="0"/>
                  </a:lnTo>
                  <a:close/>
                </a:path>
              </a:pathLst>
            </a:custGeom>
            <a:blipFill>
              <a:blip r:embed="rId4"/>
              <a:stretch>
                <a:fillRect/>
              </a:stretch>
            </a:blipFill>
          </p:spPr>
        </p:sp>
      </p:grpSp>
      <p:sp>
        <p:nvSpPr>
          <p:cNvPr id="14" name="TextBox 14"/>
          <p:cNvSpPr txBox="1"/>
          <p:nvPr/>
        </p:nvSpPr>
        <p:spPr>
          <a:xfrm>
            <a:off x="6728222" y="5974109"/>
            <a:ext cx="2358333" cy="304352"/>
          </a:xfrm>
          <a:prstGeom prst="rect">
            <a:avLst/>
          </a:prstGeom>
        </p:spPr>
        <p:txBody>
          <a:bodyPr lIns="0" tIns="0" rIns="0" bIns="0" rtlCol="0" anchor="t">
            <a:spAutoFit/>
          </a:bodyPr>
          <a:lstStyle/>
          <a:p>
            <a:pPr algn="l">
              <a:lnSpc>
                <a:spcPts val="2300"/>
              </a:lnSpc>
            </a:pPr>
            <a:r>
              <a:rPr lang="en-US" sz="1800" b="1">
                <a:solidFill>
                  <a:srgbClr val="432338"/>
                </a:solidFill>
                <a:latin typeface="Noto Serif Bold"/>
                <a:ea typeface="Noto Serif Bold"/>
                <a:cs typeface="Noto Serif Bold"/>
                <a:sym typeface="Noto Serif Bold"/>
              </a:rPr>
              <a:t>Yoga Prenatal</a:t>
            </a:r>
          </a:p>
        </p:txBody>
      </p:sp>
      <p:sp>
        <p:nvSpPr>
          <p:cNvPr id="15" name="TextBox 15"/>
          <p:cNvSpPr txBox="1"/>
          <p:nvPr/>
        </p:nvSpPr>
        <p:spPr>
          <a:xfrm>
            <a:off x="6728222" y="6332344"/>
            <a:ext cx="4831261" cy="1453458"/>
          </a:xfrm>
          <a:prstGeom prst="rect">
            <a:avLst/>
          </a:prstGeom>
        </p:spPr>
        <p:txBody>
          <a:bodyPr lIns="0" tIns="0" rIns="0" bIns="0" rtlCol="0" anchor="t">
            <a:spAutoFit/>
          </a:bodyPr>
          <a:lstStyle/>
          <a:p>
            <a:pPr algn="l">
              <a:lnSpc>
                <a:spcPts val="2200"/>
              </a:lnSpc>
            </a:pPr>
            <a:r>
              <a:rPr lang="en-US" sz="1500">
                <a:solidFill>
                  <a:srgbClr val="432338"/>
                </a:solidFill>
                <a:latin typeface="Source Sans 3"/>
                <a:ea typeface="Source Sans 3"/>
                <a:cs typeface="Source Sans 3"/>
                <a:sym typeface="Source Sans 3"/>
              </a:rPr>
              <a:t>Meningkatkan fleksibilitas, kekuatan otot, dan keseimbangan tubuh. Mengajarkan teknik pernapasan yang bermanfaat untuk persalinan. Membantu ibu mengenal tubuhnya lebih baik dan mempersiapkan diri secara fisik dan mental untuk melahirkan.</a:t>
            </a:r>
          </a:p>
        </p:txBody>
      </p:sp>
      <p:grpSp>
        <p:nvGrpSpPr>
          <p:cNvPr id="16" name="Group 16"/>
          <p:cNvGrpSpPr/>
          <p:nvPr/>
        </p:nvGrpSpPr>
        <p:grpSpPr>
          <a:xfrm>
            <a:off x="11751316" y="2313384"/>
            <a:ext cx="3478406" cy="3478406"/>
            <a:chOff x="0" y="0"/>
            <a:chExt cx="4637875" cy="4637875"/>
          </a:xfrm>
        </p:grpSpPr>
        <p:sp>
          <p:nvSpPr>
            <p:cNvPr id="17" name="Freeform 17" descr="preencoded.png"/>
            <p:cNvSpPr/>
            <p:nvPr/>
          </p:nvSpPr>
          <p:spPr>
            <a:xfrm>
              <a:off x="0" y="0"/>
              <a:ext cx="4637913" cy="4637913"/>
            </a:xfrm>
            <a:custGeom>
              <a:avLst/>
              <a:gdLst/>
              <a:ahLst/>
              <a:cxnLst/>
              <a:rect l="l" t="t" r="r" b="b"/>
              <a:pathLst>
                <a:path w="4637913" h="4637913">
                  <a:moveTo>
                    <a:pt x="0" y="0"/>
                  </a:moveTo>
                  <a:lnTo>
                    <a:pt x="4637913" y="0"/>
                  </a:lnTo>
                  <a:lnTo>
                    <a:pt x="4637913" y="4637913"/>
                  </a:lnTo>
                  <a:lnTo>
                    <a:pt x="0" y="4637913"/>
                  </a:lnTo>
                  <a:lnTo>
                    <a:pt x="0" y="0"/>
                  </a:lnTo>
                  <a:close/>
                </a:path>
              </a:pathLst>
            </a:custGeom>
            <a:blipFill>
              <a:blip r:embed="rId5"/>
              <a:stretch>
                <a:fillRect/>
              </a:stretch>
            </a:blipFill>
          </p:spPr>
        </p:sp>
      </p:grpSp>
      <p:sp>
        <p:nvSpPr>
          <p:cNvPr id="18" name="TextBox 18"/>
          <p:cNvSpPr txBox="1"/>
          <p:nvPr/>
        </p:nvSpPr>
        <p:spPr>
          <a:xfrm>
            <a:off x="11751316" y="5974109"/>
            <a:ext cx="2358333" cy="304352"/>
          </a:xfrm>
          <a:prstGeom prst="rect">
            <a:avLst/>
          </a:prstGeom>
        </p:spPr>
        <p:txBody>
          <a:bodyPr lIns="0" tIns="0" rIns="0" bIns="0" rtlCol="0" anchor="t">
            <a:spAutoFit/>
          </a:bodyPr>
          <a:lstStyle/>
          <a:p>
            <a:pPr algn="l">
              <a:lnSpc>
                <a:spcPts val="2300"/>
              </a:lnSpc>
            </a:pPr>
            <a:r>
              <a:rPr lang="en-US" sz="1800" b="1">
                <a:solidFill>
                  <a:srgbClr val="432338"/>
                </a:solidFill>
                <a:latin typeface="Noto Serif Bold"/>
                <a:ea typeface="Noto Serif Bold"/>
                <a:cs typeface="Noto Serif Bold"/>
                <a:sym typeface="Noto Serif Bold"/>
              </a:rPr>
              <a:t>Aromaterapi</a:t>
            </a:r>
          </a:p>
        </p:txBody>
      </p:sp>
      <p:sp>
        <p:nvSpPr>
          <p:cNvPr id="19" name="TextBox 19"/>
          <p:cNvSpPr txBox="1"/>
          <p:nvPr/>
        </p:nvSpPr>
        <p:spPr>
          <a:xfrm>
            <a:off x="11751316" y="6332344"/>
            <a:ext cx="4831261" cy="1453458"/>
          </a:xfrm>
          <a:prstGeom prst="rect">
            <a:avLst/>
          </a:prstGeom>
        </p:spPr>
        <p:txBody>
          <a:bodyPr lIns="0" tIns="0" rIns="0" bIns="0" rtlCol="0" anchor="t">
            <a:spAutoFit/>
          </a:bodyPr>
          <a:lstStyle/>
          <a:p>
            <a:pPr algn="l">
              <a:lnSpc>
                <a:spcPts val="2200"/>
              </a:lnSpc>
            </a:pPr>
            <a:r>
              <a:rPr lang="en-US" sz="1500">
                <a:solidFill>
                  <a:srgbClr val="432338"/>
                </a:solidFill>
                <a:latin typeface="Source Sans 3"/>
                <a:ea typeface="Source Sans 3"/>
                <a:cs typeface="Source Sans 3"/>
                <a:sym typeface="Source Sans 3"/>
              </a:rPr>
              <a:t>Penggunaan minyak esensial seperti lavender, chamomile, atau ylang-ylang untuk relaksasi dan mengurangi stres. Aromaterapi dapat membantu mengatasi mual pagi, insomnia, dan kecemasan. Penting untuk memilih minyak yang aman untuk kehamilan.</a:t>
            </a:r>
          </a:p>
        </p:txBody>
      </p:sp>
      <p:sp>
        <p:nvSpPr>
          <p:cNvPr id="20" name="TextBox 20"/>
          <p:cNvSpPr txBox="1"/>
          <p:nvPr/>
        </p:nvSpPr>
        <p:spPr>
          <a:xfrm>
            <a:off x="1705127" y="7920333"/>
            <a:ext cx="14877602" cy="604237"/>
          </a:xfrm>
          <a:prstGeom prst="rect">
            <a:avLst/>
          </a:prstGeom>
        </p:spPr>
        <p:txBody>
          <a:bodyPr lIns="0" tIns="0" rIns="0" bIns="0" rtlCol="0" anchor="t">
            <a:spAutoFit/>
          </a:bodyPr>
          <a:lstStyle/>
          <a:p>
            <a:pPr algn="l">
              <a:lnSpc>
                <a:spcPts val="2200"/>
              </a:lnSpc>
            </a:pPr>
            <a:r>
              <a:rPr lang="en-US" sz="1500">
                <a:solidFill>
                  <a:srgbClr val="432338"/>
                </a:solidFill>
                <a:latin typeface="Source Sans 3"/>
                <a:ea typeface="Source Sans 3"/>
                <a:cs typeface="Source Sans 3"/>
                <a:sym typeface="Source Sans 3"/>
              </a:rPr>
              <a:t>Tiga terapi ini dapat dikombinasikan untuk hasil optimal. Misalnya, yoga prenatal dilakukan 2-3 kali seminggu, pijat dilakukan bulanan, dan aromaterapi digunakan sebagai rutinitas harian di rumah. Pendekatan terintegrasi memberikan manfaat yang lebih besar daripada terapi tunggal.</a:t>
            </a:r>
          </a:p>
        </p:txBody>
      </p:sp>
      <p:sp>
        <p:nvSpPr>
          <p:cNvPr id="21" name="TextBox 21"/>
          <p:cNvSpPr txBox="1"/>
          <p:nvPr/>
        </p:nvSpPr>
        <p:spPr>
          <a:xfrm>
            <a:off x="2005755" y="8831761"/>
            <a:ext cx="14576974" cy="604237"/>
          </a:xfrm>
          <a:prstGeom prst="rect">
            <a:avLst/>
          </a:prstGeom>
        </p:spPr>
        <p:txBody>
          <a:bodyPr lIns="0" tIns="0" rIns="0" bIns="0" rtlCol="0" anchor="t">
            <a:spAutoFit/>
          </a:bodyPr>
          <a:lstStyle/>
          <a:p>
            <a:pPr algn="l">
              <a:lnSpc>
                <a:spcPts val="2200"/>
              </a:lnSpc>
            </a:pPr>
            <a:r>
              <a:rPr lang="en-US" sz="1500">
                <a:solidFill>
                  <a:srgbClr val="432338"/>
                </a:solidFill>
                <a:latin typeface="Source Sans 3"/>
                <a:ea typeface="Source Sans 3"/>
                <a:cs typeface="Source Sans 3"/>
                <a:sym typeface="Source Sans 3"/>
              </a:rPr>
              <a:t>"Terapi alami selama kehamilan bukan hanya tentang mengatasi keluhan, tetapi juga tentang membangun hubungan positif antara ibu dengan tubuhnya, serta mempersiapkan mental untuk menghadapi persalinan dengan lebih percaya diri."</a:t>
            </a:r>
          </a:p>
        </p:txBody>
      </p:sp>
      <p:grpSp>
        <p:nvGrpSpPr>
          <p:cNvPr id="22" name="Group 22"/>
          <p:cNvGrpSpPr/>
          <p:nvPr/>
        </p:nvGrpSpPr>
        <p:grpSpPr>
          <a:xfrm>
            <a:off x="1705127" y="8697220"/>
            <a:ext cx="28575" cy="911428"/>
            <a:chOff x="0" y="0"/>
            <a:chExt cx="38100" cy="1215238"/>
          </a:xfrm>
        </p:grpSpPr>
        <p:sp>
          <p:nvSpPr>
            <p:cNvPr id="23" name="Freeform 23"/>
            <p:cNvSpPr/>
            <p:nvPr/>
          </p:nvSpPr>
          <p:spPr>
            <a:xfrm>
              <a:off x="0" y="0"/>
              <a:ext cx="38100" cy="1215263"/>
            </a:xfrm>
            <a:custGeom>
              <a:avLst/>
              <a:gdLst/>
              <a:ahLst/>
              <a:cxnLst/>
              <a:rect l="l" t="t" r="r" b="b"/>
              <a:pathLst>
                <a:path w="38100" h="1215263">
                  <a:moveTo>
                    <a:pt x="0" y="0"/>
                  </a:moveTo>
                  <a:lnTo>
                    <a:pt x="38100" y="0"/>
                  </a:lnTo>
                  <a:lnTo>
                    <a:pt x="38100" y="1215263"/>
                  </a:lnTo>
                  <a:lnTo>
                    <a:pt x="0" y="1215263"/>
                  </a:lnTo>
                  <a:close/>
                </a:path>
              </a:pathLst>
            </a:custGeom>
            <a:solidFill>
              <a:srgbClr val="E851B2"/>
            </a:solidFill>
          </p:spPr>
        </p:sp>
      </p:grpSp>
      <p:grpSp>
        <p:nvGrpSpPr>
          <p:cNvPr id="24" name="Group 24"/>
          <p:cNvGrpSpPr/>
          <p:nvPr/>
        </p:nvGrpSpPr>
        <p:grpSpPr>
          <a:xfrm>
            <a:off x="1705127" y="2611145"/>
            <a:ext cx="4707274" cy="3130829"/>
            <a:chOff x="0" y="0"/>
            <a:chExt cx="6276365" cy="4174439"/>
          </a:xfrm>
        </p:grpSpPr>
        <p:sp>
          <p:nvSpPr>
            <p:cNvPr id="25" name="Freeform 25"/>
            <p:cNvSpPr/>
            <p:nvPr/>
          </p:nvSpPr>
          <p:spPr>
            <a:xfrm>
              <a:off x="0" y="0"/>
              <a:ext cx="6276340" cy="4174490"/>
            </a:xfrm>
            <a:custGeom>
              <a:avLst/>
              <a:gdLst/>
              <a:ahLst/>
              <a:cxnLst/>
              <a:rect l="l" t="t" r="r" b="b"/>
              <a:pathLst>
                <a:path w="6276340" h="4174490">
                  <a:moveTo>
                    <a:pt x="0" y="0"/>
                  </a:moveTo>
                  <a:lnTo>
                    <a:pt x="6276340" y="0"/>
                  </a:lnTo>
                  <a:lnTo>
                    <a:pt x="6276340" y="4174490"/>
                  </a:lnTo>
                  <a:lnTo>
                    <a:pt x="0" y="4174490"/>
                  </a:lnTo>
                  <a:lnTo>
                    <a:pt x="0" y="0"/>
                  </a:lnTo>
                  <a:close/>
                </a:path>
              </a:pathLst>
            </a:custGeom>
            <a:blipFill>
              <a:blip r:embed="rId6"/>
              <a:stretch>
                <a:fillRect t="-9" b="-8"/>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1249709" y="599475"/>
            <a:ext cx="12305109" cy="654101"/>
          </a:xfrm>
          <a:prstGeom prst="rect">
            <a:avLst/>
          </a:prstGeom>
        </p:spPr>
        <p:txBody>
          <a:bodyPr lIns="0" tIns="0" rIns="0" bIns="0" rtlCol="0" anchor="t">
            <a:spAutoFit/>
          </a:bodyPr>
          <a:lstStyle/>
          <a:p>
            <a:pPr algn="l">
              <a:lnSpc>
                <a:spcPts val="4900"/>
              </a:lnSpc>
            </a:pPr>
            <a:r>
              <a:rPr lang="en-US" sz="3900" b="1">
                <a:solidFill>
                  <a:srgbClr val="371A2D"/>
                </a:solidFill>
                <a:latin typeface="Noto Serif Bold"/>
                <a:ea typeface="Noto Serif Bold"/>
                <a:cs typeface="Noto Serif Bold"/>
                <a:sym typeface="Noto Serif Bold"/>
              </a:rPr>
              <a:t>Terapi Alami untuk Mengurangi Nyeri Persalinan</a:t>
            </a:r>
          </a:p>
        </p:txBody>
      </p:sp>
      <p:sp>
        <p:nvSpPr>
          <p:cNvPr id="7" name="TextBox 7"/>
          <p:cNvSpPr txBox="1"/>
          <p:nvPr/>
        </p:nvSpPr>
        <p:spPr>
          <a:xfrm>
            <a:off x="1249709" y="1697461"/>
            <a:ext cx="15788583" cy="664369"/>
          </a:xfrm>
          <a:prstGeom prst="rect">
            <a:avLst/>
          </a:prstGeom>
        </p:spPr>
        <p:txBody>
          <a:bodyPr lIns="0" tIns="0" rIns="0" bIns="0" rtlCol="0" anchor="t">
            <a:spAutoFit/>
          </a:bodyPr>
          <a:lstStyle/>
          <a:p>
            <a:pPr algn="l">
              <a:lnSpc>
                <a:spcPts val="2400"/>
              </a:lnSpc>
            </a:pPr>
            <a:r>
              <a:rPr lang="en-US" sz="1600" dirty="0">
                <a:solidFill>
                  <a:srgbClr val="432338"/>
                </a:solidFill>
                <a:latin typeface="Source Sans 3"/>
                <a:ea typeface="Source Sans 3"/>
                <a:cs typeface="Source Sans 3"/>
                <a:sym typeface="Source Sans 3"/>
              </a:rPr>
              <a:t>Nyeri </a:t>
            </a:r>
            <a:r>
              <a:rPr lang="en-US" sz="1600" dirty="0" err="1">
                <a:solidFill>
                  <a:srgbClr val="432338"/>
                </a:solidFill>
                <a:latin typeface="Source Sans 3"/>
                <a:ea typeface="Source Sans 3"/>
                <a:cs typeface="Source Sans 3"/>
                <a:sym typeface="Source Sans 3"/>
              </a:rPr>
              <a:t>persalinan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adalah</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fenomena</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kompleks</a:t>
            </a:r>
            <a:r>
              <a:rPr lang="en-US" sz="1600" dirty="0">
                <a:solidFill>
                  <a:srgbClr val="432338"/>
                </a:solidFill>
                <a:latin typeface="Source Sans 3"/>
                <a:ea typeface="Source Sans 3"/>
                <a:cs typeface="Source Sans 3"/>
                <a:sym typeface="Source Sans 3"/>
              </a:rPr>
              <a:t> yang </a:t>
            </a:r>
            <a:r>
              <a:rPr lang="en-US" sz="1600" dirty="0" err="1">
                <a:solidFill>
                  <a:srgbClr val="432338"/>
                </a:solidFill>
                <a:latin typeface="Source Sans 3"/>
                <a:ea typeface="Source Sans 3"/>
                <a:cs typeface="Source Sans 3"/>
                <a:sym typeface="Source Sans 3"/>
              </a:rPr>
              <a:t>melibatkan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aspek</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fisik</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psikologis</a:t>
            </a:r>
            <a:r>
              <a:rPr lang="en-US" sz="1600" dirty="0">
                <a:solidFill>
                  <a:srgbClr val="432338"/>
                </a:solidFill>
                <a:latin typeface="Source Sans 3"/>
                <a:ea typeface="Source Sans 3"/>
                <a:cs typeface="Source Sans 3"/>
                <a:sym typeface="Source Sans 3"/>
              </a:rPr>
              <a:t>, dan </a:t>
            </a:r>
            <a:r>
              <a:rPr lang="en-US" sz="1600" dirty="0" err="1">
                <a:solidFill>
                  <a:srgbClr val="432338"/>
                </a:solidFill>
                <a:latin typeface="Source Sans 3"/>
                <a:ea typeface="Source Sans 3"/>
                <a:cs typeface="Source Sans 3"/>
                <a:sym typeface="Source Sans 3"/>
              </a:rPr>
              <a:t>emosional</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Terapi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alami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dapat</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mengurangi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persepsi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nyeri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dengan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memanfaatkan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mekanisme</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fisiologis</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tubuh</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sendiri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sekaligus</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memberikan</a:t>
            </a:r>
            <a:r>
              <a:rPr lang="en-US" sz="1600" dirty="0">
                <a:solidFill>
                  <a:srgbClr val="432338"/>
                </a:solidFill>
                <a:latin typeface="Source Sans 3"/>
                <a:ea typeface="Source Sans 3"/>
                <a:cs typeface="Source Sans 3"/>
                <a:sym typeface="Source Sans 3"/>
              </a:rPr>
              <a:t> rasa </a:t>
            </a:r>
            <a:r>
              <a:rPr lang="en-US" sz="1600" dirty="0" err="1">
                <a:solidFill>
                  <a:srgbClr val="432338"/>
                </a:solidFill>
                <a:latin typeface="Source Sans 3"/>
                <a:ea typeface="Source Sans 3"/>
                <a:cs typeface="Source Sans 3"/>
                <a:sym typeface="Source Sans 3"/>
              </a:rPr>
              <a:t>kontrol</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kepada</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ibu</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selama</a:t>
            </a:r>
            <a:r>
              <a:rPr lang="en-US" sz="1600" dirty="0">
                <a:solidFill>
                  <a:srgbClr val="432338"/>
                </a:solidFill>
                <a:latin typeface="Source Sans 3"/>
                <a:ea typeface="Source Sans 3"/>
                <a:cs typeface="Source Sans 3"/>
                <a:sym typeface="Source Sans 3"/>
              </a:rPr>
              <a:t> proses </a:t>
            </a:r>
            <a:r>
              <a:rPr lang="en-US" sz="1600" dirty="0" err="1">
                <a:solidFill>
                  <a:srgbClr val="432338"/>
                </a:solidFill>
                <a:latin typeface="Source Sans 3"/>
                <a:ea typeface="Source Sans 3"/>
                <a:cs typeface="Source Sans 3"/>
                <a:sym typeface="Source Sans 3"/>
              </a:rPr>
              <a:t>persalinan</a:t>
            </a:r>
            <a:r>
              <a:rPr lang="en-US" sz="1600" dirty="0">
                <a:solidFill>
                  <a:srgbClr val="432338"/>
                </a:solidFill>
                <a:latin typeface="Source Sans 3"/>
                <a:ea typeface="Source Sans 3"/>
                <a:cs typeface="Source Sans 3"/>
                <a:sym typeface="Source Sans 3"/>
              </a:rPr>
              <a:t>.</a:t>
            </a:r>
          </a:p>
        </p:txBody>
      </p:sp>
      <p:grpSp>
        <p:nvGrpSpPr>
          <p:cNvPr id="8" name="Group 8"/>
          <p:cNvGrpSpPr/>
          <p:nvPr/>
        </p:nvGrpSpPr>
        <p:grpSpPr>
          <a:xfrm>
            <a:off x="1249709" y="2410273"/>
            <a:ext cx="5262858" cy="850849"/>
            <a:chOff x="0" y="0"/>
            <a:chExt cx="7017144" cy="1134466"/>
          </a:xfrm>
        </p:grpSpPr>
        <p:sp>
          <p:nvSpPr>
            <p:cNvPr id="9" name="Freeform 9" descr="preencoded.png"/>
            <p:cNvSpPr/>
            <p:nvPr/>
          </p:nvSpPr>
          <p:spPr>
            <a:xfrm>
              <a:off x="0" y="0"/>
              <a:ext cx="7017131" cy="1134491"/>
            </a:xfrm>
            <a:custGeom>
              <a:avLst/>
              <a:gdLst/>
              <a:ahLst/>
              <a:cxnLst/>
              <a:rect l="l" t="t" r="r" b="b"/>
              <a:pathLst>
                <a:path w="7017131" h="1134491">
                  <a:moveTo>
                    <a:pt x="0" y="0"/>
                  </a:moveTo>
                  <a:lnTo>
                    <a:pt x="7017131" y="0"/>
                  </a:lnTo>
                  <a:lnTo>
                    <a:pt x="7017131" y="1134491"/>
                  </a:lnTo>
                  <a:lnTo>
                    <a:pt x="0" y="1134491"/>
                  </a:lnTo>
                  <a:lnTo>
                    <a:pt x="0" y="0"/>
                  </a:lnTo>
                  <a:close/>
                </a:path>
              </a:pathLst>
            </a:custGeom>
            <a:blipFill>
              <a:blip r:embed="rId3"/>
              <a:stretch>
                <a:fillRect l="-226" r="-227" b="2"/>
              </a:stretch>
            </a:blipFill>
          </p:spPr>
        </p:sp>
      </p:grpSp>
      <p:sp>
        <p:nvSpPr>
          <p:cNvPr id="10" name="TextBox 10"/>
          <p:cNvSpPr txBox="1"/>
          <p:nvPr/>
        </p:nvSpPr>
        <p:spPr>
          <a:xfrm>
            <a:off x="1462383" y="3414865"/>
            <a:ext cx="2502694" cy="331889"/>
          </a:xfrm>
          <a:prstGeom prst="rect">
            <a:avLst/>
          </a:prstGeom>
        </p:spPr>
        <p:txBody>
          <a:bodyPr lIns="0" tIns="0" rIns="0" bIns="0" rtlCol="0" anchor="t">
            <a:spAutoFit/>
          </a:bodyPr>
          <a:lstStyle/>
          <a:p>
            <a:pPr algn="l">
              <a:lnSpc>
                <a:spcPts val="2400"/>
              </a:lnSpc>
            </a:pPr>
            <a:r>
              <a:rPr lang="en-US" sz="1900" b="1">
                <a:solidFill>
                  <a:srgbClr val="432338"/>
                </a:solidFill>
                <a:latin typeface="Noto Serif Bold"/>
                <a:ea typeface="Noto Serif Bold"/>
                <a:cs typeface="Noto Serif Bold"/>
                <a:sym typeface="Noto Serif Bold"/>
              </a:rPr>
              <a:t>Dark Chocolate</a:t>
            </a:r>
          </a:p>
        </p:txBody>
      </p:sp>
      <p:sp>
        <p:nvSpPr>
          <p:cNvPr id="11" name="TextBox 11"/>
          <p:cNvSpPr txBox="1"/>
          <p:nvPr/>
        </p:nvSpPr>
        <p:spPr>
          <a:xfrm>
            <a:off x="1462383" y="3802704"/>
            <a:ext cx="4837509" cy="1589484"/>
          </a:xfrm>
          <a:prstGeom prst="rect">
            <a:avLst/>
          </a:prstGeom>
        </p:spPr>
        <p:txBody>
          <a:bodyPr lIns="0" tIns="0" rIns="0" bIns="0" rtlCol="0" anchor="t">
            <a:spAutoFit/>
          </a:bodyPr>
          <a:lstStyle/>
          <a:p>
            <a:pPr algn="l">
              <a:lnSpc>
                <a:spcPts val="2400"/>
              </a:lnSpc>
            </a:pPr>
            <a:r>
              <a:rPr lang="en-US" sz="1600">
                <a:solidFill>
                  <a:srgbClr val="432338"/>
                </a:solidFill>
                <a:latin typeface="Source Sans 3"/>
                <a:ea typeface="Source Sans 3"/>
                <a:cs typeface="Source Sans 3"/>
                <a:sym typeface="Source Sans 3"/>
              </a:rPr>
              <a:t>Mengandung theobromine yang memberikan efek relaksasi ringan dan phenylethylamine yang meningkatkan mood. Konsumsi secukupnya (1-2 potong) dapat membantu ibu merasa lebih nyaman dan rileks.</a:t>
            </a:r>
          </a:p>
        </p:txBody>
      </p:sp>
      <p:grpSp>
        <p:nvGrpSpPr>
          <p:cNvPr id="12" name="Group 12"/>
          <p:cNvGrpSpPr/>
          <p:nvPr/>
        </p:nvGrpSpPr>
        <p:grpSpPr>
          <a:xfrm>
            <a:off x="6512566" y="2410273"/>
            <a:ext cx="5262858" cy="850849"/>
            <a:chOff x="0" y="0"/>
            <a:chExt cx="7017144" cy="1134466"/>
          </a:xfrm>
        </p:grpSpPr>
        <p:sp>
          <p:nvSpPr>
            <p:cNvPr id="13" name="Freeform 13" descr="preencoded.png"/>
            <p:cNvSpPr/>
            <p:nvPr/>
          </p:nvSpPr>
          <p:spPr>
            <a:xfrm>
              <a:off x="0" y="0"/>
              <a:ext cx="7017131" cy="1134491"/>
            </a:xfrm>
            <a:custGeom>
              <a:avLst/>
              <a:gdLst/>
              <a:ahLst/>
              <a:cxnLst/>
              <a:rect l="l" t="t" r="r" b="b"/>
              <a:pathLst>
                <a:path w="7017131" h="1134491">
                  <a:moveTo>
                    <a:pt x="0" y="0"/>
                  </a:moveTo>
                  <a:lnTo>
                    <a:pt x="7017131" y="0"/>
                  </a:lnTo>
                  <a:lnTo>
                    <a:pt x="7017131" y="1134491"/>
                  </a:lnTo>
                  <a:lnTo>
                    <a:pt x="0" y="1134491"/>
                  </a:lnTo>
                  <a:lnTo>
                    <a:pt x="0" y="0"/>
                  </a:lnTo>
                  <a:close/>
                </a:path>
              </a:pathLst>
            </a:custGeom>
            <a:blipFill>
              <a:blip r:embed="rId4"/>
              <a:stretch>
                <a:fillRect l="-226" r="-227" b="2"/>
              </a:stretch>
            </a:blipFill>
          </p:spPr>
        </p:sp>
      </p:grpSp>
      <p:sp>
        <p:nvSpPr>
          <p:cNvPr id="14" name="TextBox 14"/>
          <p:cNvSpPr txBox="1"/>
          <p:nvPr/>
        </p:nvSpPr>
        <p:spPr>
          <a:xfrm>
            <a:off x="6725250" y="3414865"/>
            <a:ext cx="2502694" cy="331889"/>
          </a:xfrm>
          <a:prstGeom prst="rect">
            <a:avLst/>
          </a:prstGeom>
        </p:spPr>
        <p:txBody>
          <a:bodyPr lIns="0" tIns="0" rIns="0" bIns="0" rtlCol="0" anchor="t">
            <a:spAutoFit/>
          </a:bodyPr>
          <a:lstStyle/>
          <a:p>
            <a:pPr algn="l">
              <a:lnSpc>
                <a:spcPts val="2400"/>
              </a:lnSpc>
            </a:pPr>
            <a:r>
              <a:rPr lang="en-US" sz="1900" b="1">
                <a:solidFill>
                  <a:srgbClr val="432338"/>
                </a:solidFill>
                <a:latin typeface="Noto Serif Bold"/>
                <a:ea typeface="Noto Serif Bold"/>
                <a:cs typeface="Noto Serif Bold"/>
                <a:sym typeface="Noto Serif Bold"/>
              </a:rPr>
              <a:t>Jus Wortel</a:t>
            </a:r>
          </a:p>
        </p:txBody>
      </p:sp>
      <p:sp>
        <p:nvSpPr>
          <p:cNvPr id="15" name="TextBox 15"/>
          <p:cNvSpPr txBox="1"/>
          <p:nvPr/>
        </p:nvSpPr>
        <p:spPr>
          <a:xfrm>
            <a:off x="6725250" y="3802704"/>
            <a:ext cx="4837509" cy="1281113"/>
          </a:xfrm>
          <a:prstGeom prst="rect">
            <a:avLst/>
          </a:prstGeom>
        </p:spPr>
        <p:txBody>
          <a:bodyPr lIns="0" tIns="0" rIns="0" bIns="0" rtlCol="0" anchor="t">
            <a:spAutoFit/>
          </a:bodyPr>
          <a:lstStyle/>
          <a:p>
            <a:pPr algn="l">
              <a:lnSpc>
                <a:spcPts val="2400"/>
              </a:lnSpc>
            </a:pPr>
            <a:r>
              <a:rPr lang="en-US" sz="1600">
                <a:solidFill>
                  <a:srgbClr val="432338"/>
                </a:solidFill>
                <a:latin typeface="Source Sans 3"/>
                <a:ea typeface="Source Sans 3"/>
                <a:cs typeface="Source Sans 3"/>
                <a:sym typeface="Source Sans 3"/>
              </a:rPr>
              <a:t>Kaya akan beta-karoten, vitamin A, dan antioksidan yang mendukung kesehatan kulit dan jaringan. Dapat dikonsumsi sebagai sumber energi alami selama persalinan.</a:t>
            </a:r>
          </a:p>
        </p:txBody>
      </p:sp>
      <p:grpSp>
        <p:nvGrpSpPr>
          <p:cNvPr id="16" name="Group 16"/>
          <p:cNvGrpSpPr/>
          <p:nvPr/>
        </p:nvGrpSpPr>
        <p:grpSpPr>
          <a:xfrm>
            <a:off x="11775434" y="2410273"/>
            <a:ext cx="5262858" cy="850849"/>
            <a:chOff x="0" y="0"/>
            <a:chExt cx="7017144" cy="1134466"/>
          </a:xfrm>
        </p:grpSpPr>
        <p:sp>
          <p:nvSpPr>
            <p:cNvPr id="17" name="Freeform 17" descr="preencoded.png"/>
            <p:cNvSpPr/>
            <p:nvPr/>
          </p:nvSpPr>
          <p:spPr>
            <a:xfrm>
              <a:off x="0" y="0"/>
              <a:ext cx="7017131" cy="1134491"/>
            </a:xfrm>
            <a:custGeom>
              <a:avLst/>
              <a:gdLst/>
              <a:ahLst/>
              <a:cxnLst/>
              <a:rect l="l" t="t" r="r" b="b"/>
              <a:pathLst>
                <a:path w="7017131" h="1134491">
                  <a:moveTo>
                    <a:pt x="0" y="0"/>
                  </a:moveTo>
                  <a:lnTo>
                    <a:pt x="7017131" y="0"/>
                  </a:lnTo>
                  <a:lnTo>
                    <a:pt x="7017131" y="1134491"/>
                  </a:lnTo>
                  <a:lnTo>
                    <a:pt x="0" y="1134491"/>
                  </a:lnTo>
                  <a:lnTo>
                    <a:pt x="0" y="0"/>
                  </a:lnTo>
                  <a:close/>
                </a:path>
              </a:pathLst>
            </a:custGeom>
            <a:blipFill>
              <a:blip r:embed="rId5"/>
              <a:stretch>
                <a:fillRect l="-226" r="-227" b="2"/>
              </a:stretch>
            </a:blipFill>
          </p:spPr>
        </p:sp>
      </p:grpSp>
      <p:sp>
        <p:nvSpPr>
          <p:cNvPr id="18" name="TextBox 18"/>
          <p:cNvSpPr txBox="1"/>
          <p:nvPr/>
        </p:nvSpPr>
        <p:spPr>
          <a:xfrm>
            <a:off x="11988108" y="3414865"/>
            <a:ext cx="2502694" cy="331889"/>
          </a:xfrm>
          <a:prstGeom prst="rect">
            <a:avLst/>
          </a:prstGeom>
        </p:spPr>
        <p:txBody>
          <a:bodyPr lIns="0" tIns="0" rIns="0" bIns="0" rtlCol="0" anchor="t">
            <a:spAutoFit/>
          </a:bodyPr>
          <a:lstStyle/>
          <a:p>
            <a:pPr algn="l">
              <a:lnSpc>
                <a:spcPts val="2400"/>
              </a:lnSpc>
            </a:pPr>
            <a:r>
              <a:rPr lang="en-US" sz="1900" b="1">
                <a:solidFill>
                  <a:srgbClr val="432338"/>
                </a:solidFill>
                <a:latin typeface="Noto Serif Bold"/>
                <a:ea typeface="Noto Serif Bold"/>
                <a:cs typeface="Noto Serif Bold"/>
                <a:sym typeface="Noto Serif Bold"/>
              </a:rPr>
              <a:t>Birth Ball</a:t>
            </a:r>
          </a:p>
        </p:txBody>
      </p:sp>
      <p:sp>
        <p:nvSpPr>
          <p:cNvPr id="19" name="TextBox 19"/>
          <p:cNvSpPr txBox="1"/>
          <p:nvPr/>
        </p:nvSpPr>
        <p:spPr>
          <a:xfrm>
            <a:off x="11988108" y="3802704"/>
            <a:ext cx="4837509" cy="1281113"/>
          </a:xfrm>
          <a:prstGeom prst="rect">
            <a:avLst/>
          </a:prstGeom>
        </p:spPr>
        <p:txBody>
          <a:bodyPr lIns="0" tIns="0" rIns="0" bIns="0" rtlCol="0" anchor="t">
            <a:spAutoFit/>
          </a:bodyPr>
          <a:lstStyle/>
          <a:p>
            <a:pPr algn="l">
              <a:lnSpc>
                <a:spcPts val="2400"/>
              </a:lnSpc>
            </a:pPr>
            <a:r>
              <a:rPr lang="en-US" sz="1600">
                <a:solidFill>
                  <a:srgbClr val="432338"/>
                </a:solidFill>
                <a:latin typeface="Source Sans 3"/>
                <a:ea typeface="Source Sans 3"/>
                <a:cs typeface="Source Sans 3"/>
                <a:sym typeface="Source Sans 3"/>
              </a:rPr>
              <a:t>Membantu ibu menemukan posisi yang nyaman, merangsang turunnya bayi, dan meredakan tekanan pada panggul. Gerakan melingkar pada bola merangsang produksi endorfin alami.</a:t>
            </a:r>
          </a:p>
        </p:txBody>
      </p:sp>
      <p:sp>
        <p:nvSpPr>
          <p:cNvPr id="20" name="TextBox 20"/>
          <p:cNvSpPr txBox="1"/>
          <p:nvPr/>
        </p:nvSpPr>
        <p:spPr>
          <a:xfrm>
            <a:off x="1249709" y="5845073"/>
            <a:ext cx="7438873" cy="519560"/>
          </a:xfrm>
          <a:prstGeom prst="rect">
            <a:avLst/>
          </a:prstGeom>
        </p:spPr>
        <p:txBody>
          <a:bodyPr lIns="0" tIns="0" rIns="0" bIns="0" rtlCol="0" anchor="t">
            <a:spAutoFit/>
          </a:bodyPr>
          <a:lstStyle/>
          <a:p>
            <a:pPr algn="l">
              <a:lnSpc>
                <a:spcPts val="3900"/>
              </a:lnSpc>
            </a:pPr>
            <a:r>
              <a:rPr lang="en-US" sz="3099" b="1">
                <a:solidFill>
                  <a:srgbClr val="371A2D"/>
                </a:solidFill>
                <a:latin typeface="Noto Serif Bold"/>
                <a:ea typeface="Noto Serif Bold"/>
                <a:cs typeface="Noto Serif Bold"/>
                <a:sym typeface="Noto Serif Bold"/>
              </a:rPr>
              <a:t>Dark Chocolate: Terapi yang Menarik</a:t>
            </a:r>
          </a:p>
        </p:txBody>
      </p:sp>
      <p:sp>
        <p:nvSpPr>
          <p:cNvPr id="21" name="TextBox 21"/>
          <p:cNvSpPr txBox="1"/>
          <p:nvPr/>
        </p:nvSpPr>
        <p:spPr>
          <a:xfrm>
            <a:off x="1249709" y="6744384"/>
            <a:ext cx="15788583" cy="972741"/>
          </a:xfrm>
          <a:prstGeom prst="rect">
            <a:avLst/>
          </a:prstGeom>
        </p:spPr>
        <p:txBody>
          <a:bodyPr lIns="0" tIns="0" rIns="0" bIns="0" rtlCol="0" anchor="t">
            <a:spAutoFit/>
          </a:bodyPr>
          <a:lstStyle/>
          <a:p>
            <a:pPr algn="l">
              <a:lnSpc>
                <a:spcPts val="2400"/>
              </a:lnSpc>
            </a:pPr>
            <a:r>
              <a:rPr lang="en-US" sz="1600" dirty="0" err="1">
                <a:solidFill>
                  <a:srgbClr val="432338"/>
                </a:solidFill>
                <a:latin typeface="Source Sans 3"/>
                <a:ea typeface="Source Sans 3"/>
                <a:cs typeface="Source Sans 3"/>
                <a:sym typeface="Source Sans 3"/>
              </a:rPr>
              <a:t>Cokelat</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hitam</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dengan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kakao</a:t>
            </a:r>
            <a:r>
              <a:rPr lang="en-US" sz="1600" dirty="0">
                <a:solidFill>
                  <a:srgbClr val="432338"/>
                </a:solidFill>
                <a:latin typeface="Source Sans 3"/>
                <a:ea typeface="Source Sans 3"/>
                <a:cs typeface="Source Sans 3"/>
                <a:sym typeface="Source Sans 3"/>
              </a:rPr>
              <a:t> minimal 70% </a:t>
            </a:r>
            <a:r>
              <a:rPr lang="en-US" sz="1600" dirty="0" err="1">
                <a:solidFill>
                  <a:srgbClr val="432338"/>
                </a:solidFill>
                <a:latin typeface="Source Sans 3"/>
                <a:ea typeface="Source Sans 3"/>
                <a:cs typeface="Source Sans 3"/>
                <a:sym typeface="Source Sans 3"/>
              </a:rPr>
              <a:t>mengandung</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senyawa</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bioaktif</a:t>
            </a:r>
            <a:r>
              <a:rPr lang="en-US" sz="1600" dirty="0">
                <a:solidFill>
                  <a:srgbClr val="432338"/>
                </a:solidFill>
                <a:latin typeface="Source Sans 3"/>
                <a:ea typeface="Source Sans 3"/>
                <a:cs typeface="Source Sans 3"/>
                <a:sym typeface="Source Sans 3"/>
              </a:rPr>
              <a:t> yang </a:t>
            </a:r>
            <a:r>
              <a:rPr lang="en-US" sz="1600" dirty="0" err="1">
                <a:solidFill>
                  <a:srgbClr val="432338"/>
                </a:solidFill>
                <a:latin typeface="Source Sans 3"/>
                <a:ea typeface="Source Sans 3"/>
                <a:cs typeface="Source Sans 3"/>
                <a:sym typeface="Source Sans 3"/>
              </a:rPr>
              <a:t>bermanfaat</a:t>
            </a:r>
            <a:r>
              <a:rPr lang="en-US" sz="1600" dirty="0">
                <a:solidFill>
                  <a:srgbClr val="432338"/>
                </a:solidFill>
                <a:latin typeface="Source Sans 3"/>
                <a:ea typeface="Source Sans 3"/>
                <a:cs typeface="Source Sans 3"/>
                <a:sym typeface="Source Sans 3"/>
              </a:rPr>
              <a:t>. Theobromine </a:t>
            </a:r>
            <a:r>
              <a:rPr lang="en-US" sz="1600" dirty="0" err="1">
                <a:solidFill>
                  <a:srgbClr val="432338"/>
                </a:solidFill>
                <a:latin typeface="Source Sans 3"/>
                <a:ea typeface="Source Sans 3"/>
                <a:cs typeface="Source Sans 3"/>
                <a:sym typeface="Source Sans 3"/>
              </a:rPr>
              <a:t>memiliki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efek</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vasodilatasi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ringan</a:t>
            </a:r>
            <a:r>
              <a:rPr lang="en-US" sz="1600" dirty="0">
                <a:solidFill>
                  <a:srgbClr val="432338"/>
                </a:solidFill>
                <a:latin typeface="Source Sans 3"/>
                <a:ea typeface="Source Sans 3"/>
                <a:cs typeface="Source Sans 3"/>
                <a:sym typeface="Source Sans 3"/>
              </a:rPr>
              <a:t> yang </a:t>
            </a:r>
            <a:r>
              <a:rPr lang="en-US" sz="1600" dirty="0" err="1">
                <a:solidFill>
                  <a:srgbClr val="432338"/>
                </a:solidFill>
                <a:latin typeface="Source Sans 3"/>
                <a:ea typeface="Source Sans 3"/>
                <a:cs typeface="Source Sans 3"/>
                <a:sym typeface="Source Sans 3"/>
              </a:rPr>
              <a:t>dapat</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membantu</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relaksasi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otot</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sementara</a:t>
            </a:r>
            <a:r>
              <a:rPr lang="en-US" sz="1600" dirty="0">
                <a:solidFill>
                  <a:srgbClr val="432338"/>
                </a:solidFill>
                <a:latin typeface="Source Sans 3"/>
                <a:ea typeface="Source Sans 3"/>
                <a:cs typeface="Source Sans 3"/>
                <a:sym typeface="Source Sans 3"/>
              </a:rPr>
              <a:t> phenylethylamine </a:t>
            </a:r>
            <a:r>
              <a:rPr lang="en-US" sz="1600" dirty="0" err="1">
                <a:solidFill>
                  <a:srgbClr val="432338"/>
                </a:solidFill>
                <a:latin typeface="Source Sans 3"/>
                <a:ea typeface="Source Sans 3"/>
                <a:cs typeface="Source Sans 3"/>
                <a:sym typeface="Source Sans 3"/>
              </a:rPr>
              <a:t>merangsang</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pelepasan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endorfin</a:t>
            </a:r>
            <a:r>
              <a:rPr lang="en-US" sz="1600" dirty="0">
                <a:solidFill>
                  <a:srgbClr val="432338"/>
                </a:solidFill>
                <a:latin typeface="Source Sans 3"/>
                <a:ea typeface="Source Sans 3"/>
                <a:cs typeface="Source Sans 3"/>
                <a:sym typeface="Source Sans 3"/>
              </a:rPr>
              <a:t> dan serotonin di </a:t>
            </a:r>
            <a:r>
              <a:rPr lang="en-US" sz="1600" dirty="0" err="1">
                <a:solidFill>
                  <a:srgbClr val="432338"/>
                </a:solidFill>
                <a:latin typeface="Source Sans 3"/>
                <a:ea typeface="Source Sans 3"/>
                <a:cs typeface="Source Sans 3"/>
                <a:sym typeface="Source Sans 3"/>
              </a:rPr>
              <a:t>otak</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Penelitian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menunjukkan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bahwa</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ibu</a:t>
            </a:r>
            <a:r>
              <a:rPr lang="en-US" sz="1600" dirty="0">
                <a:solidFill>
                  <a:srgbClr val="432338"/>
                </a:solidFill>
                <a:latin typeface="Source Sans 3"/>
                <a:ea typeface="Source Sans 3"/>
                <a:cs typeface="Source Sans 3"/>
                <a:sym typeface="Source Sans 3"/>
              </a:rPr>
              <a:t> yang </a:t>
            </a:r>
            <a:r>
              <a:rPr lang="en-US" sz="1600" dirty="0" err="1">
                <a:solidFill>
                  <a:srgbClr val="432338"/>
                </a:solidFill>
                <a:latin typeface="Source Sans 3"/>
                <a:ea typeface="Source Sans 3"/>
                <a:cs typeface="Source Sans 3"/>
                <a:sym typeface="Source Sans 3"/>
              </a:rPr>
              <a:t>mengonsumsi</a:t>
            </a:r>
            <a:r>
              <a:rPr lang="en-US" sz="1600" dirty="0">
                <a:solidFill>
                  <a:srgbClr val="432338"/>
                </a:solidFill>
                <a:latin typeface="Source Sans 3"/>
                <a:ea typeface="Source Sans 3"/>
                <a:cs typeface="Source Sans 3"/>
                <a:sym typeface="Source Sans 3"/>
              </a:rPr>
              <a:t> dark chocolate </a:t>
            </a:r>
            <a:r>
              <a:rPr lang="en-US" sz="1600" dirty="0" err="1">
                <a:solidFill>
                  <a:srgbClr val="432338"/>
                </a:solidFill>
                <a:latin typeface="Source Sans 3"/>
                <a:ea typeface="Source Sans 3"/>
                <a:cs typeface="Source Sans 3"/>
                <a:sym typeface="Source Sans 3"/>
              </a:rPr>
              <a:t>secukupnya</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selama</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persalinan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melaporkan</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tingkat</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kecemasan</a:t>
            </a:r>
            <a:r>
              <a:rPr lang="en-US" sz="1600" dirty="0">
                <a:solidFill>
                  <a:srgbClr val="432338"/>
                </a:solidFill>
                <a:latin typeface="Source Sans 3"/>
                <a:ea typeface="Source Sans 3"/>
                <a:cs typeface="Source Sans 3"/>
                <a:sym typeface="Source Sans 3"/>
              </a:rPr>
              <a:t> yang </a:t>
            </a:r>
            <a:r>
              <a:rPr lang="en-US" sz="1600" dirty="0" err="1">
                <a:solidFill>
                  <a:srgbClr val="432338"/>
                </a:solidFill>
                <a:latin typeface="Source Sans 3"/>
                <a:ea typeface="Source Sans 3"/>
                <a:cs typeface="Source Sans 3"/>
                <a:sym typeface="Source Sans 3"/>
              </a:rPr>
              <a:t>lebih</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rendah</a:t>
            </a:r>
            <a:r>
              <a:rPr lang="en-US" sz="1600" dirty="0">
                <a:solidFill>
                  <a:srgbClr val="432338"/>
                </a:solidFill>
                <a:latin typeface="Source Sans 3"/>
                <a:ea typeface="Source Sans 3"/>
                <a:cs typeface="Source Sans 3"/>
                <a:sym typeface="Source Sans 3"/>
              </a:rPr>
              <a:t> dan </a:t>
            </a:r>
            <a:r>
              <a:rPr lang="en-US" sz="1600" dirty="0" err="1">
                <a:solidFill>
                  <a:srgbClr val="432338"/>
                </a:solidFill>
                <a:latin typeface="Source Sans 3"/>
                <a:ea typeface="Source Sans 3"/>
                <a:cs typeface="Source Sans 3"/>
                <a:sym typeface="Source Sans 3"/>
              </a:rPr>
              <a:t>persepsi</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nyeri</a:t>
            </a:r>
            <a:r>
              <a:rPr lang="en-US" sz="1600" dirty="0">
                <a:solidFill>
                  <a:srgbClr val="432338"/>
                </a:solidFill>
                <a:latin typeface="Source Sans 3"/>
                <a:ea typeface="Source Sans 3"/>
                <a:cs typeface="Source Sans 3"/>
                <a:sym typeface="Source Sans 3"/>
              </a:rPr>
              <a:t> yang </a:t>
            </a:r>
            <a:r>
              <a:rPr lang="en-US" sz="1600" dirty="0" err="1">
                <a:solidFill>
                  <a:srgbClr val="432338"/>
                </a:solidFill>
                <a:latin typeface="Source Sans 3"/>
                <a:ea typeface="Source Sans 3"/>
                <a:cs typeface="Source Sans 3"/>
                <a:sym typeface="Source Sans 3"/>
              </a:rPr>
              <a:t>lebih</a:t>
            </a:r>
            <a:r>
              <a:rPr lang="en-US" sz="1600" dirty="0">
                <a:solidFill>
                  <a:srgbClr val="432338"/>
                </a:solidFill>
                <a:latin typeface="Source Sans 3"/>
                <a:ea typeface="Source Sans 3"/>
                <a:cs typeface="Source Sans 3"/>
                <a:sym typeface="Source Sans 3"/>
              </a:rPr>
              <a:t> </a:t>
            </a:r>
            <a:r>
              <a:rPr lang="en-US" sz="1600" dirty="0" err="1">
                <a:solidFill>
                  <a:srgbClr val="432338"/>
                </a:solidFill>
                <a:latin typeface="Source Sans 3"/>
                <a:ea typeface="Source Sans 3"/>
                <a:cs typeface="Source Sans 3"/>
                <a:sym typeface="Source Sans 3"/>
              </a:rPr>
              <a:t>terkelola</a:t>
            </a:r>
            <a:r>
              <a:rPr lang="en-US" sz="1600" dirty="0">
                <a:solidFill>
                  <a:srgbClr val="432338"/>
                </a:solidFill>
                <a:latin typeface="Source Sans 3"/>
                <a:ea typeface="Source Sans 3"/>
                <a:cs typeface="Source Sans 3"/>
                <a:sym typeface="Source Sans 3"/>
              </a:rPr>
              <a:t>.</a:t>
            </a:r>
          </a:p>
        </p:txBody>
      </p:sp>
      <p:grpSp>
        <p:nvGrpSpPr>
          <p:cNvPr id="22" name="Group 22"/>
          <p:cNvGrpSpPr/>
          <p:nvPr/>
        </p:nvGrpSpPr>
        <p:grpSpPr>
          <a:xfrm>
            <a:off x="1249709" y="7743377"/>
            <a:ext cx="15788583" cy="1104452"/>
            <a:chOff x="0" y="0"/>
            <a:chExt cx="21051444" cy="1472603"/>
          </a:xfrm>
        </p:grpSpPr>
        <p:sp>
          <p:nvSpPr>
            <p:cNvPr id="23" name="Freeform 23"/>
            <p:cNvSpPr/>
            <p:nvPr/>
          </p:nvSpPr>
          <p:spPr>
            <a:xfrm>
              <a:off x="0" y="0"/>
              <a:ext cx="21051393" cy="1472565"/>
            </a:xfrm>
            <a:custGeom>
              <a:avLst/>
              <a:gdLst/>
              <a:ahLst/>
              <a:cxnLst/>
              <a:rect l="l" t="t" r="r" b="b"/>
              <a:pathLst>
                <a:path w="21051393" h="1472565">
                  <a:moveTo>
                    <a:pt x="0" y="119126"/>
                  </a:moveTo>
                  <a:cubicBezTo>
                    <a:pt x="0" y="53340"/>
                    <a:pt x="53340" y="0"/>
                    <a:pt x="119126" y="0"/>
                  </a:cubicBezTo>
                  <a:lnTo>
                    <a:pt x="20932267" y="0"/>
                  </a:lnTo>
                  <a:cubicBezTo>
                    <a:pt x="20998053" y="0"/>
                    <a:pt x="21051393" y="53340"/>
                    <a:pt x="21051393" y="119126"/>
                  </a:cubicBezTo>
                  <a:lnTo>
                    <a:pt x="21051393" y="1353439"/>
                  </a:lnTo>
                  <a:cubicBezTo>
                    <a:pt x="21051393" y="1419225"/>
                    <a:pt x="20998053" y="1472565"/>
                    <a:pt x="20932267" y="1472565"/>
                  </a:cubicBezTo>
                  <a:lnTo>
                    <a:pt x="119126" y="1472565"/>
                  </a:lnTo>
                  <a:cubicBezTo>
                    <a:pt x="53340" y="1472565"/>
                    <a:pt x="0" y="1419225"/>
                    <a:pt x="0" y="1353439"/>
                  </a:cubicBezTo>
                  <a:close/>
                </a:path>
              </a:pathLst>
            </a:custGeom>
            <a:solidFill>
              <a:srgbClr val="F6BBE1"/>
            </a:solidFill>
          </p:spPr>
        </p:sp>
      </p:grpSp>
      <p:grpSp>
        <p:nvGrpSpPr>
          <p:cNvPr id="24" name="Group 24"/>
          <p:cNvGrpSpPr/>
          <p:nvPr/>
        </p:nvGrpSpPr>
        <p:grpSpPr>
          <a:xfrm>
            <a:off x="1462383" y="8042072"/>
            <a:ext cx="265805" cy="212674"/>
            <a:chOff x="0" y="0"/>
            <a:chExt cx="354406" cy="283566"/>
          </a:xfrm>
        </p:grpSpPr>
        <p:sp>
          <p:nvSpPr>
            <p:cNvPr id="25" name="Freeform 25" descr="preencoded.png"/>
            <p:cNvSpPr/>
            <p:nvPr/>
          </p:nvSpPr>
          <p:spPr>
            <a:xfrm>
              <a:off x="0" y="0"/>
              <a:ext cx="354457" cy="283591"/>
            </a:xfrm>
            <a:custGeom>
              <a:avLst/>
              <a:gdLst/>
              <a:ahLst/>
              <a:cxnLst/>
              <a:rect l="l" t="t" r="r" b="b"/>
              <a:pathLst>
                <a:path w="354457" h="283591">
                  <a:moveTo>
                    <a:pt x="0" y="0"/>
                  </a:moveTo>
                  <a:lnTo>
                    <a:pt x="354457" y="0"/>
                  </a:lnTo>
                  <a:lnTo>
                    <a:pt x="354457" y="283591"/>
                  </a:lnTo>
                  <a:lnTo>
                    <a:pt x="0" y="283591"/>
                  </a:lnTo>
                  <a:lnTo>
                    <a:pt x="0" y="0"/>
                  </a:lnTo>
                  <a:close/>
                </a:path>
              </a:pathLst>
            </a:custGeom>
            <a:blipFill>
              <a:blip r:embed="rId6"/>
              <a:stretch>
                <a:fillRect l="-917" r="-902" b="8"/>
              </a:stretch>
            </a:blipFill>
          </p:spPr>
        </p:sp>
      </p:grpSp>
      <p:sp>
        <p:nvSpPr>
          <p:cNvPr id="26" name="TextBox 26"/>
          <p:cNvSpPr txBox="1"/>
          <p:nvPr/>
        </p:nvSpPr>
        <p:spPr>
          <a:xfrm>
            <a:off x="1940871" y="7921676"/>
            <a:ext cx="14884746" cy="664369"/>
          </a:xfrm>
          <a:prstGeom prst="rect">
            <a:avLst/>
          </a:prstGeom>
        </p:spPr>
        <p:txBody>
          <a:bodyPr lIns="0" tIns="0" rIns="0" bIns="0" rtlCol="0" anchor="t">
            <a:spAutoFit/>
          </a:bodyPr>
          <a:lstStyle/>
          <a:p>
            <a:pPr algn="l">
              <a:lnSpc>
                <a:spcPts val="2400"/>
              </a:lnSpc>
            </a:pPr>
            <a:r>
              <a:rPr lang="en-US" sz="1600" b="1">
                <a:solidFill>
                  <a:srgbClr val="000000"/>
                </a:solidFill>
                <a:latin typeface="Source Sans 3 Bold"/>
                <a:ea typeface="Source Sans 3 Bold"/>
                <a:cs typeface="Source Sans 3 Bold"/>
                <a:sym typeface="Source Sans 3 Bold"/>
              </a:rPr>
              <a:t>Aturan Aman:</a:t>
            </a:r>
            <a:r>
              <a:rPr lang="en-US" sz="1600">
                <a:solidFill>
                  <a:srgbClr val="000000"/>
                </a:solidFill>
                <a:latin typeface="Source Sans 3"/>
                <a:ea typeface="Source Sans 3"/>
                <a:cs typeface="Source Sans 3"/>
                <a:sym typeface="Source Sans 3"/>
              </a:rPr>
              <a:t> Konsumsi dark chocolate harus dalam porsi kecil (sekitar 20-30 gram) dan ibu harus tidak memiliki riwayat intoleransi kafein atau kondisi yang memerlukan pembatasan gula. Selalu konsultasikan dengan ibu tentang preferensi dan kondisi kesehatannya.</a:t>
            </a:r>
          </a:p>
        </p:txBody>
      </p:sp>
      <p:sp>
        <p:nvSpPr>
          <p:cNvPr id="27" name="TextBox 27"/>
          <p:cNvSpPr txBox="1"/>
          <p:nvPr/>
        </p:nvSpPr>
        <p:spPr>
          <a:xfrm>
            <a:off x="1249709" y="8994581"/>
            <a:ext cx="15788583" cy="664369"/>
          </a:xfrm>
          <a:prstGeom prst="rect">
            <a:avLst/>
          </a:prstGeom>
        </p:spPr>
        <p:txBody>
          <a:bodyPr lIns="0" tIns="0" rIns="0" bIns="0" rtlCol="0" anchor="t">
            <a:spAutoFit/>
          </a:bodyPr>
          <a:lstStyle/>
          <a:p>
            <a:pPr algn="l">
              <a:lnSpc>
                <a:spcPts val="2400"/>
              </a:lnSpc>
            </a:pPr>
            <a:r>
              <a:rPr lang="en-US" sz="1600">
                <a:solidFill>
                  <a:srgbClr val="432338"/>
                </a:solidFill>
                <a:latin typeface="Source Sans 3"/>
                <a:ea typeface="Source Sans 3"/>
                <a:cs typeface="Source Sans 3"/>
                <a:sym typeface="Source Sans 3"/>
              </a:rPr>
              <a:t>Terapi-terapi ini dapat diterapkan dalam berbagai tahap persalinan. Birth ball sangat efektif pada fase aktif, sementara dark chocolate dan jus wortel dapat diberikan sebagai sumber energi ringan selama fase pembukaan. Kombinasi ketiganya memberikan dukungan fisik dan psikologis yang komprehensif.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1553318" y="662140"/>
            <a:ext cx="9613259" cy="630136"/>
          </a:xfrm>
          <a:prstGeom prst="rect">
            <a:avLst/>
          </a:prstGeom>
        </p:spPr>
        <p:txBody>
          <a:bodyPr lIns="0" tIns="0" rIns="0" bIns="0" rtlCol="0" anchor="t">
            <a:spAutoFit/>
          </a:bodyPr>
          <a:lstStyle/>
          <a:p>
            <a:pPr algn="l">
              <a:lnSpc>
                <a:spcPts val="4700"/>
              </a:lnSpc>
            </a:pPr>
            <a:r>
              <a:rPr lang="en-US" sz="3700" b="1">
                <a:solidFill>
                  <a:srgbClr val="371A2D"/>
                </a:solidFill>
                <a:latin typeface="Noto Serif Bold"/>
                <a:ea typeface="Noto Serif Bold"/>
                <a:cs typeface="Noto Serif Bold"/>
                <a:sym typeface="Noto Serif Bold"/>
              </a:rPr>
              <a:t>Terapi Alami untuk Kesehatan Ibu Nifas</a:t>
            </a:r>
          </a:p>
        </p:txBody>
      </p:sp>
      <p:sp>
        <p:nvSpPr>
          <p:cNvPr id="7" name="TextBox 7"/>
          <p:cNvSpPr txBox="1"/>
          <p:nvPr/>
        </p:nvSpPr>
        <p:spPr>
          <a:xfrm>
            <a:off x="1553318" y="1583236"/>
            <a:ext cx="15181212" cy="611086"/>
          </a:xfrm>
          <a:prstGeom prst="rect">
            <a:avLst/>
          </a:prstGeom>
        </p:spPr>
        <p:txBody>
          <a:bodyPr lIns="0" tIns="0" rIns="0" bIns="0" rtlCol="0" anchor="t">
            <a:spAutoFit/>
          </a:bodyPr>
          <a:lstStyle/>
          <a:p>
            <a:pPr algn="l">
              <a:lnSpc>
                <a:spcPts val="2200"/>
              </a:lnSpc>
            </a:pPr>
            <a:r>
              <a:rPr lang="en-US" sz="1600">
                <a:solidFill>
                  <a:srgbClr val="432338"/>
                </a:solidFill>
                <a:latin typeface="Source Sans 3"/>
                <a:ea typeface="Source Sans 3"/>
                <a:cs typeface="Source Sans 3"/>
                <a:sym typeface="Source Sans 3"/>
              </a:rPr>
              <a:t>Masa nifas adalah periode krusial untuk pemulihan fisik dan adaptasi psikologis. Terapi alami dapat mempercepat proses penyembuhan, mendukung produksi ASI, dan membantu ibu mengatasi perubahan emosional yang wajar terjadi setelah melahirkan.</a:t>
            </a:r>
          </a:p>
        </p:txBody>
      </p:sp>
      <p:grpSp>
        <p:nvGrpSpPr>
          <p:cNvPr id="8" name="Group 8"/>
          <p:cNvGrpSpPr/>
          <p:nvPr/>
        </p:nvGrpSpPr>
        <p:grpSpPr>
          <a:xfrm>
            <a:off x="1548555" y="2369191"/>
            <a:ext cx="4963420" cy="3164234"/>
            <a:chOff x="0" y="0"/>
            <a:chExt cx="6617894" cy="4218978"/>
          </a:xfrm>
        </p:grpSpPr>
        <p:sp>
          <p:nvSpPr>
            <p:cNvPr id="9" name="Freeform 9"/>
            <p:cNvSpPr/>
            <p:nvPr/>
          </p:nvSpPr>
          <p:spPr>
            <a:xfrm>
              <a:off x="6350" y="6350"/>
              <a:ext cx="6605270" cy="4206240"/>
            </a:xfrm>
            <a:custGeom>
              <a:avLst/>
              <a:gdLst/>
              <a:ahLst/>
              <a:cxnLst/>
              <a:rect l="l" t="t" r="r" b="b"/>
              <a:pathLst>
                <a:path w="6605270" h="4206240">
                  <a:moveTo>
                    <a:pt x="0" y="114554"/>
                  </a:moveTo>
                  <a:cubicBezTo>
                    <a:pt x="0" y="51308"/>
                    <a:pt x="51308" y="0"/>
                    <a:pt x="114681" y="0"/>
                  </a:cubicBezTo>
                  <a:lnTo>
                    <a:pt x="6490589" y="0"/>
                  </a:lnTo>
                  <a:cubicBezTo>
                    <a:pt x="6553962" y="0"/>
                    <a:pt x="6605270" y="51308"/>
                    <a:pt x="6605270" y="114554"/>
                  </a:cubicBezTo>
                  <a:lnTo>
                    <a:pt x="6605270" y="4091686"/>
                  </a:lnTo>
                  <a:cubicBezTo>
                    <a:pt x="6605270" y="4154932"/>
                    <a:pt x="6553962" y="4206240"/>
                    <a:pt x="6490589" y="4206240"/>
                  </a:cubicBezTo>
                  <a:lnTo>
                    <a:pt x="114681" y="4206240"/>
                  </a:lnTo>
                  <a:cubicBezTo>
                    <a:pt x="51308" y="4206240"/>
                    <a:pt x="0" y="4154932"/>
                    <a:pt x="0" y="4091686"/>
                  </a:cubicBezTo>
                  <a:close/>
                </a:path>
              </a:pathLst>
            </a:custGeom>
            <a:solidFill>
              <a:srgbClr val="F9D2EB"/>
            </a:solidFill>
          </p:spPr>
        </p:sp>
        <p:sp>
          <p:nvSpPr>
            <p:cNvPr id="10" name="Freeform 10"/>
            <p:cNvSpPr/>
            <p:nvPr/>
          </p:nvSpPr>
          <p:spPr>
            <a:xfrm>
              <a:off x="0" y="0"/>
              <a:ext cx="6617970" cy="4218940"/>
            </a:xfrm>
            <a:custGeom>
              <a:avLst/>
              <a:gdLst/>
              <a:ahLst/>
              <a:cxnLst/>
              <a:rect l="l" t="t" r="r" b="b"/>
              <a:pathLst>
                <a:path w="6617970" h="4218940">
                  <a:moveTo>
                    <a:pt x="0" y="120904"/>
                  </a:moveTo>
                  <a:cubicBezTo>
                    <a:pt x="0" y="54102"/>
                    <a:pt x="54229" y="0"/>
                    <a:pt x="121031" y="0"/>
                  </a:cubicBezTo>
                  <a:lnTo>
                    <a:pt x="6496939" y="0"/>
                  </a:lnTo>
                  <a:lnTo>
                    <a:pt x="6496939" y="6350"/>
                  </a:lnTo>
                  <a:lnTo>
                    <a:pt x="6496939" y="0"/>
                  </a:lnTo>
                  <a:cubicBezTo>
                    <a:pt x="6563741" y="0"/>
                    <a:pt x="6617970" y="54102"/>
                    <a:pt x="6617970" y="120904"/>
                  </a:cubicBezTo>
                  <a:lnTo>
                    <a:pt x="6611620" y="120904"/>
                  </a:lnTo>
                  <a:lnTo>
                    <a:pt x="6617970" y="120904"/>
                  </a:lnTo>
                  <a:lnTo>
                    <a:pt x="6617970" y="4098036"/>
                  </a:lnTo>
                  <a:lnTo>
                    <a:pt x="6611620" y="4098036"/>
                  </a:lnTo>
                  <a:lnTo>
                    <a:pt x="6617970" y="4098036"/>
                  </a:lnTo>
                  <a:cubicBezTo>
                    <a:pt x="6617970" y="4164838"/>
                    <a:pt x="6563741" y="4218940"/>
                    <a:pt x="6496939" y="4218940"/>
                  </a:cubicBezTo>
                  <a:lnTo>
                    <a:pt x="6496939" y="4212590"/>
                  </a:lnTo>
                  <a:lnTo>
                    <a:pt x="6496939" y="4218940"/>
                  </a:lnTo>
                  <a:lnTo>
                    <a:pt x="121031" y="4218940"/>
                  </a:lnTo>
                  <a:lnTo>
                    <a:pt x="121031" y="4212590"/>
                  </a:lnTo>
                  <a:lnTo>
                    <a:pt x="121031" y="4218940"/>
                  </a:lnTo>
                  <a:cubicBezTo>
                    <a:pt x="54229" y="4218940"/>
                    <a:pt x="0" y="4164838"/>
                    <a:pt x="0" y="4098036"/>
                  </a:cubicBezTo>
                  <a:lnTo>
                    <a:pt x="0" y="120904"/>
                  </a:lnTo>
                  <a:lnTo>
                    <a:pt x="6350" y="120904"/>
                  </a:lnTo>
                  <a:lnTo>
                    <a:pt x="0" y="120904"/>
                  </a:lnTo>
                  <a:moveTo>
                    <a:pt x="12700" y="120904"/>
                  </a:moveTo>
                  <a:lnTo>
                    <a:pt x="12700" y="4098036"/>
                  </a:lnTo>
                  <a:lnTo>
                    <a:pt x="6350" y="4098036"/>
                  </a:lnTo>
                  <a:lnTo>
                    <a:pt x="12700" y="4098036"/>
                  </a:lnTo>
                  <a:cubicBezTo>
                    <a:pt x="12700" y="4157726"/>
                    <a:pt x="61214" y="4206240"/>
                    <a:pt x="121031" y="4206240"/>
                  </a:cubicBezTo>
                  <a:lnTo>
                    <a:pt x="6496939" y="4206240"/>
                  </a:lnTo>
                  <a:cubicBezTo>
                    <a:pt x="6556756" y="4206240"/>
                    <a:pt x="6605270" y="4157853"/>
                    <a:pt x="6605270" y="4098036"/>
                  </a:cubicBezTo>
                  <a:lnTo>
                    <a:pt x="6605270" y="120904"/>
                  </a:lnTo>
                  <a:cubicBezTo>
                    <a:pt x="6605270" y="61214"/>
                    <a:pt x="6556756" y="12700"/>
                    <a:pt x="6496939" y="12700"/>
                  </a:cubicBezTo>
                  <a:lnTo>
                    <a:pt x="121031" y="12700"/>
                  </a:lnTo>
                  <a:lnTo>
                    <a:pt x="121031" y="6350"/>
                  </a:lnTo>
                  <a:lnTo>
                    <a:pt x="121031" y="12700"/>
                  </a:lnTo>
                  <a:cubicBezTo>
                    <a:pt x="61214" y="12700"/>
                    <a:pt x="12700" y="61087"/>
                    <a:pt x="12700" y="120904"/>
                  </a:cubicBezTo>
                  <a:close/>
                </a:path>
              </a:pathLst>
            </a:custGeom>
            <a:solidFill>
              <a:srgbClr val="DFB8D1"/>
            </a:solidFill>
          </p:spPr>
        </p:sp>
      </p:grpSp>
      <p:sp>
        <p:nvSpPr>
          <p:cNvPr id="11" name="TextBox 11"/>
          <p:cNvSpPr txBox="1"/>
          <p:nvPr/>
        </p:nvSpPr>
        <p:spPr>
          <a:xfrm>
            <a:off x="1767335" y="2578446"/>
            <a:ext cx="2406406" cy="310305"/>
          </a:xfrm>
          <a:prstGeom prst="rect">
            <a:avLst/>
          </a:prstGeom>
        </p:spPr>
        <p:txBody>
          <a:bodyPr lIns="0" tIns="0" rIns="0" bIns="0" rtlCol="0" anchor="t">
            <a:spAutoFit/>
          </a:bodyPr>
          <a:lstStyle/>
          <a:p>
            <a:pPr algn="l">
              <a:lnSpc>
                <a:spcPts val="2300"/>
              </a:lnSpc>
            </a:pPr>
            <a:r>
              <a:rPr lang="en-US" sz="1800" b="1">
                <a:solidFill>
                  <a:srgbClr val="432338"/>
                </a:solidFill>
                <a:latin typeface="Noto Serif Bold"/>
                <a:ea typeface="Noto Serif Bold"/>
                <a:cs typeface="Noto Serif Bold"/>
                <a:sym typeface="Noto Serif Bold"/>
              </a:rPr>
              <a:t>Pijat Oksitosin</a:t>
            </a:r>
          </a:p>
        </p:txBody>
      </p:sp>
      <p:sp>
        <p:nvSpPr>
          <p:cNvPr id="12" name="TextBox 12"/>
          <p:cNvSpPr txBox="1"/>
          <p:nvPr/>
        </p:nvSpPr>
        <p:spPr>
          <a:xfrm>
            <a:off x="1767335" y="2956027"/>
            <a:ext cx="4525861" cy="2358628"/>
          </a:xfrm>
          <a:prstGeom prst="rect">
            <a:avLst/>
          </a:prstGeom>
        </p:spPr>
        <p:txBody>
          <a:bodyPr lIns="0" tIns="0" rIns="0" bIns="0" rtlCol="0" anchor="t">
            <a:spAutoFit/>
          </a:bodyPr>
          <a:lstStyle/>
          <a:p>
            <a:pPr algn="l">
              <a:lnSpc>
                <a:spcPts val="2200"/>
              </a:lnSpc>
            </a:pPr>
            <a:r>
              <a:rPr lang="en-US" sz="1600">
                <a:solidFill>
                  <a:srgbClr val="432338"/>
                </a:solidFill>
                <a:latin typeface="Source Sans 3"/>
                <a:ea typeface="Source Sans 3"/>
                <a:cs typeface="Source Sans 3"/>
                <a:sym typeface="Source Sans 3"/>
              </a:rPr>
              <a:t>Terapi pijat khusus yang dirancang untuk merangsang pelepasan oksitosin secara alami. Teknik ini membantu kontraksi rahim kembali ke ukuran normal, mengurangi perdarahan pasca persalinan, dan merangsang let-down reflex untuk produksi ASI. Dilakukan dengan lembut menggunakan minyak yang aman untuk ibu dan bayi.</a:t>
            </a:r>
          </a:p>
        </p:txBody>
      </p:sp>
      <p:grpSp>
        <p:nvGrpSpPr>
          <p:cNvPr id="13" name="Group 13"/>
          <p:cNvGrpSpPr/>
          <p:nvPr/>
        </p:nvGrpSpPr>
        <p:grpSpPr>
          <a:xfrm>
            <a:off x="6662137" y="2369191"/>
            <a:ext cx="4963420" cy="3164234"/>
            <a:chOff x="0" y="0"/>
            <a:chExt cx="6617894" cy="4218978"/>
          </a:xfrm>
        </p:grpSpPr>
        <p:sp>
          <p:nvSpPr>
            <p:cNvPr id="14" name="Freeform 14"/>
            <p:cNvSpPr/>
            <p:nvPr/>
          </p:nvSpPr>
          <p:spPr>
            <a:xfrm>
              <a:off x="6350" y="6350"/>
              <a:ext cx="6605270" cy="4206240"/>
            </a:xfrm>
            <a:custGeom>
              <a:avLst/>
              <a:gdLst/>
              <a:ahLst/>
              <a:cxnLst/>
              <a:rect l="l" t="t" r="r" b="b"/>
              <a:pathLst>
                <a:path w="6605270" h="4206240">
                  <a:moveTo>
                    <a:pt x="0" y="114554"/>
                  </a:moveTo>
                  <a:cubicBezTo>
                    <a:pt x="0" y="51308"/>
                    <a:pt x="51308" y="0"/>
                    <a:pt x="114681" y="0"/>
                  </a:cubicBezTo>
                  <a:lnTo>
                    <a:pt x="6490589" y="0"/>
                  </a:lnTo>
                  <a:cubicBezTo>
                    <a:pt x="6553962" y="0"/>
                    <a:pt x="6605270" y="51308"/>
                    <a:pt x="6605270" y="114554"/>
                  </a:cubicBezTo>
                  <a:lnTo>
                    <a:pt x="6605270" y="4091686"/>
                  </a:lnTo>
                  <a:cubicBezTo>
                    <a:pt x="6605270" y="4154932"/>
                    <a:pt x="6553962" y="4206240"/>
                    <a:pt x="6490589" y="4206240"/>
                  </a:cubicBezTo>
                  <a:lnTo>
                    <a:pt x="114681" y="4206240"/>
                  </a:lnTo>
                  <a:cubicBezTo>
                    <a:pt x="51308" y="4206240"/>
                    <a:pt x="0" y="4154932"/>
                    <a:pt x="0" y="4091686"/>
                  </a:cubicBezTo>
                  <a:close/>
                </a:path>
              </a:pathLst>
            </a:custGeom>
            <a:solidFill>
              <a:srgbClr val="F9D2EB"/>
            </a:solidFill>
          </p:spPr>
        </p:sp>
        <p:sp>
          <p:nvSpPr>
            <p:cNvPr id="15" name="Freeform 15"/>
            <p:cNvSpPr/>
            <p:nvPr/>
          </p:nvSpPr>
          <p:spPr>
            <a:xfrm>
              <a:off x="0" y="0"/>
              <a:ext cx="6617970" cy="4218940"/>
            </a:xfrm>
            <a:custGeom>
              <a:avLst/>
              <a:gdLst/>
              <a:ahLst/>
              <a:cxnLst/>
              <a:rect l="l" t="t" r="r" b="b"/>
              <a:pathLst>
                <a:path w="6617970" h="4218940">
                  <a:moveTo>
                    <a:pt x="0" y="120904"/>
                  </a:moveTo>
                  <a:cubicBezTo>
                    <a:pt x="0" y="54102"/>
                    <a:pt x="54229" y="0"/>
                    <a:pt x="121031" y="0"/>
                  </a:cubicBezTo>
                  <a:lnTo>
                    <a:pt x="6496939" y="0"/>
                  </a:lnTo>
                  <a:lnTo>
                    <a:pt x="6496939" y="6350"/>
                  </a:lnTo>
                  <a:lnTo>
                    <a:pt x="6496939" y="0"/>
                  </a:lnTo>
                  <a:cubicBezTo>
                    <a:pt x="6563741" y="0"/>
                    <a:pt x="6617970" y="54102"/>
                    <a:pt x="6617970" y="120904"/>
                  </a:cubicBezTo>
                  <a:lnTo>
                    <a:pt x="6611620" y="120904"/>
                  </a:lnTo>
                  <a:lnTo>
                    <a:pt x="6617970" y="120904"/>
                  </a:lnTo>
                  <a:lnTo>
                    <a:pt x="6617970" y="4098036"/>
                  </a:lnTo>
                  <a:lnTo>
                    <a:pt x="6611620" y="4098036"/>
                  </a:lnTo>
                  <a:lnTo>
                    <a:pt x="6617970" y="4098036"/>
                  </a:lnTo>
                  <a:cubicBezTo>
                    <a:pt x="6617970" y="4164838"/>
                    <a:pt x="6563741" y="4218940"/>
                    <a:pt x="6496939" y="4218940"/>
                  </a:cubicBezTo>
                  <a:lnTo>
                    <a:pt x="6496939" y="4212590"/>
                  </a:lnTo>
                  <a:lnTo>
                    <a:pt x="6496939" y="4218940"/>
                  </a:lnTo>
                  <a:lnTo>
                    <a:pt x="121031" y="4218940"/>
                  </a:lnTo>
                  <a:lnTo>
                    <a:pt x="121031" y="4212590"/>
                  </a:lnTo>
                  <a:lnTo>
                    <a:pt x="121031" y="4218940"/>
                  </a:lnTo>
                  <a:cubicBezTo>
                    <a:pt x="54229" y="4218940"/>
                    <a:pt x="0" y="4164838"/>
                    <a:pt x="0" y="4098036"/>
                  </a:cubicBezTo>
                  <a:lnTo>
                    <a:pt x="0" y="120904"/>
                  </a:lnTo>
                  <a:lnTo>
                    <a:pt x="6350" y="120904"/>
                  </a:lnTo>
                  <a:lnTo>
                    <a:pt x="0" y="120904"/>
                  </a:lnTo>
                  <a:moveTo>
                    <a:pt x="12700" y="120904"/>
                  </a:moveTo>
                  <a:lnTo>
                    <a:pt x="12700" y="4098036"/>
                  </a:lnTo>
                  <a:lnTo>
                    <a:pt x="6350" y="4098036"/>
                  </a:lnTo>
                  <a:lnTo>
                    <a:pt x="12700" y="4098036"/>
                  </a:lnTo>
                  <a:cubicBezTo>
                    <a:pt x="12700" y="4157726"/>
                    <a:pt x="61214" y="4206240"/>
                    <a:pt x="121031" y="4206240"/>
                  </a:cubicBezTo>
                  <a:lnTo>
                    <a:pt x="6496939" y="4206240"/>
                  </a:lnTo>
                  <a:cubicBezTo>
                    <a:pt x="6556756" y="4206240"/>
                    <a:pt x="6605270" y="4157853"/>
                    <a:pt x="6605270" y="4098036"/>
                  </a:cubicBezTo>
                  <a:lnTo>
                    <a:pt x="6605270" y="120904"/>
                  </a:lnTo>
                  <a:cubicBezTo>
                    <a:pt x="6605270" y="61214"/>
                    <a:pt x="6556756" y="12700"/>
                    <a:pt x="6496939" y="12700"/>
                  </a:cubicBezTo>
                  <a:lnTo>
                    <a:pt x="121031" y="12700"/>
                  </a:lnTo>
                  <a:lnTo>
                    <a:pt x="121031" y="6350"/>
                  </a:lnTo>
                  <a:lnTo>
                    <a:pt x="121031" y="12700"/>
                  </a:lnTo>
                  <a:cubicBezTo>
                    <a:pt x="61214" y="12700"/>
                    <a:pt x="12700" y="61087"/>
                    <a:pt x="12700" y="120904"/>
                  </a:cubicBezTo>
                  <a:close/>
                </a:path>
              </a:pathLst>
            </a:custGeom>
            <a:solidFill>
              <a:srgbClr val="DFB8D1"/>
            </a:solidFill>
          </p:spPr>
        </p:sp>
      </p:grpSp>
      <p:sp>
        <p:nvSpPr>
          <p:cNvPr id="16" name="TextBox 16"/>
          <p:cNvSpPr txBox="1"/>
          <p:nvPr/>
        </p:nvSpPr>
        <p:spPr>
          <a:xfrm>
            <a:off x="6880917" y="2578446"/>
            <a:ext cx="3844080" cy="310305"/>
          </a:xfrm>
          <a:prstGeom prst="rect">
            <a:avLst/>
          </a:prstGeom>
        </p:spPr>
        <p:txBody>
          <a:bodyPr lIns="0" tIns="0" rIns="0" bIns="0" rtlCol="0" anchor="t">
            <a:spAutoFit/>
          </a:bodyPr>
          <a:lstStyle/>
          <a:p>
            <a:pPr algn="l">
              <a:lnSpc>
                <a:spcPts val="2300"/>
              </a:lnSpc>
            </a:pPr>
            <a:r>
              <a:rPr lang="en-US" sz="1800" b="1">
                <a:solidFill>
                  <a:srgbClr val="432338"/>
                </a:solidFill>
                <a:latin typeface="Noto Serif Bold"/>
                <a:ea typeface="Noto Serif Bold"/>
                <a:cs typeface="Noto Serif Bold"/>
                <a:sym typeface="Noto Serif Bold"/>
              </a:rPr>
              <a:t>Herbal dan Ramuan Tradisional</a:t>
            </a:r>
          </a:p>
        </p:txBody>
      </p:sp>
      <p:sp>
        <p:nvSpPr>
          <p:cNvPr id="17" name="TextBox 17"/>
          <p:cNvSpPr txBox="1"/>
          <p:nvPr/>
        </p:nvSpPr>
        <p:spPr>
          <a:xfrm>
            <a:off x="6880917" y="2956027"/>
            <a:ext cx="4525861" cy="2067373"/>
          </a:xfrm>
          <a:prstGeom prst="rect">
            <a:avLst/>
          </a:prstGeom>
        </p:spPr>
        <p:txBody>
          <a:bodyPr lIns="0" tIns="0" rIns="0" bIns="0" rtlCol="0" anchor="t">
            <a:spAutoFit/>
          </a:bodyPr>
          <a:lstStyle/>
          <a:p>
            <a:pPr algn="l">
              <a:lnSpc>
                <a:spcPts val="2200"/>
              </a:lnSpc>
            </a:pPr>
            <a:r>
              <a:rPr lang="en-US" sz="1600">
                <a:solidFill>
                  <a:srgbClr val="432338"/>
                </a:solidFill>
                <a:latin typeface="Source Sans 3"/>
                <a:ea typeface="Source Sans 3"/>
                <a:cs typeface="Source Sans 3"/>
                <a:sym typeface="Source Sans 3"/>
              </a:rPr>
              <a:t>Pemanfaatan tanaman seperti daun katuk untuk meningkatkan produksi ASI, kunyit untuk anti-inflamasi, atau jahe untuk menghangatkan tubuh. Harus digunakan secara hati-hati dengan mempertimbangkan keamanan, dosis tepat, dan tidak ada kontraindikasi dengan kondisi kesehatan ibu.</a:t>
            </a:r>
          </a:p>
        </p:txBody>
      </p:sp>
      <p:grpSp>
        <p:nvGrpSpPr>
          <p:cNvPr id="18" name="Group 18"/>
          <p:cNvGrpSpPr/>
          <p:nvPr/>
        </p:nvGrpSpPr>
        <p:grpSpPr>
          <a:xfrm>
            <a:off x="11775729" y="2369191"/>
            <a:ext cx="4963573" cy="3164234"/>
            <a:chOff x="0" y="0"/>
            <a:chExt cx="6618097" cy="4218978"/>
          </a:xfrm>
        </p:grpSpPr>
        <p:sp>
          <p:nvSpPr>
            <p:cNvPr id="19" name="Freeform 19"/>
            <p:cNvSpPr/>
            <p:nvPr/>
          </p:nvSpPr>
          <p:spPr>
            <a:xfrm>
              <a:off x="6350" y="6350"/>
              <a:ext cx="6605397" cy="4206240"/>
            </a:xfrm>
            <a:custGeom>
              <a:avLst/>
              <a:gdLst/>
              <a:ahLst/>
              <a:cxnLst/>
              <a:rect l="l" t="t" r="r" b="b"/>
              <a:pathLst>
                <a:path w="6605397" h="4206240">
                  <a:moveTo>
                    <a:pt x="0" y="114554"/>
                  </a:moveTo>
                  <a:cubicBezTo>
                    <a:pt x="0" y="51308"/>
                    <a:pt x="51308" y="0"/>
                    <a:pt x="114681" y="0"/>
                  </a:cubicBezTo>
                  <a:lnTo>
                    <a:pt x="6490716" y="0"/>
                  </a:lnTo>
                  <a:cubicBezTo>
                    <a:pt x="6554089" y="0"/>
                    <a:pt x="6605397" y="51308"/>
                    <a:pt x="6605397" y="114554"/>
                  </a:cubicBezTo>
                  <a:lnTo>
                    <a:pt x="6605397" y="4091686"/>
                  </a:lnTo>
                  <a:cubicBezTo>
                    <a:pt x="6605397" y="4154932"/>
                    <a:pt x="6554089" y="4206240"/>
                    <a:pt x="6490716" y="4206240"/>
                  </a:cubicBezTo>
                  <a:lnTo>
                    <a:pt x="114681" y="4206240"/>
                  </a:lnTo>
                  <a:cubicBezTo>
                    <a:pt x="51308" y="4206240"/>
                    <a:pt x="0" y="4154932"/>
                    <a:pt x="0" y="4091686"/>
                  </a:cubicBezTo>
                  <a:close/>
                </a:path>
              </a:pathLst>
            </a:custGeom>
            <a:solidFill>
              <a:srgbClr val="F9D2EB"/>
            </a:solidFill>
          </p:spPr>
        </p:sp>
        <p:sp>
          <p:nvSpPr>
            <p:cNvPr id="20" name="Freeform 20"/>
            <p:cNvSpPr/>
            <p:nvPr/>
          </p:nvSpPr>
          <p:spPr>
            <a:xfrm>
              <a:off x="0" y="0"/>
              <a:ext cx="6618097" cy="4218940"/>
            </a:xfrm>
            <a:custGeom>
              <a:avLst/>
              <a:gdLst/>
              <a:ahLst/>
              <a:cxnLst/>
              <a:rect l="l" t="t" r="r" b="b"/>
              <a:pathLst>
                <a:path w="6618097" h="4218940">
                  <a:moveTo>
                    <a:pt x="0" y="120904"/>
                  </a:moveTo>
                  <a:cubicBezTo>
                    <a:pt x="0" y="54102"/>
                    <a:pt x="54229" y="0"/>
                    <a:pt x="121031" y="0"/>
                  </a:cubicBezTo>
                  <a:lnTo>
                    <a:pt x="6497066" y="0"/>
                  </a:lnTo>
                  <a:lnTo>
                    <a:pt x="6497066" y="6350"/>
                  </a:lnTo>
                  <a:lnTo>
                    <a:pt x="6497066" y="0"/>
                  </a:lnTo>
                  <a:cubicBezTo>
                    <a:pt x="6563868" y="0"/>
                    <a:pt x="6618097" y="54102"/>
                    <a:pt x="6618097" y="120904"/>
                  </a:cubicBezTo>
                  <a:lnTo>
                    <a:pt x="6611747" y="120904"/>
                  </a:lnTo>
                  <a:lnTo>
                    <a:pt x="6618097" y="120904"/>
                  </a:lnTo>
                  <a:lnTo>
                    <a:pt x="6618097" y="4098036"/>
                  </a:lnTo>
                  <a:lnTo>
                    <a:pt x="6611747" y="4098036"/>
                  </a:lnTo>
                  <a:lnTo>
                    <a:pt x="6618097" y="4098036"/>
                  </a:lnTo>
                  <a:cubicBezTo>
                    <a:pt x="6618097" y="4164838"/>
                    <a:pt x="6563868" y="4218940"/>
                    <a:pt x="6497066" y="4218940"/>
                  </a:cubicBezTo>
                  <a:lnTo>
                    <a:pt x="6497066" y="4212590"/>
                  </a:lnTo>
                  <a:lnTo>
                    <a:pt x="6497066" y="4218940"/>
                  </a:lnTo>
                  <a:lnTo>
                    <a:pt x="121031" y="4218940"/>
                  </a:lnTo>
                  <a:lnTo>
                    <a:pt x="121031" y="4212590"/>
                  </a:lnTo>
                  <a:lnTo>
                    <a:pt x="121031" y="4218940"/>
                  </a:lnTo>
                  <a:cubicBezTo>
                    <a:pt x="54229" y="4218940"/>
                    <a:pt x="0" y="4164838"/>
                    <a:pt x="0" y="4098036"/>
                  </a:cubicBezTo>
                  <a:lnTo>
                    <a:pt x="0" y="120904"/>
                  </a:lnTo>
                  <a:lnTo>
                    <a:pt x="6350" y="120904"/>
                  </a:lnTo>
                  <a:lnTo>
                    <a:pt x="0" y="120904"/>
                  </a:lnTo>
                  <a:moveTo>
                    <a:pt x="12700" y="120904"/>
                  </a:moveTo>
                  <a:lnTo>
                    <a:pt x="12700" y="4098036"/>
                  </a:lnTo>
                  <a:lnTo>
                    <a:pt x="6350" y="4098036"/>
                  </a:lnTo>
                  <a:lnTo>
                    <a:pt x="12700" y="4098036"/>
                  </a:lnTo>
                  <a:cubicBezTo>
                    <a:pt x="12700" y="4157726"/>
                    <a:pt x="61214" y="4206240"/>
                    <a:pt x="121031" y="4206240"/>
                  </a:cubicBezTo>
                  <a:lnTo>
                    <a:pt x="6497066" y="4206240"/>
                  </a:lnTo>
                  <a:cubicBezTo>
                    <a:pt x="6556883" y="4206240"/>
                    <a:pt x="6605397" y="4157853"/>
                    <a:pt x="6605397" y="4098036"/>
                  </a:cubicBezTo>
                  <a:lnTo>
                    <a:pt x="6605397" y="120904"/>
                  </a:lnTo>
                  <a:cubicBezTo>
                    <a:pt x="6605397" y="61214"/>
                    <a:pt x="6556883" y="12700"/>
                    <a:pt x="6497066" y="12700"/>
                  </a:cubicBezTo>
                  <a:lnTo>
                    <a:pt x="121031" y="12700"/>
                  </a:lnTo>
                  <a:lnTo>
                    <a:pt x="121031" y="6350"/>
                  </a:lnTo>
                  <a:lnTo>
                    <a:pt x="121031" y="12700"/>
                  </a:lnTo>
                  <a:cubicBezTo>
                    <a:pt x="61214" y="12700"/>
                    <a:pt x="12700" y="61087"/>
                    <a:pt x="12700" y="120904"/>
                  </a:cubicBezTo>
                  <a:close/>
                </a:path>
              </a:pathLst>
            </a:custGeom>
            <a:solidFill>
              <a:srgbClr val="DFB8D1"/>
            </a:solidFill>
          </p:spPr>
        </p:sp>
      </p:grpSp>
      <p:sp>
        <p:nvSpPr>
          <p:cNvPr id="21" name="TextBox 21"/>
          <p:cNvSpPr txBox="1"/>
          <p:nvPr/>
        </p:nvSpPr>
        <p:spPr>
          <a:xfrm>
            <a:off x="11994509" y="2578446"/>
            <a:ext cx="3516068" cy="310305"/>
          </a:xfrm>
          <a:prstGeom prst="rect">
            <a:avLst/>
          </a:prstGeom>
        </p:spPr>
        <p:txBody>
          <a:bodyPr lIns="0" tIns="0" rIns="0" bIns="0" rtlCol="0" anchor="t">
            <a:spAutoFit/>
          </a:bodyPr>
          <a:lstStyle/>
          <a:p>
            <a:pPr algn="l">
              <a:lnSpc>
                <a:spcPts val="2300"/>
              </a:lnSpc>
            </a:pPr>
            <a:r>
              <a:rPr lang="en-US" sz="1800" b="1">
                <a:solidFill>
                  <a:srgbClr val="432338"/>
                </a:solidFill>
                <a:latin typeface="Noto Serif Bold"/>
                <a:ea typeface="Noto Serif Bold"/>
                <a:cs typeface="Noto Serif Bold"/>
                <a:sym typeface="Noto Serif Bold"/>
              </a:rPr>
              <a:t>Terapi Mental dan Emosional</a:t>
            </a:r>
          </a:p>
        </p:txBody>
      </p:sp>
      <p:sp>
        <p:nvSpPr>
          <p:cNvPr id="22" name="TextBox 22"/>
          <p:cNvSpPr txBox="1"/>
          <p:nvPr/>
        </p:nvSpPr>
        <p:spPr>
          <a:xfrm>
            <a:off x="11994509" y="2956027"/>
            <a:ext cx="4526013" cy="1776117"/>
          </a:xfrm>
          <a:prstGeom prst="rect">
            <a:avLst/>
          </a:prstGeom>
        </p:spPr>
        <p:txBody>
          <a:bodyPr lIns="0" tIns="0" rIns="0" bIns="0" rtlCol="0" anchor="t">
            <a:spAutoFit/>
          </a:bodyPr>
          <a:lstStyle/>
          <a:p>
            <a:pPr algn="l">
              <a:lnSpc>
                <a:spcPts val="2200"/>
              </a:lnSpc>
            </a:pPr>
            <a:r>
              <a:rPr lang="en-US" sz="1600">
                <a:solidFill>
                  <a:srgbClr val="432338"/>
                </a:solidFill>
                <a:latin typeface="Source Sans 3"/>
                <a:ea typeface="Source Sans 3"/>
                <a:cs typeface="Source Sans 3"/>
                <a:sym typeface="Source Sans 3"/>
              </a:rPr>
              <a:t>Mengatasi postpartum blues yang dialami 70-80% ibu melalui teknik mindfulness, meditasi, relaksasi progresif, dan dukungan emosional. Penting untuk membedakan antara baby blues normal dengan depresi postpartum yang memerlukan intervensi medis lebih lanjut.</a:t>
            </a:r>
          </a:p>
        </p:txBody>
      </p:sp>
      <p:sp>
        <p:nvSpPr>
          <p:cNvPr id="23" name="TextBox 23"/>
          <p:cNvSpPr txBox="1"/>
          <p:nvPr/>
        </p:nvSpPr>
        <p:spPr>
          <a:xfrm>
            <a:off x="1553318" y="5758758"/>
            <a:ext cx="3105750" cy="370437"/>
          </a:xfrm>
          <a:prstGeom prst="rect">
            <a:avLst/>
          </a:prstGeom>
        </p:spPr>
        <p:txBody>
          <a:bodyPr lIns="0" tIns="0" rIns="0" bIns="0" rtlCol="0" anchor="t">
            <a:spAutoFit/>
          </a:bodyPr>
          <a:lstStyle/>
          <a:p>
            <a:pPr algn="l">
              <a:lnSpc>
                <a:spcPts val="2799"/>
              </a:lnSpc>
            </a:pPr>
            <a:r>
              <a:rPr lang="en-US" sz="2200" b="1">
                <a:solidFill>
                  <a:srgbClr val="371A2D"/>
                </a:solidFill>
                <a:latin typeface="Noto Serif Bold"/>
                <a:ea typeface="Noto Serif Bold"/>
                <a:cs typeface="Noto Serif Bold"/>
                <a:sym typeface="Noto Serif Bold"/>
              </a:rPr>
              <a:t>Implementasi Praktis</a:t>
            </a:r>
          </a:p>
        </p:txBody>
      </p:sp>
      <p:sp>
        <p:nvSpPr>
          <p:cNvPr id="24" name="TextBox 24"/>
          <p:cNvSpPr txBox="1"/>
          <p:nvPr/>
        </p:nvSpPr>
        <p:spPr>
          <a:xfrm>
            <a:off x="1553318" y="6518967"/>
            <a:ext cx="2406406" cy="310305"/>
          </a:xfrm>
          <a:prstGeom prst="rect">
            <a:avLst/>
          </a:prstGeom>
        </p:spPr>
        <p:txBody>
          <a:bodyPr lIns="0" tIns="0" rIns="0" bIns="0" rtlCol="0" anchor="t">
            <a:spAutoFit/>
          </a:bodyPr>
          <a:lstStyle/>
          <a:p>
            <a:pPr algn="l">
              <a:lnSpc>
                <a:spcPts val="2300"/>
              </a:lnSpc>
            </a:pPr>
            <a:r>
              <a:rPr lang="en-US" sz="1800" b="1">
                <a:solidFill>
                  <a:srgbClr val="371A2D"/>
                </a:solidFill>
                <a:latin typeface="Noto Serif Bold"/>
                <a:ea typeface="Noto Serif Bold"/>
                <a:cs typeface="Noto Serif Bold"/>
                <a:sym typeface="Noto Serif Bold"/>
              </a:rPr>
              <a:t>Hari 1-3 Nifas</a:t>
            </a:r>
          </a:p>
        </p:txBody>
      </p:sp>
      <p:sp>
        <p:nvSpPr>
          <p:cNvPr id="25" name="TextBox 25"/>
          <p:cNvSpPr txBox="1"/>
          <p:nvPr/>
        </p:nvSpPr>
        <p:spPr>
          <a:xfrm>
            <a:off x="1553318" y="6960394"/>
            <a:ext cx="7341098" cy="1361037"/>
          </a:xfrm>
          <a:prstGeom prst="rect">
            <a:avLst/>
          </a:prstGeom>
        </p:spPr>
        <p:txBody>
          <a:bodyPr lIns="0" tIns="0" rIns="0" bIns="0" rtlCol="0" anchor="t">
            <a:spAutoFit/>
          </a:bodyPr>
          <a:lstStyle/>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Pijat ringan untuk relaksasi otot</a:t>
            </a:r>
          </a:p>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Herbal hangat seperti teh jahe</a:t>
            </a:r>
          </a:p>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Teknik pernapasan untuk relaksasi</a:t>
            </a:r>
          </a:p>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Dukungan emosional dari keluarga</a:t>
            </a:r>
          </a:p>
        </p:txBody>
      </p:sp>
      <p:sp>
        <p:nvSpPr>
          <p:cNvPr id="26" name="TextBox 26"/>
          <p:cNvSpPr txBox="1"/>
          <p:nvPr/>
        </p:nvSpPr>
        <p:spPr>
          <a:xfrm>
            <a:off x="9402813" y="6518967"/>
            <a:ext cx="2406406" cy="310305"/>
          </a:xfrm>
          <a:prstGeom prst="rect">
            <a:avLst/>
          </a:prstGeom>
        </p:spPr>
        <p:txBody>
          <a:bodyPr lIns="0" tIns="0" rIns="0" bIns="0" rtlCol="0" anchor="t">
            <a:spAutoFit/>
          </a:bodyPr>
          <a:lstStyle/>
          <a:p>
            <a:pPr algn="l">
              <a:lnSpc>
                <a:spcPts val="2300"/>
              </a:lnSpc>
            </a:pPr>
            <a:r>
              <a:rPr lang="en-US" sz="1800" b="1">
                <a:solidFill>
                  <a:srgbClr val="371A2D"/>
                </a:solidFill>
                <a:latin typeface="Noto Serif Bold"/>
                <a:ea typeface="Noto Serif Bold"/>
                <a:cs typeface="Noto Serif Bold"/>
                <a:sym typeface="Noto Serif Bold"/>
              </a:rPr>
              <a:t>Hari 4-7 Nifas</a:t>
            </a:r>
          </a:p>
        </p:txBody>
      </p:sp>
      <p:sp>
        <p:nvSpPr>
          <p:cNvPr id="27" name="TextBox 27"/>
          <p:cNvSpPr txBox="1"/>
          <p:nvPr/>
        </p:nvSpPr>
        <p:spPr>
          <a:xfrm>
            <a:off x="9402813" y="6960394"/>
            <a:ext cx="7341098" cy="1361037"/>
          </a:xfrm>
          <a:prstGeom prst="rect">
            <a:avLst/>
          </a:prstGeom>
        </p:spPr>
        <p:txBody>
          <a:bodyPr lIns="0" tIns="0" rIns="0" bIns="0" rtlCol="0" anchor="t">
            <a:spAutoFit/>
          </a:bodyPr>
          <a:lstStyle/>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Pijat oksitosin untuk kontraksi rahim</a:t>
            </a:r>
          </a:p>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Ramuan peningkat ASI (daun katuk)</a:t>
            </a:r>
          </a:p>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Meditasi dan mindfulness sederhana</a:t>
            </a:r>
          </a:p>
          <a:p>
            <a:pPr marL="386080" lvl="1" indent="-193040" algn="l">
              <a:lnSpc>
                <a:spcPts val="2200"/>
              </a:lnSpc>
              <a:buFont typeface="Arial"/>
              <a:buChar char="•"/>
            </a:pPr>
            <a:r>
              <a:rPr lang="en-US" sz="1600">
                <a:solidFill>
                  <a:srgbClr val="432338"/>
                </a:solidFill>
                <a:latin typeface="Source Sans 3"/>
                <a:ea typeface="Source Sans 3"/>
                <a:cs typeface="Source Sans 3"/>
                <a:sym typeface="Source Sans 3"/>
              </a:rPr>
              <a:t>Mobilisasi bertahap dengan dukungan</a:t>
            </a:r>
          </a:p>
        </p:txBody>
      </p:sp>
      <p:grpSp>
        <p:nvGrpSpPr>
          <p:cNvPr id="28" name="Group 28"/>
          <p:cNvGrpSpPr/>
          <p:nvPr/>
        </p:nvGrpSpPr>
        <p:grpSpPr>
          <a:xfrm>
            <a:off x="1553318" y="8556869"/>
            <a:ext cx="15181212" cy="1039263"/>
            <a:chOff x="0" y="0"/>
            <a:chExt cx="20241616" cy="1385684"/>
          </a:xfrm>
        </p:grpSpPr>
        <p:sp>
          <p:nvSpPr>
            <p:cNvPr id="29" name="Freeform 29"/>
            <p:cNvSpPr/>
            <p:nvPr/>
          </p:nvSpPr>
          <p:spPr>
            <a:xfrm>
              <a:off x="0" y="0"/>
              <a:ext cx="20241642" cy="1385697"/>
            </a:xfrm>
            <a:custGeom>
              <a:avLst/>
              <a:gdLst/>
              <a:ahLst/>
              <a:cxnLst/>
              <a:rect l="l" t="t" r="r" b="b"/>
              <a:pathLst>
                <a:path w="20241642" h="1385697">
                  <a:moveTo>
                    <a:pt x="0" y="114554"/>
                  </a:moveTo>
                  <a:cubicBezTo>
                    <a:pt x="0" y="51308"/>
                    <a:pt x="51308" y="0"/>
                    <a:pt x="114554" y="0"/>
                  </a:cubicBezTo>
                  <a:lnTo>
                    <a:pt x="20127088" y="0"/>
                  </a:lnTo>
                  <a:cubicBezTo>
                    <a:pt x="20190333" y="0"/>
                    <a:pt x="20241642" y="51308"/>
                    <a:pt x="20241642" y="114554"/>
                  </a:cubicBezTo>
                  <a:lnTo>
                    <a:pt x="20241642" y="1271143"/>
                  </a:lnTo>
                  <a:cubicBezTo>
                    <a:pt x="20241642" y="1334389"/>
                    <a:pt x="20190333" y="1385697"/>
                    <a:pt x="20127088" y="1385697"/>
                  </a:cubicBezTo>
                  <a:lnTo>
                    <a:pt x="114554" y="1385697"/>
                  </a:lnTo>
                  <a:cubicBezTo>
                    <a:pt x="51308" y="1385697"/>
                    <a:pt x="0" y="1334389"/>
                    <a:pt x="0" y="1271143"/>
                  </a:cubicBezTo>
                  <a:close/>
                </a:path>
              </a:pathLst>
            </a:custGeom>
            <a:solidFill>
              <a:srgbClr val="B6FCB8"/>
            </a:solidFill>
          </p:spPr>
        </p:sp>
      </p:grpSp>
      <p:grpSp>
        <p:nvGrpSpPr>
          <p:cNvPr id="30" name="Group 30"/>
          <p:cNvGrpSpPr/>
          <p:nvPr/>
        </p:nvGrpSpPr>
        <p:grpSpPr>
          <a:xfrm>
            <a:off x="1757810" y="8833399"/>
            <a:ext cx="255537" cy="204492"/>
            <a:chOff x="0" y="0"/>
            <a:chExt cx="340716" cy="272656"/>
          </a:xfrm>
        </p:grpSpPr>
        <p:sp>
          <p:nvSpPr>
            <p:cNvPr id="31" name="Freeform 31" descr="preencoded.png"/>
            <p:cNvSpPr/>
            <p:nvPr/>
          </p:nvSpPr>
          <p:spPr>
            <a:xfrm>
              <a:off x="0" y="0"/>
              <a:ext cx="340741" cy="272669"/>
            </a:xfrm>
            <a:custGeom>
              <a:avLst/>
              <a:gdLst/>
              <a:ahLst/>
              <a:cxnLst/>
              <a:rect l="l" t="t" r="r" b="b"/>
              <a:pathLst>
                <a:path w="340741" h="272669">
                  <a:moveTo>
                    <a:pt x="0" y="0"/>
                  </a:moveTo>
                  <a:lnTo>
                    <a:pt x="340741" y="0"/>
                  </a:lnTo>
                  <a:lnTo>
                    <a:pt x="340741" y="272669"/>
                  </a:lnTo>
                  <a:lnTo>
                    <a:pt x="0" y="272669"/>
                  </a:lnTo>
                  <a:lnTo>
                    <a:pt x="0" y="0"/>
                  </a:lnTo>
                  <a:close/>
                </a:path>
              </a:pathLst>
            </a:custGeom>
            <a:blipFill>
              <a:blip r:embed="rId3"/>
              <a:stretch>
                <a:fillRect l="-1442" r="-1438" b="4"/>
              </a:stretch>
            </a:blipFill>
          </p:spPr>
        </p:sp>
      </p:grpSp>
      <p:sp>
        <p:nvSpPr>
          <p:cNvPr id="32" name="TextBox 32"/>
          <p:cNvSpPr txBox="1"/>
          <p:nvPr/>
        </p:nvSpPr>
        <p:spPr>
          <a:xfrm>
            <a:off x="2217839" y="8739035"/>
            <a:ext cx="14312208" cy="611086"/>
          </a:xfrm>
          <a:prstGeom prst="rect">
            <a:avLst/>
          </a:prstGeom>
        </p:spPr>
        <p:txBody>
          <a:bodyPr lIns="0" tIns="0" rIns="0" bIns="0" rtlCol="0" anchor="t">
            <a:spAutoFit/>
          </a:bodyPr>
          <a:lstStyle/>
          <a:p>
            <a:pPr algn="l">
              <a:lnSpc>
                <a:spcPts val="2200"/>
              </a:lnSpc>
            </a:pPr>
            <a:r>
              <a:rPr lang="en-US" sz="1600" b="1">
                <a:solidFill>
                  <a:srgbClr val="000000"/>
                </a:solidFill>
                <a:latin typeface="Source Sans 3 Bold"/>
                <a:ea typeface="Source Sans 3 Bold"/>
                <a:cs typeface="Source Sans 3 Bold"/>
                <a:sym typeface="Source Sans 3 Bold"/>
              </a:rPr>
              <a:t>Kisah Sukses:</a:t>
            </a:r>
            <a:r>
              <a:rPr lang="en-US" sz="1600">
                <a:solidFill>
                  <a:srgbClr val="000000"/>
                </a:solidFill>
                <a:latin typeface="Source Sans 3"/>
                <a:ea typeface="Source Sans 3"/>
                <a:cs typeface="Source Sans 3"/>
                <a:sym typeface="Source Sans 3"/>
              </a:rPr>
              <a:t> Ibu Siti (28 tahun) mengalami postpartum blues ringan setelah melahirkan anak pertama. Dengan kombinasi pijat oksitosin 3x seminggu, konsumsi ramuan daun katuk, dan latihan mindfulness 15 menit setiap hari, ibu Siti melaporkan perbaikan mood signifikan dalam 2 minggu dan produksi ASI yang optimal.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3982345" y="464944"/>
            <a:ext cx="9517409" cy="428034"/>
          </a:xfrm>
          <a:prstGeom prst="rect">
            <a:avLst/>
          </a:prstGeom>
        </p:spPr>
        <p:txBody>
          <a:bodyPr lIns="0" tIns="0" rIns="0" bIns="0" rtlCol="0" anchor="t">
            <a:spAutoFit/>
          </a:bodyPr>
          <a:lstStyle/>
          <a:p>
            <a:pPr algn="l">
              <a:lnSpc>
                <a:spcPts val="3199"/>
              </a:lnSpc>
            </a:pPr>
            <a:r>
              <a:rPr lang="en-US" sz="2499" b="1">
                <a:solidFill>
                  <a:srgbClr val="371A2D"/>
                </a:solidFill>
                <a:latin typeface="Noto Serif Bold"/>
                <a:ea typeface="Noto Serif Bold"/>
                <a:cs typeface="Noto Serif Bold"/>
                <a:sym typeface="Noto Serif Bold"/>
              </a:rPr>
              <a:t>Studi Kasus: Penerapan Terapi Komplementer di Surabaya</a:t>
            </a:r>
          </a:p>
        </p:txBody>
      </p:sp>
      <p:sp>
        <p:nvSpPr>
          <p:cNvPr id="7" name="TextBox 7"/>
          <p:cNvSpPr txBox="1"/>
          <p:nvPr/>
        </p:nvSpPr>
        <p:spPr>
          <a:xfrm>
            <a:off x="3982345" y="955034"/>
            <a:ext cx="10323166" cy="1386488"/>
          </a:xfrm>
          <a:prstGeom prst="rect">
            <a:avLst/>
          </a:prstGeom>
        </p:spPr>
        <p:txBody>
          <a:bodyPr lIns="0" tIns="0" rIns="0" bIns="0" rtlCol="0" anchor="t">
            <a:spAutoFit/>
          </a:bodyPr>
          <a:lstStyle/>
          <a:p>
            <a:pPr algn="just">
              <a:lnSpc>
                <a:spcPts val="2880"/>
              </a:lnSpc>
            </a:pPr>
            <a:r>
              <a:rPr lang="en-US" sz="1600">
                <a:solidFill>
                  <a:srgbClr val="432338"/>
                </a:solidFill>
                <a:latin typeface="Source Sans 3"/>
                <a:ea typeface="Source Sans 3"/>
                <a:cs typeface="Source Sans 3"/>
                <a:sym typeface="Source Sans 3"/>
              </a:rPr>
              <a:t>Penelitian yang dilakukan terhadap praktik mandiri bidan di Surabaya mengungkapkan tren positif dalam adopsi terapi komplementer. Data ini memberikan gambaran realitas praktik kebidanan di Indonesia dan menjadi dasar untuk pengembangan kurikulum serta pelatihan bidan.</a:t>
            </a:r>
          </a:p>
        </p:txBody>
      </p:sp>
      <p:sp>
        <p:nvSpPr>
          <p:cNvPr id="8" name="TextBox 8"/>
          <p:cNvSpPr txBox="1"/>
          <p:nvPr/>
        </p:nvSpPr>
        <p:spPr>
          <a:xfrm>
            <a:off x="3982193" y="2525544"/>
            <a:ext cx="1963636" cy="254794"/>
          </a:xfrm>
          <a:prstGeom prst="rect">
            <a:avLst/>
          </a:prstGeom>
        </p:spPr>
        <p:txBody>
          <a:bodyPr lIns="0" tIns="0" rIns="0" bIns="0" rtlCol="0" anchor="t">
            <a:spAutoFit/>
          </a:bodyPr>
          <a:lstStyle/>
          <a:p>
            <a:pPr algn="l">
              <a:lnSpc>
                <a:spcPts val="1900"/>
              </a:lnSpc>
            </a:pPr>
            <a:r>
              <a:rPr lang="en-US" sz="1500" b="1">
                <a:solidFill>
                  <a:srgbClr val="371A2D"/>
                </a:solidFill>
                <a:latin typeface="Noto Serif Bold"/>
                <a:ea typeface="Noto Serif Bold"/>
                <a:cs typeface="Noto Serif Bold"/>
                <a:sym typeface="Noto Serif Bold"/>
              </a:rPr>
              <a:t>Analisis Data</a:t>
            </a:r>
          </a:p>
        </p:txBody>
      </p:sp>
      <p:sp>
        <p:nvSpPr>
          <p:cNvPr id="9" name="TextBox 9"/>
          <p:cNvSpPr txBox="1"/>
          <p:nvPr/>
        </p:nvSpPr>
        <p:spPr>
          <a:xfrm>
            <a:off x="3982193" y="2827134"/>
            <a:ext cx="10323166" cy="426539"/>
          </a:xfrm>
          <a:prstGeom prst="rect">
            <a:avLst/>
          </a:prstGeom>
        </p:spPr>
        <p:txBody>
          <a:bodyPr lIns="0" tIns="0" rIns="0" bIns="0" rtlCol="0" anchor="t">
            <a:spAutoFit/>
          </a:bodyPr>
          <a:lstStyle/>
          <a:p>
            <a:pPr algn="just">
              <a:lnSpc>
                <a:spcPts val="2880"/>
              </a:lnSpc>
            </a:pPr>
            <a:r>
              <a:rPr lang="en-US" sz="1600">
                <a:solidFill>
                  <a:srgbClr val="432338"/>
                </a:solidFill>
                <a:latin typeface="Source Sans 3"/>
                <a:ea typeface="Source Sans 3"/>
                <a:cs typeface="Source Sans 3"/>
                <a:sym typeface="Source Sans 3"/>
              </a:rPr>
              <a:t>Dari 54% bidan praktik mandiri yang telah menerapkan terapi komplementer, terapi yang paling dominan adalah pijat bayi dan SPA (30%), diikuti pijat oksitosin (19%) dan hypnobirthing (14%). Yoga menempati posisi keempat dengan 12%, sementara sisanya dibagi rata antara akupresur, aromaterapi, dan obat herbal masing-masing 5%.</a:t>
            </a:r>
          </a:p>
        </p:txBody>
      </p:sp>
      <p:sp>
        <p:nvSpPr>
          <p:cNvPr id="10" name="TextBox 10"/>
          <p:cNvSpPr txBox="1"/>
          <p:nvPr/>
        </p:nvSpPr>
        <p:spPr>
          <a:xfrm>
            <a:off x="3437925" y="4654677"/>
            <a:ext cx="3379441" cy="392316"/>
          </a:xfrm>
          <a:prstGeom prst="rect">
            <a:avLst/>
          </a:prstGeom>
        </p:spPr>
        <p:txBody>
          <a:bodyPr lIns="0" tIns="0" rIns="0" bIns="0" rtlCol="0" anchor="t">
            <a:spAutoFit/>
          </a:bodyPr>
          <a:lstStyle/>
          <a:p>
            <a:pPr algn="ctr">
              <a:lnSpc>
                <a:spcPts val="3600"/>
              </a:lnSpc>
            </a:pPr>
            <a:r>
              <a:rPr lang="en-US" sz="3600" b="1">
                <a:solidFill>
                  <a:srgbClr val="432338"/>
                </a:solidFill>
                <a:latin typeface="Noto Serif Bold"/>
                <a:ea typeface="Noto Serif Bold"/>
                <a:cs typeface="Noto Serif Bold"/>
                <a:sym typeface="Noto Serif Bold"/>
              </a:rPr>
              <a:t>54%</a:t>
            </a:r>
          </a:p>
        </p:txBody>
      </p:sp>
      <p:sp>
        <p:nvSpPr>
          <p:cNvPr id="11" name="TextBox 11"/>
          <p:cNvSpPr txBox="1"/>
          <p:nvPr/>
        </p:nvSpPr>
        <p:spPr>
          <a:xfrm>
            <a:off x="4309462" y="5222081"/>
            <a:ext cx="1636366" cy="223685"/>
          </a:xfrm>
          <a:prstGeom prst="rect">
            <a:avLst/>
          </a:prstGeom>
        </p:spPr>
        <p:txBody>
          <a:bodyPr lIns="0" tIns="0" rIns="0" bIns="0" rtlCol="0" anchor="t">
            <a:spAutoFit/>
          </a:bodyPr>
          <a:lstStyle/>
          <a:p>
            <a:pPr algn="ctr">
              <a:lnSpc>
                <a:spcPts val="1600"/>
              </a:lnSpc>
            </a:pPr>
            <a:r>
              <a:rPr lang="en-US" sz="1200" b="1">
                <a:solidFill>
                  <a:srgbClr val="432338"/>
                </a:solidFill>
                <a:latin typeface="Noto Serif Bold"/>
                <a:ea typeface="Noto Serif Bold"/>
                <a:cs typeface="Noto Serif Bold"/>
                <a:sym typeface="Noto Serif Bold"/>
              </a:rPr>
              <a:t>Penerapan Terapi</a:t>
            </a:r>
          </a:p>
        </p:txBody>
      </p:sp>
      <p:sp>
        <p:nvSpPr>
          <p:cNvPr id="12" name="TextBox 12"/>
          <p:cNvSpPr txBox="1"/>
          <p:nvPr/>
        </p:nvSpPr>
        <p:spPr>
          <a:xfrm>
            <a:off x="3471358" y="5587822"/>
            <a:ext cx="3379441" cy="312239"/>
          </a:xfrm>
          <a:prstGeom prst="rect">
            <a:avLst/>
          </a:prstGeom>
        </p:spPr>
        <p:txBody>
          <a:bodyPr lIns="0" tIns="0" rIns="0" bIns="0" rtlCol="0" anchor="t">
            <a:spAutoFit/>
          </a:bodyPr>
          <a:lstStyle/>
          <a:p>
            <a:pPr algn="ctr">
              <a:lnSpc>
                <a:spcPts val="1300"/>
              </a:lnSpc>
            </a:pPr>
            <a:r>
              <a:rPr lang="en-US" sz="1399">
                <a:solidFill>
                  <a:srgbClr val="432338"/>
                </a:solidFill>
                <a:latin typeface="Source Sans 3"/>
                <a:ea typeface="Source Sans 3"/>
                <a:cs typeface="Source Sans 3"/>
                <a:sym typeface="Source Sans 3"/>
              </a:rPr>
              <a:t>Bidan praktik mandiri yang sudah mengintegrasikan terapi komplementer</a:t>
            </a:r>
          </a:p>
        </p:txBody>
      </p:sp>
      <p:sp>
        <p:nvSpPr>
          <p:cNvPr id="13" name="TextBox 13"/>
          <p:cNvSpPr txBox="1"/>
          <p:nvPr/>
        </p:nvSpPr>
        <p:spPr>
          <a:xfrm>
            <a:off x="7051243" y="4612043"/>
            <a:ext cx="3379594" cy="392316"/>
          </a:xfrm>
          <a:prstGeom prst="rect">
            <a:avLst/>
          </a:prstGeom>
        </p:spPr>
        <p:txBody>
          <a:bodyPr lIns="0" tIns="0" rIns="0" bIns="0" rtlCol="0" anchor="t">
            <a:spAutoFit/>
          </a:bodyPr>
          <a:lstStyle/>
          <a:p>
            <a:pPr algn="ctr">
              <a:lnSpc>
                <a:spcPts val="3600"/>
              </a:lnSpc>
            </a:pPr>
            <a:r>
              <a:rPr lang="en-US" sz="3600" b="1">
                <a:solidFill>
                  <a:srgbClr val="432338"/>
                </a:solidFill>
                <a:latin typeface="Noto Serif Bold"/>
                <a:ea typeface="Noto Serif Bold"/>
                <a:cs typeface="Noto Serif Bold"/>
                <a:sym typeface="Noto Serif Bold"/>
              </a:rPr>
              <a:t>7</a:t>
            </a:r>
          </a:p>
        </p:txBody>
      </p:sp>
      <p:sp>
        <p:nvSpPr>
          <p:cNvPr id="14" name="TextBox 14"/>
          <p:cNvSpPr txBox="1"/>
          <p:nvPr/>
        </p:nvSpPr>
        <p:spPr>
          <a:xfrm>
            <a:off x="7922857" y="5154863"/>
            <a:ext cx="1636366" cy="223685"/>
          </a:xfrm>
          <a:prstGeom prst="rect">
            <a:avLst/>
          </a:prstGeom>
        </p:spPr>
        <p:txBody>
          <a:bodyPr lIns="0" tIns="0" rIns="0" bIns="0" rtlCol="0" anchor="t">
            <a:spAutoFit/>
          </a:bodyPr>
          <a:lstStyle/>
          <a:p>
            <a:pPr algn="ctr">
              <a:lnSpc>
                <a:spcPts val="1600"/>
              </a:lnSpc>
            </a:pPr>
            <a:r>
              <a:rPr lang="en-US" sz="1200" b="1">
                <a:solidFill>
                  <a:srgbClr val="432338"/>
                </a:solidFill>
                <a:latin typeface="Noto Serif Bold"/>
                <a:ea typeface="Noto Serif Bold"/>
                <a:cs typeface="Noto Serif Bold"/>
                <a:sym typeface="Noto Serif Bold"/>
              </a:rPr>
              <a:t>Jenis Terapi</a:t>
            </a:r>
          </a:p>
        </p:txBody>
      </p:sp>
      <p:sp>
        <p:nvSpPr>
          <p:cNvPr id="15" name="TextBox 15"/>
          <p:cNvSpPr txBox="1"/>
          <p:nvPr/>
        </p:nvSpPr>
        <p:spPr>
          <a:xfrm>
            <a:off x="7225455" y="5587822"/>
            <a:ext cx="3379594" cy="141837"/>
          </a:xfrm>
          <a:prstGeom prst="rect">
            <a:avLst/>
          </a:prstGeom>
        </p:spPr>
        <p:txBody>
          <a:bodyPr lIns="0" tIns="0" rIns="0" bIns="0" rtlCol="0" anchor="t">
            <a:spAutoFit/>
          </a:bodyPr>
          <a:lstStyle/>
          <a:p>
            <a:pPr algn="ctr">
              <a:lnSpc>
                <a:spcPts val="1300"/>
              </a:lnSpc>
            </a:pPr>
            <a:r>
              <a:rPr lang="en-US" sz="1399">
                <a:solidFill>
                  <a:srgbClr val="432338"/>
                </a:solidFill>
                <a:latin typeface="Source Sans 3"/>
                <a:ea typeface="Source Sans 3"/>
                <a:cs typeface="Source Sans 3"/>
                <a:sym typeface="Source Sans 3"/>
              </a:rPr>
              <a:t>Variasi terapi komplementer yang diterapkan secara aktif</a:t>
            </a:r>
          </a:p>
        </p:txBody>
      </p:sp>
      <p:sp>
        <p:nvSpPr>
          <p:cNvPr id="16" name="TextBox 16"/>
          <p:cNvSpPr txBox="1"/>
          <p:nvPr/>
        </p:nvSpPr>
        <p:spPr>
          <a:xfrm>
            <a:off x="11470634" y="4521775"/>
            <a:ext cx="3379441" cy="392316"/>
          </a:xfrm>
          <a:prstGeom prst="rect">
            <a:avLst/>
          </a:prstGeom>
        </p:spPr>
        <p:txBody>
          <a:bodyPr lIns="0" tIns="0" rIns="0" bIns="0" rtlCol="0" anchor="t">
            <a:spAutoFit/>
          </a:bodyPr>
          <a:lstStyle/>
          <a:p>
            <a:pPr algn="ctr">
              <a:lnSpc>
                <a:spcPts val="3600"/>
              </a:lnSpc>
            </a:pPr>
            <a:r>
              <a:rPr lang="en-US" sz="3600" b="1">
                <a:solidFill>
                  <a:srgbClr val="432338"/>
                </a:solidFill>
                <a:latin typeface="Noto Serif Bold"/>
                <a:ea typeface="Noto Serif Bold"/>
                <a:cs typeface="Noto Serif Bold"/>
                <a:sym typeface="Noto Serif Bold"/>
              </a:rPr>
              <a:t>2-3</a:t>
            </a:r>
          </a:p>
        </p:txBody>
      </p:sp>
      <p:sp>
        <p:nvSpPr>
          <p:cNvPr id="17" name="TextBox 17"/>
          <p:cNvSpPr txBox="1"/>
          <p:nvPr/>
        </p:nvSpPr>
        <p:spPr>
          <a:xfrm>
            <a:off x="12342171" y="5119764"/>
            <a:ext cx="1636366" cy="223685"/>
          </a:xfrm>
          <a:prstGeom prst="rect">
            <a:avLst/>
          </a:prstGeom>
        </p:spPr>
        <p:txBody>
          <a:bodyPr lIns="0" tIns="0" rIns="0" bIns="0" rtlCol="0" anchor="t">
            <a:spAutoFit/>
          </a:bodyPr>
          <a:lstStyle/>
          <a:p>
            <a:pPr algn="ctr">
              <a:lnSpc>
                <a:spcPts val="1600"/>
              </a:lnSpc>
            </a:pPr>
            <a:r>
              <a:rPr lang="en-US" sz="1200" b="1">
                <a:solidFill>
                  <a:srgbClr val="432338"/>
                </a:solidFill>
                <a:latin typeface="Noto Serif Bold"/>
                <a:ea typeface="Noto Serif Bold"/>
                <a:cs typeface="Noto Serif Bold"/>
                <a:sym typeface="Noto Serif Bold"/>
              </a:rPr>
              <a:t>Terapi Utama</a:t>
            </a:r>
          </a:p>
        </p:txBody>
      </p:sp>
      <p:sp>
        <p:nvSpPr>
          <p:cNvPr id="18" name="TextBox 18"/>
          <p:cNvSpPr txBox="1"/>
          <p:nvPr/>
        </p:nvSpPr>
        <p:spPr>
          <a:xfrm>
            <a:off x="11508753" y="5568772"/>
            <a:ext cx="3379441" cy="160887"/>
          </a:xfrm>
          <a:prstGeom prst="rect">
            <a:avLst/>
          </a:prstGeom>
        </p:spPr>
        <p:txBody>
          <a:bodyPr lIns="0" tIns="0" rIns="0" bIns="0" rtlCol="0" anchor="t">
            <a:spAutoFit/>
          </a:bodyPr>
          <a:lstStyle/>
          <a:p>
            <a:pPr algn="ctr">
              <a:lnSpc>
                <a:spcPts val="1300"/>
              </a:lnSpc>
            </a:pPr>
            <a:r>
              <a:rPr lang="en-US" sz="1200">
                <a:solidFill>
                  <a:srgbClr val="432338"/>
                </a:solidFill>
                <a:latin typeface="Source Sans 3"/>
                <a:ea typeface="Source Sans 3"/>
                <a:cs typeface="Source Sans 3"/>
                <a:sym typeface="Source Sans 3"/>
              </a:rPr>
              <a:t>Rata-rata jumlah terapi yang dikuasai setiap bidan</a:t>
            </a:r>
          </a:p>
        </p:txBody>
      </p:sp>
      <p:sp>
        <p:nvSpPr>
          <p:cNvPr id="19" name="TextBox 19"/>
          <p:cNvSpPr txBox="1"/>
          <p:nvPr/>
        </p:nvSpPr>
        <p:spPr>
          <a:xfrm>
            <a:off x="3753669" y="6555886"/>
            <a:ext cx="10323166" cy="426539"/>
          </a:xfrm>
          <a:prstGeom prst="rect">
            <a:avLst/>
          </a:prstGeom>
        </p:spPr>
        <p:txBody>
          <a:bodyPr lIns="0" tIns="0" rIns="0" bIns="0" rtlCol="0" anchor="t">
            <a:spAutoFit/>
          </a:bodyPr>
          <a:lstStyle/>
          <a:p>
            <a:pPr algn="just">
              <a:lnSpc>
                <a:spcPts val="2880"/>
              </a:lnSpc>
            </a:pPr>
            <a:r>
              <a:rPr lang="en-US" sz="1600">
                <a:solidFill>
                  <a:srgbClr val="432338"/>
                </a:solidFill>
                <a:latin typeface="Source Sans 3"/>
                <a:ea typeface="Source Sans 3"/>
                <a:cs typeface="Source Sans 3"/>
                <a:sym typeface="Source Sans 3"/>
              </a:rPr>
              <a:t>Tren ini menunjukkan bahwa bidan di Surabaya telah mengenali manfaat terapi alami dan mulai mengintegrasikannya dalam praktik sehari-hari. Namun, masih ada 46% bidan yang belum menerapkan, membuka peluang untuk pelatihan dan pengembangan kompetensi lebih lanjut.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90196"/>
              </a:srgbClr>
            </a:solidFill>
          </p:spPr>
        </p:sp>
      </p:grpSp>
      <p:sp>
        <p:nvSpPr>
          <p:cNvPr id="6" name="TextBox 6"/>
          <p:cNvSpPr txBox="1"/>
          <p:nvPr/>
        </p:nvSpPr>
        <p:spPr>
          <a:xfrm>
            <a:off x="2947782" y="173565"/>
            <a:ext cx="10320490" cy="502891"/>
          </a:xfrm>
          <a:prstGeom prst="rect">
            <a:avLst/>
          </a:prstGeom>
        </p:spPr>
        <p:txBody>
          <a:bodyPr lIns="0" tIns="0" rIns="0" bIns="0" rtlCol="0" anchor="t">
            <a:spAutoFit/>
          </a:bodyPr>
          <a:lstStyle/>
          <a:p>
            <a:pPr algn="l">
              <a:lnSpc>
                <a:spcPts val="3800"/>
              </a:lnSpc>
            </a:pPr>
            <a:r>
              <a:rPr lang="en-US" sz="3099" b="1" dirty="0">
                <a:solidFill>
                  <a:srgbClr val="371A2D"/>
                </a:solidFill>
                <a:latin typeface="Noto Serif Bold"/>
                <a:ea typeface="Noto Serif Bold"/>
                <a:cs typeface="Noto Serif Bold"/>
                <a:sym typeface="Noto Serif Bold"/>
              </a:rPr>
              <a:t>Kunci </a:t>
            </a:r>
            <a:r>
              <a:rPr lang="en-US" sz="3099" b="1" dirty="0" err="1">
                <a:solidFill>
                  <a:srgbClr val="371A2D"/>
                </a:solidFill>
                <a:latin typeface="Noto Serif Bold"/>
                <a:ea typeface="Noto Serif Bold"/>
                <a:cs typeface="Noto Serif Bold"/>
                <a:sym typeface="Noto Serif Bold"/>
              </a:rPr>
              <a:t>Sukses</a:t>
            </a:r>
            <a:r>
              <a:rPr lang="en-US" sz="3099" b="1" dirty="0">
                <a:solidFill>
                  <a:srgbClr val="371A2D"/>
                </a:solidFill>
                <a:latin typeface="Noto Serif Bold"/>
                <a:ea typeface="Noto Serif Bold"/>
                <a:cs typeface="Noto Serif Bold"/>
                <a:sym typeface="Noto Serif Bold"/>
              </a:rPr>
              <a:t>: </a:t>
            </a:r>
            <a:r>
              <a:rPr lang="en-US" sz="3099" b="1" dirty="0" err="1">
                <a:solidFill>
                  <a:srgbClr val="371A2D"/>
                </a:solidFill>
                <a:latin typeface="Noto Serif Bold"/>
                <a:ea typeface="Noto Serif Bold"/>
                <a:cs typeface="Noto Serif Bold"/>
                <a:sym typeface="Noto Serif Bold"/>
              </a:rPr>
              <a:t>Pengetahuan</a:t>
            </a:r>
            <a:r>
              <a:rPr lang="en-US" sz="3099" b="1" dirty="0">
                <a:solidFill>
                  <a:srgbClr val="371A2D"/>
                </a:solidFill>
                <a:latin typeface="Noto Serif Bold"/>
                <a:ea typeface="Noto Serif Bold"/>
                <a:cs typeface="Noto Serif Bold"/>
                <a:sym typeface="Noto Serif Bold"/>
              </a:rPr>
              <a:t> dan Keterampilan Bidan</a:t>
            </a:r>
          </a:p>
        </p:txBody>
      </p:sp>
      <p:sp>
        <p:nvSpPr>
          <p:cNvPr id="7" name="TextBox 7"/>
          <p:cNvSpPr txBox="1"/>
          <p:nvPr/>
        </p:nvSpPr>
        <p:spPr>
          <a:xfrm>
            <a:off x="2919708" y="1167851"/>
            <a:ext cx="12448584" cy="449761"/>
          </a:xfrm>
          <a:prstGeom prst="rect">
            <a:avLst/>
          </a:prstGeom>
        </p:spPr>
        <p:txBody>
          <a:bodyPr lIns="0" tIns="0" rIns="0" bIns="0" rtlCol="0" anchor="t">
            <a:spAutoFit/>
          </a:bodyPr>
          <a:lstStyle/>
          <a:p>
            <a:pPr algn="l">
              <a:lnSpc>
                <a:spcPts val="1700"/>
              </a:lnSpc>
            </a:pPr>
            <a:r>
              <a:rPr lang="en-US" sz="1300" dirty="0" err="1">
                <a:solidFill>
                  <a:srgbClr val="432338"/>
                </a:solidFill>
                <a:latin typeface="Source Sans 3"/>
                <a:ea typeface="Source Sans 3"/>
                <a:cs typeface="Source Sans 3"/>
                <a:sym typeface="Source Sans 3"/>
              </a:rPr>
              <a:t>Keberhasilan</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integrasi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terapi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alami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dalam</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praktik</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kebidanan</a:t>
            </a:r>
            <a:r>
              <a:rPr lang="en-US" sz="1300" dirty="0">
                <a:solidFill>
                  <a:srgbClr val="432338"/>
                </a:solidFill>
                <a:latin typeface="Source Sans 3"/>
                <a:ea typeface="Source Sans 3"/>
                <a:cs typeface="Source Sans 3"/>
                <a:sym typeface="Source Sans 3"/>
              </a:rPr>
              <a:t> sangat </a:t>
            </a:r>
            <a:r>
              <a:rPr lang="en-US" sz="1300" dirty="0" err="1">
                <a:solidFill>
                  <a:srgbClr val="432338"/>
                </a:solidFill>
                <a:latin typeface="Source Sans 3"/>
                <a:ea typeface="Source Sans 3"/>
                <a:cs typeface="Source Sans 3"/>
                <a:sym typeface="Source Sans 3"/>
              </a:rPr>
              <a:t>bergantung</a:t>
            </a:r>
            <a:r>
              <a:rPr lang="en-US" sz="1300" dirty="0">
                <a:solidFill>
                  <a:srgbClr val="432338"/>
                </a:solidFill>
                <a:latin typeface="Source Sans 3"/>
                <a:ea typeface="Source Sans 3"/>
                <a:cs typeface="Source Sans 3"/>
                <a:sym typeface="Source Sans 3"/>
              </a:rPr>
              <a:t> pada </a:t>
            </a:r>
            <a:r>
              <a:rPr lang="en-US" sz="1300" dirty="0" err="1">
                <a:solidFill>
                  <a:srgbClr val="432338"/>
                </a:solidFill>
                <a:latin typeface="Source Sans 3"/>
                <a:ea typeface="Source Sans 3"/>
                <a:cs typeface="Source Sans 3"/>
                <a:sym typeface="Source Sans 3"/>
              </a:rPr>
              <a:t>kompetensi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bidan</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sebagai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tenaga</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kesehatan</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profesional</a:t>
            </a:r>
            <a:r>
              <a:rPr lang="en-US" sz="1300" dirty="0">
                <a:solidFill>
                  <a:srgbClr val="432338"/>
                </a:solidFill>
                <a:latin typeface="Source Sans 3"/>
                <a:ea typeface="Source Sans 3"/>
                <a:cs typeface="Source Sans 3"/>
                <a:sym typeface="Source Sans 3"/>
              </a:rPr>
              <a:t>. Tidak </a:t>
            </a:r>
            <a:r>
              <a:rPr lang="en-US" sz="1300" dirty="0" err="1">
                <a:solidFill>
                  <a:srgbClr val="432338"/>
                </a:solidFill>
                <a:latin typeface="Source Sans 3"/>
                <a:ea typeface="Source Sans 3"/>
                <a:cs typeface="Source Sans 3"/>
                <a:sym typeface="Source Sans 3"/>
              </a:rPr>
              <a:t>hanya</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sekadar</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menguasai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teknik</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bidan</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harus</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memahami</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konteks</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ilmiah</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keamanan</a:t>
            </a:r>
            <a:r>
              <a:rPr lang="en-US" sz="1300" dirty="0">
                <a:solidFill>
                  <a:srgbClr val="432338"/>
                </a:solidFill>
                <a:latin typeface="Source Sans 3"/>
                <a:ea typeface="Source Sans 3"/>
                <a:cs typeface="Source Sans 3"/>
                <a:sym typeface="Source Sans 3"/>
              </a:rPr>
              <a:t>, dan </a:t>
            </a:r>
            <a:r>
              <a:rPr lang="en-US" sz="1300" dirty="0" err="1">
                <a:solidFill>
                  <a:srgbClr val="432338"/>
                </a:solidFill>
                <a:latin typeface="Source Sans 3"/>
                <a:ea typeface="Source Sans 3"/>
                <a:cs typeface="Source Sans 3"/>
                <a:sym typeface="Source Sans 3"/>
              </a:rPr>
              <a:t>bagaimana</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mengkomunikasikan</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manfaatnya</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kepada</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ibu</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dengan</a:t>
            </a:r>
            <a:r>
              <a:rPr lang="en-US" sz="1300" dirty="0">
                <a:solidFill>
                  <a:srgbClr val="432338"/>
                </a:solidFill>
                <a:latin typeface="Source Sans 3"/>
                <a:ea typeface="Source Sans 3"/>
                <a:cs typeface="Source Sans 3"/>
                <a:sym typeface="Source Sans 3"/>
              </a:rPr>
              <a:t> </a:t>
            </a:r>
            <a:r>
              <a:rPr lang="en-US" sz="1300" dirty="0" err="1">
                <a:solidFill>
                  <a:srgbClr val="432338"/>
                </a:solidFill>
                <a:latin typeface="Source Sans 3"/>
                <a:ea typeface="Source Sans 3"/>
                <a:cs typeface="Source Sans 3"/>
                <a:sym typeface="Source Sans 3"/>
              </a:rPr>
              <a:t>efektif</a:t>
            </a:r>
            <a:r>
              <a:rPr lang="en-US" sz="1300" dirty="0">
                <a:solidFill>
                  <a:srgbClr val="432338"/>
                </a:solidFill>
                <a:latin typeface="Source Sans 3"/>
                <a:ea typeface="Source Sans 3"/>
                <a:cs typeface="Source Sans 3"/>
                <a:sym typeface="Source Sans 3"/>
              </a:rPr>
              <a:t>.</a:t>
            </a:r>
          </a:p>
        </p:txBody>
      </p:sp>
      <p:grpSp>
        <p:nvGrpSpPr>
          <p:cNvPr id="8" name="Group 8"/>
          <p:cNvGrpSpPr/>
          <p:nvPr/>
        </p:nvGrpSpPr>
        <p:grpSpPr>
          <a:xfrm>
            <a:off x="2910183" y="1728940"/>
            <a:ext cx="12467634" cy="1143895"/>
            <a:chOff x="0" y="0"/>
            <a:chExt cx="16623513" cy="1525194"/>
          </a:xfrm>
        </p:grpSpPr>
        <p:sp>
          <p:nvSpPr>
            <p:cNvPr id="9" name="Freeform 9"/>
            <p:cNvSpPr/>
            <p:nvPr/>
          </p:nvSpPr>
          <p:spPr>
            <a:xfrm>
              <a:off x="12700" y="12700"/>
              <a:ext cx="16598139" cy="1499870"/>
            </a:xfrm>
            <a:custGeom>
              <a:avLst/>
              <a:gdLst/>
              <a:ahLst/>
              <a:cxnLst/>
              <a:rect l="l" t="t" r="r" b="b"/>
              <a:pathLst>
                <a:path w="16598139" h="1499870">
                  <a:moveTo>
                    <a:pt x="0" y="93980"/>
                  </a:moveTo>
                  <a:cubicBezTo>
                    <a:pt x="0" y="42037"/>
                    <a:pt x="42672" y="0"/>
                    <a:pt x="95377" y="0"/>
                  </a:cubicBezTo>
                  <a:lnTo>
                    <a:pt x="16502762" y="0"/>
                  </a:lnTo>
                  <a:cubicBezTo>
                    <a:pt x="16555467" y="0"/>
                    <a:pt x="16598139" y="42037"/>
                    <a:pt x="16598139" y="93980"/>
                  </a:cubicBezTo>
                  <a:lnTo>
                    <a:pt x="16598139" y="1405890"/>
                  </a:lnTo>
                  <a:cubicBezTo>
                    <a:pt x="16598139" y="1457706"/>
                    <a:pt x="16555467" y="1499870"/>
                    <a:pt x="16502762" y="1499870"/>
                  </a:cubicBezTo>
                  <a:lnTo>
                    <a:pt x="95377" y="1499870"/>
                  </a:lnTo>
                  <a:cubicBezTo>
                    <a:pt x="42672" y="1499870"/>
                    <a:pt x="0" y="1457833"/>
                    <a:pt x="0" y="1405890"/>
                  </a:cubicBezTo>
                  <a:close/>
                </a:path>
              </a:pathLst>
            </a:custGeom>
            <a:solidFill>
              <a:srgbClr val="FFFFFF">
                <a:alpha val="90196"/>
              </a:srgbClr>
            </a:solidFill>
          </p:spPr>
        </p:sp>
        <p:sp>
          <p:nvSpPr>
            <p:cNvPr id="10" name="Freeform 10"/>
            <p:cNvSpPr/>
            <p:nvPr/>
          </p:nvSpPr>
          <p:spPr>
            <a:xfrm>
              <a:off x="0" y="0"/>
              <a:ext cx="16623539" cy="1525270"/>
            </a:xfrm>
            <a:custGeom>
              <a:avLst/>
              <a:gdLst/>
              <a:ahLst/>
              <a:cxnLst/>
              <a:rect l="l" t="t" r="r" b="b"/>
              <a:pathLst>
                <a:path w="16623539" h="1525270">
                  <a:moveTo>
                    <a:pt x="0" y="106680"/>
                  </a:moveTo>
                  <a:cubicBezTo>
                    <a:pt x="0" y="47498"/>
                    <a:pt x="48514" y="0"/>
                    <a:pt x="108077" y="0"/>
                  </a:cubicBezTo>
                  <a:lnTo>
                    <a:pt x="16515462" y="0"/>
                  </a:lnTo>
                  <a:lnTo>
                    <a:pt x="16515462" y="12700"/>
                  </a:lnTo>
                  <a:lnTo>
                    <a:pt x="16515462" y="0"/>
                  </a:lnTo>
                  <a:cubicBezTo>
                    <a:pt x="16575025" y="0"/>
                    <a:pt x="16623539" y="47498"/>
                    <a:pt x="16623539" y="106680"/>
                  </a:cubicBezTo>
                  <a:lnTo>
                    <a:pt x="16610839" y="106680"/>
                  </a:lnTo>
                  <a:lnTo>
                    <a:pt x="16623539" y="106680"/>
                  </a:lnTo>
                  <a:lnTo>
                    <a:pt x="16623539" y="1418590"/>
                  </a:lnTo>
                  <a:lnTo>
                    <a:pt x="16610839" y="1418590"/>
                  </a:lnTo>
                  <a:lnTo>
                    <a:pt x="16623539" y="1418590"/>
                  </a:lnTo>
                  <a:cubicBezTo>
                    <a:pt x="16623539" y="1477645"/>
                    <a:pt x="16575025" y="1525270"/>
                    <a:pt x="16515462" y="1525270"/>
                  </a:cubicBezTo>
                  <a:lnTo>
                    <a:pt x="16515462" y="1512570"/>
                  </a:lnTo>
                  <a:lnTo>
                    <a:pt x="16515462" y="1525270"/>
                  </a:lnTo>
                  <a:lnTo>
                    <a:pt x="108077" y="1525270"/>
                  </a:lnTo>
                  <a:lnTo>
                    <a:pt x="108077" y="1512570"/>
                  </a:lnTo>
                  <a:lnTo>
                    <a:pt x="108077" y="1525270"/>
                  </a:lnTo>
                  <a:cubicBezTo>
                    <a:pt x="48514" y="1525270"/>
                    <a:pt x="0" y="1477772"/>
                    <a:pt x="0" y="1418590"/>
                  </a:cubicBezTo>
                  <a:lnTo>
                    <a:pt x="0" y="106680"/>
                  </a:lnTo>
                  <a:lnTo>
                    <a:pt x="12700" y="106680"/>
                  </a:lnTo>
                  <a:lnTo>
                    <a:pt x="0" y="106680"/>
                  </a:lnTo>
                  <a:moveTo>
                    <a:pt x="25400" y="106680"/>
                  </a:moveTo>
                  <a:lnTo>
                    <a:pt x="25400" y="1418590"/>
                  </a:lnTo>
                  <a:lnTo>
                    <a:pt x="12700" y="1418590"/>
                  </a:lnTo>
                  <a:lnTo>
                    <a:pt x="25400" y="1418590"/>
                  </a:lnTo>
                  <a:cubicBezTo>
                    <a:pt x="25400" y="1463294"/>
                    <a:pt x="62230" y="1499870"/>
                    <a:pt x="108077" y="1499870"/>
                  </a:cubicBezTo>
                  <a:lnTo>
                    <a:pt x="16515462" y="1499870"/>
                  </a:lnTo>
                  <a:cubicBezTo>
                    <a:pt x="16561308" y="1499870"/>
                    <a:pt x="16598139" y="1463294"/>
                    <a:pt x="16598139" y="1418590"/>
                  </a:cubicBezTo>
                  <a:lnTo>
                    <a:pt x="16598139" y="106680"/>
                  </a:lnTo>
                  <a:cubicBezTo>
                    <a:pt x="16598139" y="61976"/>
                    <a:pt x="16561308" y="25400"/>
                    <a:pt x="16515462" y="25400"/>
                  </a:cubicBezTo>
                  <a:lnTo>
                    <a:pt x="108077" y="25400"/>
                  </a:lnTo>
                  <a:lnTo>
                    <a:pt x="108077" y="12700"/>
                  </a:lnTo>
                  <a:lnTo>
                    <a:pt x="108077" y="25400"/>
                  </a:lnTo>
                  <a:cubicBezTo>
                    <a:pt x="62230" y="25400"/>
                    <a:pt x="25400" y="61976"/>
                    <a:pt x="25400" y="106680"/>
                  </a:cubicBezTo>
                  <a:close/>
                </a:path>
              </a:pathLst>
            </a:custGeom>
            <a:solidFill>
              <a:srgbClr val="DFB8D1"/>
            </a:solidFill>
          </p:spPr>
        </p:sp>
      </p:grpSp>
      <p:grpSp>
        <p:nvGrpSpPr>
          <p:cNvPr id="11" name="Group 11"/>
          <p:cNvGrpSpPr/>
          <p:nvPr/>
        </p:nvGrpSpPr>
        <p:grpSpPr>
          <a:xfrm>
            <a:off x="2938758" y="1757515"/>
            <a:ext cx="670922" cy="1086745"/>
            <a:chOff x="0" y="0"/>
            <a:chExt cx="894563" cy="1448994"/>
          </a:xfrm>
        </p:grpSpPr>
        <p:sp>
          <p:nvSpPr>
            <p:cNvPr id="12" name="Freeform 12"/>
            <p:cNvSpPr/>
            <p:nvPr/>
          </p:nvSpPr>
          <p:spPr>
            <a:xfrm>
              <a:off x="0" y="0"/>
              <a:ext cx="894588" cy="1449070"/>
            </a:xfrm>
            <a:custGeom>
              <a:avLst/>
              <a:gdLst/>
              <a:ahLst/>
              <a:cxnLst/>
              <a:rect l="l" t="t" r="r" b="b"/>
              <a:pathLst>
                <a:path w="894588" h="1449070">
                  <a:moveTo>
                    <a:pt x="0" y="63500"/>
                  </a:moveTo>
                  <a:cubicBezTo>
                    <a:pt x="0" y="28448"/>
                    <a:pt x="28448" y="0"/>
                    <a:pt x="63500" y="0"/>
                  </a:cubicBezTo>
                  <a:lnTo>
                    <a:pt x="831088" y="0"/>
                  </a:lnTo>
                  <a:cubicBezTo>
                    <a:pt x="866140" y="0"/>
                    <a:pt x="894588" y="28448"/>
                    <a:pt x="894588" y="63500"/>
                  </a:cubicBezTo>
                  <a:lnTo>
                    <a:pt x="894588" y="1385570"/>
                  </a:lnTo>
                  <a:cubicBezTo>
                    <a:pt x="894588" y="1420622"/>
                    <a:pt x="866140" y="1449070"/>
                    <a:pt x="831088" y="1449070"/>
                  </a:cubicBezTo>
                  <a:lnTo>
                    <a:pt x="63500" y="1449070"/>
                  </a:lnTo>
                  <a:cubicBezTo>
                    <a:pt x="28448" y="1449070"/>
                    <a:pt x="0" y="1420622"/>
                    <a:pt x="0" y="1385570"/>
                  </a:cubicBezTo>
                  <a:close/>
                </a:path>
              </a:pathLst>
            </a:custGeom>
            <a:solidFill>
              <a:srgbClr val="F9D2EB"/>
            </a:solidFill>
          </p:spPr>
        </p:sp>
      </p:grpSp>
      <p:grpSp>
        <p:nvGrpSpPr>
          <p:cNvPr id="13" name="Group 13"/>
          <p:cNvGrpSpPr/>
          <p:nvPr/>
        </p:nvGrpSpPr>
        <p:grpSpPr>
          <a:xfrm>
            <a:off x="3143698" y="2143573"/>
            <a:ext cx="251517" cy="314477"/>
            <a:chOff x="0" y="0"/>
            <a:chExt cx="335356" cy="419303"/>
          </a:xfrm>
        </p:grpSpPr>
        <p:sp>
          <p:nvSpPr>
            <p:cNvPr id="14" name="Freeform 14"/>
            <p:cNvSpPr/>
            <p:nvPr/>
          </p:nvSpPr>
          <p:spPr>
            <a:xfrm>
              <a:off x="0" y="0"/>
              <a:ext cx="335360" cy="419299"/>
            </a:xfrm>
            <a:custGeom>
              <a:avLst/>
              <a:gdLst/>
              <a:ahLst/>
              <a:cxnLst/>
              <a:rect l="l" t="t" r="r" b="b"/>
              <a:pathLst>
                <a:path w="335360" h="419299">
                  <a:moveTo>
                    <a:pt x="0" y="0"/>
                  </a:moveTo>
                  <a:lnTo>
                    <a:pt x="335360" y="0"/>
                  </a:lnTo>
                  <a:lnTo>
                    <a:pt x="335360" y="419299"/>
                  </a:lnTo>
                  <a:lnTo>
                    <a:pt x="0" y="419299"/>
                  </a:lnTo>
                  <a:close/>
                </a:path>
              </a:pathLst>
            </a:custGeom>
            <a:blipFill>
              <a:blip r:embed="rId3">
                <a:alphaModFix amt="0"/>
              </a:blip>
              <a:stretch>
                <a:fillRect l="-110419" r="-110418" b="-1"/>
              </a:stretch>
            </a:blipFill>
          </p:spPr>
        </p:sp>
        <p:sp>
          <p:nvSpPr>
            <p:cNvPr id="15" name="TextBox 15"/>
            <p:cNvSpPr txBox="1"/>
            <p:nvPr/>
          </p:nvSpPr>
          <p:spPr>
            <a:xfrm>
              <a:off x="0" y="0"/>
              <a:ext cx="335356" cy="419303"/>
            </a:xfrm>
            <a:prstGeom prst="rect">
              <a:avLst/>
            </a:prstGeom>
          </p:spPr>
          <p:txBody>
            <a:bodyPr lIns="0" tIns="0" rIns="0" bIns="0" rtlCol="0" anchor="ctr"/>
            <a:lstStyle/>
            <a:p>
              <a:pPr algn="ctr">
                <a:lnSpc>
                  <a:spcPts val="2280"/>
                </a:lnSpc>
              </a:pPr>
              <a:r>
                <a:rPr lang="en-US" sz="1900" b="1">
                  <a:solidFill>
                    <a:srgbClr val="432338"/>
                  </a:solidFill>
                  <a:latin typeface="Noto Serif Bold"/>
                  <a:ea typeface="Noto Serif Bold"/>
                  <a:cs typeface="Noto Serif Bold"/>
                  <a:sym typeface="Noto Serif Bold"/>
                </a:rPr>
                <a:t>1</a:t>
              </a:r>
            </a:p>
          </p:txBody>
        </p:sp>
      </p:grpSp>
      <p:sp>
        <p:nvSpPr>
          <p:cNvPr id="16" name="TextBox 16"/>
          <p:cNvSpPr txBox="1"/>
          <p:nvPr/>
        </p:nvSpPr>
        <p:spPr>
          <a:xfrm>
            <a:off x="3716979" y="1915716"/>
            <a:ext cx="3526336" cy="256137"/>
          </a:xfrm>
          <a:prstGeom prst="rect">
            <a:avLst/>
          </a:prstGeom>
        </p:spPr>
        <p:txBody>
          <a:bodyPr lIns="0" tIns="0" rIns="0" bIns="0" rtlCol="0" anchor="t">
            <a:spAutoFit/>
          </a:bodyPr>
          <a:lstStyle/>
          <a:p>
            <a:pPr algn="l">
              <a:lnSpc>
                <a:spcPts val="1900"/>
              </a:lnSpc>
            </a:pPr>
            <a:r>
              <a:rPr lang="en-US" sz="1500" b="1">
                <a:solidFill>
                  <a:srgbClr val="432338"/>
                </a:solidFill>
                <a:latin typeface="Noto Serif Bold"/>
                <a:ea typeface="Noto Serif Bold"/>
                <a:cs typeface="Noto Serif Bold"/>
                <a:sym typeface="Noto Serif Bold"/>
              </a:rPr>
              <a:t>Knowledge: Pengetahuan Mumpuni</a:t>
            </a:r>
          </a:p>
        </p:txBody>
      </p:sp>
      <p:sp>
        <p:nvSpPr>
          <p:cNvPr id="17" name="TextBox 17"/>
          <p:cNvSpPr txBox="1"/>
          <p:nvPr/>
        </p:nvSpPr>
        <p:spPr>
          <a:xfrm>
            <a:off x="3716979" y="2226764"/>
            <a:ext cx="11464528" cy="449761"/>
          </a:xfrm>
          <a:prstGeom prst="rect">
            <a:avLst/>
          </a:prstGeom>
        </p:spPr>
        <p:txBody>
          <a:bodyPr lIns="0" tIns="0" rIns="0" bIns="0" rtlCol="0" anchor="t">
            <a:spAutoFit/>
          </a:bodyPr>
          <a:lstStyle/>
          <a:p>
            <a:pPr algn="l">
              <a:lnSpc>
                <a:spcPts val="1700"/>
              </a:lnSpc>
            </a:pPr>
            <a:r>
              <a:rPr lang="en-US" sz="1300">
                <a:solidFill>
                  <a:srgbClr val="432338"/>
                </a:solidFill>
                <a:latin typeface="Source Sans 3"/>
                <a:ea typeface="Source Sans 3"/>
                <a:cs typeface="Source Sans 3"/>
                <a:sym typeface="Source Sans 3"/>
              </a:rPr>
              <a:t>Menguasai prinsip dasar naturopati, memahami mekanisme kerja setiap terapi, mengetahui indikasi dan kontraindikasi, serta mengikuti perkembangan penelitian terbaru. Bidan harus dapat menjelaskan dengan bahasa yang mudah dipahami namun tetap akurat secara ilmiah.</a:t>
            </a:r>
          </a:p>
        </p:txBody>
      </p:sp>
      <p:grpSp>
        <p:nvGrpSpPr>
          <p:cNvPr id="18" name="Group 18"/>
          <p:cNvGrpSpPr/>
          <p:nvPr/>
        </p:nvGrpSpPr>
        <p:grpSpPr>
          <a:xfrm>
            <a:off x="2910183" y="2961084"/>
            <a:ext cx="12467634" cy="1143895"/>
            <a:chOff x="0" y="0"/>
            <a:chExt cx="16623513" cy="1525194"/>
          </a:xfrm>
        </p:grpSpPr>
        <p:sp>
          <p:nvSpPr>
            <p:cNvPr id="19" name="Freeform 19"/>
            <p:cNvSpPr/>
            <p:nvPr/>
          </p:nvSpPr>
          <p:spPr>
            <a:xfrm>
              <a:off x="12700" y="12700"/>
              <a:ext cx="16598139" cy="1499870"/>
            </a:xfrm>
            <a:custGeom>
              <a:avLst/>
              <a:gdLst/>
              <a:ahLst/>
              <a:cxnLst/>
              <a:rect l="l" t="t" r="r" b="b"/>
              <a:pathLst>
                <a:path w="16598139" h="1499870">
                  <a:moveTo>
                    <a:pt x="0" y="93980"/>
                  </a:moveTo>
                  <a:cubicBezTo>
                    <a:pt x="0" y="42037"/>
                    <a:pt x="42672" y="0"/>
                    <a:pt x="95377" y="0"/>
                  </a:cubicBezTo>
                  <a:lnTo>
                    <a:pt x="16502762" y="0"/>
                  </a:lnTo>
                  <a:cubicBezTo>
                    <a:pt x="16555467" y="0"/>
                    <a:pt x="16598139" y="42037"/>
                    <a:pt x="16598139" y="93980"/>
                  </a:cubicBezTo>
                  <a:lnTo>
                    <a:pt x="16598139" y="1405890"/>
                  </a:lnTo>
                  <a:cubicBezTo>
                    <a:pt x="16598139" y="1457706"/>
                    <a:pt x="16555467" y="1499870"/>
                    <a:pt x="16502762" y="1499870"/>
                  </a:cubicBezTo>
                  <a:lnTo>
                    <a:pt x="95377" y="1499870"/>
                  </a:lnTo>
                  <a:cubicBezTo>
                    <a:pt x="42672" y="1499870"/>
                    <a:pt x="0" y="1457833"/>
                    <a:pt x="0" y="1405890"/>
                  </a:cubicBezTo>
                  <a:close/>
                </a:path>
              </a:pathLst>
            </a:custGeom>
            <a:solidFill>
              <a:srgbClr val="FFFFFF">
                <a:alpha val="90196"/>
              </a:srgbClr>
            </a:solidFill>
          </p:spPr>
        </p:sp>
        <p:sp>
          <p:nvSpPr>
            <p:cNvPr id="20" name="Freeform 20"/>
            <p:cNvSpPr/>
            <p:nvPr/>
          </p:nvSpPr>
          <p:spPr>
            <a:xfrm>
              <a:off x="0" y="0"/>
              <a:ext cx="16623539" cy="1525270"/>
            </a:xfrm>
            <a:custGeom>
              <a:avLst/>
              <a:gdLst/>
              <a:ahLst/>
              <a:cxnLst/>
              <a:rect l="l" t="t" r="r" b="b"/>
              <a:pathLst>
                <a:path w="16623539" h="1525270">
                  <a:moveTo>
                    <a:pt x="0" y="106680"/>
                  </a:moveTo>
                  <a:cubicBezTo>
                    <a:pt x="0" y="47498"/>
                    <a:pt x="48514" y="0"/>
                    <a:pt x="108077" y="0"/>
                  </a:cubicBezTo>
                  <a:lnTo>
                    <a:pt x="16515462" y="0"/>
                  </a:lnTo>
                  <a:lnTo>
                    <a:pt x="16515462" y="12700"/>
                  </a:lnTo>
                  <a:lnTo>
                    <a:pt x="16515462" y="0"/>
                  </a:lnTo>
                  <a:cubicBezTo>
                    <a:pt x="16575025" y="0"/>
                    <a:pt x="16623539" y="47498"/>
                    <a:pt x="16623539" y="106680"/>
                  </a:cubicBezTo>
                  <a:lnTo>
                    <a:pt x="16610839" y="106680"/>
                  </a:lnTo>
                  <a:lnTo>
                    <a:pt x="16623539" y="106680"/>
                  </a:lnTo>
                  <a:lnTo>
                    <a:pt x="16623539" y="1418590"/>
                  </a:lnTo>
                  <a:lnTo>
                    <a:pt x="16610839" y="1418590"/>
                  </a:lnTo>
                  <a:lnTo>
                    <a:pt x="16623539" y="1418590"/>
                  </a:lnTo>
                  <a:cubicBezTo>
                    <a:pt x="16623539" y="1477645"/>
                    <a:pt x="16575025" y="1525270"/>
                    <a:pt x="16515462" y="1525270"/>
                  </a:cubicBezTo>
                  <a:lnTo>
                    <a:pt x="16515462" y="1512570"/>
                  </a:lnTo>
                  <a:lnTo>
                    <a:pt x="16515462" y="1525270"/>
                  </a:lnTo>
                  <a:lnTo>
                    <a:pt x="108077" y="1525270"/>
                  </a:lnTo>
                  <a:lnTo>
                    <a:pt x="108077" y="1512570"/>
                  </a:lnTo>
                  <a:lnTo>
                    <a:pt x="108077" y="1525270"/>
                  </a:lnTo>
                  <a:cubicBezTo>
                    <a:pt x="48514" y="1525270"/>
                    <a:pt x="0" y="1477772"/>
                    <a:pt x="0" y="1418590"/>
                  </a:cubicBezTo>
                  <a:lnTo>
                    <a:pt x="0" y="106680"/>
                  </a:lnTo>
                  <a:lnTo>
                    <a:pt x="12700" y="106680"/>
                  </a:lnTo>
                  <a:lnTo>
                    <a:pt x="0" y="106680"/>
                  </a:lnTo>
                  <a:moveTo>
                    <a:pt x="25400" y="106680"/>
                  </a:moveTo>
                  <a:lnTo>
                    <a:pt x="25400" y="1418590"/>
                  </a:lnTo>
                  <a:lnTo>
                    <a:pt x="12700" y="1418590"/>
                  </a:lnTo>
                  <a:lnTo>
                    <a:pt x="25400" y="1418590"/>
                  </a:lnTo>
                  <a:cubicBezTo>
                    <a:pt x="25400" y="1463294"/>
                    <a:pt x="62230" y="1499870"/>
                    <a:pt x="108077" y="1499870"/>
                  </a:cubicBezTo>
                  <a:lnTo>
                    <a:pt x="16515462" y="1499870"/>
                  </a:lnTo>
                  <a:cubicBezTo>
                    <a:pt x="16561308" y="1499870"/>
                    <a:pt x="16598139" y="1463294"/>
                    <a:pt x="16598139" y="1418590"/>
                  </a:cubicBezTo>
                  <a:lnTo>
                    <a:pt x="16598139" y="106680"/>
                  </a:lnTo>
                  <a:cubicBezTo>
                    <a:pt x="16598139" y="61976"/>
                    <a:pt x="16561308" y="25400"/>
                    <a:pt x="16515462" y="25400"/>
                  </a:cubicBezTo>
                  <a:lnTo>
                    <a:pt x="108077" y="25400"/>
                  </a:lnTo>
                  <a:lnTo>
                    <a:pt x="108077" y="12700"/>
                  </a:lnTo>
                  <a:lnTo>
                    <a:pt x="108077" y="25400"/>
                  </a:lnTo>
                  <a:cubicBezTo>
                    <a:pt x="62230" y="25400"/>
                    <a:pt x="25400" y="61976"/>
                    <a:pt x="25400" y="106680"/>
                  </a:cubicBezTo>
                  <a:close/>
                </a:path>
              </a:pathLst>
            </a:custGeom>
            <a:solidFill>
              <a:srgbClr val="DFB8D1"/>
            </a:solidFill>
          </p:spPr>
        </p:sp>
      </p:grpSp>
      <p:grpSp>
        <p:nvGrpSpPr>
          <p:cNvPr id="21" name="Group 21"/>
          <p:cNvGrpSpPr/>
          <p:nvPr/>
        </p:nvGrpSpPr>
        <p:grpSpPr>
          <a:xfrm>
            <a:off x="2938758" y="2989659"/>
            <a:ext cx="670922" cy="1086745"/>
            <a:chOff x="0" y="0"/>
            <a:chExt cx="894563" cy="1448994"/>
          </a:xfrm>
        </p:grpSpPr>
        <p:sp>
          <p:nvSpPr>
            <p:cNvPr id="22" name="Freeform 22"/>
            <p:cNvSpPr/>
            <p:nvPr/>
          </p:nvSpPr>
          <p:spPr>
            <a:xfrm>
              <a:off x="0" y="0"/>
              <a:ext cx="894588" cy="1449070"/>
            </a:xfrm>
            <a:custGeom>
              <a:avLst/>
              <a:gdLst/>
              <a:ahLst/>
              <a:cxnLst/>
              <a:rect l="l" t="t" r="r" b="b"/>
              <a:pathLst>
                <a:path w="894588" h="1449070">
                  <a:moveTo>
                    <a:pt x="0" y="63500"/>
                  </a:moveTo>
                  <a:cubicBezTo>
                    <a:pt x="0" y="28448"/>
                    <a:pt x="28448" y="0"/>
                    <a:pt x="63500" y="0"/>
                  </a:cubicBezTo>
                  <a:lnTo>
                    <a:pt x="831088" y="0"/>
                  </a:lnTo>
                  <a:cubicBezTo>
                    <a:pt x="866140" y="0"/>
                    <a:pt x="894588" y="28448"/>
                    <a:pt x="894588" y="63500"/>
                  </a:cubicBezTo>
                  <a:lnTo>
                    <a:pt x="894588" y="1385570"/>
                  </a:lnTo>
                  <a:cubicBezTo>
                    <a:pt x="894588" y="1420622"/>
                    <a:pt x="866140" y="1449070"/>
                    <a:pt x="831088" y="1449070"/>
                  </a:cubicBezTo>
                  <a:lnTo>
                    <a:pt x="63500" y="1449070"/>
                  </a:lnTo>
                  <a:cubicBezTo>
                    <a:pt x="28448" y="1449070"/>
                    <a:pt x="0" y="1420622"/>
                    <a:pt x="0" y="1385570"/>
                  </a:cubicBezTo>
                  <a:close/>
                </a:path>
              </a:pathLst>
            </a:custGeom>
            <a:solidFill>
              <a:srgbClr val="F9D2EB"/>
            </a:solidFill>
          </p:spPr>
        </p:sp>
      </p:grpSp>
      <p:grpSp>
        <p:nvGrpSpPr>
          <p:cNvPr id="23" name="Group 23"/>
          <p:cNvGrpSpPr/>
          <p:nvPr/>
        </p:nvGrpSpPr>
        <p:grpSpPr>
          <a:xfrm>
            <a:off x="3143698" y="3375717"/>
            <a:ext cx="251517" cy="314477"/>
            <a:chOff x="0" y="0"/>
            <a:chExt cx="335356" cy="419303"/>
          </a:xfrm>
        </p:grpSpPr>
        <p:sp>
          <p:nvSpPr>
            <p:cNvPr id="24" name="Freeform 24"/>
            <p:cNvSpPr/>
            <p:nvPr/>
          </p:nvSpPr>
          <p:spPr>
            <a:xfrm>
              <a:off x="0" y="0"/>
              <a:ext cx="335360" cy="419299"/>
            </a:xfrm>
            <a:custGeom>
              <a:avLst/>
              <a:gdLst/>
              <a:ahLst/>
              <a:cxnLst/>
              <a:rect l="l" t="t" r="r" b="b"/>
              <a:pathLst>
                <a:path w="335360" h="419299">
                  <a:moveTo>
                    <a:pt x="0" y="0"/>
                  </a:moveTo>
                  <a:lnTo>
                    <a:pt x="335360" y="0"/>
                  </a:lnTo>
                  <a:lnTo>
                    <a:pt x="335360" y="419299"/>
                  </a:lnTo>
                  <a:lnTo>
                    <a:pt x="0" y="419299"/>
                  </a:lnTo>
                  <a:close/>
                </a:path>
              </a:pathLst>
            </a:custGeom>
            <a:blipFill>
              <a:blip r:embed="rId3">
                <a:alphaModFix amt="0"/>
              </a:blip>
              <a:stretch>
                <a:fillRect l="-110419" r="-110418" b="-1"/>
              </a:stretch>
            </a:blipFill>
          </p:spPr>
        </p:sp>
        <p:sp>
          <p:nvSpPr>
            <p:cNvPr id="25" name="TextBox 25"/>
            <p:cNvSpPr txBox="1"/>
            <p:nvPr/>
          </p:nvSpPr>
          <p:spPr>
            <a:xfrm>
              <a:off x="0" y="0"/>
              <a:ext cx="335356" cy="419303"/>
            </a:xfrm>
            <a:prstGeom prst="rect">
              <a:avLst/>
            </a:prstGeom>
          </p:spPr>
          <p:txBody>
            <a:bodyPr lIns="0" tIns="0" rIns="0" bIns="0" rtlCol="0" anchor="ctr"/>
            <a:lstStyle/>
            <a:p>
              <a:pPr algn="ctr">
                <a:lnSpc>
                  <a:spcPts val="2280"/>
                </a:lnSpc>
              </a:pPr>
              <a:r>
                <a:rPr lang="en-US" sz="1900" b="1">
                  <a:solidFill>
                    <a:srgbClr val="432338"/>
                  </a:solidFill>
                  <a:latin typeface="Noto Serif Bold"/>
                  <a:ea typeface="Noto Serif Bold"/>
                  <a:cs typeface="Noto Serif Bold"/>
                  <a:sym typeface="Noto Serif Bold"/>
                </a:rPr>
                <a:t>2</a:t>
              </a:r>
            </a:p>
          </p:txBody>
        </p:sp>
      </p:grpSp>
      <p:sp>
        <p:nvSpPr>
          <p:cNvPr id="26" name="TextBox 26"/>
          <p:cNvSpPr txBox="1"/>
          <p:nvPr/>
        </p:nvSpPr>
        <p:spPr>
          <a:xfrm>
            <a:off x="3716979" y="3147860"/>
            <a:ext cx="2603897" cy="256137"/>
          </a:xfrm>
          <a:prstGeom prst="rect">
            <a:avLst/>
          </a:prstGeom>
        </p:spPr>
        <p:txBody>
          <a:bodyPr lIns="0" tIns="0" rIns="0" bIns="0" rtlCol="0" anchor="t">
            <a:spAutoFit/>
          </a:bodyPr>
          <a:lstStyle/>
          <a:p>
            <a:pPr algn="l">
              <a:lnSpc>
                <a:spcPts val="1900"/>
              </a:lnSpc>
            </a:pPr>
            <a:r>
              <a:rPr lang="en-US" sz="1500" b="1">
                <a:solidFill>
                  <a:srgbClr val="432338"/>
                </a:solidFill>
                <a:latin typeface="Noto Serif Bold"/>
                <a:ea typeface="Noto Serif Bold"/>
                <a:cs typeface="Noto Serif Bold"/>
                <a:sym typeface="Noto Serif Bold"/>
              </a:rPr>
              <a:t>Skill: Keterampilan Teknis</a:t>
            </a:r>
          </a:p>
        </p:txBody>
      </p:sp>
      <p:sp>
        <p:nvSpPr>
          <p:cNvPr id="27" name="TextBox 27"/>
          <p:cNvSpPr txBox="1"/>
          <p:nvPr/>
        </p:nvSpPr>
        <p:spPr>
          <a:xfrm>
            <a:off x="3716979" y="3458918"/>
            <a:ext cx="11464528" cy="449761"/>
          </a:xfrm>
          <a:prstGeom prst="rect">
            <a:avLst/>
          </a:prstGeom>
        </p:spPr>
        <p:txBody>
          <a:bodyPr lIns="0" tIns="0" rIns="0" bIns="0" rtlCol="0" anchor="t">
            <a:spAutoFit/>
          </a:bodyPr>
          <a:lstStyle/>
          <a:p>
            <a:pPr algn="l">
              <a:lnSpc>
                <a:spcPts val="1700"/>
              </a:lnSpc>
            </a:pPr>
            <a:r>
              <a:rPr lang="en-US" sz="1300">
                <a:solidFill>
                  <a:srgbClr val="432338"/>
                </a:solidFill>
                <a:latin typeface="Source Sans 3"/>
                <a:ea typeface="Source Sans 3"/>
                <a:cs typeface="Source Sans 3"/>
                <a:sym typeface="Source Sans 3"/>
              </a:rPr>
              <a:t>Mampu melakukan teknik terapi dengan benar dan aman, seperti teknik pijat yang tepat, pemilihan dan penggunaan herbal yang sesuai, serta panduan yoga atau meditasi yang aman untuk ibu hamil. Keterampilan praktik harus diperoleh melalui pelatihan formal dan praktik berkelanjutan.</a:t>
            </a:r>
          </a:p>
        </p:txBody>
      </p:sp>
      <p:grpSp>
        <p:nvGrpSpPr>
          <p:cNvPr id="28" name="Group 28"/>
          <p:cNvGrpSpPr/>
          <p:nvPr/>
        </p:nvGrpSpPr>
        <p:grpSpPr>
          <a:xfrm>
            <a:off x="2910183" y="4193229"/>
            <a:ext cx="12467634" cy="1143895"/>
            <a:chOff x="0" y="0"/>
            <a:chExt cx="16623513" cy="1525194"/>
          </a:xfrm>
        </p:grpSpPr>
        <p:sp>
          <p:nvSpPr>
            <p:cNvPr id="29" name="Freeform 29"/>
            <p:cNvSpPr/>
            <p:nvPr/>
          </p:nvSpPr>
          <p:spPr>
            <a:xfrm>
              <a:off x="12700" y="12700"/>
              <a:ext cx="16598139" cy="1499870"/>
            </a:xfrm>
            <a:custGeom>
              <a:avLst/>
              <a:gdLst/>
              <a:ahLst/>
              <a:cxnLst/>
              <a:rect l="l" t="t" r="r" b="b"/>
              <a:pathLst>
                <a:path w="16598139" h="1499870">
                  <a:moveTo>
                    <a:pt x="0" y="93980"/>
                  </a:moveTo>
                  <a:cubicBezTo>
                    <a:pt x="0" y="42037"/>
                    <a:pt x="42672" y="0"/>
                    <a:pt x="95377" y="0"/>
                  </a:cubicBezTo>
                  <a:lnTo>
                    <a:pt x="16502762" y="0"/>
                  </a:lnTo>
                  <a:cubicBezTo>
                    <a:pt x="16555467" y="0"/>
                    <a:pt x="16598139" y="42037"/>
                    <a:pt x="16598139" y="93980"/>
                  </a:cubicBezTo>
                  <a:lnTo>
                    <a:pt x="16598139" y="1405890"/>
                  </a:lnTo>
                  <a:cubicBezTo>
                    <a:pt x="16598139" y="1457706"/>
                    <a:pt x="16555467" y="1499870"/>
                    <a:pt x="16502762" y="1499870"/>
                  </a:cubicBezTo>
                  <a:lnTo>
                    <a:pt x="95377" y="1499870"/>
                  </a:lnTo>
                  <a:cubicBezTo>
                    <a:pt x="42672" y="1499870"/>
                    <a:pt x="0" y="1457833"/>
                    <a:pt x="0" y="1405890"/>
                  </a:cubicBezTo>
                  <a:close/>
                </a:path>
              </a:pathLst>
            </a:custGeom>
            <a:solidFill>
              <a:srgbClr val="FFFFFF">
                <a:alpha val="90196"/>
              </a:srgbClr>
            </a:solidFill>
          </p:spPr>
        </p:sp>
        <p:sp>
          <p:nvSpPr>
            <p:cNvPr id="30" name="Freeform 30"/>
            <p:cNvSpPr/>
            <p:nvPr/>
          </p:nvSpPr>
          <p:spPr>
            <a:xfrm>
              <a:off x="0" y="0"/>
              <a:ext cx="16623539" cy="1525270"/>
            </a:xfrm>
            <a:custGeom>
              <a:avLst/>
              <a:gdLst/>
              <a:ahLst/>
              <a:cxnLst/>
              <a:rect l="l" t="t" r="r" b="b"/>
              <a:pathLst>
                <a:path w="16623539" h="1525270">
                  <a:moveTo>
                    <a:pt x="0" y="106680"/>
                  </a:moveTo>
                  <a:cubicBezTo>
                    <a:pt x="0" y="47498"/>
                    <a:pt x="48514" y="0"/>
                    <a:pt x="108077" y="0"/>
                  </a:cubicBezTo>
                  <a:lnTo>
                    <a:pt x="16515462" y="0"/>
                  </a:lnTo>
                  <a:lnTo>
                    <a:pt x="16515462" y="12700"/>
                  </a:lnTo>
                  <a:lnTo>
                    <a:pt x="16515462" y="0"/>
                  </a:lnTo>
                  <a:cubicBezTo>
                    <a:pt x="16575025" y="0"/>
                    <a:pt x="16623539" y="47498"/>
                    <a:pt x="16623539" y="106680"/>
                  </a:cubicBezTo>
                  <a:lnTo>
                    <a:pt x="16610839" y="106680"/>
                  </a:lnTo>
                  <a:lnTo>
                    <a:pt x="16623539" y="106680"/>
                  </a:lnTo>
                  <a:lnTo>
                    <a:pt x="16623539" y="1418590"/>
                  </a:lnTo>
                  <a:lnTo>
                    <a:pt x="16610839" y="1418590"/>
                  </a:lnTo>
                  <a:lnTo>
                    <a:pt x="16623539" y="1418590"/>
                  </a:lnTo>
                  <a:cubicBezTo>
                    <a:pt x="16623539" y="1477645"/>
                    <a:pt x="16575025" y="1525270"/>
                    <a:pt x="16515462" y="1525270"/>
                  </a:cubicBezTo>
                  <a:lnTo>
                    <a:pt x="16515462" y="1512570"/>
                  </a:lnTo>
                  <a:lnTo>
                    <a:pt x="16515462" y="1525270"/>
                  </a:lnTo>
                  <a:lnTo>
                    <a:pt x="108077" y="1525270"/>
                  </a:lnTo>
                  <a:lnTo>
                    <a:pt x="108077" y="1512570"/>
                  </a:lnTo>
                  <a:lnTo>
                    <a:pt x="108077" y="1525270"/>
                  </a:lnTo>
                  <a:cubicBezTo>
                    <a:pt x="48514" y="1525270"/>
                    <a:pt x="0" y="1477772"/>
                    <a:pt x="0" y="1418590"/>
                  </a:cubicBezTo>
                  <a:lnTo>
                    <a:pt x="0" y="106680"/>
                  </a:lnTo>
                  <a:lnTo>
                    <a:pt x="12700" y="106680"/>
                  </a:lnTo>
                  <a:lnTo>
                    <a:pt x="0" y="106680"/>
                  </a:lnTo>
                  <a:moveTo>
                    <a:pt x="25400" y="106680"/>
                  </a:moveTo>
                  <a:lnTo>
                    <a:pt x="25400" y="1418590"/>
                  </a:lnTo>
                  <a:lnTo>
                    <a:pt x="12700" y="1418590"/>
                  </a:lnTo>
                  <a:lnTo>
                    <a:pt x="25400" y="1418590"/>
                  </a:lnTo>
                  <a:cubicBezTo>
                    <a:pt x="25400" y="1463294"/>
                    <a:pt x="62230" y="1499870"/>
                    <a:pt x="108077" y="1499870"/>
                  </a:cubicBezTo>
                  <a:lnTo>
                    <a:pt x="16515462" y="1499870"/>
                  </a:lnTo>
                  <a:cubicBezTo>
                    <a:pt x="16561308" y="1499870"/>
                    <a:pt x="16598139" y="1463294"/>
                    <a:pt x="16598139" y="1418590"/>
                  </a:cubicBezTo>
                  <a:lnTo>
                    <a:pt x="16598139" y="106680"/>
                  </a:lnTo>
                  <a:cubicBezTo>
                    <a:pt x="16598139" y="61976"/>
                    <a:pt x="16561308" y="25400"/>
                    <a:pt x="16515462" y="25400"/>
                  </a:cubicBezTo>
                  <a:lnTo>
                    <a:pt x="108077" y="25400"/>
                  </a:lnTo>
                  <a:lnTo>
                    <a:pt x="108077" y="12700"/>
                  </a:lnTo>
                  <a:lnTo>
                    <a:pt x="108077" y="25400"/>
                  </a:lnTo>
                  <a:cubicBezTo>
                    <a:pt x="62230" y="25400"/>
                    <a:pt x="25400" y="61976"/>
                    <a:pt x="25400" y="106680"/>
                  </a:cubicBezTo>
                  <a:close/>
                </a:path>
              </a:pathLst>
            </a:custGeom>
            <a:solidFill>
              <a:srgbClr val="DFB8D1"/>
            </a:solidFill>
          </p:spPr>
        </p:sp>
      </p:grpSp>
      <p:grpSp>
        <p:nvGrpSpPr>
          <p:cNvPr id="31" name="Group 31"/>
          <p:cNvGrpSpPr/>
          <p:nvPr/>
        </p:nvGrpSpPr>
        <p:grpSpPr>
          <a:xfrm>
            <a:off x="2938758" y="4221804"/>
            <a:ext cx="670922" cy="1086745"/>
            <a:chOff x="0" y="0"/>
            <a:chExt cx="894563" cy="1448994"/>
          </a:xfrm>
        </p:grpSpPr>
        <p:sp>
          <p:nvSpPr>
            <p:cNvPr id="32" name="Freeform 32"/>
            <p:cNvSpPr/>
            <p:nvPr/>
          </p:nvSpPr>
          <p:spPr>
            <a:xfrm>
              <a:off x="0" y="0"/>
              <a:ext cx="894588" cy="1449070"/>
            </a:xfrm>
            <a:custGeom>
              <a:avLst/>
              <a:gdLst/>
              <a:ahLst/>
              <a:cxnLst/>
              <a:rect l="l" t="t" r="r" b="b"/>
              <a:pathLst>
                <a:path w="894588" h="1449070">
                  <a:moveTo>
                    <a:pt x="0" y="63500"/>
                  </a:moveTo>
                  <a:cubicBezTo>
                    <a:pt x="0" y="28448"/>
                    <a:pt x="28448" y="0"/>
                    <a:pt x="63500" y="0"/>
                  </a:cubicBezTo>
                  <a:lnTo>
                    <a:pt x="831088" y="0"/>
                  </a:lnTo>
                  <a:cubicBezTo>
                    <a:pt x="866140" y="0"/>
                    <a:pt x="894588" y="28448"/>
                    <a:pt x="894588" y="63500"/>
                  </a:cubicBezTo>
                  <a:lnTo>
                    <a:pt x="894588" y="1385570"/>
                  </a:lnTo>
                  <a:cubicBezTo>
                    <a:pt x="894588" y="1420622"/>
                    <a:pt x="866140" y="1449070"/>
                    <a:pt x="831088" y="1449070"/>
                  </a:cubicBezTo>
                  <a:lnTo>
                    <a:pt x="63500" y="1449070"/>
                  </a:lnTo>
                  <a:cubicBezTo>
                    <a:pt x="28448" y="1449070"/>
                    <a:pt x="0" y="1420622"/>
                    <a:pt x="0" y="1385570"/>
                  </a:cubicBezTo>
                  <a:close/>
                </a:path>
              </a:pathLst>
            </a:custGeom>
            <a:solidFill>
              <a:srgbClr val="F9D2EB"/>
            </a:solidFill>
          </p:spPr>
        </p:sp>
      </p:grpSp>
      <p:grpSp>
        <p:nvGrpSpPr>
          <p:cNvPr id="33" name="Group 33"/>
          <p:cNvGrpSpPr/>
          <p:nvPr/>
        </p:nvGrpSpPr>
        <p:grpSpPr>
          <a:xfrm>
            <a:off x="3143698" y="4607871"/>
            <a:ext cx="251517" cy="314477"/>
            <a:chOff x="0" y="0"/>
            <a:chExt cx="335356" cy="419303"/>
          </a:xfrm>
        </p:grpSpPr>
        <p:sp>
          <p:nvSpPr>
            <p:cNvPr id="34" name="Freeform 34"/>
            <p:cNvSpPr/>
            <p:nvPr/>
          </p:nvSpPr>
          <p:spPr>
            <a:xfrm>
              <a:off x="0" y="0"/>
              <a:ext cx="335360" cy="419299"/>
            </a:xfrm>
            <a:custGeom>
              <a:avLst/>
              <a:gdLst/>
              <a:ahLst/>
              <a:cxnLst/>
              <a:rect l="l" t="t" r="r" b="b"/>
              <a:pathLst>
                <a:path w="335360" h="419299">
                  <a:moveTo>
                    <a:pt x="0" y="0"/>
                  </a:moveTo>
                  <a:lnTo>
                    <a:pt x="335360" y="0"/>
                  </a:lnTo>
                  <a:lnTo>
                    <a:pt x="335360" y="419299"/>
                  </a:lnTo>
                  <a:lnTo>
                    <a:pt x="0" y="419299"/>
                  </a:lnTo>
                  <a:close/>
                </a:path>
              </a:pathLst>
            </a:custGeom>
            <a:blipFill>
              <a:blip r:embed="rId3">
                <a:alphaModFix amt="0"/>
              </a:blip>
              <a:stretch>
                <a:fillRect l="-110419" r="-110418" b="-1"/>
              </a:stretch>
            </a:blipFill>
          </p:spPr>
        </p:sp>
        <p:sp>
          <p:nvSpPr>
            <p:cNvPr id="35" name="TextBox 35"/>
            <p:cNvSpPr txBox="1"/>
            <p:nvPr/>
          </p:nvSpPr>
          <p:spPr>
            <a:xfrm>
              <a:off x="0" y="0"/>
              <a:ext cx="335356" cy="419303"/>
            </a:xfrm>
            <a:prstGeom prst="rect">
              <a:avLst/>
            </a:prstGeom>
          </p:spPr>
          <p:txBody>
            <a:bodyPr lIns="0" tIns="0" rIns="0" bIns="0" rtlCol="0" anchor="ctr"/>
            <a:lstStyle/>
            <a:p>
              <a:pPr algn="ctr">
                <a:lnSpc>
                  <a:spcPts val="2280"/>
                </a:lnSpc>
              </a:pPr>
              <a:r>
                <a:rPr lang="en-US" sz="1900" b="1">
                  <a:solidFill>
                    <a:srgbClr val="432338"/>
                  </a:solidFill>
                  <a:latin typeface="Noto Serif Bold"/>
                  <a:ea typeface="Noto Serif Bold"/>
                  <a:cs typeface="Noto Serif Bold"/>
                  <a:sym typeface="Noto Serif Bold"/>
                </a:rPr>
                <a:t>3</a:t>
              </a:r>
            </a:p>
          </p:txBody>
        </p:sp>
      </p:grpSp>
      <p:sp>
        <p:nvSpPr>
          <p:cNvPr id="36" name="TextBox 36"/>
          <p:cNvSpPr txBox="1"/>
          <p:nvPr/>
        </p:nvSpPr>
        <p:spPr>
          <a:xfrm>
            <a:off x="3716979" y="4380014"/>
            <a:ext cx="3613699" cy="256137"/>
          </a:xfrm>
          <a:prstGeom prst="rect">
            <a:avLst/>
          </a:prstGeom>
        </p:spPr>
        <p:txBody>
          <a:bodyPr lIns="0" tIns="0" rIns="0" bIns="0" rtlCol="0" anchor="t">
            <a:spAutoFit/>
          </a:bodyPr>
          <a:lstStyle/>
          <a:p>
            <a:pPr algn="l">
              <a:lnSpc>
                <a:spcPts val="1900"/>
              </a:lnSpc>
            </a:pPr>
            <a:r>
              <a:rPr lang="en-US" sz="1500" b="1">
                <a:solidFill>
                  <a:srgbClr val="432338"/>
                </a:solidFill>
                <a:latin typeface="Noto Serif Bold"/>
                <a:ea typeface="Noto Serif Bold"/>
                <a:cs typeface="Noto Serif Bold"/>
                <a:sym typeface="Noto Serif Bold"/>
              </a:rPr>
              <a:t>Communication: Komunikasi Efektif</a:t>
            </a:r>
          </a:p>
        </p:txBody>
      </p:sp>
      <p:sp>
        <p:nvSpPr>
          <p:cNvPr id="37" name="TextBox 37"/>
          <p:cNvSpPr txBox="1"/>
          <p:nvPr/>
        </p:nvSpPr>
        <p:spPr>
          <a:xfrm>
            <a:off x="3716979" y="4691063"/>
            <a:ext cx="11464528" cy="449761"/>
          </a:xfrm>
          <a:prstGeom prst="rect">
            <a:avLst/>
          </a:prstGeom>
        </p:spPr>
        <p:txBody>
          <a:bodyPr lIns="0" tIns="0" rIns="0" bIns="0" rtlCol="0" anchor="t">
            <a:spAutoFit/>
          </a:bodyPr>
          <a:lstStyle/>
          <a:p>
            <a:pPr algn="l">
              <a:lnSpc>
                <a:spcPts val="1700"/>
              </a:lnSpc>
            </a:pPr>
            <a:r>
              <a:rPr lang="en-US" sz="1300">
                <a:solidFill>
                  <a:srgbClr val="432338"/>
                </a:solidFill>
                <a:latin typeface="Source Sans 3"/>
                <a:ea typeface="Source Sans 3"/>
                <a:cs typeface="Source Sans 3"/>
                <a:sym typeface="Source Sans 3"/>
              </a:rPr>
              <a:t>Mampu mendengarkan kebutuhan dan kekhawatiran ibu, memberikan informasi yang jelas tentang manfaat dan risiko, serta mendukung ibu dalam membuat keputusan yang tepat. Komunikasi yang baik membangun kepercayaan dan memastikan kepatuhan ibu terhadap terapi.</a:t>
            </a:r>
          </a:p>
        </p:txBody>
      </p:sp>
      <p:grpSp>
        <p:nvGrpSpPr>
          <p:cNvPr id="38" name="Group 38"/>
          <p:cNvGrpSpPr/>
          <p:nvPr/>
        </p:nvGrpSpPr>
        <p:grpSpPr>
          <a:xfrm>
            <a:off x="2910183" y="5425383"/>
            <a:ext cx="12467634" cy="1143895"/>
            <a:chOff x="0" y="0"/>
            <a:chExt cx="16623513" cy="1525194"/>
          </a:xfrm>
        </p:grpSpPr>
        <p:sp>
          <p:nvSpPr>
            <p:cNvPr id="39" name="Freeform 39"/>
            <p:cNvSpPr/>
            <p:nvPr/>
          </p:nvSpPr>
          <p:spPr>
            <a:xfrm>
              <a:off x="12700" y="12700"/>
              <a:ext cx="16598139" cy="1499870"/>
            </a:xfrm>
            <a:custGeom>
              <a:avLst/>
              <a:gdLst/>
              <a:ahLst/>
              <a:cxnLst/>
              <a:rect l="l" t="t" r="r" b="b"/>
              <a:pathLst>
                <a:path w="16598139" h="1499870">
                  <a:moveTo>
                    <a:pt x="0" y="93980"/>
                  </a:moveTo>
                  <a:cubicBezTo>
                    <a:pt x="0" y="42037"/>
                    <a:pt x="42672" y="0"/>
                    <a:pt x="95377" y="0"/>
                  </a:cubicBezTo>
                  <a:lnTo>
                    <a:pt x="16502762" y="0"/>
                  </a:lnTo>
                  <a:cubicBezTo>
                    <a:pt x="16555467" y="0"/>
                    <a:pt x="16598139" y="42037"/>
                    <a:pt x="16598139" y="93980"/>
                  </a:cubicBezTo>
                  <a:lnTo>
                    <a:pt x="16598139" y="1405890"/>
                  </a:lnTo>
                  <a:cubicBezTo>
                    <a:pt x="16598139" y="1457706"/>
                    <a:pt x="16555467" y="1499870"/>
                    <a:pt x="16502762" y="1499870"/>
                  </a:cubicBezTo>
                  <a:lnTo>
                    <a:pt x="95377" y="1499870"/>
                  </a:lnTo>
                  <a:cubicBezTo>
                    <a:pt x="42672" y="1499870"/>
                    <a:pt x="0" y="1457833"/>
                    <a:pt x="0" y="1405890"/>
                  </a:cubicBezTo>
                  <a:close/>
                </a:path>
              </a:pathLst>
            </a:custGeom>
            <a:solidFill>
              <a:srgbClr val="FFFFFF">
                <a:alpha val="90196"/>
              </a:srgbClr>
            </a:solidFill>
          </p:spPr>
        </p:sp>
        <p:sp>
          <p:nvSpPr>
            <p:cNvPr id="40" name="Freeform 40"/>
            <p:cNvSpPr/>
            <p:nvPr/>
          </p:nvSpPr>
          <p:spPr>
            <a:xfrm>
              <a:off x="0" y="0"/>
              <a:ext cx="16623539" cy="1525270"/>
            </a:xfrm>
            <a:custGeom>
              <a:avLst/>
              <a:gdLst/>
              <a:ahLst/>
              <a:cxnLst/>
              <a:rect l="l" t="t" r="r" b="b"/>
              <a:pathLst>
                <a:path w="16623539" h="1525270">
                  <a:moveTo>
                    <a:pt x="0" y="106680"/>
                  </a:moveTo>
                  <a:cubicBezTo>
                    <a:pt x="0" y="47498"/>
                    <a:pt x="48514" y="0"/>
                    <a:pt x="108077" y="0"/>
                  </a:cubicBezTo>
                  <a:lnTo>
                    <a:pt x="16515462" y="0"/>
                  </a:lnTo>
                  <a:lnTo>
                    <a:pt x="16515462" y="12700"/>
                  </a:lnTo>
                  <a:lnTo>
                    <a:pt x="16515462" y="0"/>
                  </a:lnTo>
                  <a:cubicBezTo>
                    <a:pt x="16575025" y="0"/>
                    <a:pt x="16623539" y="47498"/>
                    <a:pt x="16623539" y="106680"/>
                  </a:cubicBezTo>
                  <a:lnTo>
                    <a:pt x="16610839" y="106680"/>
                  </a:lnTo>
                  <a:lnTo>
                    <a:pt x="16623539" y="106680"/>
                  </a:lnTo>
                  <a:lnTo>
                    <a:pt x="16623539" y="1418590"/>
                  </a:lnTo>
                  <a:lnTo>
                    <a:pt x="16610839" y="1418590"/>
                  </a:lnTo>
                  <a:lnTo>
                    <a:pt x="16623539" y="1418590"/>
                  </a:lnTo>
                  <a:cubicBezTo>
                    <a:pt x="16623539" y="1477645"/>
                    <a:pt x="16575025" y="1525270"/>
                    <a:pt x="16515462" y="1525270"/>
                  </a:cubicBezTo>
                  <a:lnTo>
                    <a:pt x="16515462" y="1512570"/>
                  </a:lnTo>
                  <a:lnTo>
                    <a:pt x="16515462" y="1525270"/>
                  </a:lnTo>
                  <a:lnTo>
                    <a:pt x="108077" y="1525270"/>
                  </a:lnTo>
                  <a:lnTo>
                    <a:pt x="108077" y="1512570"/>
                  </a:lnTo>
                  <a:lnTo>
                    <a:pt x="108077" y="1525270"/>
                  </a:lnTo>
                  <a:cubicBezTo>
                    <a:pt x="48514" y="1525270"/>
                    <a:pt x="0" y="1477772"/>
                    <a:pt x="0" y="1418590"/>
                  </a:cubicBezTo>
                  <a:lnTo>
                    <a:pt x="0" y="106680"/>
                  </a:lnTo>
                  <a:lnTo>
                    <a:pt x="12700" y="106680"/>
                  </a:lnTo>
                  <a:lnTo>
                    <a:pt x="0" y="106680"/>
                  </a:lnTo>
                  <a:moveTo>
                    <a:pt x="25400" y="106680"/>
                  </a:moveTo>
                  <a:lnTo>
                    <a:pt x="25400" y="1418590"/>
                  </a:lnTo>
                  <a:lnTo>
                    <a:pt x="12700" y="1418590"/>
                  </a:lnTo>
                  <a:lnTo>
                    <a:pt x="25400" y="1418590"/>
                  </a:lnTo>
                  <a:cubicBezTo>
                    <a:pt x="25400" y="1463294"/>
                    <a:pt x="62230" y="1499870"/>
                    <a:pt x="108077" y="1499870"/>
                  </a:cubicBezTo>
                  <a:lnTo>
                    <a:pt x="16515462" y="1499870"/>
                  </a:lnTo>
                  <a:cubicBezTo>
                    <a:pt x="16561308" y="1499870"/>
                    <a:pt x="16598139" y="1463294"/>
                    <a:pt x="16598139" y="1418590"/>
                  </a:cubicBezTo>
                  <a:lnTo>
                    <a:pt x="16598139" y="106680"/>
                  </a:lnTo>
                  <a:cubicBezTo>
                    <a:pt x="16598139" y="61976"/>
                    <a:pt x="16561308" y="25400"/>
                    <a:pt x="16515462" y="25400"/>
                  </a:cubicBezTo>
                  <a:lnTo>
                    <a:pt x="108077" y="25400"/>
                  </a:lnTo>
                  <a:lnTo>
                    <a:pt x="108077" y="12700"/>
                  </a:lnTo>
                  <a:lnTo>
                    <a:pt x="108077" y="25400"/>
                  </a:lnTo>
                  <a:cubicBezTo>
                    <a:pt x="62230" y="25400"/>
                    <a:pt x="25400" y="61976"/>
                    <a:pt x="25400" y="106680"/>
                  </a:cubicBezTo>
                  <a:close/>
                </a:path>
              </a:pathLst>
            </a:custGeom>
            <a:solidFill>
              <a:srgbClr val="DFB8D1"/>
            </a:solidFill>
          </p:spPr>
        </p:sp>
      </p:grpSp>
      <p:grpSp>
        <p:nvGrpSpPr>
          <p:cNvPr id="41" name="Group 41"/>
          <p:cNvGrpSpPr/>
          <p:nvPr/>
        </p:nvGrpSpPr>
        <p:grpSpPr>
          <a:xfrm>
            <a:off x="2938758" y="5453958"/>
            <a:ext cx="670922" cy="1086745"/>
            <a:chOff x="0" y="0"/>
            <a:chExt cx="894563" cy="1448994"/>
          </a:xfrm>
        </p:grpSpPr>
        <p:sp>
          <p:nvSpPr>
            <p:cNvPr id="42" name="Freeform 42"/>
            <p:cNvSpPr/>
            <p:nvPr/>
          </p:nvSpPr>
          <p:spPr>
            <a:xfrm>
              <a:off x="0" y="0"/>
              <a:ext cx="894588" cy="1449070"/>
            </a:xfrm>
            <a:custGeom>
              <a:avLst/>
              <a:gdLst/>
              <a:ahLst/>
              <a:cxnLst/>
              <a:rect l="l" t="t" r="r" b="b"/>
              <a:pathLst>
                <a:path w="894588" h="1449070">
                  <a:moveTo>
                    <a:pt x="0" y="63500"/>
                  </a:moveTo>
                  <a:cubicBezTo>
                    <a:pt x="0" y="28448"/>
                    <a:pt x="28448" y="0"/>
                    <a:pt x="63500" y="0"/>
                  </a:cubicBezTo>
                  <a:lnTo>
                    <a:pt x="831088" y="0"/>
                  </a:lnTo>
                  <a:cubicBezTo>
                    <a:pt x="866140" y="0"/>
                    <a:pt x="894588" y="28448"/>
                    <a:pt x="894588" y="63500"/>
                  </a:cubicBezTo>
                  <a:lnTo>
                    <a:pt x="894588" y="1385570"/>
                  </a:lnTo>
                  <a:cubicBezTo>
                    <a:pt x="894588" y="1420622"/>
                    <a:pt x="866140" y="1449070"/>
                    <a:pt x="831088" y="1449070"/>
                  </a:cubicBezTo>
                  <a:lnTo>
                    <a:pt x="63500" y="1449070"/>
                  </a:lnTo>
                  <a:cubicBezTo>
                    <a:pt x="28448" y="1449070"/>
                    <a:pt x="0" y="1420622"/>
                    <a:pt x="0" y="1385570"/>
                  </a:cubicBezTo>
                  <a:close/>
                </a:path>
              </a:pathLst>
            </a:custGeom>
            <a:solidFill>
              <a:srgbClr val="F9D2EB"/>
            </a:solidFill>
          </p:spPr>
        </p:sp>
      </p:grpSp>
      <p:grpSp>
        <p:nvGrpSpPr>
          <p:cNvPr id="43" name="Group 43"/>
          <p:cNvGrpSpPr/>
          <p:nvPr/>
        </p:nvGrpSpPr>
        <p:grpSpPr>
          <a:xfrm>
            <a:off x="3143698" y="5840016"/>
            <a:ext cx="251517" cy="314477"/>
            <a:chOff x="0" y="0"/>
            <a:chExt cx="335356" cy="419303"/>
          </a:xfrm>
        </p:grpSpPr>
        <p:sp>
          <p:nvSpPr>
            <p:cNvPr id="44" name="Freeform 44"/>
            <p:cNvSpPr/>
            <p:nvPr/>
          </p:nvSpPr>
          <p:spPr>
            <a:xfrm>
              <a:off x="0" y="0"/>
              <a:ext cx="335360" cy="419299"/>
            </a:xfrm>
            <a:custGeom>
              <a:avLst/>
              <a:gdLst/>
              <a:ahLst/>
              <a:cxnLst/>
              <a:rect l="l" t="t" r="r" b="b"/>
              <a:pathLst>
                <a:path w="335360" h="419299">
                  <a:moveTo>
                    <a:pt x="0" y="0"/>
                  </a:moveTo>
                  <a:lnTo>
                    <a:pt x="335360" y="0"/>
                  </a:lnTo>
                  <a:lnTo>
                    <a:pt x="335360" y="419299"/>
                  </a:lnTo>
                  <a:lnTo>
                    <a:pt x="0" y="419299"/>
                  </a:lnTo>
                  <a:close/>
                </a:path>
              </a:pathLst>
            </a:custGeom>
            <a:blipFill>
              <a:blip r:embed="rId3">
                <a:alphaModFix amt="0"/>
              </a:blip>
              <a:stretch>
                <a:fillRect l="-110419" r="-110418" b="-1"/>
              </a:stretch>
            </a:blipFill>
          </p:spPr>
        </p:sp>
        <p:sp>
          <p:nvSpPr>
            <p:cNvPr id="45" name="TextBox 45"/>
            <p:cNvSpPr txBox="1"/>
            <p:nvPr/>
          </p:nvSpPr>
          <p:spPr>
            <a:xfrm>
              <a:off x="0" y="0"/>
              <a:ext cx="335356" cy="419303"/>
            </a:xfrm>
            <a:prstGeom prst="rect">
              <a:avLst/>
            </a:prstGeom>
          </p:spPr>
          <p:txBody>
            <a:bodyPr lIns="0" tIns="0" rIns="0" bIns="0" rtlCol="0" anchor="ctr"/>
            <a:lstStyle/>
            <a:p>
              <a:pPr algn="ctr">
                <a:lnSpc>
                  <a:spcPts val="2280"/>
                </a:lnSpc>
              </a:pPr>
              <a:r>
                <a:rPr lang="en-US" sz="1900" b="1">
                  <a:solidFill>
                    <a:srgbClr val="432338"/>
                  </a:solidFill>
                  <a:latin typeface="Noto Serif Bold"/>
                  <a:ea typeface="Noto Serif Bold"/>
                  <a:cs typeface="Noto Serif Bold"/>
                  <a:sym typeface="Noto Serif Bold"/>
                </a:rPr>
                <a:t>4</a:t>
              </a:r>
            </a:p>
          </p:txBody>
        </p:sp>
      </p:grpSp>
      <p:sp>
        <p:nvSpPr>
          <p:cNvPr id="46" name="TextBox 46"/>
          <p:cNvSpPr txBox="1"/>
          <p:nvPr/>
        </p:nvSpPr>
        <p:spPr>
          <a:xfrm>
            <a:off x="3716979" y="5612159"/>
            <a:ext cx="3392834" cy="256137"/>
          </a:xfrm>
          <a:prstGeom prst="rect">
            <a:avLst/>
          </a:prstGeom>
        </p:spPr>
        <p:txBody>
          <a:bodyPr lIns="0" tIns="0" rIns="0" bIns="0" rtlCol="0" anchor="t">
            <a:spAutoFit/>
          </a:bodyPr>
          <a:lstStyle/>
          <a:p>
            <a:pPr algn="l">
              <a:lnSpc>
                <a:spcPts val="1900"/>
              </a:lnSpc>
            </a:pPr>
            <a:r>
              <a:rPr lang="en-US" sz="1500" b="1">
                <a:solidFill>
                  <a:srgbClr val="432338"/>
                </a:solidFill>
                <a:latin typeface="Noto Serif Bold"/>
                <a:ea typeface="Noto Serif Bold"/>
                <a:cs typeface="Noto Serif Bold"/>
                <a:sym typeface="Noto Serif Bold"/>
              </a:rPr>
              <a:t>Evidence: Evidence Based Practice</a:t>
            </a:r>
          </a:p>
        </p:txBody>
      </p:sp>
      <p:sp>
        <p:nvSpPr>
          <p:cNvPr id="47" name="TextBox 47"/>
          <p:cNvSpPr txBox="1"/>
          <p:nvPr/>
        </p:nvSpPr>
        <p:spPr>
          <a:xfrm>
            <a:off x="3716979" y="5923207"/>
            <a:ext cx="11464528" cy="449761"/>
          </a:xfrm>
          <a:prstGeom prst="rect">
            <a:avLst/>
          </a:prstGeom>
        </p:spPr>
        <p:txBody>
          <a:bodyPr lIns="0" tIns="0" rIns="0" bIns="0" rtlCol="0" anchor="t">
            <a:spAutoFit/>
          </a:bodyPr>
          <a:lstStyle/>
          <a:p>
            <a:pPr algn="l">
              <a:lnSpc>
                <a:spcPts val="1700"/>
              </a:lnSpc>
            </a:pPr>
            <a:r>
              <a:rPr lang="en-US" sz="1300">
                <a:solidFill>
                  <a:srgbClr val="432338"/>
                </a:solidFill>
                <a:latin typeface="Source Sans 3"/>
                <a:ea typeface="Source Sans 3"/>
                <a:cs typeface="Source Sans 3"/>
                <a:sym typeface="Source Sans 3"/>
              </a:rPr>
              <a:t>Memilih dan menerapkan terapi berdasarkan bukti ilmiah yang kuat, bukan hanya berdasarkan tradisi atau tren. Bidan harus kritis dalam mengevaluasi sumber informasi dan memprioritaskan intervensi yang telah terbukti aman dan efektif melalui penelitian.</a:t>
            </a:r>
          </a:p>
        </p:txBody>
      </p:sp>
      <p:sp>
        <p:nvSpPr>
          <p:cNvPr id="48" name="TextBox 48"/>
          <p:cNvSpPr txBox="1"/>
          <p:nvPr/>
        </p:nvSpPr>
        <p:spPr>
          <a:xfrm>
            <a:off x="2919708" y="6711258"/>
            <a:ext cx="4603404" cy="305391"/>
          </a:xfrm>
          <a:prstGeom prst="rect">
            <a:avLst/>
          </a:prstGeom>
        </p:spPr>
        <p:txBody>
          <a:bodyPr lIns="0" tIns="0" rIns="0" bIns="0" rtlCol="0" anchor="t">
            <a:spAutoFit/>
          </a:bodyPr>
          <a:lstStyle/>
          <a:p>
            <a:pPr algn="l">
              <a:lnSpc>
                <a:spcPts val="2300"/>
              </a:lnSpc>
            </a:pPr>
            <a:r>
              <a:rPr lang="en-US" sz="1800" b="1">
                <a:solidFill>
                  <a:srgbClr val="371A2D"/>
                </a:solidFill>
                <a:latin typeface="Noto Serif Bold"/>
                <a:ea typeface="Noto Serif Bold"/>
                <a:cs typeface="Noto Serif Bold"/>
                <a:sym typeface="Noto Serif Bold"/>
              </a:rPr>
              <a:t>Kompetensi yang Perlu Dikembangkan</a:t>
            </a:r>
          </a:p>
        </p:txBody>
      </p:sp>
      <p:sp>
        <p:nvSpPr>
          <p:cNvPr id="49" name="TextBox 49"/>
          <p:cNvSpPr txBox="1"/>
          <p:nvPr/>
        </p:nvSpPr>
        <p:spPr>
          <a:xfrm>
            <a:off x="2919708" y="7275462"/>
            <a:ext cx="1973161" cy="256137"/>
          </a:xfrm>
          <a:prstGeom prst="rect">
            <a:avLst/>
          </a:prstGeom>
        </p:spPr>
        <p:txBody>
          <a:bodyPr lIns="0" tIns="0" rIns="0" bIns="0" rtlCol="0" anchor="t">
            <a:spAutoFit/>
          </a:bodyPr>
          <a:lstStyle/>
          <a:p>
            <a:pPr algn="l">
              <a:lnSpc>
                <a:spcPts val="1900"/>
              </a:lnSpc>
            </a:pPr>
            <a:r>
              <a:rPr lang="en-US" sz="1500" b="1">
                <a:solidFill>
                  <a:srgbClr val="371A2D"/>
                </a:solidFill>
                <a:latin typeface="Noto Serif Bold"/>
                <a:ea typeface="Noto Serif Bold"/>
                <a:cs typeface="Noto Serif Bold"/>
                <a:sym typeface="Noto Serif Bold"/>
              </a:rPr>
              <a:t>Kompetensi Teknis</a:t>
            </a:r>
          </a:p>
        </p:txBody>
      </p:sp>
      <p:sp>
        <p:nvSpPr>
          <p:cNvPr id="50" name="TextBox 50"/>
          <p:cNvSpPr txBox="1"/>
          <p:nvPr/>
        </p:nvSpPr>
        <p:spPr>
          <a:xfrm>
            <a:off x="2919708" y="7629373"/>
            <a:ext cx="6019800" cy="1260129"/>
          </a:xfrm>
          <a:prstGeom prst="rect">
            <a:avLst/>
          </a:prstGeom>
        </p:spPr>
        <p:txBody>
          <a:bodyPr lIns="0" tIns="0" rIns="0" bIns="0" rtlCol="0" anchor="t">
            <a:spAutoFit/>
          </a:bodyPr>
          <a:lstStyle/>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Teknik pijat prenatal dan nifas</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Panduan yoga dan stretching aman</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Pemilihan dan penggunaan aromaterapi</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Panduan konsumsi herbal yang aman</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Teknik pernapasan dan relaksasi</a:t>
            </a:r>
          </a:p>
        </p:txBody>
      </p:sp>
      <p:sp>
        <p:nvSpPr>
          <p:cNvPr id="51" name="TextBox 51"/>
          <p:cNvSpPr txBox="1"/>
          <p:nvPr/>
        </p:nvSpPr>
        <p:spPr>
          <a:xfrm>
            <a:off x="9358017" y="7275462"/>
            <a:ext cx="2343302" cy="256137"/>
          </a:xfrm>
          <a:prstGeom prst="rect">
            <a:avLst/>
          </a:prstGeom>
        </p:spPr>
        <p:txBody>
          <a:bodyPr lIns="0" tIns="0" rIns="0" bIns="0" rtlCol="0" anchor="t">
            <a:spAutoFit/>
          </a:bodyPr>
          <a:lstStyle/>
          <a:p>
            <a:pPr algn="l">
              <a:lnSpc>
                <a:spcPts val="1900"/>
              </a:lnSpc>
            </a:pPr>
            <a:r>
              <a:rPr lang="en-US" sz="1500" b="1">
                <a:solidFill>
                  <a:srgbClr val="371A2D"/>
                </a:solidFill>
                <a:latin typeface="Noto Serif Bold"/>
                <a:ea typeface="Noto Serif Bold"/>
                <a:cs typeface="Noto Serif Bold"/>
                <a:sym typeface="Noto Serif Bold"/>
              </a:rPr>
              <a:t>Kompetensi Non-Teknis</a:t>
            </a:r>
          </a:p>
        </p:txBody>
      </p:sp>
      <p:sp>
        <p:nvSpPr>
          <p:cNvPr id="52" name="TextBox 52"/>
          <p:cNvSpPr txBox="1"/>
          <p:nvPr/>
        </p:nvSpPr>
        <p:spPr>
          <a:xfrm>
            <a:off x="9358017" y="7629373"/>
            <a:ext cx="6019800" cy="1260129"/>
          </a:xfrm>
          <a:prstGeom prst="rect">
            <a:avLst/>
          </a:prstGeom>
        </p:spPr>
        <p:txBody>
          <a:bodyPr lIns="0" tIns="0" rIns="0" bIns="0" rtlCol="0" anchor="t">
            <a:spAutoFit/>
          </a:bodyPr>
          <a:lstStyle/>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Konseling dan edukasi kesehatan</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Manajemen kecemasan ibu</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Dokumentasi terapi yang tepat</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Kolaborasi dengan tenaga kesehatan lain</a:t>
            </a:r>
          </a:p>
          <a:p>
            <a:pPr marL="313690" lvl="1" indent="-156845" algn="l">
              <a:lnSpc>
                <a:spcPts val="1700"/>
              </a:lnSpc>
              <a:buFont typeface="Arial"/>
              <a:buChar char="•"/>
            </a:pPr>
            <a:r>
              <a:rPr lang="en-US" sz="1300">
                <a:solidFill>
                  <a:srgbClr val="432338"/>
                </a:solidFill>
                <a:latin typeface="Source Sans 3"/>
                <a:ea typeface="Source Sans 3"/>
                <a:cs typeface="Source Sans 3"/>
                <a:sym typeface="Source Sans 3"/>
              </a:rPr>
              <a:t>Evaluasi outcome terapi</a:t>
            </a:r>
          </a:p>
        </p:txBody>
      </p:sp>
      <p:grpSp>
        <p:nvGrpSpPr>
          <p:cNvPr id="53" name="Group 53"/>
          <p:cNvGrpSpPr/>
          <p:nvPr/>
        </p:nvGrpSpPr>
        <p:grpSpPr>
          <a:xfrm>
            <a:off x="2919708" y="9047855"/>
            <a:ext cx="12448584" cy="769744"/>
            <a:chOff x="0" y="0"/>
            <a:chExt cx="16598113" cy="1026325"/>
          </a:xfrm>
        </p:grpSpPr>
        <p:sp>
          <p:nvSpPr>
            <p:cNvPr id="54" name="Freeform 54"/>
            <p:cNvSpPr/>
            <p:nvPr/>
          </p:nvSpPr>
          <p:spPr>
            <a:xfrm>
              <a:off x="0" y="0"/>
              <a:ext cx="16598139" cy="1026414"/>
            </a:xfrm>
            <a:custGeom>
              <a:avLst/>
              <a:gdLst/>
              <a:ahLst/>
              <a:cxnLst/>
              <a:rect l="l" t="t" r="r" b="b"/>
              <a:pathLst>
                <a:path w="16598139" h="1026414">
                  <a:moveTo>
                    <a:pt x="0" y="93980"/>
                  </a:moveTo>
                  <a:cubicBezTo>
                    <a:pt x="0" y="42037"/>
                    <a:pt x="42037" y="0"/>
                    <a:pt x="93980" y="0"/>
                  </a:cubicBezTo>
                  <a:lnTo>
                    <a:pt x="16504158" y="0"/>
                  </a:lnTo>
                  <a:cubicBezTo>
                    <a:pt x="16555974" y="0"/>
                    <a:pt x="16598139" y="42037"/>
                    <a:pt x="16598139" y="93980"/>
                  </a:cubicBezTo>
                  <a:lnTo>
                    <a:pt x="16598139" y="932434"/>
                  </a:lnTo>
                  <a:cubicBezTo>
                    <a:pt x="16598139" y="984250"/>
                    <a:pt x="16556101" y="1026414"/>
                    <a:pt x="16504158" y="1026414"/>
                  </a:cubicBezTo>
                  <a:lnTo>
                    <a:pt x="93980" y="1026414"/>
                  </a:lnTo>
                  <a:cubicBezTo>
                    <a:pt x="42164" y="1026414"/>
                    <a:pt x="0" y="984377"/>
                    <a:pt x="0" y="932434"/>
                  </a:cubicBezTo>
                  <a:close/>
                </a:path>
              </a:pathLst>
            </a:custGeom>
            <a:solidFill>
              <a:srgbClr val="FCF2B5"/>
            </a:solidFill>
          </p:spPr>
        </p:sp>
      </p:grpSp>
      <p:grpSp>
        <p:nvGrpSpPr>
          <p:cNvPr id="55" name="Group 55"/>
          <p:cNvGrpSpPr/>
          <p:nvPr/>
        </p:nvGrpSpPr>
        <p:grpSpPr>
          <a:xfrm>
            <a:off x="3087443" y="9272435"/>
            <a:ext cx="209550" cy="167726"/>
            <a:chOff x="0" y="0"/>
            <a:chExt cx="279400" cy="223634"/>
          </a:xfrm>
        </p:grpSpPr>
        <p:sp>
          <p:nvSpPr>
            <p:cNvPr id="56" name="Freeform 56" descr="preencoded.png"/>
            <p:cNvSpPr/>
            <p:nvPr/>
          </p:nvSpPr>
          <p:spPr>
            <a:xfrm>
              <a:off x="0" y="0"/>
              <a:ext cx="279400" cy="223647"/>
            </a:xfrm>
            <a:custGeom>
              <a:avLst/>
              <a:gdLst/>
              <a:ahLst/>
              <a:cxnLst/>
              <a:rect l="l" t="t" r="r" b="b"/>
              <a:pathLst>
                <a:path w="279400" h="223647">
                  <a:moveTo>
                    <a:pt x="0" y="0"/>
                  </a:moveTo>
                  <a:lnTo>
                    <a:pt x="279400" y="0"/>
                  </a:lnTo>
                  <a:lnTo>
                    <a:pt x="279400" y="223647"/>
                  </a:lnTo>
                  <a:lnTo>
                    <a:pt x="0" y="223647"/>
                  </a:lnTo>
                  <a:lnTo>
                    <a:pt x="0" y="0"/>
                  </a:lnTo>
                  <a:close/>
                </a:path>
              </a:pathLst>
            </a:custGeom>
            <a:blipFill>
              <a:blip r:embed="rId4"/>
              <a:stretch>
                <a:fillRect t="-1107" b="-1107"/>
              </a:stretch>
            </a:blipFill>
          </p:spPr>
        </p:sp>
      </p:grpSp>
      <p:sp>
        <p:nvSpPr>
          <p:cNvPr id="57" name="TextBox 57"/>
          <p:cNvSpPr txBox="1"/>
          <p:nvPr/>
        </p:nvSpPr>
        <p:spPr>
          <a:xfrm>
            <a:off x="3464719" y="9187453"/>
            <a:ext cx="11735838" cy="449761"/>
          </a:xfrm>
          <a:prstGeom prst="rect">
            <a:avLst/>
          </a:prstGeom>
        </p:spPr>
        <p:txBody>
          <a:bodyPr lIns="0" tIns="0" rIns="0" bIns="0" rtlCol="0" anchor="t">
            <a:spAutoFit/>
          </a:bodyPr>
          <a:lstStyle/>
          <a:p>
            <a:pPr algn="l">
              <a:lnSpc>
                <a:spcPts val="1700"/>
              </a:lnSpc>
            </a:pPr>
            <a:r>
              <a:rPr lang="en-US" sz="1300" b="1">
                <a:solidFill>
                  <a:srgbClr val="000000"/>
                </a:solidFill>
                <a:latin typeface="Source Sans 3 Bold"/>
                <a:ea typeface="Source Sans 3 Bold"/>
                <a:cs typeface="Source Sans 3 Bold"/>
                <a:sym typeface="Source Sans 3 Bold"/>
              </a:rPr>
              <a:t>Peringatan Penting:</a:t>
            </a:r>
            <a:r>
              <a:rPr lang="en-US" sz="1300">
                <a:solidFill>
                  <a:srgbClr val="000000"/>
                </a:solidFill>
                <a:latin typeface="Source Sans 3"/>
                <a:ea typeface="Source Sans 3"/>
                <a:cs typeface="Source Sans 3"/>
                <a:sym typeface="Source Sans 3"/>
              </a:rPr>
              <a:t> Bidan tidak boleh mengklaim bahwa terapi alami dapat mengobati penyakit medis serius. Jika ibu menunjukkan tanda bahaya atau komplikasi, rujukan medis segera adalah kewajiban utama. Terapi komplementer adalah pelengkap, bukan pengganti perawatan medis yang tepat.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2047</Words>
  <Application>Microsoft Macintosh PowerPoint</Application>
  <PresentationFormat>Kustom</PresentationFormat>
  <Paragraphs>149</Paragraphs>
  <Slides>10</Slides>
  <Notes>0</Notes>
  <HiddenSlides>0</HiddenSlides>
  <MMClips>0</MMClips>
  <ScaleCrop>false</ScaleCrop>
  <HeadingPairs>
    <vt:vector size="6" baseType="variant">
      <vt:variant>
        <vt:lpstr>Font Dipakai</vt:lpstr>
      </vt:variant>
      <vt:variant>
        <vt:i4>7</vt:i4>
      </vt:variant>
      <vt:variant>
        <vt:lpstr>Tema</vt:lpstr>
      </vt:variant>
      <vt:variant>
        <vt:i4>1</vt:i4>
      </vt:variant>
      <vt:variant>
        <vt:lpstr>Judul Slide</vt:lpstr>
      </vt:variant>
      <vt:variant>
        <vt:i4>10</vt:i4>
      </vt:variant>
    </vt:vector>
  </HeadingPairs>
  <TitlesOfParts>
    <vt:vector size="18" baseType="lpstr">
      <vt:lpstr>Source Sans 3</vt:lpstr>
      <vt:lpstr>Arial</vt:lpstr>
      <vt:lpstr>Noto Serif Bold</vt:lpstr>
      <vt:lpstr>Calibri</vt:lpstr>
      <vt:lpstr>Noto Serif</vt:lpstr>
      <vt:lpstr>Source Sans 3 Bold</vt:lpstr>
      <vt:lpstr>Times New Roman</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karimhartini8@gmail.com</cp:lastModifiedBy>
  <cp:revision>4</cp:revision>
  <dcterms:created xsi:type="dcterms:W3CDTF">2006-08-16T00:00:00Z</dcterms:created>
  <dcterms:modified xsi:type="dcterms:W3CDTF">2026-05-09T07:15:42Z</dcterms:modified>
  <dc:identifier>DAHI86Eh420</dc:identifier>
</cp:coreProperties>
</file>