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78" r:id="rId6"/>
    <p:sldId id="273" r:id="rId7"/>
    <p:sldId id="274" r:id="rId8"/>
    <p:sldId id="279" r:id="rId9"/>
    <p:sldId id="284" r:id="rId10"/>
    <p:sldId id="277" r:id="rId11"/>
    <p:sldId id="285" r:id="rId12"/>
    <p:sldId id="280" r:id="rId13"/>
    <p:sldId id="281" r:id="rId14"/>
    <p:sldId id="282" r:id="rId15"/>
    <p:sldId id="283" r:id="rId16"/>
    <p:sldId id="286" r:id="rId17"/>
    <p:sldId id="27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1" d="100"/>
          <a:sy n="41" d="100"/>
        </p:scale>
        <p:origin x="84" y="4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96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563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8819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720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5564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138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9838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758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122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353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338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476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829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623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812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83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899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ACCCA73-9A3E-4D96-A60A-3AC2335ECF7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5833F8AD-82E1-4C48-9FCA-F35D0F9DC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253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223970"/>
            <a:ext cx="10286768" cy="267764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Peran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Tanggung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Jawab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Pasangan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Dukungan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Mental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Perempuan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4092"/>
            <a:ext cx="9144000" cy="94370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47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BONDING ATTACHMENT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562708" y="2326493"/>
            <a:ext cx="10714891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0" indent="-74295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Bonding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terbentuknya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ikatan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emosional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antara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orang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bayi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segera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setelah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kelahiran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lvl="0" indent="-74295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Attachment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hubungan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emosional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berlangsung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lama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antara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pengasuh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utamanya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859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Bonding Attachment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Meningkatkan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rasa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Membantu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perkembangan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Meningkatkan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keberhasilan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menyusui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Membentuk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hubungan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harmonis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622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Cara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Meningkatkan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Bonding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576983" y="1521532"/>
            <a:ext cx="9184801" cy="5298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Inisiasi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Menyusu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(IMD) </a:t>
            </a:r>
          </a:p>
          <a:p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Kontak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kulit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kulit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skin-to-skin contact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Menyusui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eksklusif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Menggendong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Berbicara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bernyanyi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Responsif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tangisan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Melibatkan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ayah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perawatan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bayi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134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Mempengaruhi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Bonding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154954" y="2788156"/>
            <a:ext cx="7379446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Kondisi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kesehatan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ibu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Depresi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postpartum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Dukungan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keluarga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Prematuritas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Pengetahuan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orang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85982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POLA ASUH ANAK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79938" y="3094892"/>
            <a:ext cx="10152185" cy="2948354"/>
          </a:xfrm>
        </p:spPr>
        <p:txBody>
          <a:bodyPr>
            <a:normAutofit/>
          </a:bodyPr>
          <a:lstStyle/>
          <a:p>
            <a:pPr marL="0" lvl="0" indent="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Pola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asuh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orang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membimbing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mendidik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melindungi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memenuhi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kebutuhan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sejak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243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Jenis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Asuh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7798879"/>
              </p:ext>
            </p:extLst>
          </p:nvPr>
        </p:nvGraphicFramePr>
        <p:xfrm>
          <a:off x="375139" y="2011680"/>
          <a:ext cx="11324492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6982"/>
                <a:gridCol w="4548755"/>
                <a:gridCol w="4548755"/>
              </a:tblGrid>
              <a:tr h="370840">
                <a:tc>
                  <a:txBody>
                    <a:bodyPr/>
                    <a:lstStyle/>
                    <a:p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Otoriter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Banyak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aturan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Hukuman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tinggi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Komunikasi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satu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arah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Anak kurang percaya diri,</a:t>
                      </a:r>
                      <a:r>
                        <a:rPr lang="nn-NO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n-NO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Takut mengambil keputusan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Demokratis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Hangat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Disiplin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Komunikasi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arah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Anak mandiri,</a:t>
                      </a:r>
                      <a:r>
                        <a:rPr lang="it-IT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Percaya diri, Bertanggung jawab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Permisif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Terlalu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membebaskan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Kurang disiplin, Sulit mengontrol emosi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Neglectful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Kurang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perhatian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Gangguan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perilaku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Prestasi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rendah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Masalah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emosional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76832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DAMPAK TERHADAP TUMBUH KEMBANG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6892598"/>
              </p:ext>
            </p:extLst>
          </p:nvPr>
        </p:nvGraphicFramePr>
        <p:xfrm>
          <a:off x="1155700" y="2603500"/>
          <a:ext cx="8824914" cy="210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2457"/>
                <a:gridCol w="441245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Positif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Buruk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 algn="just">
                        <a:buFont typeface="+mj-lt"/>
                        <a:buAutoNum type="arabicPeriod"/>
                      </a:pPr>
                      <a:r>
                        <a:rPr lang="en-US" dirty="0" err="1" smtClean="0"/>
                        <a:t>Perkembangan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otak</a:t>
                      </a:r>
                      <a:r>
                        <a:rPr lang="en-US" dirty="0" smtClean="0"/>
                        <a:t> optimal</a:t>
                      </a:r>
                    </a:p>
                    <a:p>
                      <a:pPr marL="342900" indent="-342900" algn="just">
                        <a:buFont typeface="+mj-lt"/>
                        <a:buAutoNum type="arabicPeriod"/>
                      </a:pPr>
                      <a:r>
                        <a:rPr lang="en-US" dirty="0" err="1" smtClean="0"/>
                        <a:t>Kecerdasan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emosional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meningkat</a:t>
                      </a:r>
                      <a:endParaRPr lang="en-US" dirty="0" smtClean="0"/>
                    </a:p>
                    <a:p>
                      <a:pPr marL="342900" indent="-342900" algn="just">
                        <a:buFont typeface="+mj-lt"/>
                        <a:buAutoNum type="arabicPeriod"/>
                      </a:pPr>
                      <a:r>
                        <a:rPr lang="en-US" dirty="0" err="1" smtClean="0"/>
                        <a:t>Percaya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diri</a:t>
                      </a:r>
                      <a:r>
                        <a:rPr lang="en-US" dirty="0" smtClean="0"/>
                        <a:t> </a:t>
                      </a:r>
                    </a:p>
                    <a:p>
                      <a:pPr marL="342900" indent="-342900" algn="just">
                        <a:buFont typeface="+mj-lt"/>
                        <a:buAutoNum type="arabicPeriod"/>
                      </a:pPr>
                      <a:r>
                        <a:rPr lang="en-US" dirty="0" err="1" smtClean="0"/>
                        <a:t>Hubungan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sosial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baik</a:t>
                      </a:r>
                      <a:r>
                        <a:rPr lang="en-US" dirty="0" smtClean="0"/>
                        <a:t> </a:t>
                      </a:r>
                    </a:p>
                    <a:p>
                      <a:pPr marL="342900" indent="-342900" algn="just">
                        <a:buFont typeface="+mj-lt"/>
                        <a:buAutoNum type="arabicPeriod"/>
                      </a:pPr>
                      <a:r>
                        <a:rPr lang="en-US" dirty="0" err="1" smtClean="0"/>
                        <a:t>Risiko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gangguan</a:t>
                      </a:r>
                      <a:r>
                        <a:rPr lang="en-US" dirty="0" smtClean="0"/>
                        <a:t> mental </a:t>
                      </a:r>
                      <a:r>
                        <a:rPr lang="en-US" dirty="0" err="1" smtClean="0"/>
                        <a:t>lebih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rendah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buFont typeface="+mj-lt"/>
                        <a:buAutoNum type="arabicPeriod"/>
                      </a:pPr>
                      <a:r>
                        <a:rPr lang="en-US" dirty="0" err="1" smtClean="0"/>
                        <a:t>Gangguan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perilaku</a:t>
                      </a:r>
                      <a:r>
                        <a:rPr lang="en-US" dirty="0" smtClean="0"/>
                        <a:t> </a:t>
                      </a:r>
                    </a:p>
                    <a:p>
                      <a:pPr marL="342900" indent="-342900" algn="just">
                        <a:buFont typeface="+mj-lt"/>
                        <a:buAutoNum type="arabicPeriod"/>
                      </a:pPr>
                      <a:r>
                        <a:rPr lang="en-US" dirty="0" err="1" smtClean="0"/>
                        <a:t>Gangguan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emosi</a:t>
                      </a:r>
                      <a:r>
                        <a:rPr lang="en-US" dirty="0" smtClean="0"/>
                        <a:t> </a:t>
                      </a:r>
                    </a:p>
                    <a:p>
                      <a:pPr marL="342900" indent="-342900" algn="just">
                        <a:buFont typeface="+mj-lt"/>
                        <a:buAutoNum type="arabicPeriod"/>
                      </a:pPr>
                      <a:r>
                        <a:rPr lang="en-US" dirty="0" err="1" smtClean="0"/>
                        <a:t>Sulit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bersosialisasi</a:t>
                      </a:r>
                      <a:r>
                        <a:rPr lang="en-US" dirty="0" smtClean="0"/>
                        <a:t> </a:t>
                      </a:r>
                    </a:p>
                    <a:p>
                      <a:pPr marL="342900" indent="-342900" algn="just">
                        <a:buFont typeface="+mj-lt"/>
                        <a:buAutoNum type="arabicPeriod"/>
                      </a:pPr>
                      <a:r>
                        <a:rPr lang="en-US" dirty="0" err="1" smtClean="0"/>
                        <a:t>Gangguan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belajar</a:t>
                      </a:r>
                      <a:r>
                        <a:rPr lang="en-US" dirty="0" smtClean="0"/>
                        <a:t> </a:t>
                      </a:r>
                    </a:p>
                    <a:p>
                      <a:pPr marL="342900" indent="-342900" algn="just">
                        <a:buFont typeface="+mj-lt"/>
                        <a:buAutoNum type="arabicPeriod"/>
                      </a:pPr>
                      <a:r>
                        <a:rPr lang="en-US" dirty="0" err="1" smtClean="0"/>
                        <a:t>Risiko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depresi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kecemasan</a:t>
                      </a:r>
                      <a:r>
                        <a:rPr lang="en-US" dirty="0" smtClean="0"/>
                        <a:t> di </a:t>
                      </a:r>
                      <a:r>
                        <a:rPr lang="en-US" dirty="0" err="1" smtClean="0"/>
                        <a:t>kemudian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hari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57313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880702"/>
            <a:ext cx="10515600" cy="11285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b="1" dirty="0" smtClean="0">
                <a:latin typeface="Arial Narrow" panose="020B0606020202030204" pitchFamily="34" charset="0"/>
              </a:rPr>
              <a:t>TERIMA KASIH</a:t>
            </a:r>
            <a:endParaRPr lang="en-US" sz="54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086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DUKUNGAN PASANGAN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79077"/>
            <a:ext cx="10515600" cy="3597885"/>
          </a:xfrm>
        </p:spPr>
        <p:txBody>
          <a:bodyPr>
            <a:normAutofit/>
          </a:bodyPr>
          <a:lstStyle/>
          <a:p>
            <a:pPr algn="just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Dukungan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bantuan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emosional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fisik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sosial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maupun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finansial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diberikan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suami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perempuan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selama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siklus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reproduksi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00948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Dukungan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377726" y="3222080"/>
            <a:ext cx="11251566" cy="1697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algn="just"/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2876980"/>
              </p:ext>
            </p:extLst>
          </p:nvPr>
        </p:nvGraphicFramePr>
        <p:xfrm>
          <a:off x="377726" y="2062871"/>
          <a:ext cx="11418278" cy="452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09139"/>
                <a:gridCol w="5709139"/>
              </a:tblGrid>
              <a:tr h="415874">
                <a:tc>
                  <a:txBody>
                    <a:bodyPr/>
                    <a:lstStyle/>
                    <a:p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081273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Dukungan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Emosional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Memberikan perhatian Mendengarkan keluhan Memberikan rasa aman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081273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Dukungan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Instrumental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Membantu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pekerjaan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rumah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Menemani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kontrol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ANC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Membantu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merawat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bayi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081273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Dukungan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Informasional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Mencari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informasi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kesehatan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Mengingatkan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jadwal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kontrol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48574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Dukungan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Penghargaan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Memberikan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motivasi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Menghargai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usaha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ibu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1694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914399"/>
            <a:ext cx="10058400" cy="601477"/>
          </a:xfrm>
        </p:spPr>
        <p:txBody>
          <a:bodyPr/>
          <a:lstStyle/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Manfaat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Dukungan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Pasangan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694216" y="2729577"/>
            <a:ext cx="7672293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Menurunkan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depresi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postpartum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Menurunkan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kecemasan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Meningkatkan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keberhasilan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menyusui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Mempercepat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pemulihan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ibu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53126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914399"/>
            <a:ext cx="10058400" cy="601477"/>
          </a:xfrm>
        </p:spPr>
        <p:txBody>
          <a:bodyPr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Peran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154954" y="3034377"/>
            <a:ext cx="6898042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Mendampingi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ibu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Membantu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pekerjaan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rumah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Menghindari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konflik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keluarga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Memberikan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dukungan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psikologis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38007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FAKTOR SOSIAL BUDAYA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54954" y="2603500"/>
            <a:ext cx="9653723" cy="3416300"/>
          </a:xfrm>
        </p:spPr>
        <p:txBody>
          <a:bodyPr>
            <a:normAutofit/>
          </a:bodyPr>
          <a:lstStyle/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sosial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budaya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memengaruhi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mental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perempuan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882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Mempengaruhi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336431" y="2763258"/>
            <a:ext cx="8792307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Budaya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Pendidikan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Status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Lingkungan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Sosial</a:t>
            </a:r>
            <a:endParaRPr lang="en-US" sz="3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901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Dampak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Sosial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Budaya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9762191"/>
              </p:ext>
            </p:extLst>
          </p:nvPr>
        </p:nvGraphicFramePr>
        <p:xfrm>
          <a:off x="639136" y="3024945"/>
          <a:ext cx="11130833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8745"/>
                <a:gridCol w="6352088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Positif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Negatif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Meningkatkan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dukungan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sosial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Memperkuat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coping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Stigma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gangguan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mental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Diskriminasi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Keterlambatan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mencari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pertolongan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8385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2616" y="848832"/>
            <a:ext cx="10286768" cy="2677648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Bonding Attachment,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Pengasuhan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Sejak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Serta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Perkembangan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Psikologis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4092"/>
            <a:ext cx="9144000" cy="94370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9306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157</TotalTime>
  <Words>372</Words>
  <Application>Microsoft Office PowerPoint</Application>
  <PresentationFormat>Widescreen</PresentationFormat>
  <Paragraphs>94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Arial Narrow</vt:lpstr>
      <vt:lpstr>Century Gothic</vt:lpstr>
      <vt:lpstr>Wingdings 3</vt:lpstr>
      <vt:lpstr>Ion Boardroom</vt:lpstr>
      <vt:lpstr>Peran dan Tanggung Jawab Pasangan dan Keluarga Dalam Memberikan Dukungan Terhadap Kesehatan Mental Perempuan</vt:lpstr>
      <vt:lpstr>DUKUNGAN PASANGAN</vt:lpstr>
      <vt:lpstr>Bentuk Dukungan</vt:lpstr>
      <vt:lpstr>Manfaat Dukungan Pasangan</vt:lpstr>
      <vt:lpstr>Peran Keluarga</vt:lpstr>
      <vt:lpstr>FAKTOR SOSIAL BUDAYA</vt:lpstr>
      <vt:lpstr>Faktor yang Mempengaruhi</vt:lpstr>
      <vt:lpstr>Dampak Faktor Sosial Budaya</vt:lpstr>
      <vt:lpstr>Bonding Attachment, Pola Pengasuhan Anak Sejak Dini, Serta Peran Keluarga Dalam Perkembangan Psikologis Anak.</vt:lpstr>
      <vt:lpstr>BONDING ATTACHMENT</vt:lpstr>
      <vt:lpstr>Tujuan Bonding Attachment</vt:lpstr>
      <vt:lpstr>Cara Meningkatkan Bonding</vt:lpstr>
      <vt:lpstr>Faktor yang Mempengaruhi Bonding</vt:lpstr>
      <vt:lpstr>POLA ASUH ANAK</vt:lpstr>
      <vt:lpstr>Jenis Pola Asuh</vt:lpstr>
      <vt:lpstr>DAMPAK TERHADAP TUMBUH KEMBANG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Dampak Masa Nifas Terhadap Status Kesehatan Mental Perempuan.</dc:title>
  <dc:creator>USER</dc:creator>
  <cp:lastModifiedBy>USER</cp:lastModifiedBy>
  <cp:revision>18</cp:revision>
  <dcterms:created xsi:type="dcterms:W3CDTF">2026-06-23T23:50:42Z</dcterms:created>
  <dcterms:modified xsi:type="dcterms:W3CDTF">2026-07-08T00:28:19Z</dcterms:modified>
</cp:coreProperties>
</file>